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57B5C-24FF-4A1F-BD87-4D7F3FB76552}" type="datetimeFigureOut">
              <a:rPr lang="ru-RU" smtClean="0"/>
              <a:pPr/>
              <a:t>13.06.2012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D3781-42C7-45EA-8A26-B56712C12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57B5C-24FF-4A1F-BD87-4D7F3FB76552}" type="datetimeFigureOut">
              <a:rPr lang="ru-RU" smtClean="0"/>
              <a:pPr/>
              <a:t>13.06.2012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D3781-42C7-45EA-8A26-B56712C12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57B5C-24FF-4A1F-BD87-4D7F3FB76552}" type="datetimeFigureOut">
              <a:rPr lang="ru-RU" smtClean="0"/>
              <a:pPr/>
              <a:t>13.06.2012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D3781-42C7-45EA-8A26-B56712C12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57B5C-24FF-4A1F-BD87-4D7F3FB76552}" type="datetimeFigureOut">
              <a:rPr lang="ru-RU" smtClean="0"/>
              <a:pPr/>
              <a:t>13.06.2012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D3781-42C7-45EA-8A26-B56712C12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57B5C-24FF-4A1F-BD87-4D7F3FB76552}" type="datetimeFigureOut">
              <a:rPr lang="ru-RU" smtClean="0"/>
              <a:pPr/>
              <a:t>13.06.2012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D3781-42C7-45EA-8A26-B56712C12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57B5C-24FF-4A1F-BD87-4D7F3FB76552}" type="datetimeFigureOut">
              <a:rPr lang="ru-RU" smtClean="0"/>
              <a:pPr/>
              <a:t>13.06.2012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D3781-42C7-45EA-8A26-B56712C12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57B5C-24FF-4A1F-BD87-4D7F3FB76552}" type="datetimeFigureOut">
              <a:rPr lang="ru-RU" smtClean="0"/>
              <a:pPr/>
              <a:t>13.06.2012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D3781-42C7-45EA-8A26-B56712C12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57B5C-24FF-4A1F-BD87-4D7F3FB76552}" type="datetimeFigureOut">
              <a:rPr lang="ru-RU" smtClean="0"/>
              <a:pPr/>
              <a:t>13.06.2012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D3781-42C7-45EA-8A26-B56712C12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57B5C-24FF-4A1F-BD87-4D7F3FB76552}" type="datetimeFigureOut">
              <a:rPr lang="ru-RU" smtClean="0"/>
              <a:pPr/>
              <a:t>13.06.2012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D3781-42C7-45EA-8A26-B56712C12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57B5C-24FF-4A1F-BD87-4D7F3FB76552}" type="datetimeFigureOut">
              <a:rPr lang="ru-RU" smtClean="0"/>
              <a:pPr/>
              <a:t>13.06.2012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D3781-42C7-45EA-8A26-B56712C12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857B5C-24FF-4A1F-BD87-4D7F3FB76552}" type="datetimeFigureOut">
              <a:rPr lang="ru-RU" smtClean="0"/>
              <a:pPr/>
              <a:t>13.06.2012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3D3781-42C7-45EA-8A26-B56712C12E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5857B5C-24FF-4A1F-BD87-4D7F3FB76552}" type="datetimeFigureOut">
              <a:rPr lang="ru-RU" smtClean="0"/>
              <a:pPr/>
              <a:t>13.06.2012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63D3781-42C7-45EA-8A26-B56712C12E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Психология межличностного взаимодействия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120232"/>
          </a:xfrm>
        </p:spPr>
        <p:txBody>
          <a:bodyPr/>
          <a:lstStyle/>
          <a:p>
            <a:r>
              <a:rPr lang="ru-RU" b="1" dirty="0" smtClean="0"/>
              <a:t>ЛЕКЦИЯ № 7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sz="1800" b="1" dirty="0" smtClean="0"/>
              <a:t>Разработал преподаватель психологии </a:t>
            </a:r>
            <a:br>
              <a:rPr lang="ru-RU" sz="1800" b="1" dirty="0" smtClean="0"/>
            </a:br>
            <a:r>
              <a:rPr lang="ru-RU" sz="1800" b="1" dirty="0" err="1" smtClean="0"/>
              <a:t>Рупенко</a:t>
            </a:r>
            <a:r>
              <a:rPr lang="ru-RU" sz="1800" b="1" dirty="0" smtClean="0"/>
              <a:t> Анастасия Юрьевна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Вопросы для самоконтроля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Что такое межличностное взаимодействие? Какие задачи выделяют у межличностного взаимодействия?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Охарактеризуйте процесс межличностного восприятия.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Дайте определение межличностных отношений. Какие компоненты составляют их структуру?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Опишите развитие межличностных отношений. Возможно ли обратное развитие?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Охарактеризуйте </a:t>
            </a:r>
            <a:r>
              <a:rPr lang="ru-RU" dirty="0" err="1" smtClean="0"/>
              <a:t>эмпатию</a:t>
            </a:r>
            <a:r>
              <a:rPr lang="ru-RU" dirty="0" smtClean="0"/>
              <a:t> как механизм развития межличностных отношений. Опишите уровни развития эмпатии.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 чем состоит сущность воздействия в межличностном взаимодействии?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 lvl="1">
              <a:buNone/>
            </a:pPr>
            <a:r>
              <a:rPr lang="ru-RU" sz="2000" b="1" dirty="0" smtClean="0"/>
              <a:t>Рекомендуемая литература</a:t>
            </a:r>
            <a:endParaRPr lang="ru-RU" sz="2000" dirty="0" smtClean="0"/>
          </a:p>
          <a:p>
            <a:pPr lvl="1"/>
            <a:r>
              <a:rPr lang="ru-RU" sz="2000" dirty="0" smtClean="0"/>
              <a:t>Петрова Н.Н. Психология для медицинских специальностей: учеб. для студ. сред. мед. учеб. заведений / Н.Н. Петрова. – М.: Издательский центр «Академия», 2006</a:t>
            </a:r>
            <a:r>
              <a:rPr lang="ru-RU" sz="26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Межличностное восприятие 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Межличностные отношения 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Воздействие в межличностном взаимодействии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Межличностное восприятие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Межличностные взаимодействия </a:t>
            </a:r>
            <a:r>
              <a:rPr lang="ru-RU" dirty="0" smtClean="0"/>
              <a:t>– это случайные или преднамеренные, вербальные или невербальные контакты и связи двух или более человек, вызывающие взаимные изменения их поведения, деятельности, отношений и установок.</a:t>
            </a:r>
          </a:p>
          <a:p>
            <a:pPr lvl="1"/>
            <a:r>
              <a:rPr lang="ru-RU" b="1" dirty="0" smtClean="0"/>
              <a:t>Задачи межличностного взаимодействия</a:t>
            </a:r>
            <a:r>
              <a:rPr lang="ru-RU" dirty="0" smtClean="0"/>
              <a:t>: </a:t>
            </a:r>
          </a:p>
          <a:p>
            <a:pPr lvl="1"/>
            <a:r>
              <a:rPr lang="ru-RU" dirty="0" smtClean="0"/>
              <a:t>1) межличностное восприятие и понимание человека, </a:t>
            </a:r>
          </a:p>
          <a:p>
            <a:pPr lvl="1"/>
            <a:r>
              <a:rPr lang="ru-RU" dirty="0" smtClean="0"/>
              <a:t>2) формирование межличностных отношений </a:t>
            </a:r>
          </a:p>
          <a:p>
            <a:pPr lvl="1"/>
            <a:r>
              <a:rPr lang="ru-RU" dirty="0" smtClean="0"/>
              <a:t>3) оказание психологического воздействия.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Межличностное восприятие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Межличностное восприятие характеризуется рядом </a:t>
            </a:r>
            <a:r>
              <a:rPr lang="ru-RU" b="1" dirty="0" smtClean="0"/>
              <a:t>свойств и особенностей</a:t>
            </a:r>
            <a:r>
              <a:rPr lang="ru-RU" dirty="0" smtClean="0"/>
              <a:t>: предметностью, целостностью и структурностью, константностью и осмысленностью, объективностью и субъективностью (апперцепцией). </a:t>
            </a:r>
          </a:p>
          <a:p>
            <a:endParaRPr lang="ru-RU" dirty="0" smtClean="0"/>
          </a:p>
          <a:p>
            <a:r>
              <a:rPr lang="ru-RU" dirty="0" smtClean="0"/>
              <a:t>Процесс межличностного познания традиционно рассматривается как четырехкомпонентная структура, включающая в себя: </a:t>
            </a:r>
          </a:p>
          <a:p>
            <a:pPr lvl="1"/>
            <a:r>
              <a:rPr lang="ru-RU" dirty="0" smtClean="0"/>
              <a:t>1) воспринимающего (реципиента), </a:t>
            </a:r>
          </a:p>
          <a:p>
            <a:pPr lvl="1"/>
            <a:r>
              <a:rPr lang="ru-RU" dirty="0" smtClean="0"/>
              <a:t>2) воспринимаемого (</a:t>
            </a:r>
            <a:r>
              <a:rPr lang="ru-RU" dirty="0" err="1" smtClean="0"/>
              <a:t>инципиента</a:t>
            </a:r>
            <a:r>
              <a:rPr lang="ru-RU" dirty="0" smtClean="0"/>
              <a:t>), </a:t>
            </a:r>
          </a:p>
          <a:p>
            <a:pPr lvl="1"/>
            <a:r>
              <a:rPr lang="ru-RU" dirty="0" smtClean="0"/>
              <a:t>3) сам процесс межличностного  восприятия, т.е. формирование образа </a:t>
            </a:r>
            <a:r>
              <a:rPr lang="ru-RU" dirty="0" err="1" smtClean="0"/>
              <a:t>инципиента</a:t>
            </a:r>
            <a:r>
              <a:rPr lang="ru-RU" dirty="0" smtClean="0"/>
              <a:t> в сознании реципиента, </a:t>
            </a:r>
          </a:p>
          <a:p>
            <a:pPr lvl="1"/>
            <a:r>
              <a:rPr lang="ru-RU" dirty="0" smtClean="0"/>
              <a:t>4) образ </a:t>
            </a:r>
            <a:r>
              <a:rPr lang="ru-RU" dirty="0" err="1" smtClean="0"/>
              <a:t>инципиента</a:t>
            </a:r>
            <a:r>
              <a:rPr lang="ru-RU" dirty="0" smtClean="0"/>
              <a:t> в сознании реципиента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Межличностные отношения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Межличностные отношения </a:t>
            </a:r>
            <a:r>
              <a:rPr lang="ru-RU" dirty="0" smtClean="0"/>
              <a:t>– это объективно переживаемые и в разной степени осознаваемые взаимосвязи между людьми.</a:t>
            </a:r>
          </a:p>
          <a:p>
            <a:endParaRPr lang="ru-RU" dirty="0" smtClean="0"/>
          </a:p>
          <a:p>
            <a:r>
              <a:rPr lang="ru-RU" dirty="0" smtClean="0"/>
              <a:t>Межличностные отношения включают </a:t>
            </a:r>
            <a:r>
              <a:rPr lang="ru-RU" b="1" dirty="0" smtClean="0"/>
              <a:t>три элемента</a:t>
            </a:r>
            <a:r>
              <a:rPr lang="ru-RU" i="1" dirty="0" smtClean="0"/>
              <a:t>.</a:t>
            </a:r>
            <a:endParaRPr lang="ru-RU" dirty="0" smtClean="0"/>
          </a:p>
          <a:p>
            <a:pPr lvl="1"/>
            <a:r>
              <a:rPr lang="ru-RU" b="1" dirty="0" smtClean="0"/>
              <a:t>Когнитивный</a:t>
            </a:r>
            <a:r>
              <a:rPr lang="ru-RU" dirty="0" smtClean="0"/>
              <a:t> компонент предлагает осознание того, что нравится или не нравится в межличностных отношениях.</a:t>
            </a:r>
          </a:p>
          <a:p>
            <a:pPr lvl="1"/>
            <a:r>
              <a:rPr lang="ru-RU" b="1" dirty="0" smtClean="0"/>
              <a:t>Аффективный</a:t>
            </a:r>
            <a:r>
              <a:rPr lang="ru-RU" dirty="0" smtClean="0"/>
              <a:t> аспект находит свое выражение в различных эмоциональных переживаниях людей по поводу взаимосвязей между ними. </a:t>
            </a:r>
          </a:p>
          <a:p>
            <a:pPr lvl="1"/>
            <a:r>
              <a:rPr lang="ru-RU" b="1" dirty="0" smtClean="0"/>
              <a:t>Поведенческий</a:t>
            </a:r>
            <a:r>
              <a:rPr lang="ru-RU" dirty="0" smtClean="0"/>
              <a:t> компонент межличностных отношений реализуется в конкретных действиях.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Межличностные отношения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Развитие межличностных отношений.</a:t>
            </a:r>
          </a:p>
          <a:p>
            <a:pPr marL="797814" lvl="1" indent="-514350">
              <a:buFont typeface="+mj-lt"/>
              <a:buAutoNum type="arabicPeriod"/>
            </a:pPr>
            <a:r>
              <a:rPr lang="ru-RU" dirty="0" smtClean="0"/>
              <a:t>Процесс </a:t>
            </a:r>
            <a:r>
              <a:rPr lang="ru-RU" b="1" dirty="0" smtClean="0"/>
              <a:t>знакомства</a:t>
            </a:r>
            <a:r>
              <a:rPr lang="ru-RU" dirty="0" smtClean="0"/>
              <a:t> осуществляется в зависимости  от </a:t>
            </a:r>
            <a:r>
              <a:rPr lang="ru-RU" dirty="0" err="1" smtClean="0"/>
              <a:t>социокультурных</a:t>
            </a:r>
            <a:r>
              <a:rPr lang="ru-RU" dirty="0" smtClean="0"/>
              <a:t> норм общества, к которому принадлежат будущие партнеры по общению.</a:t>
            </a:r>
          </a:p>
          <a:p>
            <a:pPr marL="797814" lvl="1" indent="-514350">
              <a:buFont typeface="+mj-lt"/>
              <a:buAutoNum type="arabicPeriod"/>
            </a:pPr>
            <a:r>
              <a:rPr lang="ru-RU" b="1" dirty="0" smtClean="0"/>
              <a:t>Приятельские отношения </a:t>
            </a:r>
            <a:r>
              <a:rPr lang="ru-RU" dirty="0" smtClean="0"/>
              <a:t>формируют готовность или неготовность к дальнейшему развитию межличностных отношений. </a:t>
            </a:r>
          </a:p>
          <a:p>
            <a:pPr marL="797814" lvl="1" indent="-514350">
              <a:buFont typeface="+mj-lt"/>
              <a:buAutoNum type="arabicPeriod"/>
            </a:pPr>
            <a:r>
              <a:rPr lang="ru-RU" b="1" dirty="0" smtClean="0"/>
              <a:t>Товарищеские отношения </a:t>
            </a:r>
            <a:r>
              <a:rPr lang="ru-RU" dirty="0" smtClean="0"/>
              <a:t>позволяют закрепить межличностный контакт. Здесь происходит сближение взглядов  и оказание поддержки друг другу. Межличностные отношения на этой стадии характеризуются </a:t>
            </a:r>
            <a:r>
              <a:rPr lang="ru-RU" i="1" dirty="0" smtClean="0"/>
              <a:t>устойчивостью и взаимным доверием</a:t>
            </a:r>
            <a:r>
              <a:rPr lang="ru-RU" dirty="0" smtClean="0"/>
              <a:t>. </a:t>
            </a:r>
          </a:p>
          <a:p>
            <a:pPr marL="797814" lvl="1" indent="-514350">
              <a:buFont typeface="+mj-lt"/>
              <a:buAutoNum type="arabicPeriod"/>
            </a:pPr>
            <a:r>
              <a:rPr lang="ru-RU" b="1" dirty="0" smtClean="0"/>
              <a:t>Дружеские отношения</a:t>
            </a:r>
            <a:r>
              <a:rPr lang="ru-RU" dirty="0" smtClean="0"/>
              <a:t>, по сравнению с товарищескими, характеризуется большей </a:t>
            </a:r>
            <a:r>
              <a:rPr lang="ru-RU" i="1" dirty="0" smtClean="0"/>
              <a:t>глубиной и доверительностью</a:t>
            </a:r>
            <a:r>
              <a:rPr lang="ru-RU" dirty="0" smtClean="0"/>
              <a:t>. Дружеские отношения всегда имеют какое-то общее предметное содержание – общность интересов, целей деятельности, во имя которой друзья соединяются и одновременно предполагают взаимную привязанность.</a:t>
            </a:r>
          </a:p>
          <a:p>
            <a:pPr lvl="2"/>
            <a:r>
              <a:rPr lang="ru-RU" dirty="0" smtClean="0"/>
              <a:t>К </a:t>
            </a:r>
            <a:r>
              <a:rPr lang="ru-RU" b="1" dirty="0" smtClean="0"/>
              <a:t>критериям дружбы</a:t>
            </a:r>
            <a:r>
              <a:rPr lang="ru-RU" dirty="0" smtClean="0"/>
              <a:t> относят:</a:t>
            </a:r>
          </a:p>
          <a:p>
            <a:pPr lvl="3"/>
            <a:r>
              <a:rPr lang="ru-RU" dirty="0" smtClean="0"/>
              <a:t>Взаимопомощь </a:t>
            </a:r>
          </a:p>
          <a:p>
            <a:pPr lvl="3"/>
            <a:r>
              <a:rPr lang="ru-RU" dirty="0" smtClean="0"/>
              <a:t>Верность</a:t>
            </a:r>
          </a:p>
          <a:p>
            <a:pPr lvl="3"/>
            <a:r>
              <a:rPr lang="ru-RU" dirty="0" smtClean="0"/>
              <a:t>Психологическая близость</a:t>
            </a:r>
          </a:p>
          <a:p>
            <a:pPr lvl="3"/>
            <a:r>
              <a:rPr lang="ru-RU" dirty="0" smtClean="0"/>
              <a:t>Забота о партнере по общению</a:t>
            </a:r>
          </a:p>
          <a:p>
            <a:pPr lvl="3"/>
            <a:r>
              <a:rPr lang="ru-RU" dirty="0" smtClean="0"/>
              <a:t>Предсказуемость поведения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Межличностные отношения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Эмпатия как механизм развития межличностных отношений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Эмпатия</a:t>
            </a:r>
            <a:r>
              <a:rPr lang="ru-RU" dirty="0" smtClean="0"/>
              <a:t> – это отклик одной личности на переживание другой, постижение эмоционального состояния другого человека в форме сопереживания.</a:t>
            </a:r>
          </a:p>
          <a:p>
            <a:pPr>
              <a:buNone/>
            </a:pPr>
            <a:r>
              <a:rPr lang="ru-RU" dirty="0" smtClean="0"/>
              <a:t> 	По мнению Н. Н. </a:t>
            </a:r>
            <a:r>
              <a:rPr lang="ru-RU" dirty="0" err="1" smtClean="0"/>
              <a:t>Обозова</a:t>
            </a:r>
            <a:r>
              <a:rPr lang="ru-RU" dirty="0" smtClean="0"/>
              <a:t>, эмпатия имеет </a:t>
            </a:r>
            <a:r>
              <a:rPr lang="ru-RU" b="1" dirty="0" smtClean="0"/>
              <a:t>три уровня</a:t>
            </a:r>
            <a:r>
              <a:rPr lang="ru-RU" dirty="0" smtClean="0"/>
              <a:t>.</a:t>
            </a:r>
          </a:p>
          <a:p>
            <a:pPr marL="1273302" lvl="3" indent="-514350">
              <a:buFont typeface="+mj-lt"/>
              <a:buAutoNum type="arabicPeriod"/>
            </a:pPr>
            <a:r>
              <a:rPr lang="ru-RU" sz="2000" dirty="0" smtClean="0"/>
              <a:t>В основе его иерархичной структурно-динамической лежит </a:t>
            </a:r>
            <a:r>
              <a:rPr lang="ru-RU" sz="2000" b="1" dirty="0" smtClean="0"/>
              <a:t>когнитивная эмпатия</a:t>
            </a:r>
            <a:r>
              <a:rPr lang="ru-RU" sz="2000" dirty="0" smtClean="0"/>
              <a:t>, проявляющаяся в виде </a:t>
            </a:r>
            <a:r>
              <a:rPr lang="ru-RU" sz="2000" i="1" dirty="0" smtClean="0"/>
              <a:t>понимания</a:t>
            </a:r>
            <a:r>
              <a:rPr lang="ru-RU" sz="2000" dirty="0" smtClean="0"/>
              <a:t> психического состояния другого человека без изменений своего состояния.</a:t>
            </a:r>
          </a:p>
          <a:p>
            <a:pPr marL="1273302" lvl="3" indent="-514350">
              <a:buFont typeface="+mj-lt"/>
              <a:buAutoNum type="arabicPeriod"/>
            </a:pPr>
            <a:r>
              <a:rPr lang="ru-RU" sz="2000" dirty="0" smtClean="0"/>
              <a:t>Второй уровень предполагает </a:t>
            </a:r>
            <a:r>
              <a:rPr lang="ru-RU" sz="2000" b="1" dirty="0" smtClean="0"/>
              <a:t>эмоциональную </a:t>
            </a:r>
            <a:r>
              <a:rPr lang="ru-RU" sz="2000" b="1" dirty="0" err="1" smtClean="0"/>
              <a:t>эмпатию</a:t>
            </a:r>
            <a:r>
              <a:rPr lang="ru-RU" sz="2000" dirty="0" smtClean="0"/>
              <a:t>, не только в виде понимания состояния другого человека, но и </a:t>
            </a:r>
            <a:r>
              <a:rPr lang="ru-RU" sz="2000" i="1" dirty="0" smtClean="0"/>
              <a:t>сопереживание</a:t>
            </a:r>
            <a:r>
              <a:rPr lang="ru-RU" sz="2000" dirty="0" smtClean="0"/>
              <a:t> ему, </a:t>
            </a:r>
            <a:r>
              <a:rPr lang="ru-RU" sz="2000" dirty="0" err="1" smtClean="0"/>
              <a:t>эмпатического</a:t>
            </a:r>
            <a:r>
              <a:rPr lang="ru-RU" sz="2000" dirty="0" smtClean="0"/>
              <a:t> от реагирования.</a:t>
            </a:r>
          </a:p>
          <a:p>
            <a:pPr marL="1273302" lvl="3" indent="-514350">
              <a:buFont typeface="+mj-lt"/>
              <a:buAutoNum type="arabicPeriod"/>
            </a:pPr>
            <a:r>
              <a:rPr lang="ru-RU" sz="2000" dirty="0" smtClean="0"/>
              <a:t>Третий уровень эмпатии – высшая форма, включающая </a:t>
            </a:r>
            <a:r>
              <a:rPr lang="ru-RU" sz="2000" b="1" dirty="0" smtClean="0"/>
              <a:t>когнитивный, эмоциональный и поведенческие компоненты</a:t>
            </a:r>
            <a:r>
              <a:rPr lang="ru-RU" sz="2000" dirty="0" smtClean="0"/>
              <a:t>. Она в полной мере выражает межличностную идентификацию, которая является не только мысленной и чувственной, но и </a:t>
            </a:r>
            <a:r>
              <a:rPr lang="ru-RU" sz="2000" i="1" dirty="0" smtClean="0"/>
              <a:t>действительной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Воздействие в межличностном взаимодействии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Сущность психологического воздействия</a:t>
            </a:r>
            <a:r>
              <a:rPr lang="ru-RU" dirty="0" smtClean="0"/>
              <a:t> сводится к взаимному обмену информацией и взаимодействию. С содержательной стороны психологическое воздействие может быть </a:t>
            </a:r>
            <a:r>
              <a:rPr lang="ru-RU" b="1" dirty="0" smtClean="0"/>
              <a:t>педагогическим, управленческим, идеологическим </a:t>
            </a:r>
            <a:r>
              <a:rPr lang="ru-RU" dirty="0" smtClean="0"/>
              <a:t>и т. д. и осуществляться на разных уровнях психики: </a:t>
            </a:r>
            <a:r>
              <a:rPr lang="ru-RU" b="1" dirty="0" smtClean="0"/>
              <a:t>на осознаваемом и неосознаваемом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Воздействие в межличностном взаимодействии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Критерии эффективности </a:t>
            </a:r>
            <a:r>
              <a:rPr lang="ru-RU" dirty="0" smtClean="0"/>
              <a:t>воздействия делятся на </a:t>
            </a:r>
            <a:r>
              <a:rPr lang="ru-RU" b="1" dirty="0" smtClean="0"/>
              <a:t>стратегические</a:t>
            </a:r>
            <a:r>
              <a:rPr lang="ru-RU" dirty="0" smtClean="0"/>
              <a:t> (отсроченные в перспективе, например мировоззренческие) и </a:t>
            </a:r>
            <a:r>
              <a:rPr lang="ru-RU" b="1" dirty="0" smtClean="0"/>
              <a:t>тактические</a:t>
            </a:r>
            <a:r>
              <a:rPr lang="ru-RU" dirty="0" smtClean="0"/>
              <a:t> (промежуточные), которыми руководствуются непосредственно в процессе воздействия на партнера (речевые высказывания, мимика и др.)</a:t>
            </a:r>
          </a:p>
          <a:p>
            <a:r>
              <a:rPr lang="ru-RU" b="1" dirty="0" smtClean="0"/>
              <a:t>Условия воздействия </a:t>
            </a:r>
            <a:r>
              <a:rPr lang="ru-RU" dirty="0" smtClean="0"/>
              <a:t>включают место и время общения, а также количество участников, на которых оказывается воздействие. 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94</TotalTime>
  <Words>518</Words>
  <Application>Microsoft Office PowerPoint</Application>
  <PresentationFormat>Экран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Психология межличностного взаимодействия</vt:lpstr>
      <vt:lpstr>ПЛАН ЛЕКЦИИ</vt:lpstr>
      <vt:lpstr>1. Межличностное восприятие</vt:lpstr>
      <vt:lpstr>1. Межличностное восприятие</vt:lpstr>
      <vt:lpstr>2. Межличностные отношения</vt:lpstr>
      <vt:lpstr>2. Межличностные отношения</vt:lpstr>
      <vt:lpstr>2. Межличностные отношения</vt:lpstr>
      <vt:lpstr>3. Воздействие в межличностном взаимодействии</vt:lpstr>
      <vt:lpstr>3. Воздействие в межличностном взаимодействии</vt:lpstr>
      <vt:lpstr>Вопросы для самоконтроля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межличностного взаимодействия</dc:title>
  <dc:creator>Настя</dc:creator>
  <cp:lastModifiedBy>Настя</cp:lastModifiedBy>
  <cp:revision>11</cp:revision>
  <dcterms:created xsi:type="dcterms:W3CDTF">2012-06-12T08:42:05Z</dcterms:created>
  <dcterms:modified xsi:type="dcterms:W3CDTF">2012-06-13T10:42:43Z</dcterms:modified>
</cp:coreProperties>
</file>