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41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7AB458-CB78-456B-B01C-887F50B87AE9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47A53A-22C9-4980-B993-2529557B9B5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7A53A-22C9-4980-B993-2529557B9B5B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Контроль качества микстуры Павлова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4293096"/>
            <a:ext cx="4572000" cy="175260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Выполнила: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Желтякова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С., 301-11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Проверила: Ростовцева Л.В.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0"/>
            <a:ext cx="62646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высшего образования «Красноярский государственный медицинский университет 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имени профессора В.Ф.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Войно-Ясенецкого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Министерства здравоохранения Российской Федерации 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Фармацевтический колледж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5896" y="6453336"/>
            <a:ext cx="1899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Красноярск, 2022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6.Количественное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1628800"/>
            <a:ext cx="2683935" cy="720080"/>
          </a:xfrm>
          <a:prstGeom prst="rect">
            <a:avLst/>
          </a:prstGeom>
          <a:noFill/>
        </p:spPr>
      </p:pic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2420888"/>
            <a:ext cx="5444448" cy="634647"/>
          </a:xfrm>
          <a:prstGeom prst="rect">
            <a:avLst/>
          </a:prstGeom>
          <a:noFill/>
        </p:spPr>
      </p:pic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395536" y="3150840"/>
            <a:ext cx="799288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00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Допустимые отклонения для навески натрия бромида составляют 6%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9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1,0 – 100%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9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6%			х=1×6/100 = 0,06 г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9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Пределы допустимых отклонений составляют [0,94 – 1,06] г. Лекарственная форма удовлетворительна по химическому контролю натрия бромида.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Кофеин-бензоат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натрия. Метод ацидиметрии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Титр </a:t>
            </a:r>
            <a:r>
              <a:rPr lang="ru-RU" sz="2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по определяемому веществу: Т = 0,0240 </a:t>
            </a:r>
            <a:r>
              <a:rPr lang="ru-RU" sz="2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г/мл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latin typeface="Times New Roman"/>
                <a:ea typeface="Times New Roman"/>
              </a:rPr>
              <a:t>Методика количественного определения: К 5 мл лекарственной формы прибавить индикатор смешанный (4 капли метилового оранжевого и 1 каплю метиленового синего)(приготовить отдельно) и оттитровать раствором 0,1 моль/л </a:t>
            </a:r>
            <a:r>
              <a:rPr lang="en-US" sz="2000" dirty="0" err="1" smtClean="0">
                <a:latin typeface="Times New Roman"/>
                <a:ea typeface="Times New Roman"/>
              </a:rPr>
              <a:t>HCl</a:t>
            </a:r>
            <a:r>
              <a:rPr lang="ru-RU" sz="2000" dirty="0" smtClean="0">
                <a:latin typeface="Times New Roman"/>
                <a:ea typeface="Times New Roman"/>
              </a:rPr>
              <a:t> от зеленого до фиолетового окрашивания.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6.Количественное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 l="38390" t="56699" r="17904" b="21251"/>
          <a:stretch>
            <a:fillRect/>
          </a:stretch>
        </p:blipFill>
        <p:spPr bwMode="auto">
          <a:xfrm>
            <a:off x="539552" y="2204864"/>
            <a:ext cx="532859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</a:pPr>
            <a:endParaRPr lang="ru-RU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latin typeface="Times New Roman"/>
                <a:ea typeface="Times New Roman"/>
              </a:rPr>
              <a:t>0,5 – 200 </a:t>
            </a:r>
            <a:r>
              <a:rPr lang="ru-RU" sz="2000" dirty="0" smtClean="0">
                <a:latin typeface="Times New Roman"/>
                <a:ea typeface="Times New Roman"/>
              </a:rPr>
              <a:t>мл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latin typeface="Times New Roman"/>
                <a:ea typeface="Times New Roman"/>
              </a:rPr>
              <a:t>а </a:t>
            </a:r>
            <a:r>
              <a:rPr lang="ru-RU" sz="2000" dirty="0" smtClean="0">
                <a:latin typeface="Times New Roman"/>
                <a:ea typeface="Times New Roman"/>
              </a:rPr>
              <a:t>– 5 мл			а=0,5×5/200= </a:t>
            </a:r>
            <a:r>
              <a:rPr lang="ru-RU" sz="2000" dirty="0" smtClean="0">
                <a:latin typeface="Times New Roman"/>
                <a:ea typeface="Times New Roman"/>
              </a:rPr>
              <a:t>0,0125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000" dirty="0" smtClean="0">
              <a:latin typeface="Times New Roman"/>
              <a:ea typeface="Times New Roman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</a:pPr>
            <a:endParaRPr lang="ru-RU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dirty="0" smtClean="0">
                <a:latin typeface="Times New Roman"/>
                <a:ea typeface="Times New Roman"/>
              </a:rPr>
              <a:t>Допустимые отклонения для навески кофеина </a:t>
            </a:r>
            <a:r>
              <a:rPr lang="ru-RU" sz="2200" dirty="0" err="1" smtClean="0">
                <a:latin typeface="Times New Roman"/>
                <a:ea typeface="Times New Roman"/>
              </a:rPr>
              <a:t>бензоата</a:t>
            </a:r>
            <a:r>
              <a:rPr lang="ru-RU" sz="2200" dirty="0" smtClean="0">
                <a:latin typeface="Times New Roman"/>
                <a:ea typeface="Times New Roman"/>
              </a:rPr>
              <a:t> натрия составляют 8%: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dirty="0" smtClean="0">
                <a:latin typeface="Times New Roman"/>
                <a:ea typeface="Times New Roman"/>
              </a:rPr>
              <a:t>0,5 – </a:t>
            </a:r>
            <a:r>
              <a:rPr lang="ru-RU" sz="2200" dirty="0" smtClean="0">
                <a:latin typeface="Times New Roman"/>
                <a:ea typeface="Times New Roman"/>
              </a:rPr>
              <a:t>100%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dirty="0" err="1" smtClean="0">
                <a:latin typeface="Times New Roman"/>
                <a:ea typeface="Times New Roman"/>
              </a:rPr>
              <a:t>х</a:t>
            </a:r>
            <a:r>
              <a:rPr lang="ru-RU" sz="2200" dirty="0" smtClean="0">
                <a:latin typeface="Times New Roman"/>
                <a:ea typeface="Times New Roman"/>
              </a:rPr>
              <a:t> </a:t>
            </a:r>
            <a:r>
              <a:rPr lang="ru-RU" sz="2200" dirty="0" smtClean="0">
                <a:latin typeface="Times New Roman"/>
                <a:ea typeface="Times New Roman"/>
              </a:rPr>
              <a:t>– 8%			</a:t>
            </a:r>
            <a:r>
              <a:rPr lang="ru-RU" sz="2200" dirty="0" err="1" smtClean="0">
                <a:latin typeface="Times New Roman"/>
                <a:ea typeface="Times New Roman"/>
              </a:rPr>
              <a:t>х</a:t>
            </a:r>
            <a:r>
              <a:rPr lang="ru-RU" sz="2200" dirty="0" smtClean="0">
                <a:latin typeface="Times New Roman"/>
                <a:ea typeface="Times New Roman"/>
              </a:rPr>
              <a:t> = 0,5×8/100=0,04 г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dirty="0" smtClean="0">
                <a:latin typeface="Times New Roman"/>
                <a:ea typeface="Times New Roman"/>
              </a:rPr>
              <a:t>Пределы допустимых отклонений составляют [0,46 – 0,54] г. Лекарственная форма удовлетворительна по химическому контролю кофеина </a:t>
            </a:r>
            <a:r>
              <a:rPr lang="ru-RU" sz="2200" dirty="0" err="1" smtClean="0">
                <a:latin typeface="Times New Roman"/>
                <a:ea typeface="Times New Roman"/>
              </a:rPr>
              <a:t>бензоата</a:t>
            </a:r>
            <a:r>
              <a:rPr lang="ru-RU" sz="2200" dirty="0" smtClean="0">
                <a:latin typeface="Times New Roman"/>
                <a:ea typeface="Times New Roman"/>
              </a:rPr>
              <a:t> натрия.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ru-RU" sz="2200" dirty="0" smtClean="0">
              <a:latin typeface="Times New Roman"/>
              <a:ea typeface="Times New Roman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6.Количественное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1628800"/>
            <a:ext cx="1503028" cy="576064"/>
          </a:xfrm>
          <a:prstGeom prst="rect">
            <a:avLst/>
          </a:prstGeom>
          <a:noFill/>
        </p:spPr>
      </p:pic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2" y="1628800"/>
            <a:ext cx="3096344" cy="597586"/>
          </a:xfrm>
          <a:prstGeom prst="rect">
            <a:avLst/>
          </a:prstGeom>
          <a:noFill/>
        </p:spPr>
      </p:pic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3068960"/>
            <a:ext cx="4248472" cy="5252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 Контроль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отпуске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450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Лекарственная форма отпускается во флаконах темного стекла, оформленного основной этикеткой с зеленой сигнальной полосой «Внутреннее», дополнительными этикетками «Хранить в прохладном месте», «Хранить в защищенном от света месте», «Хранить в недоступном для детей месте», на основной этикетке также должен быть указан состав лекарственной формы, реквизиты аптеки, ФИО больного, способ применения, дата изготовления, срок годности (годен до), цена препарата.</a:t>
            </a:r>
          </a:p>
          <a:p>
            <a:pPr marL="0" indent="450000" algn="just">
              <a:lnSpc>
                <a:spcPct val="120000"/>
              </a:lnSpc>
              <a:spcBef>
                <a:spcPts val="0"/>
              </a:spcBef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лекарственной формы на латинском языке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13335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n-US" dirty="0" err="1" smtClean="0">
                <a:latin typeface="Times New Roman"/>
                <a:ea typeface="Times New Roman"/>
                <a:cs typeface="Times New Roman"/>
              </a:rPr>
              <a:t>Rp</a:t>
            </a:r>
            <a:r>
              <a:rPr lang="en-US" dirty="0" err="1" smtClean="0">
                <a:latin typeface="Times New Roman"/>
                <a:ea typeface="Times New Roman"/>
                <a:cs typeface="Times New Roman"/>
              </a:rPr>
              <a:t>.:Mixturae</a:t>
            </a:r>
            <a:r>
              <a:rPr lang="en-US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  <a:cs typeface="Times New Roman"/>
              </a:rPr>
              <a:t>Pavlovi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 200 </a:t>
            </a:r>
            <a:r>
              <a:rPr lang="en-US" dirty="0" smtClean="0">
                <a:latin typeface="Times New Roman"/>
                <a:ea typeface="Times New Roman"/>
                <a:cs typeface="Times New Roman"/>
              </a:rPr>
              <a:t>ml</a:t>
            </a:r>
            <a:endParaRPr lang="ru-RU" sz="2400" dirty="0" smtClean="0">
              <a:ea typeface="Times New Roman"/>
              <a:cs typeface="Times New Roman"/>
            </a:endParaRPr>
          </a:p>
          <a:p>
            <a:pPr indent="64135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n-US" dirty="0" smtClean="0">
                <a:latin typeface="Times New Roman"/>
                <a:ea typeface="Times New Roman"/>
                <a:cs typeface="Times New Roman"/>
              </a:rPr>
              <a:t>D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. </a:t>
            </a:r>
            <a:r>
              <a:rPr lang="en-US" dirty="0" smtClean="0">
                <a:latin typeface="Times New Roman"/>
                <a:ea typeface="Times New Roman"/>
                <a:cs typeface="Times New Roman"/>
              </a:rPr>
              <a:t>S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. По 1 десертной  ложке 3 раза в день</a:t>
            </a:r>
            <a:endParaRPr lang="ru-RU" sz="2400" dirty="0" smtClean="0">
              <a:ea typeface="Times New Roman"/>
              <a:cs typeface="Times New Roman"/>
            </a:endParaRPr>
          </a:p>
          <a:p>
            <a:pPr algn="just"/>
            <a:endParaRPr lang="ru-RU" dirty="0"/>
          </a:p>
        </p:txBody>
      </p:sp>
      <p:pic>
        <p:nvPicPr>
          <p:cNvPr id="1026" name="Picture 2" descr="https://terrapharm.kz/uploads/files/1eb81cd186ec5b74c3b2d185c1c743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3212976"/>
            <a:ext cx="4295800" cy="3221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1520" y="3429000"/>
            <a:ext cx="4464496" cy="259228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2. Письменный контроль </a:t>
            </a: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spcAft>
                <a:spcPts val="0"/>
              </a:spcAft>
              <a:buNone/>
            </a:pPr>
            <a:r>
              <a:rPr lang="en-US" dirty="0" smtClean="0">
                <a:latin typeface="Times New Roman"/>
                <a:ea typeface="Times New Roman"/>
              </a:rPr>
              <a:t>V</a:t>
            </a:r>
            <a:r>
              <a:rPr lang="ru-RU" baseline="-25000" dirty="0" err="1" smtClean="0">
                <a:latin typeface="Times New Roman"/>
                <a:ea typeface="Times New Roman"/>
              </a:rPr>
              <a:t>общ</a:t>
            </a:r>
            <a:r>
              <a:rPr lang="ru-RU" dirty="0" err="1" smtClean="0">
                <a:latin typeface="Times New Roman"/>
                <a:ea typeface="Times New Roman"/>
              </a:rPr>
              <a:t>=</a:t>
            </a:r>
            <a:r>
              <a:rPr lang="ru-RU" dirty="0" smtClean="0">
                <a:latin typeface="Times New Roman"/>
                <a:ea typeface="Times New Roman"/>
              </a:rPr>
              <a:t> 200 мл</a:t>
            </a:r>
          </a:p>
          <a:p>
            <a:pPr algn="just"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Times New Roman"/>
              </a:rPr>
              <a:t>Кофеина натрия </a:t>
            </a:r>
            <a:r>
              <a:rPr lang="ru-RU" dirty="0" err="1" smtClean="0">
                <a:latin typeface="Times New Roman"/>
                <a:ea typeface="Times New Roman"/>
              </a:rPr>
              <a:t>бензоата</a:t>
            </a:r>
            <a:r>
              <a:rPr lang="ru-RU" dirty="0" smtClean="0">
                <a:latin typeface="Times New Roman"/>
                <a:ea typeface="Times New Roman"/>
              </a:rPr>
              <a:t> 0,25 на 100 мл</a:t>
            </a:r>
          </a:p>
          <a:p>
            <a:pPr indent="2528888" algn="just">
              <a:spcAft>
                <a:spcPts val="0"/>
              </a:spcAft>
              <a:buNone/>
            </a:pPr>
            <a:r>
              <a:rPr lang="en-US" dirty="0" smtClean="0">
                <a:latin typeface="Times New Roman"/>
                <a:ea typeface="Times New Roman"/>
              </a:rPr>
              <a:t>x </a:t>
            </a:r>
            <a:r>
              <a:rPr lang="ru-RU" dirty="0" smtClean="0">
                <a:latin typeface="Times New Roman"/>
                <a:ea typeface="Times New Roman"/>
              </a:rPr>
              <a:t>на 200 мл		х=0,25×200/100=0,5</a:t>
            </a:r>
          </a:p>
          <a:p>
            <a:pPr algn="just"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Times New Roman"/>
              </a:rPr>
              <a:t>Натрия бромида 0,5 на 100 мл</a:t>
            </a:r>
          </a:p>
          <a:p>
            <a:pPr indent="1446213" algn="just">
              <a:spcAft>
                <a:spcPts val="0"/>
              </a:spcAft>
              <a:buNone/>
            </a:pPr>
            <a:r>
              <a:rPr lang="ru-RU" dirty="0" err="1" smtClean="0">
                <a:latin typeface="Times New Roman"/>
                <a:ea typeface="Times New Roman"/>
              </a:rPr>
              <a:t>х</a:t>
            </a:r>
            <a:r>
              <a:rPr lang="ru-RU" dirty="0" smtClean="0">
                <a:latin typeface="Times New Roman"/>
                <a:ea typeface="Times New Roman"/>
              </a:rPr>
              <a:t> на 200 мл			х=0,5×200/100=1,0</a:t>
            </a:r>
          </a:p>
          <a:p>
            <a:pPr algn="just">
              <a:spcAft>
                <a:spcPts val="0"/>
              </a:spcAft>
              <a:buNone/>
            </a:pPr>
            <a:r>
              <a:rPr lang="en-US" dirty="0" smtClean="0">
                <a:latin typeface="Times New Roman"/>
                <a:ea typeface="Times New Roman"/>
              </a:rPr>
              <a:t>C</a:t>
            </a:r>
            <a:r>
              <a:rPr lang="ru-RU" dirty="0" smtClean="0">
                <a:latin typeface="Times New Roman"/>
                <a:ea typeface="Times New Roman"/>
              </a:rPr>
              <a:t>%=(0,5+1,0)×100/200=0,75%&lt;3%, готовим во всем объеме </a:t>
            </a:r>
            <a:r>
              <a:rPr lang="ru-RU" dirty="0" smtClean="0">
                <a:latin typeface="Times New Roman"/>
                <a:ea typeface="Times New Roman"/>
              </a:rPr>
              <a:t>растворителя</a:t>
            </a:r>
            <a:endParaRPr lang="ru-RU" dirty="0" smtClean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Times New Roman"/>
              </a:rPr>
              <a:t>ППК</a:t>
            </a:r>
            <a:r>
              <a:rPr lang="en-US" dirty="0" smtClean="0">
                <a:latin typeface="Times New Roman"/>
                <a:ea typeface="Times New Roman"/>
              </a:rPr>
              <a:t> №8		02.11.22</a:t>
            </a:r>
            <a:r>
              <a:rPr lang="ru-RU" dirty="0" smtClean="0">
                <a:latin typeface="Times New Roman"/>
                <a:ea typeface="Times New Roman"/>
              </a:rPr>
              <a:t>г</a:t>
            </a:r>
          </a:p>
          <a:p>
            <a:pPr algn="just">
              <a:spcAft>
                <a:spcPts val="0"/>
              </a:spcAft>
              <a:buNone/>
            </a:pPr>
            <a:r>
              <a:rPr lang="en-US" dirty="0" err="1" smtClean="0">
                <a:latin typeface="Times New Roman"/>
                <a:ea typeface="Times New Roman"/>
              </a:rPr>
              <a:t>Aquae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purificatae</a:t>
            </a:r>
            <a:r>
              <a:rPr lang="en-US" dirty="0" smtClean="0">
                <a:latin typeface="Times New Roman"/>
                <a:ea typeface="Times New Roman"/>
              </a:rPr>
              <a:t> 200 ml</a:t>
            </a:r>
            <a:endParaRPr lang="ru-RU" dirty="0" smtClean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  <a:buNone/>
            </a:pPr>
            <a:r>
              <a:rPr lang="en-US" dirty="0" err="1" smtClean="0">
                <a:latin typeface="Times New Roman"/>
                <a:ea typeface="Times New Roman"/>
              </a:rPr>
              <a:t>Coffeini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natrii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benzoatis</a:t>
            </a:r>
            <a:r>
              <a:rPr lang="en-US" dirty="0" smtClean="0">
                <a:latin typeface="Times New Roman"/>
                <a:ea typeface="Times New Roman"/>
              </a:rPr>
              <a:t> 0,5</a:t>
            </a:r>
            <a:endParaRPr lang="ru-RU" dirty="0" smtClean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  <a:buNone/>
            </a:pPr>
            <a:r>
              <a:rPr lang="en-US" dirty="0" err="1" smtClean="0">
                <a:latin typeface="Times New Roman"/>
                <a:ea typeface="Times New Roman"/>
              </a:rPr>
              <a:t>Natrii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bromidi</a:t>
            </a:r>
            <a:r>
              <a:rPr lang="en-US" dirty="0" smtClean="0">
                <a:latin typeface="Times New Roman"/>
                <a:ea typeface="Times New Roman"/>
              </a:rPr>
              <a:t> 1,0</a:t>
            </a:r>
            <a:endParaRPr lang="ru-RU" dirty="0" smtClean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  <a:buNone/>
            </a:pPr>
            <a:r>
              <a:rPr lang="en-US" dirty="0" smtClean="0">
                <a:latin typeface="Times New Roman"/>
                <a:ea typeface="Times New Roman"/>
              </a:rPr>
              <a:t>V</a:t>
            </a:r>
            <a:r>
              <a:rPr lang="ru-RU" baseline="-25000" dirty="0" err="1" smtClean="0">
                <a:latin typeface="Times New Roman"/>
                <a:ea typeface="Times New Roman"/>
              </a:rPr>
              <a:t>общ</a:t>
            </a:r>
            <a:r>
              <a:rPr lang="ru-RU" dirty="0" err="1" smtClean="0">
                <a:latin typeface="Times New Roman"/>
                <a:ea typeface="Times New Roman"/>
              </a:rPr>
              <a:t>=</a:t>
            </a:r>
            <a:r>
              <a:rPr lang="ru-RU" dirty="0" smtClean="0">
                <a:latin typeface="Times New Roman"/>
                <a:ea typeface="Times New Roman"/>
              </a:rPr>
              <a:t> 200 мл</a:t>
            </a:r>
          </a:p>
          <a:p>
            <a:pPr algn="just"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Times New Roman"/>
              </a:rPr>
              <a:t>Приготовил:</a:t>
            </a:r>
          </a:p>
          <a:p>
            <a:pPr algn="just"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Times New Roman"/>
              </a:rPr>
              <a:t>Расфасовал:</a:t>
            </a:r>
          </a:p>
          <a:p>
            <a:pPr algn="just"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Times New Roman"/>
              </a:rPr>
              <a:t>Проверил:		ан.№8</a:t>
            </a:r>
          </a:p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3. </a:t>
            </a: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Органолептический </a:t>
            </a: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контроль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9"/>
            <a:ext cx="8208912" cy="1080119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latin typeface="Times New Roman"/>
                <a:ea typeface="Times New Roman"/>
              </a:rPr>
              <a:t>Бесцветная </a:t>
            </a:r>
            <a:r>
              <a:rPr lang="ru-RU" sz="2400" dirty="0" smtClean="0">
                <a:latin typeface="Times New Roman"/>
                <a:ea typeface="Times New Roman"/>
              </a:rPr>
              <a:t>прозрачная жидкость без механических включений.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2420888"/>
            <a:ext cx="60156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4. Физический контроль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95536" y="3429000"/>
            <a:ext cx="8172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00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Допустимые отклонения для объема 200 мл составляют 2%.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9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200 мл – 100%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9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мл – 2% 			х=200×2/100=4 мл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9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Пределы допустимых отклонений составляют [196 - 204] мл.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Лекарственная форма удовлетворительна по физическому контролю.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5.Испытания на подлинность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latin typeface="Times New Roman"/>
                <a:ea typeface="Times New Roman"/>
              </a:rPr>
              <a:t>1) На кофеин. К 10 каплям лекарственной формы прибавить 1 каплю раствора кислоты хлористоводородной 8,3%, 1 каплю раствора 0,1М </a:t>
            </a:r>
            <a:r>
              <a:rPr lang="en-US" sz="2800" dirty="0" smtClean="0">
                <a:latin typeface="Times New Roman"/>
                <a:ea typeface="Times New Roman"/>
              </a:rPr>
              <a:t>I</a:t>
            </a:r>
            <a:r>
              <a:rPr lang="ru-RU" sz="2800" baseline="-25000" dirty="0" smtClean="0">
                <a:latin typeface="Times New Roman"/>
                <a:ea typeface="Times New Roman"/>
              </a:rPr>
              <a:t>2</a:t>
            </a:r>
            <a:r>
              <a:rPr lang="ru-RU" sz="2800" dirty="0" smtClean="0">
                <a:latin typeface="Times New Roman"/>
                <a:ea typeface="Times New Roman"/>
              </a:rPr>
              <a:t>, появляется бурый осадок </a:t>
            </a:r>
            <a:r>
              <a:rPr lang="ru-RU" sz="2800" dirty="0" err="1" smtClean="0">
                <a:latin typeface="Times New Roman"/>
                <a:ea typeface="Times New Roman"/>
              </a:rPr>
              <a:t>перйодида</a:t>
            </a:r>
            <a:r>
              <a:rPr lang="ru-RU" sz="2800" dirty="0" smtClean="0">
                <a:latin typeface="Times New Roman"/>
                <a:ea typeface="Times New Roman"/>
              </a:rPr>
              <a:t> кофеина. Реакция </a:t>
            </a:r>
            <a:r>
              <a:rPr lang="ru-RU" sz="2800" dirty="0" err="1" smtClean="0">
                <a:latin typeface="Times New Roman"/>
                <a:ea typeface="Times New Roman"/>
              </a:rPr>
              <a:t>комплексообразования</a:t>
            </a:r>
            <a:r>
              <a:rPr lang="ru-RU" sz="2800" dirty="0" smtClean="0">
                <a:latin typeface="Times New Roman"/>
                <a:ea typeface="Times New Roman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l="29531" t="48299" r="7864" b="21251"/>
          <a:stretch>
            <a:fillRect/>
          </a:stretch>
        </p:blipFill>
        <p:spPr bwMode="auto">
          <a:xfrm>
            <a:off x="611560" y="3933056"/>
            <a:ext cx="763284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latin typeface="Times New Roman"/>
                <a:ea typeface="Times New Roman"/>
              </a:rPr>
              <a:t>На </a:t>
            </a:r>
            <a:r>
              <a:rPr lang="ru-RU" sz="2800" dirty="0" err="1" smtClean="0">
                <a:latin typeface="Times New Roman"/>
                <a:ea typeface="Times New Roman"/>
              </a:rPr>
              <a:t>бензоат-ион</a:t>
            </a:r>
            <a:r>
              <a:rPr lang="ru-RU" sz="2800" dirty="0" smtClean="0">
                <a:latin typeface="Times New Roman"/>
                <a:ea typeface="Times New Roman"/>
              </a:rPr>
              <a:t>. К 10 каплям лекарственной формы прибавить 2 – 3 капли раствора железа хлорида (Ⅲ) (не встряхивать!), появляется розово-желтый осадок. Реакция </a:t>
            </a:r>
            <a:r>
              <a:rPr lang="ru-RU" sz="2800" dirty="0" err="1" smtClean="0">
                <a:latin typeface="Times New Roman"/>
                <a:ea typeface="Times New Roman"/>
              </a:rPr>
              <a:t>комплексообразования</a:t>
            </a:r>
            <a:r>
              <a:rPr lang="ru-RU" sz="2800" dirty="0" smtClean="0">
                <a:latin typeface="Times New Roman"/>
                <a:ea typeface="Times New Roman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5.Испытания на подлинность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l="35437" t="35699" r="13179" b="34901"/>
          <a:stretch>
            <a:fillRect/>
          </a:stretch>
        </p:blipFill>
        <p:spPr bwMode="auto">
          <a:xfrm>
            <a:off x="1043608" y="3861048"/>
            <a:ext cx="671217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Times New Roman"/>
              </a:rPr>
              <a:t>3) На бромид-ион </a:t>
            </a:r>
            <a:r>
              <a:rPr lang="en-US" dirty="0" smtClean="0">
                <a:latin typeface="Times New Roman"/>
                <a:ea typeface="Times New Roman"/>
              </a:rPr>
              <a:t>Br</a:t>
            </a:r>
            <a:r>
              <a:rPr lang="ru-RU" baseline="30000" dirty="0" smtClean="0">
                <a:latin typeface="Times New Roman"/>
                <a:ea typeface="Times New Roman"/>
              </a:rPr>
              <a:t>-</a:t>
            </a:r>
            <a:r>
              <a:rPr lang="ru-RU" dirty="0" smtClean="0">
                <a:latin typeface="Times New Roman"/>
                <a:ea typeface="Times New Roman"/>
              </a:rPr>
              <a:t>:</a:t>
            </a:r>
          </a:p>
          <a:p>
            <a:pPr algn="just">
              <a:spcAft>
                <a:spcPts val="0"/>
              </a:spcAft>
              <a:buFontTx/>
              <a:buChar char="-"/>
            </a:pPr>
            <a:r>
              <a:rPr lang="ru-RU" dirty="0" smtClean="0">
                <a:latin typeface="Times New Roman"/>
                <a:ea typeface="Times New Roman"/>
              </a:rPr>
              <a:t>Реакция </a:t>
            </a:r>
            <a:r>
              <a:rPr lang="ru-RU" dirty="0" smtClean="0">
                <a:latin typeface="Times New Roman"/>
                <a:ea typeface="Times New Roman"/>
              </a:rPr>
              <a:t>обмена. К 5 каплям лекарственной формы прибавить 1 – 2 капли разведенной азотной кислоты, 3 – 4 капли раствора серебра нитрата, появляется осадок бледно-желтого </a:t>
            </a:r>
            <a:r>
              <a:rPr lang="ru-RU" dirty="0" smtClean="0">
                <a:latin typeface="Times New Roman"/>
                <a:ea typeface="Times New Roman"/>
              </a:rPr>
              <a:t>цвета.</a:t>
            </a:r>
          </a:p>
          <a:p>
            <a:pPr algn="just">
              <a:spcAft>
                <a:spcPts val="0"/>
              </a:spcAft>
              <a:buFontTx/>
              <a:buChar char="-"/>
            </a:pPr>
            <a:r>
              <a:rPr lang="en-US" dirty="0" err="1" smtClean="0">
                <a:latin typeface="Times New Roman"/>
                <a:ea typeface="Times New Roman"/>
              </a:rPr>
              <a:t>NaBr</a:t>
            </a:r>
            <a:r>
              <a:rPr lang="ru-RU" dirty="0" smtClean="0">
                <a:latin typeface="Times New Roman"/>
                <a:ea typeface="Times New Roman"/>
              </a:rPr>
              <a:t> </a:t>
            </a:r>
            <a:r>
              <a:rPr lang="ru-RU" dirty="0" smtClean="0">
                <a:latin typeface="Times New Roman"/>
                <a:ea typeface="Times New Roman"/>
              </a:rPr>
              <a:t>+ </a:t>
            </a:r>
            <a:r>
              <a:rPr lang="en-US" dirty="0" err="1" smtClean="0">
                <a:latin typeface="Times New Roman"/>
                <a:ea typeface="Times New Roman"/>
              </a:rPr>
              <a:t>AgNO</a:t>
            </a:r>
            <a:r>
              <a:rPr lang="ru-RU" baseline="-25000" dirty="0" smtClean="0">
                <a:latin typeface="Times New Roman"/>
                <a:ea typeface="Times New Roman"/>
              </a:rPr>
              <a:t>3</a:t>
            </a:r>
            <a:r>
              <a:rPr lang="ru-RU" dirty="0" smtClean="0">
                <a:latin typeface="Times New Roman"/>
                <a:ea typeface="Times New Roman"/>
              </a:rPr>
              <a:t> = </a:t>
            </a:r>
            <a:r>
              <a:rPr lang="en-US" dirty="0" err="1" smtClean="0">
                <a:latin typeface="Times New Roman"/>
                <a:ea typeface="Times New Roman"/>
              </a:rPr>
              <a:t>NaNO</a:t>
            </a:r>
            <a:r>
              <a:rPr lang="ru-RU" baseline="-25000" dirty="0" smtClean="0">
                <a:latin typeface="Times New Roman"/>
                <a:ea typeface="Times New Roman"/>
              </a:rPr>
              <a:t>3</a:t>
            </a:r>
            <a:r>
              <a:rPr lang="ru-RU" dirty="0" smtClean="0">
                <a:latin typeface="Times New Roman"/>
                <a:ea typeface="Times New Roman"/>
              </a:rPr>
              <a:t> + </a:t>
            </a:r>
            <a:r>
              <a:rPr lang="en-US" dirty="0" err="1" smtClean="0">
                <a:latin typeface="Times New Roman"/>
                <a:ea typeface="Times New Roman"/>
              </a:rPr>
              <a:t>AgBr</a:t>
            </a:r>
            <a:r>
              <a:rPr lang="ru-RU" dirty="0" err="1" smtClean="0">
                <a:latin typeface="Times New Roman"/>
                <a:ea typeface="Times New Roman"/>
              </a:rPr>
              <a:t>↓</a:t>
            </a:r>
            <a:endParaRPr lang="ru-RU" dirty="0" smtClean="0">
              <a:latin typeface="Times New Roman"/>
              <a:ea typeface="Times New Roman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5.Испытания на подлинность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latin typeface="Times New Roman"/>
                <a:ea typeface="Times New Roman"/>
              </a:rPr>
              <a:t>Реакция замещения. К 10 каплям лекарственной формы прибавить 5 капель раствора хлорамина и 5 капель раствора </a:t>
            </a:r>
            <a:r>
              <a:rPr lang="en-US" sz="2400" dirty="0" err="1" smtClean="0">
                <a:latin typeface="Times New Roman"/>
                <a:ea typeface="Times New Roman"/>
              </a:rPr>
              <a:t>HCl</a:t>
            </a:r>
            <a:r>
              <a:rPr lang="en-US" sz="2400" dirty="0" smtClean="0">
                <a:latin typeface="Times New Roman"/>
                <a:ea typeface="Times New Roman"/>
              </a:rPr>
              <a:t> </a:t>
            </a:r>
            <a:r>
              <a:rPr lang="ru-RU" sz="2400" dirty="0" smtClean="0">
                <a:latin typeface="Times New Roman"/>
                <a:ea typeface="Times New Roman"/>
              </a:rPr>
              <a:t>и 0,5 мл хлороформа. Хлороформный слой окрасится в оранжевый цвет</a:t>
            </a:r>
            <a:r>
              <a:rPr lang="ru-RU" sz="2400" dirty="0" smtClean="0">
                <a:latin typeface="Times New Roman"/>
                <a:ea typeface="Times New Roman"/>
              </a:rPr>
              <a:t>.</a:t>
            </a:r>
            <a:endParaRPr lang="en-US" sz="2400" dirty="0" smtClean="0">
              <a:latin typeface="Times New Roman"/>
              <a:ea typeface="Times New Roman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 smtClean="0">
              <a:latin typeface="Times New Roman"/>
              <a:ea typeface="Times New Roman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 smtClean="0">
              <a:latin typeface="Times New Roman"/>
              <a:ea typeface="Times New Roman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 smtClean="0">
              <a:latin typeface="Times New Roman"/>
              <a:ea typeface="Times New Roman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2NaBr +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+ 2NaCI</a:t>
            </a:r>
            <a:endParaRPr lang="ru-RU" sz="24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2NaBr +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2NaCl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5.Испытания на подлинность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47840" t="46199" r="16133" b="42251"/>
          <a:stretch>
            <a:fillRect/>
          </a:stretch>
        </p:blipFill>
        <p:spPr bwMode="auto">
          <a:xfrm>
            <a:off x="467544" y="3573016"/>
            <a:ext cx="7587025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6.Количественное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аргентометрии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Метод Мора на натрия бромид.</a:t>
            </a:r>
          </a:p>
          <a:p>
            <a:pPr algn="just">
              <a:spcBef>
                <a:spcPts val="0"/>
              </a:spcBef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AgNO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NaBr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= NaNO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AgBr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↓</a:t>
            </a:r>
          </a:p>
          <a:p>
            <a:pPr algn="just">
              <a:spcBef>
                <a:spcPts val="0"/>
              </a:spcBef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CrO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+ 2AgNO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= Ag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CrO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↓ +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2KNO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algn="just">
              <a:spcBef>
                <a:spcPts val="0"/>
              </a:spcBef>
              <a:buNone/>
            </a:pPr>
            <a:endParaRPr lang="en-US" sz="24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None/>
            </a:pPr>
            <a:endParaRPr lang="en-US" sz="24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None/>
            </a:pPr>
            <a:endParaRPr lang="en-US" sz="24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10000"/>
              </a:lnSpc>
              <a:spcAft>
                <a:spcPts val="0"/>
              </a:spcAft>
              <a:buNone/>
            </a:pPr>
            <a:r>
              <a:rPr lang="ru-RU" sz="2400" dirty="0" smtClean="0">
                <a:latin typeface="Times New Roman"/>
                <a:ea typeface="Times New Roman"/>
              </a:rPr>
              <a:t>Методика количественного определения: Отмерить 1 мл лекарственной формы, прибавить 1 мл воды, 1 – 2 капли индикатора калия хромата и титровать 0,1 моль/л раствором </a:t>
            </a:r>
            <a:r>
              <a:rPr lang="en-US" sz="2400" dirty="0" err="1" smtClean="0">
                <a:latin typeface="Times New Roman"/>
                <a:ea typeface="Times New Roman"/>
              </a:rPr>
              <a:t>AgNO</a:t>
            </a:r>
            <a:r>
              <a:rPr lang="ru-RU" sz="2400" baseline="-25000" dirty="0" smtClean="0">
                <a:latin typeface="Times New Roman"/>
                <a:ea typeface="Times New Roman"/>
              </a:rPr>
              <a:t>3</a:t>
            </a:r>
            <a:r>
              <a:rPr lang="ru-RU" sz="2400" dirty="0" smtClean="0">
                <a:latin typeface="Times New Roman"/>
                <a:ea typeface="Times New Roman"/>
              </a:rPr>
              <a:t> до буровато-желтого </a:t>
            </a:r>
            <a:r>
              <a:rPr lang="ru-RU" sz="2400" dirty="0" smtClean="0">
                <a:latin typeface="Times New Roman"/>
                <a:ea typeface="Times New Roman"/>
              </a:rPr>
              <a:t>окрашивания</a:t>
            </a:r>
            <a:endParaRPr lang="en-US" sz="2400" dirty="0" smtClean="0">
              <a:latin typeface="Times New Roman"/>
              <a:ea typeface="Times New Roman"/>
            </a:endParaRPr>
          </a:p>
          <a:p>
            <a:pPr marL="0" indent="0" algn="just">
              <a:lnSpc>
                <a:spcPct val="110000"/>
              </a:lnSpc>
              <a:spcAft>
                <a:spcPts val="0"/>
              </a:spcAft>
              <a:buNone/>
            </a:pPr>
            <a:r>
              <a:rPr lang="ru-RU" sz="2400" dirty="0" smtClean="0">
                <a:latin typeface="Times New Roman"/>
                <a:ea typeface="Times New Roman"/>
              </a:rPr>
              <a:t> </a:t>
            </a:r>
            <a:endParaRPr lang="ru-RU" sz="2400" dirty="0" smtClean="0">
              <a:latin typeface="Times New Roman"/>
              <a:ea typeface="Times New Roman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sz="24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None/>
            </a:pPr>
            <a:endParaRPr lang="en-US" sz="24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0"/>
              </a:spcAft>
              <a:buNone/>
            </a:pPr>
            <a:r>
              <a:rPr lang="ru-RU" sz="2000" dirty="0" smtClean="0">
                <a:latin typeface="Times New Roman"/>
                <a:ea typeface="Times New Roman"/>
              </a:rPr>
              <a:t>1,0 – 200 мл</a:t>
            </a:r>
          </a:p>
          <a:p>
            <a:pPr indent="-163513" algn="just">
              <a:spcAft>
                <a:spcPts val="0"/>
              </a:spcAft>
              <a:buNone/>
            </a:pPr>
            <a:r>
              <a:rPr lang="ru-RU" sz="2000" dirty="0" smtClean="0">
                <a:latin typeface="Times New Roman"/>
                <a:ea typeface="Times New Roman"/>
              </a:rPr>
              <a:t>а – 1 мл		</a:t>
            </a:r>
            <a:r>
              <a:rPr lang="en-US" sz="2000" dirty="0" smtClean="0">
                <a:latin typeface="Times New Roman"/>
                <a:ea typeface="Times New Roman"/>
              </a:rPr>
              <a:t>a</a:t>
            </a:r>
            <a:r>
              <a:rPr lang="ru-RU" sz="2000" dirty="0" smtClean="0">
                <a:latin typeface="Times New Roman"/>
                <a:ea typeface="Times New Roman"/>
              </a:rPr>
              <a:t>=1×1/200=0,005</a:t>
            </a:r>
          </a:p>
          <a:p>
            <a:pPr indent="0" algn="just"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0"/>
              </a:spcAft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2636912"/>
            <a:ext cx="1253473" cy="576064"/>
          </a:xfrm>
          <a:prstGeom prst="rect">
            <a:avLst/>
          </a:prstGeom>
          <a:noFill/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808" y="2636912"/>
            <a:ext cx="4005778" cy="576064"/>
          </a:xfrm>
          <a:prstGeom prst="rect">
            <a:avLst/>
          </a:prstGeom>
          <a:noFill/>
        </p:spPr>
      </p:pic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4149080"/>
            <a:ext cx="1315149" cy="504056"/>
          </a:xfrm>
          <a:prstGeom prst="rect">
            <a:avLst/>
          </a:prstGeom>
          <a:noFill/>
        </p:spPr>
      </p:pic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4149080"/>
            <a:ext cx="3010318" cy="5760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480</Words>
  <Application>Microsoft Office PowerPoint</Application>
  <PresentationFormat>Экран (4:3)</PresentationFormat>
  <Paragraphs>94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Контроль качества микстуры Павлова</vt:lpstr>
      <vt:lpstr>1. Состав лекарственной формы на латинском языке</vt:lpstr>
      <vt:lpstr>2. Письменный контроль :</vt:lpstr>
      <vt:lpstr>3. Органолептический контроль</vt:lpstr>
      <vt:lpstr>5.Испытания на подлинность</vt:lpstr>
      <vt:lpstr>5.Испытания на подлинность</vt:lpstr>
      <vt:lpstr>5.Испытания на подлинность</vt:lpstr>
      <vt:lpstr>5.Испытания на подлинность</vt:lpstr>
      <vt:lpstr>6.Количественное определение</vt:lpstr>
      <vt:lpstr>6.Количественное определение</vt:lpstr>
      <vt:lpstr>6.Количественное определение</vt:lpstr>
      <vt:lpstr>6.Количественное определение</vt:lpstr>
      <vt:lpstr>7. Контроль при отпуске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Контроль качества микстуры Павлова</dc:title>
  <dc:creator>Светлана Желтякова</dc:creator>
  <cp:lastModifiedBy>RePack by SPecialiST</cp:lastModifiedBy>
  <cp:revision>9</cp:revision>
  <dcterms:created xsi:type="dcterms:W3CDTF">2022-11-20T13:56:19Z</dcterms:created>
  <dcterms:modified xsi:type="dcterms:W3CDTF">2022-11-20T15:02:08Z</dcterms:modified>
</cp:coreProperties>
</file>