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A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66305-CA82-4262-955A-BDD1AD76AFC1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EBA2C-4A02-4A48-B198-9C4B202A5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EBA2C-4A02-4A48-B198-9C4B202A54E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41129797" TargetMode="External"/><Relationship Id="rId2" Type="http://schemas.openxmlformats.org/officeDocument/2006/relationships/hyperlink" Target="https://elibrary.ru/download/elibrary_41129797_6235913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ls.rosminzdrav.ru/Grls_View_v2.aspx?routingGuid=2291d965-d2ea-440f-b491-3f7083e94e8c&amp;t=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ls.rosminzdrav.ru/Grls_View_v2.aspx?routingGuid=970cff86-62c3-40cf-a2b8-c5a78f203f77&amp;t=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17639760" TargetMode="External"/><Relationship Id="rId2" Type="http://schemas.openxmlformats.org/officeDocument/2006/relationships/hyperlink" Target="https://elibrary.ru/download/elibrary_17639760_2563321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ls.rosminzdrav.ru/Grls_View_v2.aspx?routingGuid=c03bf012-b935-40a5-8abc-dba423c45978&amp;t=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17639760" TargetMode="External"/><Relationship Id="rId2" Type="http://schemas.openxmlformats.org/officeDocument/2006/relationships/hyperlink" Target="https://elibrary.ru/download/elibrary_17639760_25633218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17036002" TargetMode="External"/><Relationship Id="rId2" Type="http://schemas.openxmlformats.org/officeDocument/2006/relationships/hyperlink" Target="https://elibrary.ru/download/elibrary_17036002_4558027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ls.rosminzdrav.ru/Grls_View_v2.aspx?routingGuid=3695de28-fd4b-4c72-a46c-0db65b7304d3&amp;t=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rls.rosminzdrav.ru/Grls_View_v2.aspx?routingGuid=3695de28-fd4b-4c72-a46c-0db65b7304d3&amp;t=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grls.rosminzdrav.ru/Grls_View_v2.aspx?routingGuid=713cd55b-5a62-4f7f-9189-6f9e3dd08f59&amp;t=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library.ru/item.asp?id=17330052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library.ru/item.asp?id=1733005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17330052" TargetMode="External"/><Relationship Id="rId2" Type="http://schemas.openxmlformats.org/officeDocument/2006/relationships/hyperlink" Target="https://elibrary.ru/download/elibrary_17330052_425810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brary.ru/item.asp?id=1909207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ibrary.ru/item.asp?id=25828009" TargetMode="External"/><Relationship Id="rId2" Type="http://schemas.openxmlformats.org/officeDocument/2006/relationships/hyperlink" Target="https://www.elibrary.ru/download/elibrary_19092075_11090066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ibrary.ru/item.asp?id=2672643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17330052" TargetMode="External"/><Relationship Id="rId2" Type="http://schemas.openxmlformats.org/officeDocument/2006/relationships/hyperlink" Target="https://elibrary.ru/download/elibrary_17330052_48571298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library.ru/item.asp?id=9485534" TargetMode="External"/><Relationship Id="rId4" Type="http://schemas.openxmlformats.org/officeDocument/2006/relationships/hyperlink" Target="https://elibrary.ru/download/elibrary_9485534_4286939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15251222" TargetMode="External"/><Relationship Id="rId2" Type="http://schemas.openxmlformats.org/officeDocument/2006/relationships/hyperlink" Target="https://elibrary.ru/download/elibrary_15251222_3996076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ibrary.ru/item.asp?id=1707583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download/elibrary_35663813_84246652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rls.rosminzdrav.ru/Grls_View_v2.aspx?routingGuid=fc335e70-aa54-4d4b-8e86-a6f97bbbf64a&amp;t=" TargetMode="External"/><Relationship Id="rId4" Type="http://schemas.openxmlformats.org/officeDocument/2006/relationships/hyperlink" Target="https://elibrary.ru/item.asp?id=3566381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ls.rosminzdrav.ru/Grls_View_v2.aspx?routingGuid=9e823ea9-c82e-4675-82af-265878391965&amp;t=" TargetMode="External"/><Relationship Id="rId2" Type="http://schemas.openxmlformats.org/officeDocument/2006/relationships/hyperlink" Target="https://grls.rosminzdrav.ru/Grls_View_v2.aspx?routingGuid=8688654a-52f5-4f97-b21d-41a29764cbc4&amp;t=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rls.rosminzdrav.ru/Grls_View_v2.aspx?routingGuid=b163c7e7-975b-4d69-a506-bbdc59f16fb7&amp;t=" TargetMode="External"/><Relationship Id="rId5" Type="http://schemas.openxmlformats.org/officeDocument/2006/relationships/hyperlink" Target="https://grls.rosminzdrav.ru/Grls_View_v2.aspx?routingGuid=a857aff9-a699-44bf-ac16-15b98a84713f&amp;t=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Противовирусные средства. Лечение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герпесвирусных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инфекций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365104"/>
            <a:ext cx="5144616" cy="175260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306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леч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Костромина Регина Андреевна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Проверила: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доцент Окладникова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Евгения Владимировна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6632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государственное бюджетное образовательное учреждение </a:t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высшего образования «Красноярский государственный медицинский университет имени профессора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В.Ф.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Войно-Ясенецкого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7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412776"/>
            <a:ext cx="77768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Кафедра фармакологии и фармацевтического консультирования с курсом ПО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6237312"/>
            <a:ext cx="1906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Красноярск, 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Валацикловир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4497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Ациклический нуклеозид второго поколения, представляет собой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L-валиновый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эфир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ацикловира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пероральном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применении - высокий уровень всасывания из ЖКТ,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биодоступность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2–3 раза выше по сравнению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ацикловиром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Более простой режим приема (одно- или двухразовый).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Показания: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Лечение инфекций кожи и слизистых оболочек вызванных ВПГ, включая генитальный герпес и герпес губ, профилактика рецидивов (в т.ч.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иммунодефицитных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лиц)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Лечение опоясывающего герпеса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офтальмического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опоясывающего герпеса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Профилактика инфекций, вызванных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цитомегаловирусом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заболеваний после трансплантаций органов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Дозы и формы выпуска: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таблетки 0,5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1,0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(10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33478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2"/>
              </a:rPr>
              <a:t>URL</a:t>
            </a:r>
            <a:r>
              <a:rPr lang="ru-RU" sz="1200" dirty="0" smtClean="0">
                <a:hlinkClick r:id="rId2"/>
              </a:rPr>
              <a:t>:</a:t>
            </a:r>
            <a:r>
              <a:rPr lang="ru-RU" sz="1200" u="sng" dirty="0" smtClean="0">
                <a:hlinkClick r:id="rId3"/>
              </a:rPr>
              <a:t> https://elibrary.ru/item.asp?id=41129797</a:t>
            </a:r>
            <a:r>
              <a:rPr lang="ru-RU" sz="1200" dirty="0" smtClean="0"/>
              <a:t>  стр.82-83</a:t>
            </a:r>
          </a:p>
          <a:p>
            <a:r>
              <a:rPr lang="en-US" sz="1200" dirty="0" smtClean="0">
                <a:hlinkClick r:id="rId4"/>
              </a:rPr>
              <a:t>URL:</a:t>
            </a:r>
            <a:r>
              <a:rPr lang="ru-RU" sz="1200" dirty="0" smtClean="0">
                <a:hlinkClick r:id="rId4"/>
              </a:rPr>
              <a:t> </a:t>
            </a:r>
            <a:r>
              <a:rPr lang="en-US" sz="1200" dirty="0" smtClean="0">
                <a:hlinkClick r:id="rId4"/>
              </a:rPr>
              <a:t>https://grls.rosminzdrav.ru/Grls_View_v2.aspx?routingGuid=2291d965-d2ea-440f-b491-3f7083e94e8c&amp;t=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066800"/>
          </a:xfrm>
        </p:spPr>
        <p:txBody>
          <a:bodyPr/>
          <a:lstStyle/>
          <a:p>
            <a:r>
              <a:rPr lang="ru-RU" dirty="0" err="1" smtClean="0"/>
              <a:t>Фамцикловир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5472608" cy="525658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пролекарством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организиме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превращается в активный метаболит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пенцикловир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Показания: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Лечение опоясывающего герпеса, вызванного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Varicella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Zoster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(включая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офтальмогерпес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Фамвир 500мг 3 шт. таблетки покрытые оболочкой купить по выгодным ..."/>
          <p:cNvPicPr>
            <a:picLocks noChangeAspect="1" noChangeArrowheads="1"/>
          </p:cNvPicPr>
          <p:nvPr/>
        </p:nvPicPr>
        <p:blipFill>
          <a:blip r:embed="rId3" cstate="print"/>
          <a:srcRect l="5769" r="5769"/>
          <a:stretch>
            <a:fillRect/>
          </a:stretch>
        </p:blipFill>
        <p:spPr bwMode="auto">
          <a:xfrm>
            <a:off x="5508104" y="1052736"/>
            <a:ext cx="3312368" cy="28083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3933056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Лечение первого эпизода и рецидивов генитального герпеса вызванного ВПГ, профилактика обострений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Лечение рецидивов лабиального герпеса, вызванного ВПГ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Дозы и формы выпуска: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таблетки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0,125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0,25 (7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(7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02128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URL</a:t>
            </a:r>
            <a:r>
              <a:rPr lang="ru-RU" dirty="0" smtClean="0">
                <a:hlinkClick r:id="rId4"/>
              </a:rPr>
              <a:t>: </a:t>
            </a:r>
            <a:r>
              <a:rPr lang="en-US" dirty="0" smtClean="0">
                <a:hlinkClick r:id="rId4"/>
              </a:rPr>
              <a:t>https://grls.rosminzdrav.ru/Grls_View_v2.aspx?routingGuid=970cff86-62c3-40cf-a2b8-c5a78f203f77&amp;t=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668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Побочные эффекты ациклических нуклеозидов (</a:t>
            </a:r>
            <a:r>
              <a:rPr lang="ru-RU" sz="2400" b="1" dirty="0" err="1" smtClean="0"/>
              <a:t>Ацикловир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Валацикловир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Фамцикловир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5112"/>
          </a:xfrm>
        </p:spPr>
        <p:txBody>
          <a:bodyPr>
            <a:normAutofit/>
          </a:bodyPr>
          <a:lstStyle/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ЦНС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головная боль, головокружение, сонливость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ЖКТ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тошнота, рвота, диарея, боль в животе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Кожа и подкожная клетчатка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зуд, сыпь,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фотосенсибилизация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Другое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утомляемость, лихорадка</a:t>
            </a:r>
          </a:p>
          <a:p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Лабораторные данные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нарушение показателей функции печени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фамцикловир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4005064"/>
            <a:ext cx="8229600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Противопоказания для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ациклических нуклеозидов: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642009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Гиперчувствительность к препарату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Ганцикловир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абсолютное число нейтрофилов меньше 500 клеток в 1 мкл или число тромбоцитов меньше 25000 клеток в 1 мкл или уровень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меньше 8 г/л, период грудного вскармливания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до 18 лет, нарушение функции печени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фамцикловир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488668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FFC000"/>
                </a:solidFill>
              </a:rPr>
              <a:t>*ссылки на источники на слайдах с препаратами</a:t>
            </a:r>
            <a:endParaRPr lang="ru-RU" sz="1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Пенцикловир</a:t>
            </a:r>
            <a:r>
              <a:rPr lang="ru-RU" sz="3200" dirty="0" smtClean="0"/>
              <a:t> (</a:t>
            </a:r>
            <a:r>
              <a:rPr lang="ru-RU" sz="3200" dirty="0" err="1" smtClean="0"/>
              <a:t>Фенистил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45624" cy="52565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Химически близок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ацикловиру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но сродство к вирусной ДНК-полимеразе на 2 порядка выше, чем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ацикловира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Сравнение 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Ацикловиром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Успешнее справляется с ВПГ инфекцией при относительно позднем начале лечения.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Меньше выражена токсичность.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Более длительный внутриклеточный период полувыведения (Т1/2=7–20 ч), что обеспечивает более стойкий противовирусный эффект.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препарат выбора для лечения лабиального герпеса (герпес на губах)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Побочное действие: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жжение, пощипывание или онемение в месте нанесения препарата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Дозы и формы выпуска: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крем для наружного применения 1% 2г, 5г.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5877272"/>
            <a:ext cx="85689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URL</a:t>
            </a:r>
            <a:r>
              <a:rPr lang="ru-RU" sz="1600" dirty="0" smtClean="0">
                <a:hlinkClick r:id="rId2"/>
              </a:rPr>
              <a:t>:</a:t>
            </a:r>
            <a:r>
              <a:rPr lang="ru-RU" sz="1600" u="sng" dirty="0" smtClean="0">
                <a:hlinkClick r:id="rId3"/>
              </a:rPr>
              <a:t> https://elibrary.ru/item.asp?id=17639760 </a:t>
            </a:r>
            <a:r>
              <a:rPr lang="ru-RU" sz="1600" dirty="0" smtClean="0"/>
              <a:t>стр.48, 50</a:t>
            </a:r>
          </a:p>
          <a:p>
            <a:r>
              <a:rPr lang="en-US" sz="1600" dirty="0" smtClean="0">
                <a:hlinkClick r:id="rId4"/>
              </a:rPr>
              <a:t>URL:</a:t>
            </a:r>
            <a:r>
              <a:rPr lang="ru-RU" sz="1600" dirty="0" smtClean="0">
                <a:hlinkClick r:id="rId4"/>
              </a:rPr>
              <a:t> </a:t>
            </a:r>
            <a:r>
              <a:rPr lang="en-US" sz="1600" dirty="0" smtClean="0">
                <a:hlinkClick r:id="rId4"/>
              </a:rPr>
              <a:t>https://grls.rosminzdrav.ru/Grls_View_v2.aspx?routingGuid=c03bf012-b935-40a5-8abc-dba423c45978&amp;t=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Сравнение </a:t>
            </a:r>
            <a:r>
              <a:rPr lang="ru-RU" sz="2400" dirty="0" err="1" smtClean="0"/>
              <a:t>пенцикловира</a:t>
            </a:r>
            <a:r>
              <a:rPr lang="ru-RU" sz="2400" dirty="0" smtClean="0"/>
              <a:t> и </a:t>
            </a:r>
            <a:r>
              <a:rPr lang="ru-RU" sz="2400" dirty="0" err="1" smtClean="0"/>
              <a:t>ацикловира</a:t>
            </a:r>
            <a:r>
              <a:rPr lang="ru-RU" sz="2400" dirty="0" smtClean="0"/>
              <a:t> по механизму действия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3" y="980731"/>
          <a:ext cx="8712966" cy="540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2"/>
                <a:gridCol w="2904322"/>
                <a:gridCol w="2904322"/>
              </a:tblGrid>
              <a:tr h="4360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Пенцикловир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Ацикловир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0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Строение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Синтетический нуклеозид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6955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Механизм активации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помощью фермента вирусной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тимидинкиназы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конвертируется в активную форму посредством реакции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фосфорилирования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Механизм действия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Блокирует репликацию вируса, подавляя вирусную ДНК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Сродство к вирусной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тимидинкиназе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Высокое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Низкое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073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Период полувыведения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10-12 ч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0,4-1 ч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42396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последействия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выхода из клетки репликация вируса блокирована еще несколько дней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После выхода из клетки репликация вируса прекращается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9512" y="6381328"/>
            <a:ext cx="8964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2"/>
              </a:rPr>
              <a:t>URL</a:t>
            </a:r>
            <a:r>
              <a:rPr lang="ru-RU" sz="1600" dirty="0" smtClean="0">
                <a:hlinkClick r:id="rId2"/>
              </a:rPr>
              <a:t>:</a:t>
            </a:r>
            <a:r>
              <a:rPr lang="ru-RU" sz="1600" u="sng" dirty="0" smtClean="0">
                <a:hlinkClick r:id="rId3"/>
              </a:rPr>
              <a:t> https://elibrary.ru/item.asp?id=17639760 </a:t>
            </a:r>
            <a:r>
              <a:rPr lang="ru-RU" sz="1600" dirty="0" smtClean="0"/>
              <a:t>стр.48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Ганцикловир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4613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Препарат выбора для лечения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цитомегаловирусной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инфекции (ЦМВ).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Вводится внутривенно. Проникает в СМЖ и через плацентарный барьер. 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метаболизируется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выводится почками в неизмененном виде.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Обладает высокой токсичностью, оказывает токсичное действие на ЦНС,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миелосупрессивное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действие с развитием лейкопении и тромбоцитопении, анемии.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Показания: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Лечение ЦМВ у пациентов с иммунодефицитом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Профилактика ЦМВ после трансплантации органов или химиотерапии.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Дозы и форма выпуска: </a:t>
            </a:r>
            <a:r>
              <a:rPr lang="ru-RU" sz="2400" dirty="0" err="1" smtClean="0"/>
              <a:t>лиофилизат</a:t>
            </a:r>
            <a:r>
              <a:rPr lang="ru-RU" sz="2400" dirty="0" smtClean="0"/>
              <a:t> для приготовления раствора для </a:t>
            </a:r>
            <a:r>
              <a:rPr lang="ru-RU" sz="2400" dirty="0" err="1" smtClean="0"/>
              <a:t>инфузий</a:t>
            </a:r>
            <a:r>
              <a:rPr lang="ru-RU" sz="2400" dirty="0" smtClean="0"/>
              <a:t> 0,5 (40 </a:t>
            </a:r>
            <a:r>
              <a:rPr lang="ru-RU" sz="2400" dirty="0" err="1" smtClean="0"/>
              <a:t>шт</a:t>
            </a:r>
            <a:r>
              <a:rPr lang="ru-RU" sz="2400" dirty="0" smtClean="0"/>
              <a:t>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237312"/>
            <a:ext cx="94685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URL:</a:t>
            </a:r>
            <a:r>
              <a:rPr lang="ru-RU" sz="1400" u="sng" dirty="0" smtClean="0">
                <a:hlinkClick r:id="rId3"/>
              </a:rPr>
              <a:t> https://elibrary.ru/item.asp?id=17036002</a:t>
            </a:r>
            <a:r>
              <a:rPr lang="ru-RU" sz="1400" dirty="0" smtClean="0"/>
              <a:t>  стр.72</a:t>
            </a:r>
          </a:p>
          <a:p>
            <a:r>
              <a:rPr lang="en-US" sz="1400" dirty="0" smtClean="0">
                <a:hlinkClick r:id="rId4"/>
              </a:rPr>
              <a:t>URL:</a:t>
            </a:r>
            <a:r>
              <a:rPr lang="ru-RU" sz="1400" dirty="0" smtClean="0">
                <a:hlinkClick r:id="rId4"/>
              </a:rPr>
              <a:t> </a:t>
            </a:r>
            <a:r>
              <a:rPr lang="en-US" sz="1400" dirty="0" smtClean="0">
                <a:hlinkClick r:id="rId4"/>
              </a:rPr>
              <a:t>https://grls.rosminzdrav.ru/Grls_View_v2.aspx?routingGuid=3695de28-fd4b-4c72-a46c-0db65b7304d3&amp;t=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dirty="0" err="1" smtClean="0"/>
              <a:t>Ганцикловир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37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Побочные эффекты: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инфекции и инвазии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сепсис,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гиподермит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инфекция мочевыводящих путей, кандидозы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Кровь и лимфа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нейтропения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анемия, тромбоцитопения,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лейкопения,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панцитопения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Обмен веществ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снижение аппетита,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анорексия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снижение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массы тела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ЦНС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депрессия, беспокойство, спутанность сознания,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головная боль,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бессоница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периферическая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нейропатия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Органы чувств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макулярный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отек, отслоение сетчатки, боль 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глазном яблоке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Органы дыхания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одышка, кашель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ЖКТ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диарея, тошнота, рвота, боль в животе.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334780"/>
            <a:ext cx="92525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URL:https://grls.rosminzdrav.ru/Grls_View_v2.aspx?routingGuid=3695de28-fd4b-4c72-a46c-0db65b7304d3&amp;t=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Валганцикловир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5580112" cy="530577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Пролекарство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ганцикловира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Применяется </a:t>
            </a:r>
            <a:r>
              <a:rPr lang="ru-RU" sz="2400" dirty="0" err="1" smtClean="0"/>
              <a:t>перорально</a:t>
            </a:r>
            <a:r>
              <a:rPr lang="ru-RU" sz="2400" dirty="0" smtClean="0"/>
              <a:t>. </a:t>
            </a:r>
          </a:p>
          <a:p>
            <a:r>
              <a:rPr lang="ru-RU" sz="2400" b="1" dirty="0" smtClean="0"/>
              <a:t>Показания:</a:t>
            </a:r>
            <a:r>
              <a:rPr lang="ru-RU" sz="2400" dirty="0" smtClean="0"/>
              <a:t> - Лечение </a:t>
            </a:r>
            <a:r>
              <a:rPr lang="ru-RU" sz="2400" dirty="0" err="1" smtClean="0"/>
              <a:t>ЦМВ-ретинита</a:t>
            </a:r>
            <a:r>
              <a:rPr lang="ru-RU" sz="2400" dirty="0" smtClean="0"/>
              <a:t> у взрослых со </a:t>
            </a:r>
            <a:r>
              <a:rPr lang="ru-RU" sz="2400" dirty="0" err="1" smtClean="0"/>
              <a:t>СПИДом</a:t>
            </a:r>
            <a:r>
              <a:rPr lang="en-US" sz="2400" dirty="0" smtClean="0"/>
              <a:t>;</a:t>
            </a:r>
            <a:endParaRPr lang="ru-RU" sz="2400" dirty="0" smtClean="0"/>
          </a:p>
          <a:p>
            <a:r>
              <a:rPr lang="ru-RU" sz="2400" dirty="0" smtClean="0"/>
              <a:t>- Профилактика </a:t>
            </a:r>
            <a:r>
              <a:rPr lang="ru-RU" sz="2400" dirty="0" err="1" smtClean="0"/>
              <a:t>ЦМВ-инфекции</a:t>
            </a:r>
            <a:r>
              <a:rPr lang="ru-RU" sz="2400" dirty="0" smtClean="0"/>
              <a:t> после трансплантации органов.</a:t>
            </a:r>
          </a:p>
          <a:p>
            <a:r>
              <a:rPr lang="ru-RU" sz="2400" b="1" dirty="0" smtClean="0"/>
              <a:t>Дозы и форма выпуска: </a:t>
            </a:r>
            <a:r>
              <a:rPr lang="ru-RU" sz="2400" dirty="0" smtClean="0"/>
              <a:t>таблетки 0,45 (10,60 </a:t>
            </a:r>
            <a:r>
              <a:rPr lang="ru-RU" sz="2400" dirty="0" err="1" smtClean="0"/>
              <a:t>шт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80526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URL:</a:t>
            </a:r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https://grls.rosminzdrav.ru/Grls_View_v2.aspx?routingGuid=713cd55b-5a62-4f7f-9189-6f9e3dd08f59&amp;t=</a:t>
            </a:r>
            <a:endParaRPr lang="ru-RU" dirty="0"/>
          </a:p>
        </p:txBody>
      </p:sp>
      <p:pic>
        <p:nvPicPr>
          <p:cNvPr id="29698" name="Picture 2" descr="Купить Вальцит Valcyte (Валганцикловир) 450 мг/60 таблеток в Санкт ..."/>
          <p:cNvPicPr>
            <a:picLocks noChangeAspect="1" noChangeArrowheads="1"/>
          </p:cNvPicPr>
          <p:nvPr/>
        </p:nvPicPr>
        <p:blipFill>
          <a:blip r:embed="rId3" cstate="print"/>
          <a:srcRect l="19402"/>
          <a:stretch>
            <a:fillRect/>
          </a:stretch>
        </p:blipFill>
        <p:spPr bwMode="auto">
          <a:xfrm>
            <a:off x="6300192" y="1268760"/>
            <a:ext cx="2843808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Рекомендуемые схемы применения ациклических нуклеозидов при первичном эпизоде простого герпеса*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Препарат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дозирования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Ацикловир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 мг 5 раз в сутки в течение 5 дней**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Ацикловир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 мг 3 раза в сутки в течение 5 дней**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Валацикловир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мг 2 раза в сутки в течение 5 дней**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Фамцикловир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 мг 3 раза в сутки в течение 5 дней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4797152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 выпуска: таблетки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 Европейские стандарты диагностики и лечения ЗППП, 2010 г.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** Уровень доказательности — 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38132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2"/>
              </a:rPr>
              <a:t>URL:</a:t>
            </a:r>
            <a:r>
              <a:rPr lang="ru-RU" u="sng" dirty="0" smtClean="0">
                <a:hlinkClick r:id="rId2"/>
              </a:rPr>
              <a:t> </a:t>
            </a:r>
            <a:r>
              <a:rPr lang="en-US" u="sng" dirty="0" smtClean="0">
                <a:hlinkClick r:id="rId2"/>
              </a:rPr>
              <a:t>https://elibrary.ru/item.asp?id=17330052</a:t>
            </a:r>
            <a:r>
              <a:rPr lang="en-US" dirty="0" smtClean="0"/>
              <a:t>   </a:t>
            </a:r>
            <a:r>
              <a:rPr lang="ru-RU" dirty="0" smtClean="0"/>
              <a:t>стр.18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20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Рекомендуемые схемы применения ациклических нуклеозидов при рецидивирующем простом герпесе*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Препарат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дозирования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Эпизодическая терапия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I. Стандартная схема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Ацикловир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 мг 5 раз в сутки в течение 5 дней**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Ацикловир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 мг 3 раза в сутки в течение 3–5 дней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Валацикловир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мг 2 раза в сутки в течение 5 дней**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Фамцикловир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125 мг 2 раза в сутки в течение 5 дней**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II. </a:t>
                      </a:r>
                      <a:r>
                        <a:rPr kumimoji="0" lang="ru-RU" sz="1800" b="1" i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Высокодозная</a:t>
                      </a:r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схема 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Ацикловир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800 мг 3 раза в сутки в течение 2 дней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Валацикловир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мг 2 раза в сутки в течение 3 дней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Фамцикловир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1000 мг 2 раза в сутки в течение 1 дня**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Пролонгированная </a:t>
                      </a:r>
                      <a:r>
                        <a:rPr kumimoji="0" lang="ru-RU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супрессивная</a:t>
                      </a: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терапия 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Ацикловир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400 мг 2 раза в сутки**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Валацикловир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500 мг 1 раз в сутки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Фамцикловир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250 мг 2 раза в сутки *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6211669"/>
            <a:ext cx="9036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* Европейские стандарты диагностики и лечения ЗППП, 2010 г. </a:t>
            </a:r>
          </a:p>
          <a:p>
            <a:r>
              <a:rPr lang="ru-RU" dirty="0" smtClean="0"/>
              <a:t>** Уровень доказательности — 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6525345"/>
            <a:ext cx="55081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 smtClean="0">
                <a:hlinkClick r:id="rId2"/>
              </a:rPr>
              <a:t>URL:</a:t>
            </a:r>
            <a:r>
              <a:rPr lang="ru-RU" sz="1200" u="sng" dirty="0" smtClean="0">
                <a:hlinkClick r:id="rId2"/>
              </a:rPr>
              <a:t> </a:t>
            </a:r>
            <a:r>
              <a:rPr lang="en-US" sz="1200" u="sng" dirty="0" smtClean="0">
                <a:hlinkClick r:id="rId2"/>
              </a:rPr>
              <a:t>https://elibrary.ru/item.asp?id=17330052</a:t>
            </a:r>
            <a:r>
              <a:rPr lang="en-US" sz="1200" dirty="0" smtClean="0"/>
              <a:t>  </a:t>
            </a:r>
            <a:r>
              <a:rPr lang="ru-RU" sz="1200" dirty="0" smtClean="0"/>
              <a:t>стр.18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 marL="566928" indent="-457200">
              <a:buFont typeface="+mj-lt"/>
              <a:buAutoNum type="arabicPeriod"/>
            </a:pPr>
            <a:r>
              <a:rPr lang="ru-RU" sz="2400" dirty="0" smtClean="0"/>
              <a:t>Общая характеристика </a:t>
            </a:r>
            <a:r>
              <a:rPr lang="ru-RU" sz="2400" dirty="0" err="1" smtClean="0"/>
              <a:t>герпесвирусов</a:t>
            </a: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/>
              <a:t>Противовирусные препараты для лечения </a:t>
            </a:r>
            <a:r>
              <a:rPr lang="ru-RU" sz="2400" dirty="0" err="1" smtClean="0"/>
              <a:t>герпесвирусных</a:t>
            </a:r>
            <a:r>
              <a:rPr lang="ru-RU" sz="2400" dirty="0" smtClean="0"/>
              <a:t> инфекций</a:t>
            </a:r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/>
              <a:t>Ацикловир</a:t>
            </a: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/>
              <a:t>Валацикловир</a:t>
            </a: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/>
              <a:t>Фамцикловир</a:t>
            </a: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/>
              <a:t>Пенцикловир</a:t>
            </a: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/>
              <a:t>Ганцикловир</a:t>
            </a: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ru-RU" sz="2400" dirty="0" err="1" smtClean="0"/>
              <a:t>Валганцикловир</a:t>
            </a: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r>
              <a:rPr lang="ru-RU" sz="2400" dirty="0" smtClean="0"/>
              <a:t>Рекомендуемые схемы лечения</a:t>
            </a:r>
          </a:p>
          <a:p>
            <a:pPr marL="566928" indent="-457200">
              <a:buNone/>
            </a:pP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endParaRPr lang="ru-RU" sz="2400" dirty="0" smtClean="0"/>
          </a:p>
          <a:p>
            <a:pPr marL="566928" indent="-45720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Эпизодическая терапия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предпочтительна у пациентов, имеющих слабые и нечастые рецидивы.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наибольшей эффективности прием препаратов необходимо начинать в продромальный период или в первые сутки клинических проявлений. 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пациентов, имеющих частоту рецидивов более 6 раз в год, рекомендована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пролонгированная схема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приема противовирусных препаратов.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Наиболее частым препаратом, назначаемым по пролонгированной схеме, является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ацикловир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609329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URL</a:t>
            </a:r>
            <a:r>
              <a:rPr lang="ru-RU" dirty="0" smtClean="0">
                <a:hlinkClick r:id="rId2"/>
              </a:rPr>
              <a:t>:</a:t>
            </a:r>
            <a:r>
              <a:rPr lang="en-US" u="sng" dirty="0" smtClean="0">
                <a:hlinkClick r:id="rId3"/>
              </a:rPr>
              <a:t> https://elibrary.ru/item.asp?id=17330052</a:t>
            </a:r>
            <a:r>
              <a:rPr lang="en-US" dirty="0" smtClean="0"/>
              <a:t>   </a:t>
            </a:r>
            <a:r>
              <a:rPr lang="ru-RU" dirty="0" smtClean="0"/>
              <a:t>стр.20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Герпесвирусы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 вирусов, содержащих линейную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двухцепочечную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ДНК. Размножение вируса происходит в ядре инфицированной клетки.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Ворота инфекции – кожа и слизистые оболочки.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Хорошо колонизируют клетки эпителия и слизистых оболочек, крови и лимфатических тканей.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Способны проникать в головной мозг путём транзита по аксонам.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Обладают тканевым тропизмом, способностью к персистенции (непрерывное размножение)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латенции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(пожизненное сохранение вирусов  в неявной форме).</a:t>
            </a:r>
          </a:p>
          <a:p>
            <a:endParaRPr lang="ru-RU" sz="2400" dirty="0" smtClean="0"/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URL: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hlinkClick r:id="rId2"/>
              </a:rPr>
              <a:t>https://www.elibrary.ru/item.asp?id=19092075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Стр.15-16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*Для того, чтобы посмотреть статью, нужно авторизоваться в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elibrary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Семейство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герпесвирусов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человека и противовирусные препараты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252520" cy="630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511"/>
                <a:gridCol w="3685498"/>
                <a:gridCol w="2783511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Заболевания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Препарат</a:t>
                      </a:r>
                      <a:endParaRPr lang="ru-RU" sz="17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02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Вирус простого герпеса 1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типа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(ВПГ1)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Герпес кожи, слизистых оболочек, половых органов, лабиальный герпес (на губах), энцефалит,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неонатальный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герпес.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Герпетически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кератит.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Ацикловир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Валацикловир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Фамцикловир</a:t>
                      </a:r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Пенцикловир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(лабиальный герпес)</a:t>
                      </a:r>
                    </a:p>
                  </a:txBody>
                  <a:tcPr/>
                </a:tc>
              </a:tr>
              <a:tr h="8937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Вирус простого герпеса 2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типа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(ВПГ2)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02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тип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Varicella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Zoster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virus)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Опоясывающий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лишай, ветряная оспа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smtClean="0">
                          <a:latin typeface="Times New Roman" pitchFamily="18" charset="0"/>
                          <a:cs typeface="Times New Roman" pitchFamily="18" charset="0"/>
                        </a:rPr>
                        <a:t>Ацикловир, Фамцикловир Валацикловир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02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 тип Вирус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Эпштейна-Барр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Инфекционный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мононуклеоз,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лимфома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карцинома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Ацикловир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Валацикловир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(при остром течении!)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026"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Цитомегаловирус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(ЦМВ) 5 тип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Ретинит, колит,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пневмония и др.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Ганцикловир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Валганцикловир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Валацикловир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912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ВГЧ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типа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Внезапная экзантема (детская розеола)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Только при развитии осложнений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ВГЧ 7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типа</a:t>
                      </a:r>
                    </a:p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302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ВГЧ 8 типа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Саркома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Капоши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(у людей со стойким снижением иммунитета – СПИД, пересадка органов)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625783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URL:</a:t>
            </a:r>
            <a:r>
              <a:rPr lang="ru-RU" sz="1200" dirty="0" smtClean="0"/>
              <a:t> </a:t>
            </a:r>
            <a:r>
              <a:rPr lang="ru-RU" sz="1200" u="sng" dirty="0" smtClean="0">
                <a:hlinkClick r:id="rId3"/>
              </a:rPr>
              <a:t> https://www.elibrary.ru/item.asp?id=25828009</a:t>
            </a:r>
            <a:r>
              <a:rPr lang="ru-RU" sz="1200" dirty="0" smtClean="0"/>
              <a:t>  стр.14, 18</a:t>
            </a:r>
          </a:p>
          <a:p>
            <a:r>
              <a:rPr lang="ru-RU" sz="1200" dirty="0" err="1" smtClean="0"/>
              <a:t>Харкевич</a:t>
            </a:r>
            <a:r>
              <a:rPr lang="ru-RU" sz="1200" dirty="0" smtClean="0"/>
              <a:t> Д.А. «Фармакология, 2010 стр.629           </a:t>
            </a:r>
            <a:endParaRPr lang="en-US" sz="1200" dirty="0" smtClean="0"/>
          </a:p>
          <a:p>
            <a:r>
              <a:rPr lang="ru-RU" sz="1200" u="sng" dirty="0" smtClean="0">
                <a:hlinkClick r:id="rId4"/>
              </a:rPr>
              <a:t>https://elibrary.ru/item.asp?id=26726432</a:t>
            </a:r>
            <a:r>
              <a:rPr lang="ru-RU" sz="1200" dirty="0" smtClean="0"/>
              <a:t>  ВЭБ стр.47</a:t>
            </a:r>
            <a:endParaRPr lang="ru-RU" sz="1400" u="sng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61314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лечения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герпесвирусных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инфекций применяют противовирусные препараты – синтетические ациклические нуклеозиды.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Два основных способа применения: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эпизодическое назначение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 мере необходимости при обострениях простого герпеса)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пролонгированная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супрессивная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терапия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первом случае препарат назначают коротким курсом от 5 до 10 дней. Во втором — пациенты принимают препарат ежедневно в течение нескольких месяцев или лет для профилактики последующих рецидивов.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334780"/>
            <a:ext cx="8640960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u="sng" dirty="0" smtClean="0">
                <a:hlinkClick r:id="rId2"/>
              </a:rPr>
              <a:t>URL</a:t>
            </a:r>
            <a:r>
              <a:rPr lang="ru-RU" sz="1400" u="sng" dirty="0" smtClean="0">
                <a:hlinkClick r:id="rId2"/>
              </a:rPr>
              <a:t>:</a:t>
            </a:r>
            <a:r>
              <a:rPr lang="en-US" sz="1400" u="sng" dirty="0" smtClean="0">
                <a:hlinkClick r:id="rId3"/>
              </a:rPr>
              <a:t> https://elibrary.ru/item.asp?id=17330052 </a:t>
            </a:r>
            <a:r>
              <a:rPr lang="ru-RU" sz="1400" dirty="0" smtClean="0"/>
              <a:t>стр.18</a:t>
            </a:r>
          </a:p>
          <a:p>
            <a:r>
              <a:rPr lang="en-US" sz="1400" dirty="0" smtClean="0">
                <a:solidFill>
                  <a:schemeClr val="accent1">
                    <a:lumMod val="40000"/>
                    <a:lumOff val="60000"/>
                  </a:schemeClr>
                </a:solidFill>
                <a:hlinkClick r:id="rId4"/>
              </a:rPr>
              <a:t>URL:</a:t>
            </a:r>
            <a:r>
              <a:rPr lang="ru-RU" sz="1400" u="sng" dirty="0" smtClean="0">
                <a:hlinkClick r:id="rId5"/>
              </a:rPr>
              <a:t> https://elibrary.ru/item.asp?id=9485534 </a:t>
            </a:r>
            <a:r>
              <a:rPr lang="ru-RU" sz="1400" dirty="0" smtClean="0"/>
              <a:t>стр.111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725144"/>
            <a:ext cx="8424936" cy="1569660"/>
          </a:xfrm>
          <a:prstGeom prst="rect">
            <a:avLst/>
          </a:prstGeom>
          <a:solidFill>
            <a:srgbClr val="F5BAA5"/>
          </a:solidFill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Подавляют только активно реплицирующиеся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герпесвирусы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 Поэтому не предотвращают перехода вирусов в латентное состояние, что может обусловливать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персистирующую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герпетическую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инфекцию.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Ацикловир</a:t>
            </a:r>
            <a:r>
              <a:rPr lang="ru-RU" sz="2800" dirty="0" smtClean="0"/>
              <a:t> (</a:t>
            </a:r>
            <a:r>
              <a:rPr lang="ru-RU" sz="2800" dirty="0" err="1" smtClean="0"/>
              <a:t>Зовиракс</a:t>
            </a:r>
            <a:r>
              <a:rPr lang="ru-RU" sz="2800" dirty="0" smtClean="0"/>
              <a:t>, </a:t>
            </a:r>
            <a:r>
              <a:rPr lang="ru-RU" sz="2800" dirty="0" err="1" smtClean="0"/>
              <a:t>Виролекс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938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«Золотой стандарт»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противогерпетической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терапии для всех возрастных групп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Низкая всасываемость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пероральном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применении (примерно 20%)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Недостаток: трудность соблюдения лечения (пятиразовый прием)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Препарат выбора для лечения ВПГ во время беременности (т.к.не обладает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тератогенным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действием на плод, может назначаться с любого триместра беременности по стандартным схемам)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выраженная активность ВПГ1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2&gt;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Varicella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Zoster virus&gt;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Вирус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Эпштейна-Барр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ЦМВ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021288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>
                <a:hlinkClick r:id="rId2"/>
              </a:rPr>
              <a:t>URL</a:t>
            </a:r>
            <a:r>
              <a:rPr lang="ru-RU" u="sng" dirty="0" smtClean="0">
                <a:hlinkClick r:id="rId2"/>
              </a:rPr>
              <a:t>:</a:t>
            </a:r>
            <a:r>
              <a:rPr lang="ru-RU" u="sng" dirty="0" smtClean="0">
                <a:hlinkClick r:id="rId3"/>
              </a:rPr>
              <a:t> https://elibrary.ru/item.asp?id=15251222</a:t>
            </a:r>
            <a:r>
              <a:rPr lang="ru-RU" dirty="0" smtClean="0"/>
              <a:t>   стр.39</a:t>
            </a:r>
          </a:p>
          <a:p>
            <a:r>
              <a:rPr lang="en-US" u="sng" dirty="0" smtClean="0">
                <a:hlinkClick r:id="rId4"/>
              </a:rPr>
              <a:t>URL:</a:t>
            </a:r>
            <a:r>
              <a:rPr lang="ru-RU" u="sng" dirty="0" smtClean="0">
                <a:hlinkClick r:id="rId4"/>
              </a:rPr>
              <a:t> https://elibrary.ru/item.asp?id=17075831</a:t>
            </a:r>
            <a:r>
              <a:rPr lang="ru-RU" dirty="0" smtClean="0"/>
              <a:t>   стр.105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604448" cy="475252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Механизм действия: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помощью фермента вирусной 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тимидинкиназы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результате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фосфори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превращается в активную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Ацикловиртрифосфат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встраивается в вирусную ДНК,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конкурентно ингибирует вирусную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ДНК-полимеразу, что приводит к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облигатному разрыву цепи,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прекращению синтеза ДНК и, следовательно, к блокированию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репликации вируса.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Ацикловир</a:t>
            </a:r>
            <a:endParaRPr lang="ru-RU" sz="2800" dirty="0"/>
          </a:p>
        </p:txBody>
      </p:sp>
      <p:pic>
        <p:nvPicPr>
          <p:cNvPr id="1026" name="Picture 2" descr="Фармакология - Противовирусные средст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908720"/>
            <a:ext cx="3214914" cy="3456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23528" y="6165304"/>
            <a:ext cx="8496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URL:</a:t>
            </a:r>
            <a:r>
              <a:rPr lang="ru-RU" sz="1400" u="sng" dirty="0" smtClean="0">
                <a:hlinkClick r:id="rId4"/>
              </a:rPr>
              <a:t> https://elibrary.ru/item.asp?id=35663813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стр.41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URL: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https://grls.rosminzdrav.ru/Grls_View_v2.aspx?routingGuid=fc335e70-aa54-4d4b-8e86-a6f97bbbf64a&amp;t=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537321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Механизм других препаратов идентичен, различие только в вирусных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киназах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6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Фармакокинетика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Применяется местно,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конъюнктивально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внутрь, внутривенно медленно. Частично абсорбируется из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кишечника при приеме внутрь. При наружном применении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практически не всасывается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интактную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кожу. С белками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плазмы крови связывается незначительно. Хорошо проникает во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органы и ткани, проникает в СМЖ, через плацентарный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барьер, в грудное молоко.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Метаболизируется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печени. Выводится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почками.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Показания: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Лечение инфекций кожи вызванные ВПГ1 и ВПГ2, 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т.ч. герпес губ, генитальный герпес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Профилактика рецидивов инфекций ВПГ у лиц с иммунодефицитом и без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Лечение ветряной оспы и опоясывающего лишая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Герпетический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кератит (мазь глазная)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Энцефалит вызванный ВПГ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лиофилизат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Ацикловир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309320"/>
            <a:ext cx="9468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URL: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https://grls.rosminzdrav.ru/Grls_View_v2.aspx?routingGuid=8688654a-52f5-4f97-b21d-41a29764cbc4&amp;t=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лиофилизат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URL: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https://grls.rosminzdrav.ru/Grls_View_v2.aspx?routingGuid=9e823ea9-c82e-4675-82af-265878391965&amp;t=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мазь глазная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5112568" cy="597666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Дозы и формы выпуска:</a:t>
            </a:r>
          </a:p>
          <a:p>
            <a:r>
              <a:rPr lang="ru-RU" sz="2400" dirty="0" smtClean="0"/>
              <a:t>Таблетки 0,2 (5, 10 </a:t>
            </a:r>
            <a:r>
              <a:rPr lang="ru-RU" sz="2400" dirty="0" err="1" smtClean="0"/>
              <a:t>шт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Мазь глазная 3</a:t>
            </a:r>
            <a:r>
              <a:rPr lang="en-US" sz="2400" dirty="0" smtClean="0"/>
              <a:t>% </a:t>
            </a:r>
            <a:r>
              <a:rPr lang="ru-RU" sz="2400" dirty="0" smtClean="0"/>
              <a:t> 4,5 г</a:t>
            </a:r>
          </a:p>
          <a:p>
            <a:r>
              <a:rPr lang="ru-RU" sz="2400" dirty="0" err="1" smtClean="0"/>
              <a:t>Лиофилизат</a:t>
            </a:r>
            <a:r>
              <a:rPr lang="ru-RU" sz="2400" dirty="0" smtClean="0"/>
              <a:t> для приготовления раствора для </a:t>
            </a:r>
            <a:r>
              <a:rPr lang="ru-RU" sz="2400" dirty="0" err="1" smtClean="0"/>
              <a:t>инфузий</a:t>
            </a:r>
            <a:r>
              <a:rPr lang="ru-RU" sz="2400" dirty="0" smtClean="0"/>
              <a:t> 0,25</a:t>
            </a:r>
            <a:r>
              <a:rPr lang="en-US" sz="2400" dirty="0" smtClean="0"/>
              <a:t>; 0,5; 1</a:t>
            </a:r>
            <a:r>
              <a:rPr lang="ru-RU" sz="2400" dirty="0" smtClean="0"/>
              <a:t>,0 (5 шт.)</a:t>
            </a:r>
          </a:p>
          <a:p>
            <a:r>
              <a:rPr lang="ru-RU" sz="2400" dirty="0" smtClean="0"/>
              <a:t>Крем для наружного применения 5% - 2, 5, 10 г.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1028" name="Picture 4" descr="Ацикловир таб. 400мг №20 (Озон ООО) по доступной цене в Москве"/>
          <p:cNvPicPr>
            <a:picLocks noChangeAspect="1" noChangeArrowheads="1"/>
          </p:cNvPicPr>
          <p:nvPr/>
        </p:nvPicPr>
        <p:blipFill>
          <a:blip r:embed="rId2" cstate="print"/>
          <a:srcRect l="1608" t="19302" b="22793"/>
          <a:stretch>
            <a:fillRect/>
          </a:stretch>
        </p:blipFill>
        <p:spPr bwMode="auto">
          <a:xfrm>
            <a:off x="4860032" y="3933056"/>
            <a:ext cx="3670618" cy="2160240"/>
          </a:xfrm>
          <a:prstGeom prst="rect">
            <a:avLst/>
          </a:prstGeom>
          <a:noFill/>
        </p:spPr>
      </p:pic>
      <p:pic>
        <p:nvPicPr>
          <p:cNvPr id="1030" name="Picture 6" descr="Ацикловир мазь 5% 5г купить по низким ценам, инструкция по ..."/>
          <p:cNvPicPr>
            <a:picLocks noChangeAspect="1" noChangeArrowheads="1"/>
          </p:cNvPicPr>
          <p:nvPr/>
        </p:nvPicPr>
        <p:blipFill>
          <a:blip r:embed="rId3" cstate="print"/>
          <a:srcRect l="3780" t="23940" b="24401"/>
          <a:stretch>
            <a:fillRect/>
          </a:stretch>
        </p:blipFill>
        <p:spPr bwMode="auto">
          <a:xfrm>
            <a:off x="323528" y="3861048"/>
            <a:ext cx="3889520" cy="2088232"/>
          </a:xfrm>
          <a:prstGeom prst="rect">
            <a:avLst/>
          </a:prstGeom>
          <a:noFill/>
        </p:spPr>
      </p:pic>
      <p:pic>
        <p:nvPicPr>
          <p:cNvPr id="1032" name="Picture 8" descr="Зовиракс 250мг лиоф.д/р-ра д/инф. №5 фл. (Glaxosmithkline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692696"/>
            <a:ext cx="3168352" cy="316835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7504" y="6237312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URL;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https://grls.rosminzdrav.ru/Grls_View_v2.aspx?routingGuid=a857aff9-a699-44bf-ac16-15b98a84713f&amp;t=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таблетки</a:t>
            </a:r>
          </a:p>
          <a:p>
            <a:pPr>
              <a:buNone/>
            </a:pPr>
            <a:r>
              <a:rPr lang="en-US" sz="1200" dirty="0" smtClean="0">
                <a:hlinkClick r:id="rId6"/>
              </a:rPr>
              <a:t>URL:</a:t>
            </a:r>
            <a:r>
              <a:rPr lang="ru-RU" sz="1200" dirty="0" smtClean="0">
                <a:hlinkClick r:id="rId6"/>
              </a:rPr>
              <a:t> </a:t>
            </a:r>
            <a:r>
              <a:rPr lang="en-US" sz="1200" dirty="0" smtClean="0">
                <a:hlinkClick r:id="rId6"/>
              </a:rPr>
              <a:t>https://grls.rosminzdrav.ru/Grls_View_v2.aspx?routingGuid=b163c7e7-975b-4d69-a506-bbdc59f16fb7&amp;t=</a:t>
            </a:r>
            <a:r>
              <a:rPr lang="ru-RU" sz="1200" dirty="0" smtClean="0"/>
              <a:t>  крем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938</TotalTime>
  <Words>1770</Words>
  <Application>Microsoft Office PowerPoint</Application>
  <PresentationFormat>Экран (4:3)</PresentationFormat>
  <Paragraphs>256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Противовирусные средства. Лечение герпесвирусных инфекций</vt:lpstr>
      <vt:lpstr>План</vt:lpstr>
      <vt:lpstr>Герпесвирусы</vt:lpstr>
      <vt:lpstr>Семейство герпесвирусов человека и противовирусные препараты</vt:lpstr>
      <vt:lpstr>Слайд 5</vt:lpstr>
      <vt:lpstr>Ацикловир (Зовиракс, Виролекс)</vt:lpstr>
      <vt:lpstr>Ацикловир</vt:lpstr>
      <vt:lpstr>Ацикловир</vt:lpstr>
      <vt:lpstr>Слайд 9</vt:lpstr>
      <vt:lpstr>Валацикловир</vt:lpstr>
      <vt:lpstr>Фамцикловир</vt:lpstr>
      <vt:lpstr>Побочные эффекты ациклических нуклеозидов (Ацикловир, Валацикловир, Фамцикловир)</vt:lpstr>
      <vt:lpstr>Пенцикловир (Фенистил)</vt:lpstr>
      <vt:lpstr>Сравнение пенцикловира и ацикловира по механизму действия</vt:lpstr>
      <vt:lpstr>Ганцикловир</vt:lpstr>
      <vt:lpstr>Ганцикловир</vt:lpstr>
      <vt:lpstr>Валганцикловир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Лечение герпесвирусных инфекций</dc:title>
  <dc:creator>Админ</dc:creator>
  <cp:lastModifiedBy>Марк</cp:lastModifiedBy>
  <cp:revision>85</cp:revision>
  <dcterms:created xsi:type="dcterms:W3CDTF">2020-04-27T07:58:48Z</dcterms:created>
  <dcterms:modified xsi:type="dcterms:W3CDTF">2020-05-01T04:06:19Z</dcterms:modified>
</cp:coreProperties>
</file>