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85" r:id="rId2"/>
    <p:sldId id="296" r:id="rId3"/>
    <p:sldId id="257" r:id="rId4"/>
    <p:sldId id="293" r:id="rId5"/>
    <p:sldId id="261" r:id="rId6"/>
    <p:sldId id="269" r:id="rId7"/>
    <p:sldId id="273" r:id="rId8"/>
    <p:sldId id="272" r:id="rId9"/>
    <p:sldId id="342" r:id="rId10"/>
    <p:sldId id="314" r:id="rId11"/>
    <p:sldId id="264" r:id="rId12"/>
    <p:sldId id="276" r:id="rId13"/>
    <p:sldId id="308" r:id="rId14"/>
    <p:sldId id="265" r:id="rId15"/>
    <p:sldId id="270" r:id="rId16"/>
    <p:sldId id="309" r:id="rId17"/>
    <p:sldId id="315" r:id="rId18"/>
    <p:sldId id="359" r:id="rId19"/>
    <p:sldId id="360" r:id="rId20"/>
    <p:sldId id="316" r:id="rId21"/>
    <p:sldId id="274" r:id="rId22"/>
    <p:sldId id="277" r:id="rId23"/>
    <p:sldId id="280" r:id="rId24"/>
    <p:sldId id="281" r:id="rId25"/>
    <p:sldId id="284" r:id="rId26"/>
    <p:sldId id="297" r:id="rId27"/>
    <p:sldId id="286" r:id="rId28"/>
    <p:sldId id="287" r:id="rId29"/>
    <p:sldId id="298" r:id="rId30"/>
    <p:sldId id="327" r:id="rId31"/>
    <p:sldId id="361" r:id="rId32"/>
    <p:sldId id="291" r:id="rId33"/>
    <p:sldId id="343" r:id="rId34"/>
    <p:sldId id="318" r:id="rId35"/>
    <p:sldId id="319" r:id="rId36"/>
    <p:sldId id="322" r:id="rId37"/>
    <p:sldId id="323" r:id="rId38"/>
    <p:sldId id="324" r:id="rId39"/>
    <p:sldId id="345" r:id="rId40"/>
    <p:sldId id="346" r:id="rId41"/>
    <p:sldId id="348" r:id="rId42"/>
    <p:sldId id="369" r:id="rId43"/>
    <p:sldId id="349" r:id="rId44"/>
    <p:sldId id="350" r:id="rId45"/>
    <p:sldId id="352" r:id="rId46"/>
    <p:sldId id="353" r:id="rId47"/>
    <p:sldId id="370" r:id="rId48"/>
    <p:sldId id="371" r:id="rId49"/>
    <p:sldId id="372" r:id="rId50"/>
    <p:sldId id="294" r:id="rId51"/>
    <p:sldId id="259" r:id="rId52"/>
    <p:sldId id="339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9" autoAdjust="0"/>
    <p:restoredTop sz="94660"/>
  </p:normalViewPr>
  <p:slideViewPr>
    <p:cSldViewPr>
      <p:cViewPr varScale="1">
        <p:scale>
          <a:sx n="45" d="100"/>
          <a:sy n="45" d="100"/>
        </p:scale>
        <p:origin x="1361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6F522-B19F-44DF-B7E3-B942FC7C5C55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E63FE-D11E-415D-947B-005B4BFB7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23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E63FE-D11E-415D-947B-005B4BFB7ED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960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34A4BD-CB21-43CE-8A2A-C7F1890EDE08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25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F61CC3A8-091D-4E62-907D-49A5B556BFE5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36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92813" cy="4756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3718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DBAE55-F02D-40C6-B94F-8D96E8B3F9B8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25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F73C0462-C374-4B2F-BEB1-806943398676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37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92813" cy="4756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194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462EDE-78F2-4FB8-BF56-B93A65E3C50B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25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A6C9E5CA-9A70-408D-85C7-B8648179247D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38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1250" y="812800"/>
            <a:ext cx="5308600" cy="3981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92813" cy="4756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726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3456A2-AFB2-4E88-9FE8-B5F254D082CC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1250" y="812800"/>
            <a:ext cx="5305425" cy="3978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8213" cy="4781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9577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DA00F3-C3CB-4595-9F57-EF87DBD4F86D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180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63FE-D11E-415D-947B-005B4BFB7ED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64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63FE-D11E-415D-947B-005B4BFB7ED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770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846A58-8557-44EA-824A-08EEDF040080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16537" cy="3986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8335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DC8FB1-D26F-4BAB-92C4-02B0B4917052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2838" y="812800"/>
            <a:ext cx="5295900" cy="3971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1863" cy="4775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7612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789747-5480-48ED-8FEB-30719A02565E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25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C29121EA-F52F-4623-83C4-7258C889025F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30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42988" y="949325"/>
            <a:ext cx="6248400" cy="4687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92813" cy="4756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89894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5B1D1E-20ED-4B12-8247-5DD88E9C6650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1250" y="812800"/>
            <a:ext cx="5310188" cy="3983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2975" cy="4786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1006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C0683A-FD1B-4F6F-A519-3321468BA38C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25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095C6CA6-170E-47C2-A1DC-F409B43462D4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34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1250" y="812800"/>
            <a:ext cx="5308600" cy="3981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92813" cy="4756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5583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9ECFB9-C492-4908-A909-CA0D15C988A9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25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A2C07D1E-2D88-45CB-BAE2-C2908A22797B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35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1250" y="812800"/>
            <a:ext cx="5308600" cy="3981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92813" cy="4756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575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krasgmu.ru/index.php?page%5bcommon%5d=elib&amp;cat=catalog&amp;res_id=31227" TargetMode="External"/><Relationship Id="rId2" Type="http://schemas.openxmlformats.org/officeDocument/2006/relationships/hyperlink" Target="http://krasgmu.ru/index.php?page%5bcommon%5d=elib&amp;cat=catalog&amp;res_id=5069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rasgmu.ru/index.php?page%5bcommon%5d=elib&amp;cat=catalog&amp;res_id=64290" TargetMode="External"/><Relationship Id="rId4" Type="http://schemas.openxmlformats.org/officeDocument/2006/relationships/hyperlink" Target="http://krasgmu.ru/index.php?page%5bcommon%5d=elib&amp;cat=catalog&amp;res_id=50455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1920"/>
            <a:ext cx="58458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Закон По</a:t>
            </a:r>
          </a:p>
          <a:p>
            <a:r>
              <a:rPr lang="ru-RU" sz="2000" dirty="0"/>
              <a:t>Шутить на острые темы необходимо с обязательным указанием на то, что это шутка, иначе все равно найдется тот, кто воспримет высказывание всерьез.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4272" y="2005406"/>
            <a:ext cx="4572000" cy="163121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sz="2000" b="1" dirty="0"/>
              <a:t>Четвертый закон </a:t>
            </a:r>
            <a:r>
              <a:rPr lang="ru-RU" sz="2000" b="1" dirty="0" err="1"/>
              <a:t>Финэйгла</a:t>
            </a:r>
            <a:endParaRPr lang="ru-RU" sz="2000" b="1" dirty="0"/>
          </a:p>
          <a:p>
            <a:r>
              <a:rPr lang="ru-RU" sz="2000" dirty="0"/>
              <a:t>Если что-то пошло не так, то любые попытки спасти ситуацию только ухудшат ее. Так что иногда лучше все оставить как есть.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4272" y="3652265"/>
            <a:ext cx="5120640" cy="2535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75"/>
              </a:lnSpc>
            </a:pPr>
            <a:r>
              <a:rPr lang="ru-RU" sz="2000" b="1" dirty="0"/>
              <a:t>Закон Парето</a:t>
            </a:r>
          </a:p>
          <a:p>
            <a:pPr>
              <a:lnSpc>
                <a:spcPts val="1875"/>
              </a:lnSpc>
            </a:pPr>
            <a:r>
              <a:rPr lang="ru-RU" sz="2000" dirty="0"/>
              <a:t>20% усилий дают 80% результата. И наоборот. Законы жизни работают только на этом соотношении.</a:t>
            </a:r>
          </a:p>
          <a:p>
            <a:pPr>
              <a:lnSpc>
                <a:spcPts val="1875"/>
              </a:lnSpc>
            </a:pPr>
            <a:endParaRPr lang="ru-RU" sz="2000" dirty="0"/>
          </a:p>
          <a:p>
            <a:pPr>
              <a:lnSpc>
                <a:spcPts val="1875"/>
              </a:lnSpc>
            </a:pPr>
            <a:r>
              <a:rPr lang="ru-RU" sz="2000" b="1" dirty="0"/>
              <a:t>Третий закон </a:t>
            </a:r>
            <a:r>
              <a:rPr lang="ru-RU" sz="2000" b="1" dirty="0" err="1"/>
              <a:t>Чизхолма</a:t>
            </a:r>
            <a:endParaRPr lang="ru-RU" sz="2000" b="1" dirty="0"/>
          </a:p>
          <a:p>
            <a:pPr>
              <a:lnSpc>
                <a:spcPts val="1875"/>
              </a:lnSpc>
            </a:pPr>
            <a:r>
              <a:rPr lang="ru-RU" sz="2000" dirty="0"/>
              <a:t>Любые ваши предложения обязательно истолкуют иначе, чем вы их имеете в виду. А все потому, что люди разные и, соответственно, мыслят тоже по-разному.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98408" y="3591313"/>
            <a:ext cx="34015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Закон Янга:</a:t>
            </a:r>
          </a:p>
          <a:p>
            <a:r>
              <a:rPr lang="ru-RU" sz="2000" dirty="0"/>
              <a:t>Все великие открытия делаются по ошибке.</a:t>
            </a:r>
          </a:p>
          <a:p>
            <a:endParaRPr lang="ru-RU" sz="2000" dirty="0"/>
          </a:p>
          <a:p>
            <a:r>
              <a:rPr lang="ru-RU" sz="2000" b="1" dirty="0"/>
              <a:t>Восьмое правило </a:t>
            </a:r>
            <a:r>
              <a:rPr lang="ru-RU" sz="2000" b="1" dirty="0" err="1"/>
              <a:t>Фингейла</a:t>
            </a:r>
            <a:r>
              <a:rPr lang="ru-RU" sz="2000" b="1" dirty="0"/>
              <a:t>:</a:t>
            </a:r>
          </a:p>
          <a:p>
            <a:r>
              <a:rPr lang="ru-RU" sz="2000" dirty="0"/>
              <a:t>Работа в команде очень важна. Она позволяет свалить вину на другого.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1924232"/>
            <a:ext cx="3995928" cy="163121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Закон Сегала:</a:t>
            </a:r>
          </a:p>
          <a:p>
            <a:r>
              <a:rPr lang="ru-RU" sz="2000" dirty="0"/>
              <a:t>Человек, имеющий одни часы, твердо знает, который час. Человек, имеющий несколько часов, ни в чем не уверен.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261920"/>
            <a:ext cx="2071295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13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altLang="ru-RU" sz="2800" b="1" dirty="0">
                <a:latin typeface="Arial Narrow" panose="020B0606020202030204" pitchFamily="34" charset="0"/>
              </a:rPr>
              <a:t>Малая группа </a:t>
            </a:r>
            <a:r>
              <a:rPr lang="ru-RU" altLang="ru-RU" sz="2800" dirty="0">
                <a:latin typeface="Arial Narrow" panose="020B0606020202030204" pitchFamily="34" charset="0"/>
              </a:rPr>
              <a:t>представляет собой небольшое объединение людей от 2-3 до 20-30 человек, занятых каким-либо общим делом и находящихся в прямых взаимоотношениях друг с другом. </a:t>
            </a:r>
          </a:p>
          <a:p>
            <a:r>
              <a:rPr lang="ru-RU" altLang="ru-RU" sz="2800" dirty="0">
                <a:latin typeface="Arial Narrow" panose="020B0606020202030204" pitchFamily="34" charset="0"/>
              </a:rPr>
              <a:t>Малая группа представляет собой элементарную ячейку общества. </a:t>
            </a:r>
          </a:p>
          <a:p>
            <a:r>
              <a:rPr lang="ru-RU" altLang="ru-RU" sz="2800" dirty="0">
                <a:latin typeface="Arial Narrow" panose="020B0606020202030204" pitchFamily="34" charset="0"/>
              </a:rPr>
              <a:t>В ней человек проводит большую часть своей жизни. </a:t>
            </a:r>
          </a:p>
          <a:p>
            <a:pPr marL="0" indent="0">
              <a:buNone/>
            </a:pPr>
            <a:endParaRPr lang="ru-RU" altLang="ru-R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altLang="ru-RU" sz="2800" b="1" i="1" dirty="0">
                <a:latin typeface="Arial Narrow" panose="020B0606020202030204" pitchFamily="34" charset="0"/>
              </a:rPr>
              <a:t>Примеры малых групп</a:t>
            </a:r>
            <a:r>
              <a:rPr lang="ru-RU" altLang="ru-RU" sz="2800" dirty="0">
                <a:latin typeface="Arial Narrow" panose="020B0606020202030204" pitchFamily="34" charset="0"/>
              </a:rPr>
              <a:t>, наиболее значимых для человека: семья,  студенческая группа, трудовой коллектив, объединения близких людей, приятелей.</a:t>
            </a:r>
          </a:p>
          <a:p>
            <a:endParaRPr lang="ru-RU" altLang="ru-RU" dirty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397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Человек и его ближайшее окружение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53341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9120" y="3139828"/>
            <a:ext cx="3614766" cy="355044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5738" algn="l"/>
            <a:r>
              <a:rPr lang="ru-RU" sz="2800" b="1" dirty="0"/>
              <a:t>Категории статусов:</a:t>
            </a:r>
            <a:br>
              <a:rPr lang="ru-RU" sz="2800" b="1" dirty="0"/>
            </a:br>
            <a:r>
              <a:rPr lang="ru-RU" sz="2800" b="1" dirty="0"/>
              <a:t> - </a:t>
            </a:r>
            <a:r>
              <a:rPr lang="ru-RU" sz="2800" dirty="0"/>
              <a:t>Социометрическая «звезда»</a:t>
            </a:r>
            <a:br>
              <a:rPr lang="ru-RU" sz="2800" dirty="0"/>
            </a:br>
            <a:r>
              <a:rPr lang="ru-RU" sz="2800" dirty="0"/>
              <a:t>- Предпочитаемые</a:t>
            </a:r>
            <a:br>
              <a:rPr lang="ru-RU" sz="2800" dirty="0"/>
            </a:br>
            <a:r>
              <a:rPr lang="ru-RU" sz="2800" dirty="0"/>
              <a:t>- Пренебрегаемые, отверженные, изолированные.</a:t>
            </a:r>
          </a:p>
        </p:txBody>
      </p:sp>
      <p:pic>
        <p:nvPicPr>
          <p:cNvPr id="11266" name="Picture 2" descr="C:\Users\Алексей\Desktop\Картинки к МЛО\ris1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6003" y="429702"/>
            <a:ext cx="8618177" cy="25478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6003" y="2996952"/>
            <a:ext cx="4643438" cy="3693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b="1" i="1" dirty="0"/>
              <a:t>Статус</a:t>
            </a:r>
            <a:r>
              <a:rPr lang="ru-RU" sz="2600" b="1" dirty="0"/>
              <a:t> индивида</a:t>
            </a:r>
            <a:r>
              <a:rPr lang="ru-RU" sz="2600" dirty="0"/>
              <a:t> в группе — это реальная социально-психологическая характеристика его положения в системе внутригрупповых отношений, степень действительной авторитетности для остальных участников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07704" y="122332"/>
            <a:ext cx="6679054" cy="5703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Социальный статус личности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26008" y="6172990"/>
            <a:ext cx="50480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19256" cy="1642194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Виды и разновидности структур внутригрупповых коммуникаций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800" dirty="0"/>
              <a:t>А – централизованная, Б – децентрализованная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krasgmu.ru/umkd_files/metod/preview/1_psihgrup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758826"/>
            <a:ext cx="65527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303" y="4063082"/>
            <a:ext cx="3168352" cy="2856356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326008" y="6172990"/>
            <a:ext cx="50480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-k2BxBg_yPbM/Tzs0Bl-4mlI/AAAAAAAAALM/uvn3ZWcyCVA/s1600/%25D0%259C%25D0%259E_%25D1%2581%25D1%2585%25D0%25B5%25D0%25BC%25D0%25B0_%25D0%25BF%25D1%2580%25D0%25B0%25D0%25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088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Психология межличностных отношений в малой группе</a:t>
            </a:r>
            <a:endParaRPr lang="ru-RU" sz="2800" b="1" dirty="0"/>
          </a:p>
        </p:txBody>
      </p:sp>
      <p:pic>
        <p:nvPicPr>
          <p:cNvPr id="10242" name="Picture 2" descr="C:\Users\Алексей\Desktop\Картинки к МЛО\5512a1ec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0116" y="3429000"/>
            <a:ext cx="6174318" cy="3124205"/>
          </a:xfrm>
          <a:prstGeom prst="rect">
            <a:avLst/>
          </a:prstGeom>
          <a:noFill/>
        </p:spPr>
      </p:pic>
      <p:pic>
        <p:nvPicPr>
          <p:cNvPr id="10243" name="Picture 3" descr="C:\Users\Алексей\Desktop\Картинки к МЛО\066582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4035891" cy="2552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462" y="1259631"/>
            <a:ext cx="8704742" cy="1916211"/>
          </a:xfrm>
        </p:spPr>
        <p:txBody>
          <a:bodyPr>
            <a:normAutofit fontScale="90000"/>
          </a:bodyPr>
          <a:lstStyle/>
          <a:p>
            <a:pPr>
              <a:lnSpc>
                <a:spcPts val="2900"/>
              </a:lnSpc>
            </a:pPr>
            <a:br>
              <a:rPr lang="ru-RU" sz="31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Малая группа  </a:t>
            </a:r>
            <a:r>
              <a:rPr lang="ru-RU" sz="3000" dirty="0">
                <a:cs typeface="Times New Roman" pitchFamily="18" charset="0"/>
              </a:rPr>
              <a:t>представляет собой </a:t>
            </a:r>
            <a:r>
              <a:rPr lang="ru-RU" sz="3000" i="1" dirty="0">
                <a:cs typeface="Times New Roman" pitchFamily="18" charset="0"/>
              </a:rPr>
              <a:t>небольшое объединение людей </a:t>
            </a:r>
            <a:r>
              <a:rPr lang="ru-RU" sz="3000" dirty="0">
                <a:cs typeface="Times New Roman" pitchFamily="18" charset="0"/>
              </a:rPr>
              <a:t>(от 2-3 до 20-30 человек), занятых каким-либо общим делом и находящихся в прямых взаимоотношениях друг с другом</a:t>
            </a:r>
            <a:br>
              <a:rPr lang="ru-RU" sz="3000" dirty="0"/>
            </a:br>
            <a:endParaRPr lang="ru-RU" sz="3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68620" y="3140968"/>
            <a:ext cx="8606760" cy="3168352"/>
          </a:xfrm>
          <a:gradFill>
            <a:gsLst>
              <a:gs pos="77000">
                <a:srgbClr val="FFDADA"/>
              </a:gs>
              <a:gs pos="48650">
                <a:srgbClr val="FFC6C5"/>
              </a:gs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Условные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номинальные</a:t>
            </a:r>
          </a:p>
          <a:p>
            <a:pPr>
              <a:spcBef>
                <a:spcPts val="0"/>
              </a:spcBef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Реальные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Лабораторные</a:t>
            </a:r>
          </a:p>
          <a:p>
            <a:pPr>
              <a:spcBef>
                <a:spcPts val="0"/>
              </a:spcBef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Естественные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формальные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неформальные)</a:t>
            </a:r>
          </a:p>
          <a:p>
            <a:pPr>
              <a:spcBef>
                <a:spcPts val="0"/>
              </a:spcBef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Референтная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Нереферентная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34396" y="6309320"/>
            <a:ext cx="50480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0045" y="116632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2. Психология межличностных отношений в малой группе</a:t>
            </a:r>
            <a:endParaRPr lang="ru-RU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69" y="0"/>
            <a:ext cx="9257286" cy="6858000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4714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649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Коллектив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>
                <a:latin typeface="+mj-lt"/>
                <a:cs typeface="Times New Roman" pitchFamily="18" charset="0"/>
              </a:rPr>
              <a:t>Психологически развитой как </a:t>
            </a:r>
            <a:r>
              <a:rPr lang="ru-RU" b="1" dirty="0">
                <a:latin typeface="+mj-lt"/>
                <a:cs typeface="Times New Roman" pitchFamily="18" charset="0"/>
              </a:rPr>
              <a:t>коллектив </a:t>
            </a:r>
            <a:r>
              <a:rPr lang="ru-RU" dirty="0">
                <a:latin typeface="+mj-lt"/>
                <a:cs typeface="Times New Roman" pitchFamily="18" charset="0"/>
              </a:rPr>
              <a:t>считается такая малая группа, в которой сложилась дифференцированная система различных деловых и личных взаимоотношений, строящихся на высокой нравственной основе.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336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996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Коллективистские отношения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нравственность,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ответственность,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открытость,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коллективизм,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контактность,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организованность,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эффективность,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информированность</a:t>
            </a:r>
          </a:p>
        </p:txBody>
      </p:sp>
      <p:pic>
        <p:nvPicPr>
          <p:cNvPr id="14338" name="Picture 2" descr="C:\Users\Алексей\Desktop\Картинки к МЛО\cover_p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06" y="3000372"/>
            <a:ext cx="4500594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7583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133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lnSpc>
                <a:spcPts val="3400"/>
              </a:lnSpc>
              <a:spcBef>
                <a:spcPts val="0"/>
              </a:spcBef>
              <a:buNone/>
            </a:pPr>
            <a:endParaRPr lang="ru-RU" sz="57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400"/>
              </a:lnSpc>
              <a:spcBef>
                <a:spcPts val="0"/>
              </a:spcBef>
              <a:buNone/>
            </a:pPr>
            <a:r>
              <a:rPr lang="ru-RU" sz="5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Межличностное взаимодействие </a:t>
            </a:r>
            <a:b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профессиональной деятельности. Конфликты.</a:t>
            </a:r>
          </a:p>
          <a:p>
            <a:pPr algn="ctr">
              <a:lnSpc>
                <a:spcPts val="34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</a:rPr>
              <a:t>Лекция №10 для студентов 3 курса, обучающихся по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</a:rPr>
              <a:t>специальности 33.05.01 - Фармация</a:t>
            </a:r>
          </a:p>
          <a:p>
            <a:pPr algn="ctr">
              <a:lnSpc>
                <a:spcPct val="80000"/>
              </a:lnSpc>
            </a:pPr>
            <a:endParaRPr lang="ru-RU" u="sng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u="sng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2600" dirty="0">
                <a:latin typeface="Times New Roman" pitchFamily="18" charset="0"/>
              </a:rPr>
              <a:t>Канд. биол. наук, доцент Гуров В.А.</a:t>
            </a:r>
            <a:endParaRPr lang="ru-RU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dirty="0">
                <a:latin typeface="Times New Roman" pitchFamily="18" charset="0"/>
              </a:rPr>
              <a:t>Красноярск, 2023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19107" y="476671"/>
            <a:ext cx="6798816" cy="72547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</a:rPr>
              <a:t>Кафедра педагогики и  психологии с курсом ПО</a:t>
            </a:r>
            <a:endParaRPr lang="ru-RU" sz="24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1"/>
            <a:ext cx="1733624" cy="116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083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88640"/>
            <a:ext cx="8496944" cy="3672408"/>
          </a:xfrm>
        </p:spPr>
        <p:txBody>
          <a:bodyPr>
            <a:normAutofit/>
          </a:bodyPr>
          <a:lstStyle/>
          <a:p>
            <a:r>
              <a:rPr lang="ru-RU" sz="2600" dirty="0"/>
              <a:t>Управление группой, воздействие на поведение отдельных членов группы обычно осуществляется через официально назначенных лиц — </a:t>
            </a:r>
            <a:r>
              <a:rPr lang="ru-RU" sz="2600" b="1" i="1" dirty="0"/>
              <a:t>руководителей</a:t>
            </a:r>
            <a:r>
              <a:rPr lang="ru-RU" sz="2600" dirty="0"/>
              <a:t>, и через неофициальных лиц, пользующихся авторитетом среди членов данной группы, имеющих в ней высокий статус и именуемых </a:t>
            </a:r>
            <a:r>
              <a:rPr lang="ru-RU" sz="2600" b="1" i="1" dirty="0"/>
              <a:t>лидерами.</a:t>
            </a:r>
            <a:r>
              <a:rPr lang="ru-RU" sz="2600" dirty="0"/>
              <a:t> </a:t>
            </a:r>
          </a:p>
          <a:p>
            <a:r>
              <a:rPr lang="ru-RU" sz="2600" dirty="0"/>
              <a:t>Авторитет лидера в группе обычно не менее силен, чем авторитет руководителя.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73224" y="3476191"/>
            <a:ext cx="8229600" cy="577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Функции управления</a:t>
            </a:r>
          </a:p>
        </p:txBody>
      </p:sp>
      <p:pic>
        <p:nvPicPr>
          <p:cNvPr id="5" name="Picture 2" descr="http://ok-t.ru/studopedia/baza7/1460121630107.files/image0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53477"/>
            <a:ext cx="7416824" cy="261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61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Стиль лидерства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это совокупность средств психологического воздействия, которыми пользуется лидер для оказания влияния на других членов группы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634798"/>
            <a:ext cx="6285582" cy="1143000"/>
          </a:xfrm>
        </p:spPr>
        <p:txBody>
          <a:bodyPr>
            <a:normAutofit/>
          </a:bodyPr>
          <a:lstStyle/>
          <a:p>
            <a:pPr>
              <a:lnSpc>
                <a:spcPts val="3900"/>
              </a:lnSpc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Подходы к изучению руководства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2086258"/>
            <a:ext cx="5987008" cy="676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1) качественный подход; </a:t>
            </a:r>
          </a:p>
        </p:txBody>
      </p:sp>
      <p:pic>
        <p:nvPicPr>
          <p:cNvPr id="2050" name="Picture 2" descr="Фотография Курт Левин (photo Kurt Lewi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99" y="312937"/>
            <a:ext cx="2221706" cy="292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28937" y="2880346"/>
            <a:ext cx="54360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2) поведенческий подход; </a:t>
            </a:r>
          </a:p>
          <a:p>
            <a:pPr marL="1071563"/>
            <a:r>
              <a:rPr lang="ru-RU" sz="3200" dirty="0"/>
              <a:t>- Авторитарный</a:t>
            </a:r>
          </a:p>
          <a:p>
            <a:pPr marL="1071563"/>
            <a:r>
              <a:rPr lang="ru-RU" sz="3200" dirty="0"/>
              <a:t>- Демократичный</a:t>
            </a:r>
          </a:p>
          <a:p>
            <a:pPr marL="1071563"/>
            <a:r>
              <a:rPr lang="ru-RU" sz="3200" dirty="0"/>
              <a:t>- Либеральный</a:t>
            </a:r>
            <a:endParaRPr lang="ru-RU" sz="3600" dirty="0"/>
          </a:p>
          <a:p>
            <a:r>
              <a:rPr lang="ru-RU" sz="3600" dirty="0"/>
              <a:t>3) ситуативный подход.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1136" y="3356992"/>
            <a:ext cx="1969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Kurt Lewin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34396" y="6309320"/>
            <a:ext cx="50480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57166"/>
            <a:ext cx="6533898" cy="1904662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b="1" dirty="0"/>
              <a:t>Дуглас Мак </a:t>
            </a:r>
            <a:r>
              <a:rPr lang="ru-RU" sz="2800" b="1" dirty="0" err="1"/>
              <a:t>Грегор</a:t>
            </a:r>
            <a:r>
              <a:rPr lang="ru-RU" sz="2800" b="1" dirty="0"/>
              <a:t>. Аме</a:t>
            </a:r>
            <a:r>
              <a:rPr lang="ru-RU" sz="2800" dirty="0"/>
              <a:t>риканский  социальный психолог:</a:t>
            </a:r>
            <a:br>
              <a:rPr lang="ru-RU" sz="2800" dirty="0"/>
            </a:br>
            <a:r>
              <a:rPr lang="ru-RU" sz="2800" dirty="0"/>
              <a:t>Теории "X" и "Y" - теории мотивации и теории лидерства и стилей руководства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5138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800" b="1" dirty="0">
                <a:solidFill>
                  <a:srgbClr val="C00000"/>
                </a:solidFill>
              </a:rPr>
              <a:t>Теория "X" </a:t>
            </a:r>
          </a:p>
          <a:p>
            <a:pPr marL="0" indent="0">
              <a:buNone/>
            </a:pPr>
            <a:r>
              <a:rPr lang="ru-RU" dirty="0"/>
              <a:t>1. Средний человек имеет врожденное отвращение к труду и будет стремиться его избежать, если есть такая возможность. </a:t>
            </a:r>
            <a:br>
              <a:rPr lang="ru-RU" dirty="0"/>
            </a:br>
            <a:r>
              <a:rPr lang="ru-RU" dirty="0"/>
              <a:t>2. Большинство людей необходимо принуждать к труду, контролировать их и руководить ими под угрозой наказания, чтобы они могли сделать свой посильный вклад для достижения цели. </a:t>
            </a:r>
            <a:br>
              <a:rPr lang="ru-RU" dirty="0"/>
            </a:br>
            <a:r>
              <a:rPr lang="ru-RU" dirty="0"/>
              <a:t>3. Работник склонен к тому, чтобы им руководили, он избегает ответственности, у него мало честолюбия, он желает быть защищенным во всем.</a:t>
            </a:r>
          </a:p>
        </p:txBody>
      </p:sp>
      <p:pic>
        <p:nvPicPr>
          <p:cNvPr id="1026" name="Picture 2" descr="Макгрегор, Дугла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61289"/>
            <a:ext cx="8568952" cy="5840435"/>
          </a:xfrm>
        </p:spPr>
        <p:txBody>
          <a:bodyPr>
            <a:normAutofit fontScale="92500" lnSpcReduction="20000"/>
          </a:bodyPr>
          <a:lstStyle/>
          <a:p>
            <a:pPr marL="0" indent="261938">
              <a:buNone/>
            </a:pPr>
            <a:r>
              <a:rPr lang="ru-RU" dirty="0"/>
              <a:t>1. У человека нет врожденной антипатии к труду. Труд естественен, так же как и отдых. </a:t>
            </a:r>
          </a:p>
          <a:p>
            <a:pPr marL="0" indent="261938">
              <a:buNone/>
            </a:pPr>
            <a:r>
              <a:rPr lang="ru-RU" dirty="0"/>
              <a:t>2. Если человек идентифицирует себя с целями, то он воспитывает в себе самодисциплину и самоконтроль. Контроль со стороны и угроза наказания являются непригодными средствами. </a:t>
            </a:r>
          </a:p>
          <a:p>
            <a:pPr marL="0" indent="261938">
              <a:buNone/>
            </a:pPr>
            <a:r>
              <a:rPr lang="ru-RU" dirty="0"/>
              <a:t>3. Обязанность по отношению к поставке целей состоит в функции вознаграждения. </a:t>
            </a:r>
          </a:p>
          <a:p>
            <a:pPr marL="0" indent="261938">
              <a:buNone/>
            </a:pPr>
            <a:r>
              <a:rPr lang="ru-RU" dirty="0"/>
              <a:t>4. При соответствующих обстоятельствах человек не только учится принимать ответственность, но и стремится к ней. </a:t>
            </a:r>
            <a:br>
              <a:rPr lang="ru-RU" dirty="0"/>
            </a:br>
            <a:r>
              <a:rPr lang="ru-RU" dirty="0"/>
              <a:t>5. Среди трудящихся широко распространены находчивость и творческий дух. 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219001"/>
            <a:ext cx="2340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Теория "Y"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/>
              <a:t>3. Психология конфликта: виды, стили поведения в конфликтной ситуации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DC7791-1A27-5651-DF8C-602D2C5D3CB7}"/>
              </a:ext>
            </a:extLst>
          </p:cNvPr>
          <p:cNvSpPr txBox="1"/>
          <p:nvPr/>
        </p:nvSpPr>
        <p:spPr>
          <a:xfrm>
            <a:off x="179512" y="5288065"/>
            <a:ext cx="8784976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/>
              <a:t>В повседневной работе сотрудника аптеки конфликт с посетителем — нередкое явление. Что лежит в его основе? Нужно ли его избегать или стараться решить?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8485AF-0F61-C769-BD0B-388731E2A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569935"/>
            <a:ext cx="5436096" cy="359869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6481" y="295561"/>
            <a:ext cx="8621280" cy="212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307"/>
              </a:spcBef>
              <a:spcAft>
                <a:spcPts val="136"/>
              </a:spcAft>
            </a:pPr>
            <a:r>
              <a:rPr lang="ru-RU" altLang="ru-RU" sz="2600" b="1" dirty="0">
                <a:solidFill>
                  <a:srgbClr val="000066"/>
                </a:solidFill>
              </a:rPr>
              <a:t>Конфликт </a:t>
            </a:r>
            <a:r>
              <a:rPr lang="ru-RU" altLang="ru-RU" sz="2600" dirty="0"/>
              <a:t>(</a:t>
            </a:r>
            <a:r>
              <a:rPr lang="ru-RU" altLang="ru-RU" sz="2600" i="1" dirty="0">
                <a:solidFill>
                  <a:schemeClr val="accent5">
                    <a:lumMod val="75000"/>
                  </a:schemeClr>
                </a:solidFill>
              </a:rPr>
              <a:t>лат</a:t>
            </a:r>
            <a:r>
              <a:rPr lang="ru-RU" altLang="ru-RU" sz="2600" i="1" dirty="0"/>
              <a:t>. </a:t>
            </a:r>
            <a:r>
              <a:rPr lang="ru-RU" altLang="ru-RU" sz="2600" i="1" dirty="0" err="1"/>
              <a:t>conflictus</a:t>
            </a:r>
            <a:r>
              <a:rPr lang="ru-RU" altLang="ru-RU" sz="2600" i="1" dirty="0"/>
              <a:t> </a:t>
            </a:r>
            <a:r>
              <a:rPr lang="ru-RU" altLang="ru-RU" sz="2600" dirty="0"/>
              <a:t>– столкновение) –  </a:t>
            </a:r>
            <a:r>
              <a:rPr lang="ru-RU" altLang="ru-RU" sz="2600" b="1" dirty="0"/>
              <a:t>столкновение разнонаправленных, взаимно исключающих целей, интересов, позиций</a:t>
            </a:r>
            <a:r>
              <a:rPr lang="ru-RU" altLang="ru-RU" sz="2600" dirty="0"/>
              <a:t>, мнений или взглядов </a:t>
            </a:r>
            <a:r>
              <a:rPr lang="ru-RU" altLang="ru-RU" sz="2600" b="1" dirty="0"/>
              <a:t>субъектов взаимодействия</a:t>
            </a:r>
            <a:r>
              <a:rPr lang="ru-RU" altLang="ru-RU" sz="2600" dirty="0"/>
              <a:t>, </a:t>
            </a:r>
            <a:r>
              <a:rPr lang="ru-RU" altLang="ru-RU" sz="2600" b="1" dirty="0"/>
              <a:t>фиксируемых ими в жесткой форме</a:t>
            </a:r>
            <a:r>
              <a:rPr lang="ru-RU" altLang="ru-RU" sz="2600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21" y="3549961"/>
            <a:ext cx="4491360" cy="272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420161" y="3577321"/>
            <a:ext cx="3591360" cy="288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449" b="1" dirty="0"/>
              <a:t>Спор </a:t>
            </a:r>
            <a:r>
              <a:rPr lang="ru-RU" altLang="ru-RU" sz="2449" dirty="0"/>
              <a:t>- род диалога, словесное состязание, когда каждая сторона отстаивает свое мнение, "пререкания", "ссора", "судебная тяжба".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449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5702" y="2420888"/>
            <a:ext cx="8364769" cy="830997"/>
          </a:xfrm>
          <a:prstGeom prst="rect">
            <a:avLst/>
          </a:prstGeom>
          <a:solidFill>
            <a:srgbClr val="D1FBFF"/>
          </a:solidFill>
        </p:spPr>
        <p:txBody>
          <a:bodyPr wrap="square">
            <a:spAutoFit/>
          </a:bodyPr>
          <a:lstStyle/>
          <a:p>
            <a:pPr algn="ctr">
              <a:spcBef>
                <a:spcPts val="307"/>
              </a:spcBef>
              <a:spcAft>
                <a:spcPts val="136"/>
              </a:spcAft>
            </a:pPr>
            <a:r>
              <a:rPr lang="ru-RU" alt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конфликте одна из сторон требует, ждет изменения поведения, мыслей либо чувств партнера</a:t>
            </a:r>
            <a:r>
              <a:rPr lang="ru-RU" altLang="ru-RU" sz="10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8436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796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Межличностный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внутриличностный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конфликт</a:t>
            </a:r>
          </a:p>
        </p:txBody>
      </p:sp>
      <p:pic>
        <p:nvPicPr>
          <p:cNvPr id="2050" name="Picture 2" descr="C:\Users\Алексей\Desktop\Стресс\img16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6749" y="3143248"/>
            <a:ext cx="4667251" cy="350043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656113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Алексей\Desktop\Стресс\27785204-referat-po-teme-mezhlichnostnyy-konflikt-besplatn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469" y="3214686"/>
            <a:ext cx="4381531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590" y="274638"/>
            <a:ext cx="729787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Типы и фазы протекания конфликта</a:t>
            </a:r>
          </a:p>
        </p:txBody>
      </p:sp>
      <p:pic>
        <p:nvPicPr>
          <p:cNvPr id="6147" name="Picture 3" descr="C:\Users\Алексей\Desktop\типы конфликтов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044460" cy="414340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31582" cy="204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1"/>
          <p:cNvGrpSpPr>
            <a:grpSpLocks/>
          </p:cNvGrpSpPr>
          <p:nvPr/>
        </p:nvGrpSpPr>
        <p:grpSpPr bwMode="auto">
          <a:xfrm>
            <a:off x="-598096" y="0"/>
            <a:ext cx="10607040" cy="7400160"/>
            <a:chOff x="-466" y="-136"/>
            <a:chExt cx="7366" cy="5139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26" y="-134"/>
              <a:ext cx="6874" cy="4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369" y="-136"/>
              <a:ext cx="6184" cy="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5187" tIns="27757" rIns="55187" bIns="27757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1996" b="1">
                  <a:solidFill>
                    <a:srgbClr val="7E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СТАДИИ РАЗВИТИЯ КОНФЛИКТА</a:t>
              </a:r>
            </a:p>
          </p:txBody>
        </p:sp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-466" y="591"/>
              <a:ext cx="6874" cy="4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24" y="4095"/>
              <a:ext cx="2100" cy="4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5187" tIns="27757" rIns="55187" bIns="27757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1400" b="1" dirty="0">
                  <a:solidFill>
                    <a:srgbClr val="000099"/>
                  </a:solidFill>
                  <a:cs typeface="Times New Roman" panose="02020603050405020304" pitchFamily="18" charset="0"/>
                </a:rPr>
                <a:t>ПРЕДКОНФЛИКТНАЯ СТАДИЯ</a:t>
              </a:r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24" y="3612"/>
              <a:ext cx="282" cy="2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5187" tIns="27757" rIns="55187" bIns="27757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ru-RU" altLang="ru-RU" sz="2400" b="1" dirty="0">
                  <a:solidFill>
                    <a:srgbClr val="FF3300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515" y="1680"/>
              <a:ext cx="1991" cy="4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5187" tIns="27757" rIns="55187" bIns="27757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1600" b="1" dirty="0">
                  <a:solidFill>
                    <a:srgbClr val="000099"/>
                  </a:solidFill>
                  <a:cs typeface="Times New Roman" panose="02020603050405020304" pitchFamily="18" charset="0"/>
                </a:rPr>
                <a:t>СТАДИЯ РАЗВИТИЯ КОНФЛИКТА</a:t>
              </a:r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3245" y="2251"/>
              <a:ext cx="1450" cy="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5187" tIns="27757" rIns="55187" bIns="27757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1600" b="1" dirty="0">
                  <a:solidFill>
                    <a:srgbClr val="000099"/>
                  </a:solidFill>
                  <a:cs typeface="Times New Roman" panose="02020603050405020304" pitchFamily="18" charset="0"/>
                </a:rPr>
                <a:t>   СТАДИЯ РАЗРЕШЕНИЯ</a:t>
              </a:r>
              <a:r>
                <a:rPr lang="ru-RU" altLang="ru-RU" sz="1600" dirty="0">
                  <a:solidFill>
                    <a:srgbClr val="000099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630" y="1991"/>
              <a:ext cx="311" cy="2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5187" tIns="27757" rIns="55187" bIns="27757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ru-RU" altLang="ru-RU" sz="2000" b="1" dirty="0">
                  <a:solidFill>
                    <a:srgbClr val="FF3300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3055" y="2176"/>
              <a:ext cx="273" cy="24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5187" tIns="27757" rIns="55187" bIns="27757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ru-RU" altLang="ru-RU" sz="2400" b="1" dirty="0">
                  <a:solidFill>
                    <a:srgbClr val="FF3300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4227" y="3238"/>
              <a:ext cx="2262" cy="4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5187" tIns="27757" rIns="55187" bIns="27757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1200" b="1" dirty="0">
                  <a:solidFill>
                    <a:srgbClr val="000099"/>
                  </a:solidFill>
                  <a:cs typeface="Times New Roman" panose="02020603050405020304" pitchFamily="18" charset="0"/>
                </a:rPr>
                <a:t>ПОСЛЕКОНФЛИКТНАЯ</a:t>
              </a:r>
              <a:r>
                <a:rPr lang="ru-RU" altLang="ru-RU" sz="1200" b="1" dirty="0">
                  <a:solidFill>
                    <a:srgbClr val="FFFFFF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1200" b="1" dirty="0">
                  <a:solidFill>
                    <a:srgbClr val="000099"/>
                  </a:solidFill>
                  <a:cs typeface="Times New Roman" panose="02020603050405020304" pitchFamily="18" charset="0"/>
                </a:rPr>
                <a:t>СТАДИЯ</a:t>
              </a:r>
            </a:p>
          </p:txBody>
        </p:sp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4554" y="3498"/>
              <a:ext cx="310" cy="2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5187" tIns="27757" rIns="55187" bIns="27757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ru-RU" altLang="ru-RU" sz="2400" b="1" dirty="0">
                  <a:solidFill>
                    <a:srgbClr val="FF3300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4349" name="Text Box 13"/>
            <p:cNvSpPr txBox="1">
              <a:spLocks noChangeArrowheads="1"/>
            </p:cNvSpPr>
            <p:nvPr/>
          </p:nvSpPr>
          <p:spPr bwMode="auto">
            <a:xfrm>
              <a:off x="2712" y="4151"/>
              <a:ext cx="3131" cy="25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5187" tIns="27757" rIns="55187" bIns="27757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1814" b="1" i="1">
                  <a:solidFill>
                    <a:srgbClr val="FF0000"/>
                  </a:solidFill>
                  <a:cs typeface="Times New Roman" panose="02020603050405020304" pitchFamily="18" charset="0"/>
                </a:rPr>
                <a:t>СОЦИАЛЬНАЯ НАПРЯЖЕННОСТЬ</a:t>
              </a:r>
            </a:p>
          </p:txBody>
        </p:sp>
        <p:sp>
          <p:nvSpPr>
            <p:cNvPr id="14350" name="AutoShape 14"/>
            <p:cNvSpPr>
              <a:spLocks noChangeArrowheads="1"/>
            </p:cNvSpPr>
            <p:nvPr/>
          </p:nvSpPr>
          <p:spPr bwMode="auto">
            <a:xfrm>
              <a:off x="2157" y="4153"/>
              <a:ext cx="240" cy="254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  <p:sp>
          <p:nvSpPr>
            <p:cNvPr id="14351" name="Text Box 15"/>
            <p:cNvSpPr txBox="1">
              <a:spLocks noChangeArrowheads="1"/>
            </p:cNvSpPr>
            <p:nvPr/>
          </p:nvSpPr>
          <p:spPr bwMode="auto">
            <a:xfrm>
              <a:off x="24" y="514"/>
              <a:ext cx="2886" cy="883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5187" tIns="27757" rIns="55187" bIns="27757"/>
            <a:lstStyle>
              <a:lvl1pPr indent="1905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1996" b="1">
                  <a:solidFill>
                    <a:srgbClr val="FF0000"/>
                  </a:solidFill>
                  <a:cs typeface="Times New Roman" panose="02020603050405020304" pitchFamily="18" charset="0"/>
                </a:rPr>
                <a:t>Открытое противоборство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1996" b="1">
                  <a:solidFill>
                    <a:srgbClr val="FF0000"/>
                  </a:solidFill>
                  <a:cs typeface="Times New Roman" panose="02020603050405020304" pitchFamily="18" charset="0"/>
                </a:rPr>
                <a:t>Эскалация противоборства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1996" b="1">
                  <a:solidFill>
                    <a:srgbClr val="FF0000"/>
                  </a:solidFill>
                  <a:cs typeface="Times New Roman" panose="02020603050405020304" pitchFamily="18" charset="0"/>
                </a:rPr>
                <a:t>Апогей конфликта</a:t>
              </a:r>
            </a:p>
          </p:txBody>
        </p:sp>
        <p:sp>
          <p:nvSpPr>
            <p:cNvPr id="14352" name="AutoShape 16"/>
            <p:cNvSpPr>
              <a:spLocks noChangeArrowheads="1"/>
            </p:cNvSpPr>
            <p:nvPr/>
          </p:nvSpPr>
          <p:spPr bwMode="auto">
            <a:xfrm rot="21540000" flipH="1" flipV="1">
              <a:off x="1610" y="1206"/>
              <a:ext cx="364" cy="308"/>
            </a:xfrm>
            <a:prstGeom prst="leftArrow">
              <a:avLst>
                <a:gd name="adj1" fmla="val 50000"/>
                <a:gd name="adj2" fmla="val 29545"/>
              </a:avLst>
            </a:prstGeom>
            <a:solidFill>
              <a:srgbClr val="FF0000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  <p:sp>
          <p:nvSpPr>
            <p:cNvPr id="14353" name="Oval 17"/>
            <p:cNvSpPr>
              <a:spLocks noChangeArrowheads="1"/>
            </p:cNvSpPr>
            <p:nvPr/>
          </p:nvSpPr>
          <p:spPr bwMode="auto">
            <a:xfrm>
              <a:off x="26" y="3935"/>
              <a:ext cx="228" cy="201"/>
            </a:xfrm>
            <a:prstGeom prst="ellipse">
              <a:avLst/>
            </a:prstGeom>
            <a:solidFill>
              <a:srgbClr val="FF9966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  <p:sp>
          <p:nvSpPr>
            <p:cNvPr id="14354" name="Oval 18"/>
            <p:cNvSpPr>
              <a:spLocks noChangeArrowheads="1"/>
            </p:cNvSpPr>
            <p:nvPr/>
          </p:nvSpPr>
          <p:spPr bwMode="auto">
            <a:xfrm>
              <a:off x="3471" y="2741"/>
              <a:ext cx="256" cy="202"/>
            </a:xfrm>
            <a:prstGeom prst="ellipse">
              <a:avLst/>
            </a:prstGeom>
            <a:solidFill>
              <a:srgbClr val="FF6600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  <p:sp>
          <p:nvSpPr>
            <p:cNvPr id="14355" name="Oval 19"/>
            <p:cNvSpPr>
              <a:spLocks noChangeArrowheads="1"/>
            </p:cNvSpPr>
            <p:nvPr/>
          </p:nvSpPr>
          <p:spPr bwMode="auto">
            <a:xfrm>
              <a:off x="4230" y="3175"/>
              <a:ext cx="201" cy="201"/>
            </a:xfrm>
            <a:prstGeom prst="ellipse">
              <a:avLst/>
            </a:prstGeom>
            <a:solidFill>
              <a:srgbClr val="FF6600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  <p:sp>
          <p:nvSpPr>
            <p:cNvPr id="14356" name="AutoShape 20"/>
            <p:cNvSpPr>
              <a:spLocks noChangeArrowheads="1"/>
            </p:cNvSpPr>
            <p:nvPr/>
          </p:nvSpPr>
          <p:spPr bwMode="auto">
            <a:xfrm>
              <a:off x="922" y="3175"/>
              <a:ext cx="308" cy="418"/>
            </a:xfrm>
            <a:prstGeom prst="irregularSeal1">
              <a:avLst/>
            </a:prstGeom>
            <a:solidFill>
              <a:srgbClr val="FF6600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  <p:sp>
          <p:nvSpPr>
            <p:cNvPr id="14357" name="AutoShape 21"/>
            <p:cNvSpPr>
              <a:spLocks noChangeArrowheads="1"/>
            </p:cNvSpPr>
            <p:nvPr/>
          </p:nvSpPr>
          <p:spPr bwMode="auto">
            <a:xfrm>
              <a:off x="1680" y="2036"/>
              <a:ext cx="636" cy="526"/>
            </a:xfrm>
            <a:prstGeom prst="irregularSeal2">
              <a:avLst/>
            </a:prstGeom>
            <a:solidFill>
              <a:srgbClr val="FF0000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  <p:sp>
          <p:nvSpPr>
            <p:cNvPr id="14358" name="Line 22"/>
            <p:cNvSpPr>
              <a:spLocks noChangeShapeType="1"/>
            </p:cNvSpPr>
            <p:nvPr/>
          </p:nvSpPr>
          <p:spPr bwMode="auto">
            <a:xfrm flipV="1">
              <a:off x="215" y="3430"/>
              <a:ext cx="744" cy="555"/>
            </a:xfrm>
            <a:prstGeom prst="line">
              <a:avLst/>
            </a:prstGeom>
            <a:noFill/>
            <a:ln w="7632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633"/>
            </a:p>
          </p:txBody>
        </p:sp>
        <p:sp>
          <p:nvSpPr>
            <p:cNvPr id="14359" name="Line 23"/>
            <p:cNvSpPr>
              <a:spLocks noChangeShapeType="1"/>
            </p:cNvSpPr>
            <p:nvPr/>
          </p:nvSpPr>
          <p:spPr bwMode="auto">
            <a:xfrm flipV="1">
              <a:off x="1139" y="2511"/>
              <a:ext cx="688" cy="824"/>
            </a:xfrm>
            <a:prstGeom prst="line">
              <a:avLst/>
            </a:prstGeom>
            <a:noFill/>
            <a:ln w="7632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633"/>
            </a:p>
          </p:txBody>
        </p:sp>
        <p:sp>
          <p:nvSpPr>
            <p:cNvPr id="14360" name="Line 24"/>
            <p:cNvSpPr>
              <a:spLocks noChangeShapeType="1"/>
            </p:cNvSpPr>
            <p:nvPr/>
          </p:nvSpPr>
          <p:spPr bwMode="auto">
            <a:xfrm>
              <a:off x="2168" y="2254"/>
              <a:ext cx="1286" cy="580"/>
            </a:xfrm>
            <a:prstGeom prst="line">
              <a:avLst/>
            </a:prstGeom>
            <a:noFill/>
            <a:ln w="7632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633"/>
            </a:p>
          </p:txBody>
        </p:sp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>
              <a:off x="3688" y="2959"/>
              <a:ext cx="579" cy="254"/>
            </a:xfrm>
            <a:prstGeom prst="line">
              <a:avLst/>
            </a:prstGeom>
            <a:noFill/>
            <a:ln w="7632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633"/>
            </a:p>
          </p:txBody>
        </p:sp>
        <p:sp>
          <p:nvSpPr>
            <p:cNvPr id="14362" name="Text Box 26"/>
            <p:cNvSpPr txBox="1">
              <a:spLocks noChangeArrowheads="1"/>
            </p:cNvSpPr>
            <p:nvPr/>
          </p:nvSpPr>
          <p:spPr bwMode="auto">
            <a:xfrm>
              <a:off x="3307" y="460"/>
              <a:ext cx="2425" cy="399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5187" tIns="27757" rIns="55187" bIns="27757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1633" b="1">
                  <a:solidFill>
                    <a:srgbClr val="005800"/>
                  </a:solidFill>
                  <a:cs typeface="Times New Roman" panose="02020603050405020304" pitchFamily="18" charset="0"/>
                </a:rPr>
                <a:t>Институционализированные способы</a:t>
              </a:r>
            </a:p>
          </p:txBody>
        </p:sp>
        <p:sp>
          <p:nvSpPr>
            <p:cNvPr id="14363" name="Text Box 27"/>
            <p:cNvSpPr txBox="1">
              <a:spLocks noChangeArrowheads="1"/>
            </p:cNvSpPr>
            <p:nvPr/>
          </p:nvSpPr>
          <p:spPr bwMode="auto">
            <a:xfrm>
              <a:off x="3742" y="1546"/>
              <a:ext cx="1937" cy="225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5187" tIns="27757" rIns="55187" bIns="27757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ru-RU" altLang="ru-RU" sz="1361" b="1">
                  <a:solidFill>
                    <a:srgbClr val="FF0000"/>
                  </a:solidFill>
                  <a:cs typeface="Times New Roman" panose="02020603050405020304" pitchFamily="18" charset="0"/>
                </a:rPr>
                <a:t>Абсолютные способы</a:t>
              </a:r>
            </a:p>
          </p:txBody>
        </p:sp>
        <p:sp>
          <p:nvSpPr>
            <p:cNvPr id="14364" name="AutoShape 28"/>
            <p:cNvSpPr>
              <a:spLocks noChangeArrowheads="1"/>
            </p:cNvSpPr>
            <p:nvPr/>
          </p:nvSpPr>
          <p:spPr bwMode="auto">
            <a:xfrm>
              <a:off x="4284" y="896"/>
              <a:ext cx="473" cy="31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6600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  <p:sp>
          <p:nvSpPr>
            <p:cNvPr id="14365" name="AutoShape 29"/>
            <p:cNvSpPr>
              <a:spLocks noChangeArrowheads="1"/>
            </p:cNvSpPr>
            <p:nvPr/>
          </p:nvSpPr>
          <p:spPr bwMode="auto">
            <a:xfrm>
              <a:off x="4284" y="1222"/>
              <a:ext cx="471" cy="309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3300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  <p:sp>
          <p:nvSpPr>
            <p:cNvPr id="14366" name="Rectangle 30"/>
            <p:cNvSpPr>
              <a:spLocks noChangeArrowheads="1"/>
            </p:cNvSpPr>
            <p:nvPr/>
          </p:nvSpPr>
          <p:spPr bwMode="auto">
            <a:xfrm>
              <a:off x="5640" y="461"/>
              <a:ext cx="255" cy="1342"/>
            </a:xfrm>
            <a:prstGeom prst="rect">
              <a:avLst/>
            </a:prstGeom>
            <a:solidFill>
              <a:srgbClr val="CCFF99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  <p:sp>
          <p:nvSpPr>
            <p:cNvPr id="14367" name="AutoShape 31"/>
            <p:cNvSpPr>
              <a:spLocks noChangeArrowheads="1"/>
            </p:cNvSpPr>
            <p:nvPr/>
          </p:nvSpPr>
          <p:spPr bwMode="auto">
            <a:xfrm flipH="1" flipV="1">
              <a:off x="5042" y="1816"/>
              <a:ext cx="852" cy="1041"/>
            </a:xfrm>
            <a:custGeom>
              <a:avLst/>
              <a:gdLst>
                <a:gd name="G0" fmla="+- 15100 0 0"/>
                <a:gd name="G1" fmla="+- 2900 0 0"/>
                <a:gd name="G2" fmla="+- 12158 0 2900"/>
                <a:gd name="G3" fmla="+- G2 0 2900"/>
                <a:gd name="G4" fmla="*/ G3 32768 32059"/>
                <a:gd name="G5" fmla="*/ G4 1 2"/>
                <a:gd name="G6" fmla="+- 21600 0 15100"/>
                <a:gd name="G7" fmla="*/ G6 2900 6079"/>
                <a:gd name="G8" fmla="+- G7 15100 0"/>
                <a:gd name="T0" fmla="*/ 15100 w 21600"/>
                <a:gd name="T1" fmla="*/ 0 h 21600"/>
                <a:gd name="T2" fmla="*/ 15100 w 21600"/>
                <a:gd name="T3" fmla="*/ 12158 h 21600"/>
                <a:gd name="T4" fmla="*/ 3250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00" y="0"/>
                  </a:lnTo>
                  <a:lnTo>
                    <a:pt x="15100" y="2900"/>
                  </a:lnTo>
                  <a:lnTo>
                    <a:pt x="12427" y="2900"/>
                  </a:lnTo>
                  <a:cubicBezTo>
                    <a:pt x="5564" y="2900"/>
                    <a:pt x="0" y="7045"/>
                    <a:pt x="0" y="12158"/>
                  </a:cubicBezTo>
                  <a:lnTo>
                    <a:pt x="0" y="21600"/>
                  </a:lnTo>
                  <a:lnTo>
                    <a:pt x="6499" y="21600"/>
                  </a:lnTo>
                  <a:lnTo>
                    <a:pt x="6499" y="12158"/>
                  </a:lnTo>
                  <a:cubicBezTo>
                    <a:pt x="6499" y="10556"/>
                    <a:pt x="9153" y="9258"/>
                    <a:pt x="12427" y="9258"/>
                  </a:cubicBezTo>
                  <a:lnTo>
                    <a:pt x="15100" y="9258"/>
                  </a:lnTo>
                  <a:lnTo>
                    <a:pt x="15100" y="12158"/>
                  </a:lnTo>
                  <a:close/>
                </a:path>
              </a:pathLst>
            </a:custGeom>
            <a:solidFill>
              <a:srgbClr val="CCFF99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  <p:sp>
          <p:nvSpPr>
            <p:cNvPr id="14368" name="Text Box 32"/>
            <p:cNvSpPr txBox="1">
              <a:spLocks noChangeArrowheads="1"/>
            </p:cNvSpPr>
            <p:nvPr/>
          </p:nvSpPr>
          <p:spPr bwMode="auto">
            <a:xfrm>
              <a:off x="1732" y="3338"/>
              <a:ext cx="1231" cy="250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5187" tIns="27757" rIns="55187" bIns="27757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1814" b="1" i="1">
                  <a:solidFill>
                    <a:srgbClr val="FF0000"/>
                  </a:solidFill>
                  <a:cs typeface="Times New Roman" panose="02020603050405020304" pitchFamily="18" charset="0"/>
                </a:rPr>
                <a:t>ИНЦИДЕНТ</a:t>
              </a:r>
            </a:p>
          </p:txBody>
        </p:sp>
        <p:sp>
          <p:nvSpPr>
            <p:cNvPr id="14369" name="AutoShape 33"/>
            <p:cNvSpPr>
              <a:spLocks noChangeArrowheads="1"/>
            </p:cNvSpPr>
            <p:nvPr/>
          </p:nvSpPr>
          <p:spPr bwMode="auto">
            <a:xfrm flipH="1">
              <a:off x="1135" y="3338"/>
              <a:ext cx="581" cy="255"/>
            </a:xfrm>
            <a:prstGeom prst="notchedRightArrow">
              <a:avLst>
                <a:gd name="adj1" fmla="val 50000"/>
                <a:gd name="adj2" fmla="val 56961"/>
              </a:avLst>
            </a:prstGeom>
            <a:solidFill>
              <a:srgbClr val="FF3300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</p:grpSp>
    </p:spTree>
    <p:extLst>
      <p:ext uri="{BB962C8B-B14F-4D97-AF65-F5344CB8AC3E}">
        <p14:creationId xmlns:p14="http://schemas.microsoft.com/office/powerpoint/2010/main" val="17719627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4536504"/>
          </a:xfrm>
        </p:spPr>
        <p:txBody>
          <a:bodyPr>
            <a:normAutofit fontScale="92500" lnSpcReduction="20000"/>
          </a:bodyPr>
          <a:lstStyle/>
          <a:p>
            <a:pPr marL="714375" indent="-85725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План: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/>
              <a:t>Межличностное взаимодействие в процессе деятельности. Психолого-педагогические аспекты взаимодействия в профессиональной медицинской деятельности.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/>
              <a:t>Психология малых групп и коллективов. Руководство и лидерство в коллективе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/>
              <a:t>Психология конфликта: виды, стратегии поведения в конфликтной ситуации. Конфликты в медицине.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Межличностное взаимодействие в профессиональной деятельности. Конфликты. </a:t>
            </a:r>
            <a:r>
              <a:rPr lang="ru-RU" sz="2800" dirty="0"/>
              <a:t> 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305280" y="456841"/>
            <a:ext cx="8686080" cy="126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33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" y="131401"/>
            <a:ext cx="9777600" cy="698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015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6481" y="324361"/>
            <a:ext cx="8555040" cy="65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5900" indent="-18415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307"/>
              </a:spcBef>
              <a:spcAft>
                <a:spcPts val="136"/>
              </a:spcAft>
            </a:pPr>
            <a:r>
              <a:rPr lang="ru-RU" altLang="ru-RU" sz="2358" b="1" dirty="0"/>
              <a:t>Потенциально </a:t>
            </a:r>
            <a:r>
              <a:rPr lang="ru-RU" altLang="ru-RU" sz="2358" b="1" dirty="0" err="1"/>
              <a:t>конфликтогенные</a:t>
            </a:r>
            <a:r>
              <a:rPr lang="ru-RU" altLang="ru-RU" sz="2358" b="1" dirty="0"/>
              <a:t> фармацевтические ситуации (три типа таких ситуаций):</a:t>
            </a:r>
          </a:p>
          <a:p>
            <a:pPr algn="ctr">
              <a:spcBef>
                <a:spcPts val="307"/>
              </a:spcBef>
              <a:spcAft>
                <a:spcPts val="136"/>
              </a:spcAft>
            </a:pPr>
            <a:endParaRPr lang="ru-RU" altLang="ru-RU" sz="2358" b="1" dirty="0"/>
          </a:p>
          <a:p>
            <a:r>
              <a:rPr lang="ru-RU" altLang="ru-RU" sz="2700" dirty="0"/>
              <a:t>1) </a:t>
            </a:r>
            <a:r>
              <a:rPr lang="ru-RU" altLang="ru-RU" sz="2700" b="1" dirty="0"/>
              <a:t>конфликты деятельности</a:t>
            </a:r>
            <a:r>
              <a:rPr lang="ru-RU" altLang="ru-RU" sz="2700" dirty="0"/>
              <a:t>, возникающие в связи с выполнением профессиональных обязанностей в современных сложных социально-экономических условиях;</a:t>
            </a:r>
          </a:p>
          <a:p>
            <a:r>
              <a:rPr lang="ru-RU" altLang="ru-RU" sz="2700" dirty="0"/>
              <a:t>2</a:t>
            </a:r>
            <a:r>
              <a:rPr lang="ru-RU" altLang="ru-RU" sz="2700" b="1" dirty="0"/>
              <a:t>) конфликты поведения </a:t>
            </a:r>
            <a:r>
              <a:rPr lang="ru-RU" altLang="ru-RU" sz="2700" dirty="0"/>
              <a:t>(поступков), возникающие из-за </a:t>
            </a:r>
            <a:r>
              <a:rPr lang="ru-RU" altLang="ru-RU" sz="2700" dirty="0" err="1"/>
              <a:t>наруше¬ния</a:t>
            </a:r>
            <a:r>
              <a:rPr lang="ru-RU" altLang="ru-RU" sz="2700" dirty="0"/>
              <a:t> правил поведения в ситуации фармацевтического взаимодействия;</a:t>
            </a:r>
          </a:p>
          <a:p>
            <a:r>
              <a:rPr lang="ru-RU" altLang="ru-RU" sz="2700" dirty="0"/>
              <a:t>3) </a:t>
            </a:r>
            <a:r>
              <a:rPr lang="ru-RU" altLang="ru-RU" sz="2700" b="1" dirty="0"/>
              <a:t>конфликты отношений</a:t>
            </a:r>
            <a:r>
              <a:rPr lang="ru-RU" altLang="ru-RU" sz="2700" dirty="0"/>
              <a:t>, возникающие в сфере </a:t>
            </a:r>
            <a:r>
              <a:rPr lang="ru-RU" altLang="ru-RU" sz="2700" dirty="0" err="1"/>
              <a:t>эмоционально-лич¬ностных</a:t>
            </a:r>
            <a:r>
              <a:rPr lang="ru-RU" altLang="ru-RU" sz="2700" dirty="0"/>
              <a:t> отношений провизора и клиента (посетителя аптеки) (провизора – провизора и т.п.) в сфере их общения в процессе профессиональной деятельности.</a:t>
            </a:r>
          </a:p>
          <a:p>
            <a:pPr marL="194403">
              <a:spcBef>
                <a:spcPts val="1089"/>
              </a:spcBef>
              <a:spcAft>
                <a:spcPts val="907"/>
              </a:spcAft>
              <a:buSzPct val="45000"/>
            </a:pPr>
            <a:endParaRPr lang="ru-RU" altLang="ru-RU" sz="2358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81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Способы нейтрализации источников конфликта</a:t>
            </a:r>
            <a:endParaRPr lang="ru-RU" sz="3000" dirty="0"/>
          </a:p>
        </p:txBody>
      </p:sp>
      <p:pic>
        <p:nvPicPr>
          <p:cNvPr id="18435" name="Picture 3" descr="C:\Users\Алексей\Desktop\image00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320" y="1785926"/>
            <a:ext cx="8479480" cy="4451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Конфликтные личности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455888" y="1142984"/>
            <a:ext cx="4714950" cy="528191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38"/>
              </a:spcBef>
              <a:spcAft>
                <a:spcPts val="1425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altLang="ru-RU" dirty="0">
                <a:latin typeface="Times New Roman" panose="02020603050405020304" pitchFamily="18" charset="0"/>
              </a:rPr>
              <a:t> </a:t>
            </a:r>
            <a:r>
              <a:rPr lang="ru-RU" altLang="ru-RU" sz="2600" dirty="0">
                <a:latin typeface="Times New Roman" panose="02020603050405020304" pitchFamily="18" charset="0"/>
              </a:rPr>
              <a:t>интегральное свойство, отражающее частоту вступления в межличностные конфликты. При высокой конфликтности индивид становится постоянным инициатором напряженных отношений с окружающими.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90" y="1340768"/>
            <a:ext cx="4356174" cy="539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32040" y="4725144"/>
            <a:ext cx="37547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ru-RU" altLang="ru-RU" sz="2400" b="1" dirty="0">
                <a:solidFill>
                  <a:srgbClr val="C00000"/>
                </a:solidFill>
              </a:rPr>
              <a:t>1. Демонстративный</a:t>
            </a:r>
          </a:p>
          <a:p>
            <a:r>
              <a:rPr lang="ru-RU" altLang="ru-RU" sz="2400" b="1" dirty="0">
                <a:solidFill>
                  <a:srgbClr val="C00000"/>
                </a:solidFill>
              </a:rPr>
              <a:t>2. Ригидный</a:t>
            </a:r>
          </a:p>
          <a:p>
            <a:r>
              <a:rPr lang="ru-RU" altLang="ru-RU" sz="2400" b="1" dirty="0">
                <a:solidFill>
                  <a:srgbClr val="C00000"/>
                </a:solidFill>
              </a:rPr>
              <a:t>3. Неуправляемый</a:t>
            </a:r>
          </a:p>
          <a:p>
            <a:r>
              <a:rPr lang="ru-RU" altLang="ru-RU" sz="2400" b="1" dirty="0">
                <a:solidFill>
                  <a:srgbClr val="C00000"/>
                </a:solidFill>
              </a:rPr>
              <a:t>4. Сверхточный</a:t>
            </a:r>
          </a:p>
          <a:p>
            <a:r>
              <a:rPr lang="ru-RU" altLang="ru-RU" sz="2400" b="1" dirty="0">
                <a:solidFill>
                  <a:srgbClr val="C00000"/>
                </a:solidFill>
              </a:rPr>
              <a:t>5. «Бесконфликтный»</a:t>
            </a:r>
          </a:p>
          <a:p>
            <a:endParaRPr lang="ru-RU" altLang="ru-RU" b="1" dirty="0">
              <a:solidFill>
                <a:srgbClr val="990066"/>
              </a:solidFill>
            </a:endParaRPr>
          </a:p>
          <a:p>
            <a:endParaRPr lang="ru-RU" altLang="ru-RU" b="1" dirty="0">
              <a:solidFill>
                <a:srgbClr val="000099"/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1000"/>
              </a:spcAft>
              <a:buClrTx/>
              <a:buFontTx/>
              <a:buAutoNum type="arabicPeriod"/>
            </a:pPr>
            <a:endParaRPr lang="ru-RU" altLang="ru-RU" b="1" dirty="0">
              <a:solidFill>
                <a:srgbClr val="C5000B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34396" y="6309320"/>
            <a:ext cx="50480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</a:p>
        </p:txBody>
      </p:sp>
    </p:spTree>
    <p:extLst>
      <p:ext uri="{BB962C8B-B14F-4D97-AF65-F5344CB8AC3E}">
        <p14:creationId xmlns:p14="http://schemas.microsoft.com/office/powerpoint/2010/main" val="3529759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718561" y="914761"/>
            <a:ext cx="8098560" cy="522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3628" b="1" dirty="0">
                <a:solidFill>
                  <a:srgbClr val="0000CC"/>
                </a:solidFill>
              </a:rPr>
              <a:t>Формулы конфликтов</a:t>
            </a:r>
            <a:r>
              <a:rPr lang="ru-RU" altLang="ru-RU" sz="2540" b="1" dirty="0">
                <a:solidFill>
                  <a:srgbClr val="0000CC"/>
                </a:solidFill>
              </a:rPr>
              <a:t>  </a:t>
            </a:r>
            <a:r>
              <a:rPr lang="ru-RU" altLang="ru-RU" sz="2400" b="1" dirty="0">
                <a:solidFill>
                  <a:srgbClr val="0000CC"/>
                </a:solidFill>
              </a:rPr>
              <a:t>В.П. Шейнов</a:t>
            </a:r>
            <a:endParaRPr lang="ru-RU" altLang="ru-RU" sz="2540" b="1" dirty="0">
              <a:solidFill>
                <a:srgbClr val="0000CC"/>
              </a:solidFill>
            </a:endParaRPr>
          </a:p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903" b="1" dirty="0">
                <a:solidFill>
                  <a:srgbClr val="FF3333"/>
                </a:solidFill>
              </a:rPr>
              <a:t>тип А</a:t>
            </a:r>
            <a:r>
              <a:rPr lang="ru-RU" altLang="ru-RU" sz="2903" dirty="0">
                <a:solidFill>
                  <a:srgbClr val="FF3333"/>
                </a:solidFill>
              </a:rPr>
              <a:t> </a:t>
            </a:r>
            <a:r>
              <a:rPr lang="ru-RU" altLang="ru-RU" sz="2903" dirty="0">
                <a:solidFill>
                  <a:srgbClr val="000000"/>
                </a:solidFill>
              </a:rPr>
              <a:t>  </a:t>
            </a:r>
            <a:r>
              <a:rPr lang="ru-RU" altLang="ru-RU" sz="2903" b="1" dirty="0">
                <a:solidFill>
                  <a:srgbClr val="000000"/>
                </a:solidFill>
              </a:rPr>
              <a:t>КФГ1 → КФГ2 → КФГ3 → … → КФ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903" b="1" dirty="0">
                <a:solidFill>
                  <a:srgbClr val="FF3333"/>
                </a:solidFill>
              </a:rPr>
              <a:t>тип Б  </a:t>
            </a:r>
            <a:r>
              <a:rPr lang="ru-RU" altLang="ru-RU" sz="2903" dirty="0">
                <a:solidFill>
                  <a:srgbClr val="000000"/>
                </a:solidFill>
              </a:rPr>
              <a:t> </a:t>
            </a:r>
            <a:r>
              <a:rPr lang="ru-RU" altLang="ru-RU" sz="2903" b="1" dirty="0">
                <a:solidFill>
                  <a:srgbClr val="000000"/>
                </a:solidFill>
              </a:rPr>
              <a:t>КС + И = КФ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903" b="1" dirty="0">
                <a:solidFill>
                  <a:srgbClr val="FF3333"/>
                </a:solidFill>
              </a:rPr>
              <a:t>тип В</a:t>
            </a:r>
            <a:r>
              <a:rPr lang="ru-RU" altLang="ru-RU" sz="2903" dirty="0">
                <a:solidFill>
                  <a:srgbClr val="000000"/>
                </a:solidFill>
              </a:rPr>
              <a:t>   </a:t>
            </a:r>
            <a:r>
              <a:rPr lang="ru-RU" altLang="ru-RU" sz="2903" b="1" dirty="0">
                <a:solidFill>
                  <a:srgbClr val="000000"/>
                </a:solidFill>
              </a:rPr>
              <a:t> КС1 + КС2 +… + </a:t>
            </a:r>
            <a:r>
              <a:rPr lang="ru-RU" altLang="ru-RU" sz="2903" b="1" dirty="0" err="1">
                <a:solidFill>
                  <a:srgbClr val="000000"/>
                </a:solidFill>
              </a:rPr>
              <a:t>КСn</a:t>
            </a:r>
            <a:r>
              <a:rPr lang="ru-RU" altLang="ru-RU" sz="2903" b="1" dirty="0">
                <a:solidFill>
                  <a:srgbClr val="000000"/>
                </a:solidFill>
              </a:rPr>
              <a:t> = КФ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921" y="3647881"/>
            <a:ext cx="4822560" cy="30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470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36080" y="1000593"/>
            <a:ext cx="8593920" cy="313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400" b="1" dirty="0" err="1">
                <a:solidFill>
                  <a:srgbClr val="C00000"/>
                </a:solidFill>
              </a:rPr>
              <a:t>Конфликтогены</a:t>
            </a:r>
            <a:r>
              <a:rPr lang="ru-RU" altLang="ru-RU" sz="2400" dirty="0">
                <a:solidFill>
                  <a:srgbClr val="000000"/>
                </a:solidFill>
              </a:rPr>
              <a:t> – это </a:t>
            </a:r>
            <a:r>
              <a:rPr lang="ru-RU" altLang="ru-RU" sz="2400" b="1" i="1" dirty="0">
                <a:solidFill>
                  <a:srgbClr val="22228B"/>
                </a:solidFill>
              </a:rPr>
              <a:t>вербальные или невербальные средства общения, а также действия или бездействия</a:t>
            </a:r>
            <a:r>
              <a:rPr lang="ru-RU" altLang="ru-RU" sz="2400" dirty="0">
                <a:solidFill>
                  <a:srgbClr val="22228B"/>
                </a:solidFill>
              </a:rPr>
              <a:t>, </a:t>
            </a:r>
            <a:r>
              <a:rPr lang="ru-RU" altLang="ru-RU" sz="2400" dirty="0">
                <a:solidFill>
                  <a:srgbClr val="000000"/>
                </a:solidFill>
              </a:rPr>
              <a:t>примененные осознанно или неосознанно одним из субъектов социального взаимодействия по отношению к другому, </a:t>
            </a:r>
            <a:r>
              <a:rPr lang="ru-RU" altLang="ru-RU" sz="2400" b="1" i="1" dirty="0">
                <a:solidFill>
                  <a:srgbClr val="22228B"/>
                </a:solidFill>
              </a:rPr>
              <a:t>которые вызывают </a:t>
            </a:r>
            <a:r>
              <a:rPr lang="ru-RU" altLang="ru-RU" sz="2400" dirty="0">
                <a:solidFill>
                  <a:srgbClr val="000000"/>
                </a:solidFill>
              </a:rPr>
              <a:t>у последнего </a:t>
            </a:r>
            <a:r>
              <a:rPr lang="ru-RU" altLang="ru-RU" sz="2400" b="1" i="1" dirty="0">
                <a:solidFill>
                  <a:srgbClr val="22228B"/>
                </a:solidFill>
              </a:rPr>
              <a:t>отрицательные эмоциональные переживания</a:t>
            </a:r>
            <a:r>
              <a:rPr lang="ru-RU" altLang="ru-RU" sz="2400" dirty="0">
                <a:solidFill>
                  <a:srgbClr val="000000"/>
                </a:solidFill>
              </a:rPr>
              <a:t> и </a:t>
            </a:r>
            <a:r>
              <a:rPr lang="ru-RU" altLang="ru-RU" sz="2400" i="1" dirty="0">
                <a:solidFill>
                  <a:srgbClr val="000099"/>
                </a:solidFill>
              </a:rPr>
              <a:t>подталкивают</a:t>
            </a:r>
            <a:r>
              <a:rPr lang="ru-RU" altLang="ru-RU" sz="2400" dirty="0">
                <a:solidFill>
                  <a:srgbClr val="000000"/>
                </a:solidFill>
              </a:rPr>
              <a:t> его к агрессивным действиям по отношению к первому, способствуя возникновению конфликта между ними.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998" dirty="0">
              <a:solidFill>
                <a:srgbClr val="000000"/>
              </a:solidFill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87521" y="4581128"/>
            <a:ext cx="8229600" cy="192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Aft>
                <a:spcPts val="907"/>
              </a:spcAft>
            </a:pPr>
            <a:r>
              <a:rPr lang="ru-RU" altLang="ru-RU" sz="2540" b="1" dirty="0">
                <a:solidFill>
                  <a:srgbClr val="006600"/>
                </a:solidFill>
              </a:rPr>
              <a:t>Правила бесконфликтного взаимодействия:</a:t>
            </a:r>
          </a:p>
          <a:p>
            <a:pPr>
              <a:spcAft>
                <a:spcPts val="907"/>
              </a:spcAft>
            </a:pPr>
            <a:r>
              <a:rPr lang="ru-RU" altLang="ru-RU" sz="2540" dirty="0">
                <a:solidFill>
                  <a:srgbClr val="000000"/>
                </a:solidFill>
              </a:rPr>
              <a:t>Правило 1. </a:t>
            </a:r>
            <a:r>
              <a:rPr lang="ru-RU" altLang="ru-RU" sz="2540" b="1" dirty="0">
                <a:solidFill>
                  <a:srgbClr val="000000"/>
                </a:solidFill>
              </a:rPr>
              <a:t>Не употребляйте </a:t>
            </a:r>
            <a:r>
              <a:rPr lang="ru-RU" altLang="ru-RU" sz="2540" b="1" dirty="0" err="1">
                <a:solidFill>
                  <a:srgbClr val="000000"/>
                </a:solidFill>
              </a:rPr>
              <a:t>конфликтогены</a:t>
            </a:r>
            <a:r>
              <a:rPr lang="ru-RU" altLang="ru-RU" sz="2540" b="1" dirty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907"/>
              </a:spcAft>
            </a:pPr>
            <a:r>
              <a:rPr lang="ru-RU" altLang="ru-RU" sz="2540" dirty="0">
                <a:solidFill>
                  <a:srgbClr val="000000"/>
                </a:solidFill>
              </a:rPr>
              <a:t>Правило 2. </a:t>
            </a:r>
            <a:r>
              <a:rPr lang="ru-RU" altLang="ru-RU" sz="2540" b="1" dirty="0">
                <a:solidFill>
                  <a:srgbClr val="000000"/>
                </a:solidFill>
              </a:rPr>
              <a:t>Не отвечайте </a:t>
            </a:r>
            <a:r>
              <a:rPr lang="ru-RU" altLang="ru-RU" sz="2540" b="1" dirty="0" err="1">
                <a:solidFill>
                  <a:srgbClr val="000000"/>
                </a:solidFill>
              </a:rPr>
              <a:t>конфликтогеном</a:t>
            </a:r>
            <a:r>
              <a:rPr lang="ru-RU" altLang="ru-RU" sz="2540" b="1" dirty="0">
                <a:solidFill>
                  <a:srgbClr val="000000"/>
                </a:solidFill>
              </a:rPr>
              <a:t> на </a:t>
            </a:r>
            <a:r>
              <a:rPr lang="ru-RU" altLang="ru-RU" sz="2540" b="1" dirty="0" err="1">
                <a:solidFill>
                  <a:srgbClr val="000000"/>
                </a:solidFill>
              </a:rPr>
              <a:t>конфликтоген</a:t>
            </a:r>
            <a:r>
              <a:rPr lang="ru-RU" altLang="ru-RU" sz="2358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08720" y="209029"/>
            <a:ext cx="8621280" cy="786447"/>
          </a:xfrm>
          <a:prstGeom prst="rect">
            <a:avLst/>
          </a:prstGeom>
          <a:noFill/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3628" b="1" dirty="0">
                <a:solidFill>
                  <a:srgbClr val="FF3333"/>
                </a:solidFill>
              </a:rPr>
              <a:t>тип А</a:t>
            </a:r>
            <a:r>
              <a:rPr lang="ru-RU" altLang="ru-RU" sz="3628" dirty="0">
                <a:solidFill>
                  <a:srgbClr val="FF3333"/>
                </a:solidFill>
              </a:rPr>
              <a:t> </a:t>
            </a:r>
            <a:r>
              <a:rPr lang="ru-RU" altLang="ru-RU" sz="3628" dirty="0">
                <a:solidFill>
                  <a:srgbClr val="000000"/>
                </a:solidFill>
              </a:rPr>
              <a:t>  </a:t>
            </a:r>
            <a:r>
              <a:rPr lang="ru-RU" altLang="ru-RU" sz="3266" b="1" dirty="0">
                <a:solidFill>
                  <a:srgbClr val="000000"/>
                </a:solidFill>
              </a:rPr>
              <a:t>КФГ1 → КФГ2 → КФГ3 → … → КФ</a:t>
            </a:r>
          </a:p>
        </p:txBody>
      </p:sp>
    </p:spTree>
    <p:extLst>
      <p:ext uri="{BB962C8B-B14F-4D97-AF65-F5344CB8AC3E}">
        <p14:creationId xmlns:p14="http://schemas.microsoft.com/office/powerpoint/2010/main" val="35139526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375409" y="2132856"/>
            <a:ext cx="8750880" cy="352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2452" rIns="81638" bIns="42452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317"/>
              </a:spcBef>
            </a:pPr>
            <a:r>
              <a:rPr lang="ru-RU" altLang="ru-RU" sz="2600" dirty="0">
                <a:solidFill>
                  <a:srgbClr val="000000"/>
                </a:solidFill>
              </a:rPr>
              <a:t> </a:t>
            </a:r>
            <a:r>
              <a:rPr lang="ru-RU" altLang="ru-RU" sz="2600" b="1" dirty="0">
                <a:solidFill>
                  <a:srgbClr val="000000"/>
                </a:solidFill>
              </a:rPr>
              <a:t>Инцидент</a:t>
            </a:r>
            <a:r>
              <a:rPr lang="ru-RU" alt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это повод для конфликта, конкретное обстоятельство, которое является «спусковым механизмом», порождающим развитие событий. </a:t>
            </a:r>
          </a:p>
          <a:p>
            <a:pPr>
              <a:spcBef>
                <a:spcPts val="317"/>
              </a:spcBef>
            </a:pPr>
            <a:endParaRPr lang="ru-RU" altLang="ru-RU" sz="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ts val="317"/>
              </a:spcBef>
            </a:pPr>
            <a:r>
              <a:rPr lang="ru-RU" alt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Инцидент часто является неосознанным фактом. </a:t>
            </a:r>
          </a:p>
          <a:p>
            <a:pPr>
              <a:spcBef>
                <a:spcPts val="317"/>
              </a:spcBef>
            </a:pPr>
            <a:endParaRPr lang="ru-RU" altLang="ru-RU" sz="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ts val="317"/>
              </a:spcBef>
            </a:pPr>
            <a:r>
              <a:rPr lang="ru-RU" alt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600" b="1" dirty="0">
                <a:solidFill>
                  <a:srgbClr val="000000"/>
                </a:solidFill>
              </a:rPr>
              <a:t>Именно инцидент способствует переходу конфликтной ситуации в конфликт</a:t>
            </a:r>
            <a:r>
              <a:rPr lang="ru-RU" altLang="ru-RU" sz="2600" dirty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317"/>
              </a:spcBef>
            </a:pPr>
            <a:r>
              <a:rPr lang="ru-RU" altLang="ru-RU" sz="2177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475656" y="327241"/>
            <a:ext cx="6360825" cy="863560"/>
          </a:xfrm>
          <a:prstGeom prst="rect">
            <a:avLst/>
          </a:prstGeom>
          <a:noFill/>
          <a:ln w="57150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3991" b="1" dirty="0">
                <a:solidFill>
                  <a:srgbClr val="FF3333"/>
                </a:solidFill>
              </a:rPr>
              <a:t>тип Б:  </a:t>
            </a:r>
            <a:r>
              <a:rPr lang="ru-RU" altLang="ru-RU" sz="3991" dirty="0">
                <a:solidFill>
                  <a:srgbClr val="000000"/>
                </a:solidFill>
              </a:rPr>
              <a:t> </a:t>
            </a:r>
            <a:r>
              <a:rPr lang="ru-RU" altLang="ru-RU" sz="3991" b="1" dirty="0">
                <a:solidFill>
                  <a:srgbClr val="000000"/>
                </a:solidFill>
              </a:rPr>
              <a:t>КС + И = КФ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999" y="5224680"/>
            <a:ext cx="8797449" cy="1374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57"/>
              </a:spcBef>
              <a:spcAft>
                <a:spcPts val="136"/>
              </a:spcAft>
            </a:pPr>
            <a:r>
              <a:rPr lang="ru-RU" altLang="ru-RU" sz="2903" b="1" dirty="0">
                <a:solidFill>
                  <a:srgbClr val="006600"/>
                </a:solidFill>
              </a:rPr>
              <a:t>Способ разрешения конфликтов типа Б</a:t>
            </a:r>
            <a:r>
              <a:rPr lang="ru-RU" altLang="ru-RU" sz="2903" dirty="0">
                <a:solidFill>
                  <a:srgbClr val="006600"/>
                </a:solidFill>
              </a:rPr>
              <a:t>:</a:t>
            </a:r>
          </a:p>
          <a:p>
            <a:pPr algn="ctr">
              <a:spcBef>
                <a:spcPts val="57"/>
              </a:spcBef>
              <a:spcAft>
                <a:spcPts val="136"/>
              </a:spcAft>
            </a:pPr>
            <a:r>
              <a:rPr lang="ru-RU" altLang="ru-RU" sz="2540" b="1" dirty="0">
                <a:solidFill>
                  <a:srgbClr val="000000"/>
                </a:solidFill>
              </a:rPr>
              <a:t>устранить конфликтую ситуацию и исчерпать инцидент</a:t>
            </a:r>
          </a:p>
          <a:p>
            <a:pPr algn="ctr">
              <a:spcBef>
                <a:spcPts val="57"/>
              </a:spcBef>
              <a:spcAft>
                <a:spcPts val="136"/>
              </a:spcAft>
            </a:pPr>
            <a:endParaRPr lang="ru-RU" altLang="ru-RU" sz="2358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47864" y="1190801"/>
            <a:ext cx="3368160" cy="64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3991" b="1" dirty="0">
                <a:solidFill>
                  <a:srgbClr val="330099"/>
                </a:solidFill>
              </a:rPr>
              <a:t>КС </a:t>
            </a:r>
            <a:r>
              <a:rPr lang="ru-RU" altLang="ru-RU" sz="3991" b="1" dirty="0">
                <a:solidFill>
                  <a:srgbClr val="330099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≠</a:t>
            </a:r>
            <a:r>
              <a:rPr lang="ru-RU" altLang="ru-RU" sz="3991" b="1" dirty="0">
                <a:solidFill>
                  <a:srgbClr val="330099"/>
                </a:solidFill>
              </a:rPr>
              <a:t> КФ</a:t>
            </a:r>
          </a:p>
        </p:txBody>
      </p:sp>
    </p:spTree>
    <p:extLst>
      <p:ext uri="{BB962C8B-B14F-4D97-AF65-F5344CB8AC3E}">
        <p14:creationId xmlns:p14="http://schemas.microsoft.com/office/powerpoint/2010/main" val="1551813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31041" y="177481"/>
            <a:ext cx="9012960" cy="635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180975" indent="-160338"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261"/>
              </a:spcAft>
            </a:pPr>
            <a:r>
              <a:rPr lang="ru-RU" altLang="ru-RU" sz="2358" dirty="0">
                <a:solidFill>
                  <a:srgbClr val="000000"/>
                </a:solidFill>
                <a:latin typeface="Rockwell" panose="02060603020205020403" pitchFamily="18" charset="0"/>
              </a:rPr>
              <a:t>В </a:t>
            </a:r>
            <a:r>
              <a:rPr lang="ru-RU" altLang="ru-RU" sz="2358" b="1" dirty="0">
                <a:solidFill>
                  <a:srgbClr val="000000"/>
                </a:solidFill>
                <a:latin typeface="Rockwell" panose="02060603020205020403" pitchFamily="18" charset="0"/>
              </a:rPr>
              <a:t>конфликтной ситуации</a:t>
            </a:r>
            <a:r>
              <a:rPr lang="ru-RU" altLang="ru-RU" sz="2358" dirty="0">
                <a:solidFill>
                  <a:srgbClr val="000000"/>
                </a:solidFill>
                <a:latin typeface="Rockwell" panose="02060603020205020403" pitchFamily="18" charset="0"/>
              </a:rPr>
              <a:t> </a:t>
            </a:r>
            <a:r>
              <a:rPr lang="ru-RU" altLang="ru-RU" sz="2177" dirty="0">
                <a:solidFill>
                  <a:srgbClr val="000000"/>
                </a:solidFill>
                <a:latin typeface="Rockwell" panose="02060603020205020403" pitchFamily="18" charset="0"/>
              </a:rPr>
              <a:t>надо придерживаться</a:t>
            </a:r>
            <a:r>
              <a:rPr lang="ru-RU" altLang="ru-RU" sz="2358" dirty="0">
                <a:solidFill>
                  <a:srgbClr val="000000"/>
                </a:solidFill>
                <a:latin typeface="Rockwell" panose="02060603020205020403" pitchFamily="18" charset="0"/>
              </a:rPr>
              <a:t> </a:t>
            </a:r>
            <a:r>
              <a:rPr lang="ru-RU" altLang="ru-RU" sz="2358" b="1" dirty="0">
                <a:solidFill>
                  <a:srgbClr val="000000"/>
                </a:solidFill>
                <a:latin typeface="Rockwell" panose="02060603020205020403" pitchFamily="18" charset="0"/>
              </a:rPr>
              <a:t>правил</a:t>
            </a:r>
            <a:r>
              <a:rPr lang="ru-RU" altLang="ru-RU" sz="2358" dirty="0">
                <a:solidFill>
                  <a:srgbClr val="000000"/>
                </a:solidFill>
                <a:latin typeface="Rockwell" panose="02060603020205020403" pitchFamily="18" charset="0"/>
              </a:rPr>
              <a:t>:</a:t>
            </a:r>
          </a:p>
          <a:p>
            <a:pPr>
              <a:spcAft>
                <a:spcPts val="261"/>
              </a:spcAft>
            </a:pPr>
            <a:endParaRPr lang="ru-RU" altLang="ru-RU" sz="726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152642">
              <a:spcAft>
                <a:spcPts val="600"/>
              </a:spcAft>
              <a:buClr>
                <a:srgbClr val="9E3611"/>
              </a:buClr>
              <a:buFont typeface="Wingdings" panose="05000000000000000000" pitchFamily="2" charset="2"/>
              <a:buChar char=""/>
            </a:pPr>
            <a:r>
              <a:rPr lang="ru-RU" altLang="ru-RU" sz="2600" b="1" i="1" dirty="0">
                <a:solidFill>
                  <a:srgbClr val="000000"/>
                </a:solidFill>
                <a:latin typeface="Rockwell" panose="02060603020205020403" pitchFamily="18" charset="0"/>
              </a:rPr>
              <a:t>ограничение предмета спора</a:t>
            </a:r>
            <a:r>
              <a:rPr lang="ru-RU" altLang="ru-RU" sz="2600" dirty="0">
                <a:solidFill>
                  <a:srgbClr val="000000"/>
                </a:solidFill>
                <a:latin typeface="Rockwell" panose="02060603020205020403" pitchFamily="18" charset="0"/>
              </a:rPr>
              <a:t>; неопределенность и переход от конкретного вопроса к общему затрудняют достижение согласия;</a:t>
            </a:r>
          </a:p>
          <a:p>
            <a:pPr marL="152642">
              <a:spcAft>
                <a:spcPts val="600"/>
              </a:spcAft>
              <a:buClr>
                <a:srgbClr val="9E3611"/>
              </a:buClr>
              <a:buFont typeface="Wingdings" panose="05000000000000000000" pitchFamily="2" charset="2"/>
              <a:buChar char=""/>
            </a:pPr>
            <a:r>
              <a:rPr lang="ru-RU" altLang="ru-RU" sz="2600" b="1" i="1" dirty="0">
                <a:solidFill>
                  <a:srgbClr val="000000"/>
                </a:solidFill>
                <a:latin typeface="Rockwell" panose="02060603020205020403" pitchFamily="18" charset="0"/>
              </a:rPr>
              <a:t>учет уровня знаний, компетентности в данном вопросе противоположной стороны;</a:t>
            </a:r>
            <a:r>
              <a:rPr lang="ru-RU" altLang="ru-RU" sz="2600" dirty="0">
                <a:solidFill>
                  <a:srgbClr val="000000"/>
                </a:solidFill>
                <a:latin typeface="Rockwell" panose="02060603020205020403" pitchFamily="18" charset="0"/>
              </a:rPr>
              <a:t> при большой разнице в уровне компетентности спор или дискуссия будут малопродуктивными, а при упрямстве малокомпетентного спорщика они могут перерасти в конфликт;</a:t>
            </a:r>
          </a:p>
          <a:p>
            <a:pPr marL="152642">
              <a:spcAft>
                <a:spcPts val="600"/>
              </a:spcAft>
              <a:buClr>
                <a:srgbClr val="9E3611"/>
              </a:buClr>
              <a:buFont typeface="Wingdings" panose="05000000000000000000" pitchFamily="2" charset="2"/>
              <a:buChar char=""/>
            </a:pPr>
            <a:r>
              <a:rPr lang="ru-RU" altLang="ru-RU" sz="2600" b="1" dirty="0">
                <a:solidFill>
                  <a:srgbClr val="000000"/>
                </a:solidFill>
                <a:latin typeface="Rockwell" panose="02060603020205020403" pitchFamily="18" charset="0"/>
              </a:rPr>
              <a:t>учет степени эмоциональной возбудимости, выдержанности противоположной стороны;</a:t>
            </a:r>
            <a:r>
              <a:rPr lang="ru-RU" altLang="ru-RU" sz="2600" dirty="0">
                <a:solidFill>
                  <a:srgbClr val="000000"/>
                </a:solidFill>
                <a:latin typeface="Rockwell" panose="02060603020205020403" pitchFamily="18" charset="0"/>
              </a:rPr>
              <a:t> </a:t>
            </a:r>
          </a:p>
          <a:p>
            <a:pPr marL="152642">
              <a:spcAft>
                <a:spcPts val="600"/>
              </a:spcAft>
              <a:buClr>
                <a:srgbClr val="9E3611"/>
              </a:buClr>
              <a:buFont typeface="Wingdings" panose="05000000000000000000" pitchFamily="2" charset="2"/>
              <a:buChar char=""/>
            </a:pPr>
            <a:r>
              <a:rPr lang="ru-RU" altLang="ru-RU" sz="2600" b="1" i="1" dirty="0">
                <a:solidFill>
                  <a:srgbClr val="000000"/>
                </a:solidFill>
                <a:latin typeface="Rockwell" panose="02060603020205020403" pitchFamily="18" charset="0"/>
              </a:rPr>
              <a:t>осуществление контроля за тем, чтобы в пылу спора не перейти на оценку личностных качеств друг друга.</a:t>
            </a:r>
          </a:p>
          <a:p>
            <a:pPr>
              <a:lnSpc>
                <a:spcPct val="90000"/>
              </a:lnSpc>
              <a:spcBef>
                <a:spcPts val="1089"/>
              </a:spcBef>
              <a:spcAft>
                <a:spcPts val="1293"/>
              </a:spcAft>
            </a:pPr>
            <a:endParaRPr lang="ru-RU" altLang="ru-RU" sz="2177" b="1" i="1" dirty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66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325441" y="1433161"/>
            <a:ext cx="8360640" cy="134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Сумма двух или более конфликтных ситуаций приводит к конфликту. Последняя конфликтная ситуация является инцидентом 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998" dirty="0">
              <a:solidFill>
                <a:srgbClr val="0000CC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18561" y="404664"/>
            <a:ext cx="7836480" cy="872589"/>
          </a:xfrm>
          <a:prstGeom prst="rect">
            <a:avLst/>
          </a:prstGeom>
          <a:noFill/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3628" b="1" dirty="0">
                <a:solidFill>
                  <a:srgbClr val="FF3333"/>
                </a:solidFill>
              </a:rPr>
              <a:t>тип В:</a:t>
            </a:r>
            <a:r>
              <a:rPr lang="ru-RU" altLang="ru-RU" sz="3628" dirty="0">
                <a:solidFill>
                  <a:srgbClr val="000000"/>
                </a:solidFill>
              </a:rPr>
              <a:t>   </a:t>
            </a:r>
            <a:r>
              <a:rPr lang="ru-RU" altLang="ru-RU" sz="3628" b="1" dirty="0">
                <a:solidFill>
                  <a:srgbClr val="000000"/>
                </a:solidFill>
              </a:rPr>
              <a:t> КС1 + КС2 +… + </a:t>
            </a:r>
            <a:r>
              <a:rPr lang="ru-RU" altLang="ru-RU" sz="3628" b="1" dirty="0" err="1">
                <a:solidFill>
                  <a:srgbClr val="000000"/>
                </a:solidFill>
              </a:rPr>
              <a:t>КСn</a:t>
            </a:r>
            <a:r>
              <a:rPr lang="ru-RU" altLang="ru-RU" sz="3628" b="1" dirty="0">
                <a:solidFill>
                  <a:srgbClr val="000000"/>
                </a:solidFill>
              </a:rPr>
              <a:t> = КФ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61" y="4005064"/>
            <a:ext cx="3395520" cy="267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1706" y="4141775"/>
            <a:ext cx="475252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500" dirty="0"/>
              <a:t>Эффективное средство  предупреждения конфликта – использование  алгоритма</a:t>
            </a:r>
          </a:p>
          <a:p>
            <a:pPr algn="ctr"/>
            <a:r>
              <a:rPr lang="ru-RU" altLang="ru-RU" sz="2500" dirty="0"/>
              <a:t> "</a:t>
            </a:r>
            <a:r>
              <a:rPr lang="ru-RU" altLang="ru-RU" sz="2800" b="1" i="1" dirty="0"/>
              <a:t>Я-высказывания</a:t>
            </a:r>
            <a:r>
              <a:rPr lang="ru-RU" altLang="ru-RU" sz="2500" dirty="0"/>
              <a:t>»</a:t>
            </a:r>
          </a:p>
          <a:p>
            <a:pPr algn="ctr"/>
            <a:r>
              <a:rPr lang="ru-RU" altLang="ru-RU" sz="2500" b="1" dirty="0">
                <a:solidFill>
                  <a:srgbClr val="000080"/>
                </a:solidFill>
              </a:rPr>
              <a:t>Формула: </a:t>
            </a:r>
            <a:r>
              <a:rPr lang="ru-RU" altLang="ru-RU" sz="2500" b="1" dirty="0">
                <a:solidFill>
                  <a:srgbClr val="660066"/>
                </a:solidFill>
              </a:rPr>
              <a:t>Ситуация + Я - чувство + Объяснение</a:t>
            </a:r>
            <a:endParaRPr lang="ru-RU" altLang="ru-RU" sz="2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1960" y="3031761"/>
            <a:ext cx="847851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altLang="ru-RU" sz="2800" dirty="0">
                <a:solidFill>
                  <a:srgbClr val="0000CC"/>
                </a:solidFill>
              </a:rPr>
              <a:t>Разрешение таких конфликтов сводится к устранению всех конфликтных ситуаций</a:t>
            </a:r>
            <a:r>
              <a:rPr lang="ru-RU" altLang="ru-RU" dirty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19645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263521" y="327241"/>
            <a:ext cx="8749440" cy="6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567"/>
              </a:spcBef>
              <a:spcAft>
                <a:spcPts val="386"/>
              </a:spcAft>
            </a:pPr>
            <a:r>
              <a:rPr lang="ru-RU" altLang="ru-RU" sz="2177" b="1">
                <a:solidFill>
                  <a:srgbClr val="7E0021"/>
                </a:solidFill>
              </a:rPr>
              <a:t>Алгоритм "Я-высказывания"</a:t>
            </a:r>
          </a:p>
          <a:p>
            <a:pPr>
              <a:spcBef>
                <a:spcPts val="567"/>
              </a:spcBef>
              <a:spcAft>
                <a:spcPts val="386"/>
              </a:spcAft>
            </a:pPr>
            <a:r>
              <a:rPr lang="ru-RU" altLang="ru-RU" sz="2177" b="1"/>
              <a:t>1. Объективно описать события</a:t>
            </a:r>
            <a:r>
              <a:rPr lang="ru-RU" altLang="ru-RU" sz="2177"/>
              <a:t>, ситуацию без экспрессии, вызывающей напряжение («Когда я вижу, что...», «Когда это происходит...»).</a:t>
            </a:r>
          </a:p>
          <a:p>
            <a:pPr>
              <a:spcBef>
                <a:spcPts val="567"/>
              </a:spcBef>
              <a:spcAft>
                <a:spcPts val="386"/>
              </a:spcAft>
            </a:pPr>
            <a:r>
              <a:rPr lang="ru-RU" altLang="ru-RU" sz="2177" b="1"/>
              <a:t>2. Описать свою эмоциональную реакцию</a:t>
            </a:r>
            <a:r>
              <a:rPr lang="ru-RU" altLang="ru-RU" sz="2177"/>
              <a:t>, точно назвать свое чувство в этой ситуации («Я чувствую...», «Я огорчаюсь...», «Я не знаю, как реагировать...»).</a:t>
            </a:r>
          </a:p>
          <a:p>
            <a:pPr>
              <a:spcBef>
                <a:spcPts val="567"/>
              </a:spcBef>
              <a:spcAft>
                <a:spcPts val="386"/>
              </a:spcAft>
            </a:pPr>
            <a:r>
              <a:rPr lang="ru-RU" altLang="ru-RU" sz="2177" b="1"/>
              <a:t>3. Объяснить причины</a:t>
            </a:r>
            <a:r>
              <a:rPr lang="ru-RU" altLang="ru-RU" sz="2177"/>
              <a:t> этого чувства и высказать свои по желания («Потому что я не люблю…», «Мне бы хотелось...»).</a:t>
            </a:r>
          </a:p>
          <a:p>
            <a:pPr>
              <a:spcBef>
                <a:spcPts val="567"/>
              </a:spcBef>
              <a:spcAft>
                <a:spcPts val="386"/>
              </a:spcAft>
            </a:pPr>
            <a:r>
              <a:rPr lang="ru-RU" altLang="ru-RU" sz="2177" b="1"/>
              <a:t>4. Представить</a:t>
            </a:r>
            <a:r>
              <a:rPr lang="ru-RU" altLang="ru-RU" sz="2177"/>
              <a:t> как можно больше альтернативных вариантов («Возможно, тебе стоит поступить так...», «В следующий раз сделай...»)</a:t>
            </a:r>
          </a:p>
          <a:p>
            <a:pPr>
              <a:spcBef>
                <a:spcPts val="567"/>
              </a:spcBef>
              <a:spcAft>
                <a:spcPts val="386"/>
              </a:spcAft>
            </a:pPr>
            <a:r>
              <a:rPr lang="ru-RU" altLang="ru-RU" sz="2177"/>
              <a:t>5. Дать дополнительную информацию партнеру относительно проблемы (объяснение).</a:t>
            </a:r>
          </a:p>
          <a:p>
            <a:pPr algn="ctr">
              <a:spcBef>
                <a:spcPts val="567"/>
              </a:spcBef>
              <a:spcAft>
                <a:spcPts val="386"/>
              </a:spcAft>
            </a:pPr>
            <a:r>
              <a:rPr lang="ru-RU" altLang="ru-RU" sz="2177" b="1">
                <a:solidFill>
                  <a:srgbClr val="000080"/>
                </a:solidFill>
              </a:rPr>
              <a:t>Формула: </a:t>
            </a:r>
            <a:r>
              <a:rPr lang="ru-RU" altLang="ru-RU" sz="2177" b="1">
                <a:solidFill>
                  <a:srgbClr val="660066"/>
                </a:solidFill>
              </a:rPr>
              <a:t>Ситуация + Я - чувство + Объяснение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907"/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907"/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907"/>
          </a:p>
        </p:txBody>
      </p:sp>
    </p:spTree>
    <p:extLst>
      <p:ext uri="{BB962C8B-B14F-4D97-AF65-F5344CB8AC3E}">
        <p14:creationId xmlns:p14="http://schemas.microsoft.com/office/powerpoint/2010/main" val="242134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86370" y="1628800"/>
            <a:ext cx="8229600" cy="4065315"/>
          </a:xfrm>
        </p:spPr>
        <p:txBody>
          <a:bodyPr>
            <a:noAutofit/>
          </a:bodyPr>
          <a:lstStyle/>
          <a:p>
            <a:pPr marL="0" indent="0" algn="just">
              <a:buFont typeface="Arial" charset="0"/>
              <a:buNone/>
            </a:pPr>
            <a:r>
              <a:rPr lang="ru-RU" sz="2400" dirty="0"/>
              <a:t>В любой из профессий, в </a:t>
            </a:r>
            <a:r>
              <a:rPr lang="ru-RU" sz="2400" dirty="0" err="1"/>
              <a:t>т.ч</a:t>
            </a:r>
            <a:r>
              <a:rPr lang="ru-RU" sz="2400" dirty="0"/>
              <a:t>. и медицинских, успешность профессиональной деятельности напрямую зависит от взаимопонимания и качества межличностных отношений. На занятии обучающиеся не только осваивают теоретические положения, но и осваивают эффективные способы и приемы поведения в конфликтных ситуациях.</a:t>
            </a:r>
          </a:p>
          <a:p>
            <a:pPr marL="0" indent="0" algn="just">
              <a:buFont typeface="Arial" charset="0"/>
              <a:buNone/>
            </a:pPr>
            <a:r>
              <a:rPr lang="ru-RU" sz="2400" dirty="0"/>
              <a:t>Проблема конфликта достаточно актуальна как для личной жизни, так и профессиональной деятельности. Важно показать роль конфликтов в жизни человека, стили поведения в конфликтных ситуациях. Работая в сфере человек - человек, работники так или иначе познают этот феномен. </a:t>
            </a:r>
            <a:r>
              <a:rPr lang="ru-RU" sz="2400" dirty="0" err="1"/>
              <a:t>Внутриличностный</a:t>
            </a:r>
            <a:r>
              <a:rPr lang="ru-RU" sz="2400" dirty="0"/>
              <a:t> и межличностный конфликты - наиболее распространены. </a:t>
            </a:r>
          </a:p>
        </p:txBody>
      </p:sp>
    </p:spTree>
    <p:extLst>
      <p:ext uri="{BB962C8B-B14F-4D97-AF65-F5344CB8AC3E}">
        <p14:creationId xmlns:p14="http://schemas.microsoft.com/office/powerpoint/2010/main" val="35101139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1" y="131401"/>
            <a:ext cx="901296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142836"/>
            <a:ext cx="5112568" cy="929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Стратегии поведения в конфликте (</a:t>
            </a:r>
            <a:r>
              <a:rPr lang="ru-RU" sz="2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У. Томас, Р. </a:t>
            </a:r>
            <a:r>
              <a:rPr lang="ru-RU" sz="26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Кильмен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21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Способы разрешения </a:t>
            </a:r>
            <a:br>
              <a:rPr lang="ru-RU" dirty="0"/>
            </a:br>
            <a:r>
              <a:rPr lang="ru-RU" sz="2000" dirty="0"/>
              <a:t>правила поведения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568952" cy="792088"/>
          </a:xfrm>
        </p:spPr>
        <p:txBody>
          <a:bodyPr>
            <a:normAutofit/>
          </a:bodyPr>
          <a:lstStyle/>
          <a:p>
            <a:r>
              <a:rPr lang="ru-RU" dirty="0"/>
              <a:t>Сохранять самоконтроль и сдержанность.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541B6E-49ED-4596-A3BF-EF3986DFB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40" y="2074838"/>
            <a:ext cx="4947320" cy="42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5405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Способы разрешения </a:t>
            </a:r>
            <a:br>
              <a:rPr lang="ru-RU" dirty="0"/>
            </a:br>
            <a:r>
              <a:rPr lang="ru-RU" sz="2000" dirty="0"/>
              <a:t>правила поведения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568952" cy="561662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Предоставлять партнеру «выпустить пар». </a:t>
            </a:r>
          </a:p>
          <a:p>
            <a:r>
              <a:rPr lang="ru-RU" dirty="0"/>
              <a:t>Не «подливать масла в огонь»: не вступать в конфликтный диалог, не увязать в критических замечаниях, не переходить «на личности». </a:t>
            </a:r>
          </a:p>
          <a:p>
            <a:r>
              <a:rPr lang="ru-RU" dirty="0"/>
              <a:t>Попросить партнера сформулировать суть его претензий и конечный результат, к которому он стремится. </a:t>
            </a:r>
          </a:p>
          <a:p>
            <a:r>
              <a:rPr lang="ru-RU" dirty="0"/>
              <a:t>Четко и объективно высказать свою позицию. </a:t>
            </a:r>
          </a:p>
          <a:p>
            <a:r>
              <a:rPr lang="ru-RU" dirty="0"/>
              <a:t>Стараться держаться на равных. </a:t>
            </a:r>
          </a:p>
          <a:p>
            <a:r>
              <a:rPr lang="ru-RU" dirty="0"/>
              <a:t>Извиниться или признать свою ошибку, но без самоунижения, спокойно и с достоинством. </a:t>
            </a:r>
          </a:p>
          <a:p>
            <a:r>
              <a:rPr lang="ru-RU" dirty="0"/>
              <a:t>Оформить принятую договоренность и оговорить взаимоотношения на будущее. Четко определить границы: что конкретно не следует дальше делать, чтобы не вызвать повторения конфликта. </a:t>
            </a:r>
          </a:p>
        </p:txBody>
      </p:sp>
    </p:spTree>
    <p:extLst>
      <p:ext uri="{BB962C8B-B14F-4D97-AF65-F5344CB8AC3E}">
        <p14:creationId xmlns:p14="http://schemas.microsoft.com/office/powerpoint/2010/main" val="15235721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8496944" cy="640871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Не смотреть на партнера враждебно или излишне критично. </a:t>
            </a:r>
          </a:p>
          <a:p>
            <a:r>
              <a:rPr lang="ru-RU" dirty="0"/>
              <a:t>Не приписывать ему отрицательные черты характера и низменные намерения. </a:t>
            </a:r>
          </a:p>
          <a:p>
            <a:r>
              <a:rPr lang="ru-RU" dirty="0"/>
              <a:t>Не демонстрировать свое превосходство. </a:t>
            </a:r>
          </a:p>
          <a:p>
            <a:r>
              <a:rPr lang="ru-RU" dirty="0"/>
              <a:t>Не обвинять. </a:t>
            </a:r>
          </a:p>
          <a:p>
            <a:r>
              <a:rPr lang="ru-RU" dirty="0"/>
              <a:t>Не игнорировать интересы участвующих в коллективной деятельности деловых партнеров. </a:t>
            </a:r>
          </a:p>
          <a:p>
            <a:r>
              <a:rPr lang="ru-RU" dirty="0"/>
              <a:t>Не позволять себе видеть ситуацию только со своей стороны. </a:t>
            </a:r>
          </a:p>
          <a:p>
            <a:r>
              <a:rPr lang="ru-RU" dirty="0"/>
              <a:t>Не уменьшать имеющиеся заслуги партнеров и не преувеличивать свои собственные заслуги. </a:t>
            </a:r>
          </a:p>
          <a:p>
            <a:r>
              <a:rPr lang="ru-RU" dirty="0"/>
              <a:t>Не задевать «болевые» точки коллег в работающей команде, их слабые и уязвимые места. </a:t>
            </a:r>
          </a:p>
          <a:p>
            <a:r>
              <a:rPr lang="ru-RU" dirty="0"/>
              <a:t>Не обрушивать на своих сотрудников слишком много претензий. </a:t>
            </a:r>
          </a:p>
          <a:p>
            <a:r>
              <a:rPr lang="ru-RU" dirty="0"/>
              <a:t>Не ставить ультиматумы такого типа: «Если вы не сделаете это, отношения с вами у меня будут разорваны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7715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Действия для разрешения конфликта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640960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основной проблемы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Определение вторичных причин конфликта.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Поиск возможных путей разрешения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конфликта. Он может быть выражен, в частности, следующими вопросами, которые должны задать себе участники конфликта: </a:t>
            </a:r>
          </a:p>
          <a:p>
            <a:pPr marL="363538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что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я могу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сделать для разрешения конфликта? </a:t>
            </a:r>
          </a:p>
          <a:p>
            <a:pPr marL="363538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что для этого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может сделать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мой партнер? </a:t>
            </a:r>
          </a:p>
          <a:p>
            <a:pPr marL="363538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каковы наши общие цели, во имя которых необходимо найти выход из конфликта?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Совместное решение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выходе из конфликта.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 Реализация намеченного способа разрешения конфликта.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6. Оценка эффективности усилий, предпринятых для разрешения конфликта. </a:t>
            </a:r>
          </a:p>
          <a:p>
            <a:pPr marL="363538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0797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730"/>
            <a:ext cx="6059016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Управление конфликтом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7159" y="1245037"/>
            <a:ext cx="8424936" cy="5496331"/>
          </a:xfrm>
        </p:spPr>
        <p:txBody>
          <a:bodyPr>
            <a:noAutofit/>
          </a:bodyPr>
          <a:lstStyle/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Техники, снижающие напряжение: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партнеру возможности выговориться.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Вербализация эмоционального состояния:</a:t>
            </a:r>
          </a:p>
          <a:p>
            <a:pPr lvl="1">
              <a:lnSpc>
                <a:spcPts val="24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Своего;</a:t>
            </a:r>
          </a:p>
          <a:p>
            <a:pPr lvl="1">
              <a:lnSpc>
                <a:spcPts val="24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Партнера.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Подчеркивание общности с партнером (сходство интересов, мнений, единство цели и др.)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Проявление интереса к проблемам партнера.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Подчеркивание значимости партнера, его мнения в ваших глазах.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случае вашей неправоты – немедленное признание.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Предложение конкретного выхода из сложившейся ситуации.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Обращение к фактам.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Спокойный уверенный темп речи.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Поддержание оптимальной дистанции, угла поворота и контакта глаз.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194"/>
            <a:ext cx="2216659" cy="1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3030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511" y="476672"/>
            <a:ext cx="8352928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Техники, повышающие напряжение: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48088" y="1268760"/>
            <a:ext cx="8569985" cy="53285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Перебивание партнера.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Игнорирование эмоционального состояния: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Своего;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Партнера.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Подчеркивание различий между собой и партнером, преуменьшение вклада партнера в общее дело и преувеличение своего. 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Демонстрация незаинтересованности в проблеме партнера.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Принижение партнера, негативная оценка его личности.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Оттягивание момента признания своей неправоты или отрицание ее.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Поиск виноватых и обвинение партнера.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Переход на «личности».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Резкое убыстрение темпа речи.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Избегание пространственной близости и наклона тела.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200"/>
              </a:spcAft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028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F0368-EE07-161B-AA7F-A5819A84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7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Конфликт № 1: Эмоциональный покупатель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EE451-AF2D-D16C-284A-8AFCEB985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294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Посетительница в аптеке спрашивает ламинарию. Даю ей упаковку, она её трясет и просит открыть, мотивируя это тем, что пачка тяжёлая. Упаковка заклеена, открыть ее, не повредив, невозможно, но посетительница стоит на своем: «Как вы вообще ее продаете? А вдруг трава с солью перемешана?! А вдруг в упаковке вообще ГАЙКИ?!!!». Далее последовал скандал, дала ей другую упаковку, там ламинария в бумажном пакете, но тоже не разглядишь. Посетительница лютует, мол, мы специально так упаковали, чтобы не видно было, что это подделка.</a:t>
            </a:r>
          </a:p>
          <a:p>
            <a:pPr marL="0" indent="0" algn="ctr">
              <a:buNone/>
            </a:pPr>
            <a:r>
              <a:rPr lang="ru-RU" b="1" dirty="0"/>
              <a:t> Как выйти из ситуации?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130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C45B9-0CBA-87AC-5D68-143F4B1D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Конфликт № 2: У вас дорого!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76B924-DBA0-1C9B-0774-F738162FD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44522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6000" dirty="0"/>
              <a:t>– У вас есть стерильные хирургические перчатки?</a:t>
            </a:r>
          </a:p>
          <a:p>
            <a:pPr marL="0" indent="0">
              <a:buNone/>
            </a:pPr>
            <a:r>
              <a:rPr lang="ru-RU" sz="6000" dirty="0"/>
              <a:t>– Да, есть 7-й и 8-й размеры, одна пара стоит 30 рублей.</a:t>
            </a:r>
          </a:p>
          <a:p>
            <a:pPr marL="0" indent="0">
              <a:buNone/>
            </a:pPr>
            <a:r>
              <a:rPr lang="ru-RU" sz="6000" dirty="0"/>
              <a:t>– Сколько? Вы издеваетесь?! Дешевле есть?</a:t>
            </a:r>
          </a:p>
          <a:p>
            <a:pPr marL="0" indent="0">
              <a:buNone/>
            </a:pPr>
            <a:r>
              <a:rPr lang="ru-RU" sz="6000" dirty="0"/>
              <a:t>– Дешевле только нестерильные, 50 рублей упаковка 5 пар.</a:t>
            </a:r>
          </a:p>
          <a:p>
            <a:pPr marL="0" indent="0">
              <a:buNone/>
            </a:pPr>
            <a:r>
              <a:rPr lang="ru-RU" sz="6000" dirty="0"/>
              <a:t>– Мне нужны стерильные. Дайте мне какой-нибудь аналог.</a:t>
            </a:r>
          </a:p>
          <a:p>
            <a:pPr marL="0" indent="0">
              <a:buNone/>
            </a:pPr>
            <a:r>
              <a:rPr lang="ru-RU" sz="6000" dirty="0"/>
              <a:t>– Что вы имеете в виду?</a:t>
            </a:r>
          </a:p>
          <a:p>
            <a:pPr marL="0" indent="0">
              <a:buNone/>
            </a:pPr>
            <a:r>
              <a:rPr lang="ru-RU" sz="6000" dirty="0"/>
              <a:t>– Ну у вас должны быть дешевые аналоги. Предложите мне что-нибудь.</a:t>
            </a:r>
          </a:p>
          <a:p>
            <a:pPr marL="0" indent="0">
              <a:buNone/>
            </a:pPr>
            <a:r>
              <a:rPr lang="ru-RU" sz="6000" dirty="0"/>
              <a:t>– Дешевле могу предложить только напальчники.</a:t>
            </a:r>
          </a:p>
          <a:p>
            <a:pPr marL="0" indent="0">
              <a:buNone/>
            </a:pPr>
            <a:r>
              <a:rPr lang="ru-RU" sz="6000" dirty="0"/>
              <a:t>– Да вы надо мной издеваетесь!! Мне нужны дешевые перчатки! У вас должны быть!! Посмотрите в компьютере!!</a:t>
            </a:r>
          </a:p>
          <a:p>
            <a:pPr marL="0" indent="0">
              <a:buNone/>
            </a:pPr>
            <a:r>
              <a:rPr lang="ru-RU" sz="6000" dirty="0"/>
              <a:t>– Но…</a:t>
            </a:r>
          </a:p>
          <a:p>
            <a:pPr marL="0" indent="0">
              <a:buNone/>
            </a:pPr>
            <a:r>
              <a:rPr lang="ru-RU" sz="6000" dirty="0"/>
              <a:t>– Книгу жалоб мне!</a:t>
            </a:r>
          </a:p>
          <a:p>
            <a:pPr marL="0" indent="0">
              <a:buNone/>
            </a:pPr>
            <a:r>
              <a:rPr lang="ru-RU" sz="6000" dirty="0"/>
              <a:t> </a:t>
            </a:r>
            <a:r>
              <a:rPr lang="ru-RU" sz="6000" b="1" dirty="0"/>
              <a:t>Как разрешить конфликт?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2503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9E9B6-F113-FDCA-CC89-041CC580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Конфликт № 3: «Ваш препарат не помогает»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535728-7855-7AC7-5A64-C2085BB47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Приходит в аптеку женщина и кричит: «Ваши свечи не помогают, у меня как был геморрой, так и остался!». Я в ответ уточняю: «А вы как свечи применяли?». Она: «Что я, совсем что ли! Конечно, в уши вставляла»…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/>
              <a:t>Как должен вести себя фармацевт в подобных ситуациях?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31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ксей\Desktop\Картинки к МЛО\img2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/>
              <a:t>Заключение</a:t>
            </a: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Font typeface="Arial" charset="0"/>
              <a:buAutoNum type="arabicPeriod"/>
            </a:pPr>
            <a:r>
              <a:rPr lang="ru-RU" sz="2800" dirty="0"/>
              <a:t>Успешность профессиональной деятельности напрямую зависит от взаимопонимания и качества межличностных отношений. 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ru-RU" sz="2800" dirty="0"/>
              <a:t>Эффективные способы и приемы поведения в конфликтных ситуациях – залог успеха осуществления деятельности.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ru-RU" sz="2800" dirty="0"/>
              <a:t>Проблема конфликта достаточно актуальна как для личной жизни, так и профессиональной. 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ru-RU" sz="2800" dirty="0"/>
              <a:t>Конфликт в жизни человека может носит как конструктивный, так и деструктивный характер.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ru-RU" sz="2800" dirty="0"/>
              <a:t>Понимание </a:t>
            </a:r>
            <a:r>
              <a:rPr lang="ru-RU" sz="2800" dirty="0" err="1"/>
              <a:t>внутриличностного</a:t>
            </a:r>
            <a:r>
              <a:rPr lang="ru-RU" sz="2800" dirty="0"/>
              <a:t> и межличностного конфликтов позволят управлять своим эмоциональным состояние, что улучшит качество межличностных отношений. </a:t>
            </a:r>
          </a:p>
        </p:txBody>
      </p:sp>
    </p:spTree>
    <p:extLst>
      <p:ext uri="{BB962C8B-B14F-4D97-AF65-F5344CB8AC3E}">
        <p14:creationId xmlns:p14="http://schemas.microsoft.com/office/powerpoint/2010/main" val="24035005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55000" lnSpcReduction="20000"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Основная:</a:t>
            </a:r>
          </a:p>
          <a:p>
            <a:pPr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Психология и педагогика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Н. 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С. И. Розум. - СПб. : Питер, 2014. - 624 с. - (Учебник для вузов . Стандарт третьего поколения).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Дополнительная: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  <a:hlinkClick r:id="rId3"/>
              </a:rPr>
              <a:t>Психология и педагогика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[Электронный ресурс] : учеб. для бакалавров. Электронная копия / ред. П. И.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Пидкасистый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- 3-е изд.,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 доп. - М. 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2012. - (CD-ROM). - 724 с.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Маклаков, А. Г.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4"/>
              </a:rPr>
              <a:t>Общая психология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А. Г. Маклаков. - СПб. : Питер, 2012. - 583 с.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Митин, А. Н.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  <a:hlinkClick r:id="rId5"/>
              </a:rPr>
              <a:t>Основы педагогической психологии высшей школы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[Электронный ресурс] : учеб.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пособие / А. Н. Митин. - М. : Проспект ; Екатеринбург : Уральская государственная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юридическая академия, 2016.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Электронные ресурсы: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1. Электронный каталог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2. Электронная библиотека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Absotheue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3. БД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МедАрт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brazovaka.ru/wp-content/uploads/2018/04/mezhlichnostnye-otnoshe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372041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552" y="980728"/>
            <a:ext cx="7704856" cy="185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2452" rIns="81638" bIns="42452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354" b="1" dirty="0">
                <a:solidFill>
                  <a:srgbClr val="330066"/>
                </a:solidFill>
                <a:latin typeface="Monotype Corsiva" panose="03010101010201010101" pitchFamily="66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7996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ей\Desktop\Картинки к МЛО\0045-045-Osnova-mezhlichnostnykh-otnoshenij-CHUVSTV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27384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МЛО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673318"/>
              </p:ext>
            </p:extLst>
          </p:nvPr>
        </p:nvGraphicFramePr>
        <p:xfrm>
          <a:off x="457200" y="1571612"/>
          <a:ext cx="822960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42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Формальные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Неформальные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Прием на работу</a:t>
                      </a:r>
                    </a:p>
                    <a:p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Беседа</a:t>
                      </a:r>
                      <a:r>
                        <a:rPr lang="ru-RU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главного врача с подчиненными</a:t>
                      </a:r>
                    </a:p>
                    <a:p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Отношение между должностными</a:t>
                      </a:r>
                      <a:r>
                        <a:rPr lang="ru-RU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лицами в рабочее время</a:t>
                      </a:r>
                    </a:p>
                    <a:p>
                      <a:r>
                        <a:rPr lang="ru-RU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Назначение деловой  встречи по телефону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0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Вечеринка, пикник</a:t>
                      </a:r>
                    </a:p>
                    <a:p>
                      <a:pPr marL="357188" indent="0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Разговор по телефону двух</a:t>
                      </a:r>
                      <a:r>
                        <a:rPr lang="ru-RU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друзей</a:t>
                      </a:r>
                    </a:p>
                    <a:p>
                      <a:pPr marL="357188" indent="0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Поездка с друзьями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ей\Desktop\Картинки к МЛО\img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8380"/>
            <a:ext cx="9079494" cy="68096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326008" y="6172990"/>
            <a:ext cx="50480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11152" y="188640"/>
            <a:ext cx="7632848" cy="23685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межличностных отношений</a:t>
            </a:r>
          </a:p>
          <a:p>
            <a:pPr indent="357188" algn="ctr">
              <a:lnSpc>
                <a:spcPct val="107000"/>
              </a:lnSpc>
              <a:spcAft>
                <a:spcPts val="600"/>
              </a:spcAft>
            </a:pPr>
            <a:r>
              <a:rPr lang="ru-R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То, как другие относятся к вам, во многом определяется тем, как вы относитесь к себе.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человек в зеркал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37" y="332656"/>
            <a:ext cx="8763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3106428"/>
            <a:ext cx="7158459" cy="305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357188">
              <a:lnSpc>
                <a:spcPct val="107000"/>
              </a:lnSpc>
            </a:pPr>
            <a:r>
              <a:rPr lang="ru-RU" sz="3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постоянно недовольны собой, ваше настроение и недовольство собой может передаваться другим. И они будут недовольны вами.</a:t>
            </a:r>
          </a:p>
          <a:p>
            <a:pPr indent="357188">
              <a:lnSpc>
                <a:spcPct val="107000"/>
              </a:lnSpc>
            </a:pPr>
            <a:r>
              <a:rPr lang="ru-RU" sz="3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у вас низкая самооценка, то  и окружающие будут низко оценивать вас.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963" y="3212975"/>
            <a:ext cx="1795173" cy="284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35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2827</Words>
  <Application>Microsoft Office PowerPoint</Application>
  <PresentationFormat>Экран (4:3)</PresentationFormat>
  <Paragraphs>302</Paragraphs>
  <Slides>52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2" baseType="lpstr">
      <vt:lpstr>바탕</vt:lpstr>
      <vt:lpstr>Arial</vt:lpstr>
      <vt:lpstr>Arial Narrow</vt:lpstr>
      <vt:lpstr>Calibri</vt:lpstr>
      <vt:lpstr>Monotype Corsiva</vt:lpstr>
      <vt:lpstr>Rockwell</vt:lpstr>
      <vt:lpstr>Tahoma</vt:lpstr>
      <vt:lpstr>Times New Roman</vt:lpstr>
      <vt:lpstr>Wingdings</vt:lpstr>
      <vt:lpstr>Тема Office</vt:lpstr>
      <vt:lpstr>Презентация PowerPoint</vt:lpstr>
      <vt:lpstr>Кафедра педагогики и  психологии с курсом ПО</vt:lpstr>
      <vt:lpstr>Межличностное взаимодействие в профессиональной деятельности. Конфликты.  </vt:lpstr>
      <vt:lpstr>Актуальность темы</vt:lpstr>
      <vt:lpstr>Презентация PowerPoint</vt:lpstr>
      <vt:lpstr>Презентация PowerPoint</vt:lpstr>
      <vt:lpstr>МЛО</vt:lpstr>
      <vt:lpstr>Презентация PowerPoint</vt:lpstr>
      <vt:lpstr>Презентация PowerPoint</vt:lpstr>
      <vt:lpstr>Человек и его ближайшее окружение</vt:lpstr>
      <vt:lpstr>Категории статусов:  - Социометрическая «звезда» - Предпочитаемые - Пренебрегаемые, отверженные, изолированные.</vt:lpstr>
      <vt:lpstr>Виды и разновидности структур внутригрупповых коммуникаций  А – централизованная, Б – децентрализованная</vt:lpstr>
      <vt:lpstr>Презентация PowerPoint</vt:lpstr>
      <vt:lpstr>2. Психология межличностных отношений в малой группе</vt:lpstr>
      <vt:lpstr> Малая группа  представляет собой небольшое объединение людей (от 2-3 до 20-30 человек), занятых каким-либо общим делом и находящихся в прямых взаимоотношениях друг с другом </vt:lpstr>
      <vt:lpstr>Презентация PowerPoint</vt:lpstr>
      <vt:lpstr>Презентация PowerPoint</vt:lpstr>
      <vt:lpstr>Коллектив</vt:lpstr>
      <vt:lpstr>Коллективистские отношения</vt:lpstr>
      <vt:lpstr>Презентация PowerPoint</vt:lpstr>
      <vt:lpstr>Презентация PowerPoint</vt:lpstr>
      <vt:lpstr>Подходы к изучению руководства </vt:lpstr>
      <vt:lpstr>Дуглас Мак Грегор. Американский  социальный психолог: Теории "X" и "Y" - теории мотивации и теории лидерства и стилей руководства</vt:lpstr>
      <vt:lpstr>Презентация PowerPoint</vt:lpstr>
      <vt:lpstr>3. Психология конфликта: виды, стили поведения в конфликтной ситуации</vt:lpstr>
      <vt:lpstr>Презентация PowerPoint</vt:lpstr>
      <vt:lpstr>Межличностный и внутриличностный конфликт</vt:lpstr>
      <vt:lpstr>Типы и фазы протекания конфликта</vt:lpstr>
      <vt:lpstr>Презентация PowerPoint</vt:lpstr>
      <vt:lpstr>Презентация PowerPoint</vt:lpstr>
      <vt:lpstr>Презентация PowerPoint</vt:lpstr>
      <vt:lpstr>Способы нейтрализации источников конфликта</vt:lpstr>
      <vt:lpstr>  Конфликтные личности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разрешения  правила поведения</vt:lpstr>
      <vt:lpstr>Способы разрешения  правила поведения</vt:lpstr>
      <vt:lpstr>Презентация PowerPoint</vt:lpstr>
      <vt:lpstr>Действия для разрешения конфликта</vt:lpstr>
      <vt:lpstr>Управление конфликтом</vt:lpstr>
      <vt:lpstr>Техники, повышающие напряжение: </vt:lpstr>
      <vt:lpstr>Конфликт № 1: Эмоциональный покупатель</vt:lpstr>
      <vt:lpstr>Конфликт № 2: У вас дорого!</vt:lpstr>
      <vt:lpstr>Конфликт № 3: «Ваш препарат не помогает»</vt:lpstr>
      <vt:lpstr>Заключение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Психолого-педагогические аспекты межличностных отношений  + Ресурс ✖ План: 1. Понятие межличностных отношений 2. Социальные статусы личности 3. Психология межличностных отношений в малой группе (на примере медицинского учреждения) 4. Особенности межличностных отношений врача и больного</dc:title>
  <dc:creator>рабочий</dc:creator>
  <cp:lastModifiedBy>Виктор</cp:lastModifiedBy>
  <cp:revision>162</cp:revision>
  <dcterms:created xsi:type="dcterms:W3CDTF">2016-10-23T01:59:59Z</dcterms:created>
  <dcterms:modified xsi:type="dcterms:W3CDTF">2023-02-25T15:44:55Z</dcterms:modified>
</cp:coreProperties>
</file>