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E4C-42F3-435F-A600-4C2CF0F120C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3024-83AC-46C6-ADCB-90AE9773A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31036-EAC9-48CE-A829-FFF9C4077BC3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89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64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40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59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а) Глазница образована: верхней челюстью (</a:t>
            </a:r>
            <a:r>
              <a:rPr lang="en-US" sz="1200" dirty="0"/>
              <a:t>M</a:t>
            </a:r>
            <a:r>
              <a:rPr lang="ru-RU" sz="1200" dirty="0"/>
              <a:t>), решетчатой костью (</a:t>
            </a:r>
            <a:r>
              <a:rPr lang="en-US" sz="1200" dirty="0"/>
              <a:t>E</a:t>
            </a:r>
            <a:r>
              <a:rPr lang="ru-RU" sz="1200" dirty="0"/>
              <a:t>), глазничной поверхностью (частью) лобной кости (</a:t>
            </a:r>
            <a:r>
              <a:rPr lang="en-US" sz="1200" dirty="0"/>
              <a:t>F</a:t>
            </a:r>
            <a:r>
              <a:rPr lang="ru-RU" sz="1200" dirty="0"/>
              <a:t>), слезной костью (</a:t>
            </a:r>
            <a:r>
              <a:rPr lang="en-US" sz="1200" dirty="0"/>
              <a:t>L</a:t>
            </a:r>
            <a:r>
              <a:rPr lang="ru-RU" sz="1200" dirty="0"/>
              <a:t>), малыми и большими крыльями клиновидной кости (</a:t>
            </a:r>
            <a:r>
              <a:rPr lang="en-US" sz="1200" dirty="0"/>
              <a:t>S</a:t>
            </a:r>
            <a:r>
              <a:rPr lang="ru-RU" sz="1200" dirty="0"/>
              <a:t>),</a:t>
            </a:r>
            <a:r>
              <a:rPr lang="en-US" sz="1200" dirty="0"/>
              <a:t> </a:t>
            </a:r>
            <a:r>
              <a:rPr lang="ru-RU" sz="1200" dirty="0"/>
              <a:t>глазничной поверхностью (частью) скуловой кости (Z) и небной костью (</a:t>
            </a:r>
            <a:r>
              <a:rPr lang="en-US" sz="1200" dirty="0"/>
              <a:t>P</a:t>
            </a:r>
            <a:r>
              <a:rPr lang="ru-RU" sz="1200" dirty="0"/>
              <a:t>).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23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Дно орбиты также обычно имеет переломы, из-за чего некоторые хирурги называют переломы ZMC «</a:t>
            </a:r>
            <a:r>
              <a:rPr lang="ru-RU" dirty="0" err="1"/>
              <a:t>орбитозигоматическими</a:t>
            </a:r>
            <a:r>
              <a:rPr lang="ru-RU" dirty="0"/>
              <a:t>» </a:t>
            </a: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87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КТ-изображение, аксиальная плоскость: </a:t>
            </a:r>
            <a:r>
              <a:rPr lang="ru-RU" dirty="0" err="1"/>
              <a:t>ретрузию</a:t>
            </a:r>
            <a:r>
              <a:rPr lang="ru-RU" dirty="0"/>
              <a:t> скуловой кости из-за поворота вокруг сломанного </a:t>
            </a:r>
            <a:r>
              <a:rPr lang="ru-RU" dirty="0" err="1"/>
              <a:t>скулово</a:t>
            </a:r>
            <a:r>
              <a:rPr lang="ru-RU" dirty="0"/>
              <a:t>-верхнечелюстного выступа (толстая открытая стрелка) и </a:t>
            </a:r>
            <a:r>
              <a:rPr lang="ru-RU" dirty="0" err="1"/>
              <a:t>скулово</a:t>
            </a:r>
            <a:r>
              <a:rPr lang="ru-RU" dirty="0"/>
              <a:t>-височного шва (тонкая сплошная стрелка).</a:t>
            </a:r>
            <a:endParaRPr lang="ru-RU" sz="20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48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en-US" sz="1800" dirty="0"/>
              <a:t>d) </a:t>
            </a:r>
            <a:r>
              <a:rPr lang="ru-RU" u="sng" dirty="0"/>
              <a:t>КТ-изображение, корональная плоскость: </a:t>
            </a:r>
            <a:r>
              <a:rPr lang="ru-RU" dirty="0"/>
              <a:t>вращение правого СВК против часовой стрелки по вертикальной оси (пунктирная стрелка).  ось вращения относительно лобно-скулового шва(*)(сплошная двунаправленная стрелка и изогнутые стрелки) и медиальным ротационным смещением сломанной правой </a:t>
            </a:r>
            <a:r>
              <a:rPr lang="ru-RU" dirty="0" err="1"/>
              <a:t>скуло</a:t>
            </a:r>
            <a:r>
              <a:rPr lang="ru-RU" dirty="0"/>
              <a:t>-верхнечелюстной опоры (скобы).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056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2A629-F0B4-4B46-860A-1C824CF1069D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02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Вставить фотографию 1 страницы статьи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19663-6EF8-4F03-921D-65E30F383349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0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92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43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КТ-изображении после операции, показана наружная </a:t>
            </a:r>
            <a:r>
              <a:rPr lang="ru-RU" dirty="0" err="1"/>
              <a:t>дакриоцисториностомия</a:t>
            </a:r>
            <a:r>
              <a:rPr lang="ru-RU" dirty="0"/>
              <a:t> со </a:t>
            </a:r>
            <a:r>
              <a:rPr lang="ru-RU" dirty="0" err="1"/>
              <a:t>стентом</a:t>
            </a:r>
            <a:r>
              <a:rPr lang="ru-RU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71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КТ-изображение: </a:t>
            </a:r>
            <a:r>
              <a:rPr lang="ru-RU" dirty="0" err="1"/>
              <a:t>дакриоцистоцеле</a:t>
            </a:r>
            <a:r>
              <a:rPr lang="ru-RU" dirty="0"/>
              <a:t> справа, которое было вскрыто и дренировано.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91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8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а) Глазница образована: верхней челюстью (</a:t>
            </a:r>
            <a:r>
              <a:rPr lang="en-US" sz="1200" dirty="0"/>
              <a:t>M</a:t>
            </a:r>
            <a:r>
              <a:rPr lang="ru-RU" sz="1200" dirty="0"/>
              <a:t>), решетчатой костью (</a:t>
            </a:r>
            <a:r>
              <a:rPr lang="en-US" sz="1200" dirty="0"/>
              <a:t>E</a:t>
            </a:r>
            <a:r>
              <a:rPr lang="ru-RU" sz="1200" dirty="0"/>
              <a:t>), глазничной поверхностью (частью) лобной кости (</a:t>
            </a:r>
            <a:r>
              <a:rPr lang="en-US" sz="1200" dirty="0"/>
              <a:t>F</a:t>
            </a:r>
            <a:r>
              <a:rPr lang="ru-RU" sz="1200" dirty="0"/>
              <a:t>), слезной костью (</a:t>
            </a:r>
            <a:r>
              <a:rPr lang="en-US" sz="1200" dirty="0"/>
              <a:t>L</a:t>
            </a:r>
            <a:r>
              <a:rPr lang="ru-RU" sz="1200" dirty="0"/>
              <a:t>), малыми и большими крыльями клиновидной кости (</a:t>
            </a:r>
            <a:r>
              <a:rPr lang="en-US" sz="1200" dirty="0"/>
              <a:t>S</a:t>
            </a:r>
            <a:r>
              <a:rPr lang="ru-RU" sz="1200" dirty="0"/>
              <a:t>),</a:t>
            </a:r>
            <a:r>
              <a:rPr lang="en-US" sz="1200" dirty="0"/>
              <a:t> </a:t>
            </a:r>
            <a:r>
              <a:rPr lang="ru-RU" sz="1200" dirty="0"/>
              <a:t>глазничной поверхностью (частью) скуловой кости (Z) и небной костью (</a:t>
            </a:r>
            <a:r>
              <a:rPr lang="en-US" sz="1200" dirty="0"/>
              <a:t>P</a:t>
            </a:r>
            <a:r>
              <a:rPr lang="ru-RU" sz="1200" dirty="0"/>
              <a:t>).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18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Можно было бы ожидать развития позднего энофтальма у этого пациента с поражением более 50% дна орбиты и с расширением кзади до небного выступа (стрелка).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80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Сегментированный объем (обведенный розовым цветом) 1,66 мл был получен с помощью полуавтоматической сегментации. </a:t>
            </a:r>
            <a:endParaRPr 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32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8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7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0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992B-6728-4A56-A832-5A39285B66B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39700" y="1173163"/>
            <a:ext cx="11907838" cy="3151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err="1"/>
              <a:t>Мультидетекторная</a:t>
            </a:r>
            <a:r>
              <a:rPr lang="ru-RU" altLang="ru-RU" dirty="0"/>
              <a:t> компьютерная томография переломов средней зоны лица: классификации, методы восстановления и осложнения. Часть 2</a:t>
            </a:r>
            <a:endParaRPr lang="ru-RU" alt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4838" y="5000625"/>
            <a:ext cx="5237162" cy="14144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Пономаренко Игорь Эдуардович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8163" y="249238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latin typeface="+mj-lt"/>
                <a:cs typeface="+mn-cs"/>
              </a:rPr>
              <a:t> </a:t>
            </a:r>
            <a:r>
              <a:rPr lang="ru-RU" b="1" dirty="0">
                <a:ln w="0"/>
                <a:latin typeface="+mj-lt"/>
                <a:cs typeface="+mn-cs"/>
              </a:rPr>
              <a:t>ФГБОУ ВО </a:t>
            </a:r>
            <a:r>
              <a:rPr lang="ru-RU" b="1" dirty="0" err="1">
                <a:ln w="0"/>
                <a:latin typeface="+mj-lt"/>
                <a:cs typeface="+mn-cs"/>
              </a:rPr>
              <a:t>КрасГМУим</a:t>
            </a:r>
            <a:r>
              <a:rPr lang="ru-RU" b="1" dirty="0">
                <a:ln w="0"/>
                <a:latin typeface="+mj-lt"/>
                <a:cs typeface="+mn-cs"/>
              </a:rPr>
              <a:t>. проф. В.Ф. Войно-Ясенецкого Минздрава России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latin typeface="+mj-lt"/>
                <a:cs typeface="+mn-cs"/>
              </a:rPr>
              <a:t>Кафедра лучевой диагностики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2213" y="6137275"/>
            <a:ext cx="224948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latin typeface="+mn-lt"/>
                <a:cs typeface="+mn-cs"/>
              </a:rPr>
              <a:t> </a:t>
            </a:r>
            <a:r>
              <a:rPr lang="ru-RU" dirty="0">
                <a:ln w="0"/>
                <a:latin typeface="+mn-lt"/>
                <a:cs typeface="+mn-cs"/>
              </a:rPr>
              <a:t>Красноярск, 202</a:t>
            </a:r>
            <a:r>
              <a:rPr lang="ru-RU" dirty="0">
                <a:ln w="0"/>
              </a:rPr>
              <a:t>2</a:t>
            </a:r>
            <a:r>
              <a:rPr lang="ru-RU" dirty="0">
                <a:ln w="0"/>
                <a:latin typeface="+mn-lt"/>
                <a:cs typeface="+mn-cs"/>
              </a:rPr>
              <a:t> г.</a:t>
            </a:r>
          </a:p>
        </p:txBody>
      </p:sp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35513"/>
            <a:ext cx="50212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5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65645" y="1733884"/>
            <a:ext cx="6628144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dirty="0"/>
              <a:t>Мужчина 40 лет, перелом дна глазницы в результате ДТП.</a:t>
            </a:r>
          </a:p>
          <a:p>
            <a:pPr algn="just">
              <a:buNone/>
            </a:pPr>
            <a:r>
              <a:rPr lang="ru-RU" sz="2800" u="sng" dirty="0"/>
              <a:t>КТ-изображение,  корональная плоскость:</a:t>
            </a:r>
            <a:r>
              <a:rPr lang="ru-RU" sz="2800" dirty="0"/>
              <a:t> дефект занимает более 50% площади поверхности, 1,5 мл содержимого орбиты смещается в гайморову пазуху. </a:t>
            </a:r>
          </a:p>
          <a:p>
            <a:pPr algn="just">
              <a:buNone/>
            </a:pPr>
            <a:r>
              <a:rPr lang="ru-RU" sz="2800" dirty="0"/>
              <a:t>Во избежание позднего энофтальма была проведена реконструкция дна глазницы с помощью титановой пластины.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корональная плоскость. Перелом глазницы (орбиты)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1728023"/>
            <a:ext cx="5158195" cy="4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38079" y="1562886"/>
            <a:ext cx="6628144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/>
              <a:t>Мальчик 10 лет, диплопия и боль при движении глаза после удара в глаз.</a:t>
            </a:r>
          </a:p>
          <a:p>
            <a:pPr algn="just">
              <a:buNone/>
            </a:pPr>
            <a:r>
              <a:rPr lang="ru-RU" u="sng" dirty="0"/>
              <a:t>КТ-изображение, корональная плоскость:</a:t>
            </a:r>
            <a:r>
              <a:rPr lang="ru-RU" dirty="0"/>
              <a:t> перелом дна глазницы со смещением справа и грыжей нижней прямой мышцы глаза в результате ущемления. Реконструкция не потребовалась. 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корональная плоскость. Перелом глазницы (орбиты)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9" y="1826122"/>
            <a:ext cx="5140665" cy="34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07352" y="1673722"/>
            <a:ext cx="6401267" cy="42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/>
              <a:t>Мужчина 24 года, боль и ограниченное движение глаза, после удара в лицо. </a:t>
            </a:r>
          </a:p>
          <a:p>
            <a:pPr algn="just">
              <a:buNone/>
            </a:pPr>
            <a:r>
              <a:rPr lang="ru-RU" u="sng" dirty="0"/>
              <a:t>КТ-изображение, аксиальная плоскость:</a:t>
            </a:r>
            <a:r>
              <a:rPr lang="ru-RU" dirty="0"/>
              <a:t> перелом медиальной стенки глазницы с ушибом и </a:t>
            </a:r>
            <a:r>
              <a:rPr lang="ru-RU" dirty="0" err="1"/>
              <a:t>тракционным</a:t>
            </a:r>
            <a:r>
              <a:rPr lang="ru-RU" dirty="0"/>
              <a:t> изменением формы медиальной прямой мышцы глаза. 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плоскость. Перелом глазницы (орбиты)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41" y="1562886"/>
            <a:ext cx="5196952" cy="45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07352" y="1276476"/>
            <a:ext cx="640126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000" dirty="0"/>
              <a:t>Мужчина 57 лет, перелом дна правой глазницы в результате ДТП.</a:t>
            </a:r>
          </a:p>
          <a:p>
            <a:pPr algn="just">
              <a:buNone/>
            </a:pPr>
            <a:r>
              <a:rPr lang="ru-RU" sz="3000" u="sng" dirty="0"/>
              <a:t>КТ-изображение, аксиальная плоскость:</a:t>
            </a:r>
            <a:r>
              <a:rPr lang="ru-RU" sz="3000" dirty="0"/>
              <a:t> реконструкция титановой сеткой, задний край имплантата в полости гайморовой пазухи, что приводит к увеличению объема глазницы. </a:t>
            </a:r>
          </a:p>
          <a:p>
            <a:pPr algn="just">
              <a:buNone/>
            </a:pPr>
            <a:r>
              <a:rPr lang="ru-RU" sz="3000" dirty="0"/>
              <a:t>После операции у пациента развился энофтальм, диплопия и ограничение движения глазного яблока вверх.  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сагиттальная плоскость. Перелом глазницы (орбиты)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1583666"/>
            <a:ext cx="5387424" cy="47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325582" y="1284735"/>
            <a:ext cx="11540836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/>
              <a:t>Компьютерная томография используется для пред- и послеоперационной оценки переломов </a:t>
            </a:r>
            <a:r>
              <a:rPr lang="ru-RU" dirty="0" err="1"/>
              <a:t>скуло</a:t>
            </a:r>
            <a:r>
              <a:rPr lang="ru-RU" dirty="0"/>
              <a:t>-верхнечелюстного комплекса. </a:t>
            </a:r>
          </a:p>
          <a:p>
            <a:pPr algn="just">
              <a:buNone/>
            </a:pPr>
            <a:r>
              <a:rPr lang="ru-RU" dirty="0"/>
              <a:t>На аксиальных КТ-изображениях выявляется </a:t>
            </a:r>
            <a:r>
              <a:rPr lang="ru-RU" dirty="0" err="1"/>
              <a:t>ретрузия</a:t>
            </a:r>
            <a:r>
              <a:rPr lang="ru-RU" dirty="0"/>
              <a:t> скуловой кости, ротация </a:t>
            </a:r>
            <a:r>
              <a:rPr lang="ru-RU" dirty="0" err="1"/>
              <a:t>скуло</a:t>
            </a:r>
            <a:r>
              <a:rPr lang="ru-RU" dirty="0"/>
              <a:t>-клиновидного шва и </a:t>
            </a:r>
            <a:r>
              <a:rPr lang="ru-RU" dirty="0" err="1"/>
              <a:t>скуло</a:t>
            </a:r>
            <a:r>
              <a:rPr lang="ru-RU" dirty="0"/>
              <a:t>-верхнечелюстного контрфорса, а также переломы скуловой дуги. </a:t>
            </a:r>
          </a:p>
          <a:p>
            <a:pPr algn="just">
              <a:buNone/>
            </a:pPr>
            <a:r>
              <a:rPr lang="ru-RU" dirty="0"/>
              <a:t>Смещение или </a:t>
            </a:r>
            <a:r>
              <a:rPr lang="ru-RU" dirty="0" err="1"/>
              <a:t>ангуляция</a:t>
            </a:r>
            <a:r>
              <a:rPr lang="ru-RU" dirty="0"/>
              <a:t> в области </a:t>
            </a:r>
            <a:r>
              <a:rPr lang="ru-RU" dirty="0" err="1"/>
              <a:t>скуло</a:t>
            </a:r>
            <a:r>
              <a:rPr lang="ru-RU" dirty="0"/>
              <a:t>-клиновидного шва, являются наиболее чувствительными КТ-признаком повреждения </a:t>
            </a:r>
            <a:r>
              <a:rPr lang="ru-RU" dirty="0" err="1"/>
              <a:t>скуло</a:t>
            </a:r>
            <a:r>
              <a:rPr lang="ru-RU" dirty="0"/>
              <a:t>-верхнечелюстного комплекса и изменения объема глазницы.</a:t>
            </a:r>
            <a:endParaRPr lang="ru-RU" sz="28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Золотой стандарт описания </a:t>
            </a:r>
            <a:r>
              <a:rPr lang="ru-RU" altLang="ru-RU" b="1" dirty="0" err="1"/>
              <a:t>скуло</a:t>
            </a:r>
            <a:r>
              <a:rPr lang="ru-RU" altLang="ru-RU" b="1" dirty="0"/>
              <a:t>-верхнечелюстных переломов на КТ-изображениях</a:t>
            </a:r>
          </a:p>
        </p:txBody>
      </p:sp>
    </p:spTree>
    <p:extLst>
      <p:ext uri="{BB962C8B-B14F-4D97-AF65-F5344CB8AC3E}">
        <p14:creationId xmlns:p14="http://schemas.microsoft.com/office/powerpoint/2010/main" val="116840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47635" y="1600008"/>
            <a:ext cx="611462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000" dirty="0"/>
              <a:t>Мужчина 23 года, </a:t>
            </a:r>
            <a:r>
              <a:rPr lang="ru-RU" sz="3000" dirty="0" err="1"/>
              <a:t>скуло</a:t>
            </a:r>
            <a:r>
              <a:rPr lang="ru-RU" sz="3000" dirty="0"/>
              <a:t>-верхнечелюстной перелом в результате  ДТП.</a:t>
            </a:r>
          </a:p>
          <a:p>
            <a:pPr algn="just">
              <a:buNone/>
            </a:pPr>
            <a:r>
              <a:rPr lang="en-US" sz="3000" dirty="0"/>
              <a:t>a) </a:t>
            </a:r>
            <a:r>
              <a:rPr lang="ru-RU" sz="3000" u="sng" dirty="0"/>
              <a:t>Трехмерное КТ-изображение: </a:t>
            </a:r>
            <a:r>
              <a:rPr lang="ru-RU" sz="3000" dirty="0"/>
              <a:t>четыре основные линии перелома: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err="1"/>
              <a:t>скуло</a:t>
            </a:r>
            <a:r>
              <a:rPr lang="ru-RU" sz="3000" dirty="0"/>
              <a:t>-верхнечелюстной шов;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err="1"/>
              <a:t>скуло</a:t>
            </a:r>
            <a:r>
              <a:rPr lang="ru-RU" sz="3000" dirty="0"/>
              <a:t>-клиновидный шов;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/>
              <a:t>лобно-скуловой шов;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err="1"/>
              <a:t>скуло</a:t>
            </a:r>
            <a:r>
              <a:rPr lang="ru-RU" sz="3000" dirty="0"/>
              <a:t>-височный шов.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Трехмерная компьютерная томография черепа. </a:t>
            </a:r>
            <a:br>
              <a:rPr lang="ru-RU" altLang="ru-RU" b="1" dirty="0"/>
            </a:br>
            <a:r>
              <a:rPr lang="ru-RU" altLang="ru-RU" b="1" dirty="0" err="1"/>
              <a:t>Скуло</a:t>
            </a:r>
            <a:r>
              <a:rPr lang="ru-RU" altLang="ru-RU" b="1" dirty="0"/>
              <a:t>-верхнечелюстной перелом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2"/>
          <a:stretch/>
        </p:blipFill>
        <p:spPr>
          <a:xfrm>
            <a:off x="6373090" y="1600008"/>
            <a:ext cx="5527169" cy="4237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83925" y="5081528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66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36162" y="4094166"/>
            <a:ext cx="11919675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2800" dirty="0"/>
              <a:t>b) </a:t>
            </a:r>
            <a:r>
              <a:rPr lang="ru-RU" sz="2800" u="sng" dirty="0"/>
              <a:t>КТ-изображение, аксиальная плоскость:</a:t>
            </a:r>
            <a:r>
              <a:rPr lang="ru-RU" sz="2800" dirty="0"/>
              <a:t> </a:t>
            </a:r>
            <a:r>
              <a:rPr lang="ru-RU" sz="2800" dirty="0" err="1"/>
              <a:t>ретрузия</a:t>
            </a:r>
            <a:r>
              <a:rPr lang="ru-RU" sz="2800" dirty="0"/>
              <a:t> скуловой кости из-за поворота вокруг сломанного </a:t>
            </a:r>
            <a:r>
              <a:rPr lang="ru-RU" sz="2800" dirty="0" err="1"/>
              <a:t>скуло</a:t>
            </a:r>
            <a:r>
              <a:rPr lang="ru-RU" sz="2800" dirty="0"/>
              <a:t>-верхнечелюстного выступа и </a:t>
            </a:r>
            <a:r>
              <a:rPr lang="ru-RU" sz="2800" dirty="0" err="1"/>
              <a:t>скуло</a:t>
            </a:r>
            <a:r>
              <a:rPr lang="ru-RU" sz="2800" dirty="0"/>
              <a:t>-височного шва.</a:t>
            </a:r>
          </a:p>
          <a:p>
            <a:pPr algn="just">
              <a:buNone/>
            </a:pPr>
            <a:r>
              <a:rPr lang="en-US" sz="2800" dirty="0"/>
              <a:t>c) </a:t>
            </a:r>
            <a:r>
              <a:rPr lang="ru-RU" sz="2800" u="sng" dirty="0"/>
              <a:t>КТ-изображение, аксиальная плоскость:</a:t>
            </a:r>
            <a:r>
              <a:rPr lang="ru-RU" sz="2800" dirty="0"/>
              <a:t> смещение правой скуловой кости кзади, латеральным смещением и латеральным изгибом по отношению к </a:t>
            </a:r>
            <a:r>
              <a:rPr lang="ru-RU" sz="2800" dirty="0" err="1"/>
              <a:t>скуло</a:t>
            </a:r>
            <a:r>
              <a:rPr lang="ru-RU" sz="2800" dirty="0"/>
              <a:t>-клиновидному шву.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плоскость. </a:t>
            </a:r>
            <a:r>
              <a:rPr lang="ru-RU" altLang="ru-RU" b="1" dirty="0" err="1"/>
              <a:t>Скуло</a:t>
            </a:r>
            <a:r>
              <a:rPr lang="ru-RU" altLang="ru-RU" b="1" dirty="0"/>
              <a:t>-верхнечелюстной перелом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 t="-674" r="144" b="14354"/>
          <a:stretch/>
        </p:blipFill>
        <p:spPr>
          <a:xfrm>
            <a:off x="1509822" y="1118597"/>
            <a:ext cx="4350920" cy="28715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6566571" y="1135932"/>
            <a:ext cx="4046156" cy="28541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9822" y="1350772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6571" y="1261691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3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91580" y="1440873"/>
            <a:ext cx="609838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dirty="0"/>
              <a:t>d)</a:t>
            </a:r>
            <a:r>
              <a:rPr lang="ru-RU" dirty="0"/>
              <a:t> </a:t>
            </a:r>
            <a:r>
              <a:rPr lang="ru-RU" u="sng" dirty="0"/>
              <a:t>КТ-изображение, корональная плоскость:</a:t>
            </a:r>
            <a:r>
              <a:rPr lang="ru-RU" dirty="0"/>
              <a:t> </a:t>
            </a:r>
            <a:r>
              <a:rPr lang="ru-RU" dirty="0" err="1"/>
              <a:t>скуло</a:t>
            </a:r>
            <a:r>
              <a:rPr lang="ru-RU" dirty="0"/>
              <a:t>-верхнечелюстной перелом справа, ось вращения относительно лобно-скулового шва и </a:t>
            </a:r>
            <a:r>
              <a:rPr lang="ru-RU"/>
              <a:t>ротационное смещение </a:t>
            </a:r>
            <a:r>
              <a:rPr lang="ru-RU" dirty="0"/>
              <a:t>сломанной правой </a:t>
            </a:r>
            <a:r>
              <a:rPr lang="ru-RU" dirty="0" err="1"/>
              <a:t>скуло</a:t>
            </a:r>
            <a:r>
              <a:rPr lang="ru-RU" dirty="0"/>
              <a:t>-верхнечелюстной опоры.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корональная плоскость. </a:t>
            </a:r>
            <a:r>
              <a:rPr lang="ru-RU" altLang="ru-RU" b="1" dirty="0" err="1"/>
              <a:t>Скуло</a:t>
            </a:r>
            <a:r>
              <a:rPr lang="ru-RU" altLang="ru-RU" b="1" dirty="0"/>
              <a:t>-верхнечелюстной перелом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440873"/>
            <a:ext cx="5474929" cy="42826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8509" y="144087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89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409575" y="1314450"/>
            <a:ext cx="113728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4000"/>
              <a:t>Знание радиологами классификации и методов оперативного вмешательства при переломах средней зоны лица, является ключевым фактором оценки КТ–изображений в предоперационном и послеоперационном периоде, а так же выборе правильной тактики хирургического лечения с учетом рисков осложнений и пользы</a:t>
            </a:r>
          </a:p>
        </p:txBody>
      </p:sp>
    </p:spTree>
    <p:extLst>
      <p:ext uri="{BB962C8B-B14F-4D97-AF65-F5344CB8AC3E}">
        <p14:creationId xmlns:p14="http://schemas.microsoft.com/office/powerpoint/2010/main" val="143505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09600" y="1143000"/>
            <a:ext cx="1055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212121"/>
                </a:solidFill>
              </a:rPr>
              <a:t>Dreizin D, Nam AJ, Diaconu SC, Bernstein MP, Bodanapally UK, Munera F. Multidetector CT of Midfacial Fractures: Classification Systems, Principles of Reduction, and Common Complications. Radiographics. 2018 Jan-Feb;38(1):248-274. doi: 10.1148/rg.2018170074. PMID: 29320322.</a:t>
            </a:r>
            <a:endParaRPr lang="ru-RU" altLang="ru-RU"/>
          </a:p>
          <a:p>
            <a:pPr algn="just" eaLnBrk="1" hangingPunct="1">
              <a:spcBef>
                <a:spcPct val="0"/>
              </a:spcBef>
            </a:pPr>
            <a:endParaRPr lang="ru-RU" altLang="ru-RU" sz="200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25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63525" y="984250"/>
            <a:ext cx="11664950" cy="4887913"/>
          </a:xfrm>
        </p:spPr>
        <p:txBody>
          <a:bodyPr/>
          <a:lstStyle/>
          <a:p>
            <a:pPr algn="just"/>
            <a:r>
              <a:rPr lang="ru-RU" altLang="ru-RU" sz="2800"/>
              <a:t>Мультидетекторная компьютерная томография долгое время была стандартным методом предоперационной и послеоперационной оценки пациентов с переломами средней зоны лица и играет ключевую в определении метода лечения и предупреждении осложнений.</a:t>
            </a:r>
          </a:p>
          <a:p>
            <a:pPr algn="just"/>
            <a:r>
              <a:rPr lang="ru-RU" altLang="ru-RU" sz="2800"/>
              <a:t>Переломы средней зоны лица включают нос, носо-глазнично-решетчатый комплекс (НГК</a:t>
            </a:r>
            <a:r>
              <a:rPr lang="en-US" altLang="ru-RU" sz="2800"/>
              <a:t>)</a:t>
            </a:r>
            <a:r>
              <a:rPr lang="ru-RU" altLang="ru-RU" sz="2800"/>
              <a:t>, орбиты, скуловерхнечелюстной комплекс и верхнюю челюсть. </a:t>
            </a:r>
          </a:p>
          <a:p>
            <a:pPr algn="just"/>
            <a:r>
              <a:rPr lang="ru-RU" altLang="ru-RU" sz="2800"/>
              <a:t>В основе лечения лежит расчет соотношения риска и пользы манипуляций, направленных на восстановление симметрии, ширины, высоты и прямой проекции лица до травмы при минимизации эстетических и функциональных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15949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659063"/>
            <a:ext cx="10058400" cy="1450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043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09183" y="4883747"/>
            <a:ext cx="117736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dirty="0"/>
              <a:t>Мужчина 46 лет, после нападения. Перелом </a:t>
            </a:r>
            <a:r>
              <a:rPr lang="ru-RU" sz="2800" dirty="0" err="1"/>
              <a:t>носо</a:t>
            </a:r>
            <a:r>
              <a:rPr lang="ru-RU" sz="2800" dirty="0"/>
              <a:t>-верхнечелюстной опоры и орбиты был восстановлен при помощи </a:t>
            </a:r>
            <a:r>
              <a:rPr lang="en-US" sz="2800" dirty="0"/>
              <a:t>ORIF</a:t>
            </a:r>
            <a:r>
              <a:rPr lang="ru-RU" sz="2800" dirty="0"/>
              <a:t>.  Обструкция лобно-носового канала привела к образованию </a:t>
            </a:r>
            <a:r>
              <a:rPr lang="ru-RU" sz="2800" dirty="0" err="1"/>
              <a:t>мукоцеле</a:t>
            </a:r>
            <a:r>
              <a:rPr lang="ru-RU" sz="2800" dirty="0"/>
              <a:t> с расширением лобной пазухи и эрозией крыши глазницы.</a:t>
            </a:r>
            <a:endParaRPr lang="ru-RU" altLang="ru-RU" sz="28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корональная плоскость. </a:t>
            </a:r>
            <a:r>
              <a:rPr lang="ru-RU" altLang="ru-RU" b="1" dirty="0" err="1"/>
              <a:t>Носо</a:t>
            </a:r>
            <a:r>
              <a:rPr lang="ru-RU" altLang="ru-RU" b="1" dirty="0"/>
              <a:t>-глазнично-решетчатый перелом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86" y="1149990"/>
            <a:ext cx="5622426" cy="37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47635" y="1600008"/>
            <a:ext cx="561132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dirty="0"/>
              <a:t>Женщина 55 лет после ДТП. Изначально выполнена </a:t>
            </a:r>
            <a:r>
              <a:rPr lang="ru-RU" sz="2800" dirty="0" err="1"/>
              <a:t>краниализация</a:t>
            </a:r>
            <a:r>
              <a:rPr lang="ru-RU" sz="2800" dirty="0"/>
              <a:t> лобной пазухи. Была выполнена </a:t>
            </a:r>
            <a:r>
              <a:rPr lang="ru-RU" sz="2800" dirty="0" err="1"/>
              <a:t>краниопластика</a:t>
            </a:r>
            <a:r>
              <a:rPr lang="ru-RU" sz="2800" dirty="0"/>
              <a:t>, после которой в костном лоскуте развился остеомиелит с дальнейшей эрозией и резорбцией костной ткани. Пациенту показана ревизия с восстановлением титановой сетки.  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плоскость. </a:t>
            </a:r>
            <a:r>
              <a:rPr lang="ru-RU" altLang="ru-RU" b="1" dirty="0" err="1"/>
              <a:t>Носо</a:t>
            </a:r>
            <a:r>
              <a:rPr lang="ru-RU" altLang="ru-RU" b="1" dirty="0"/>
              <a:t>-глазнично-решетчатый перелом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7" y="1600008"/>
            <a:ext cx="6180267" cy="45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47635" y="1851050"/>
            <a:ext cx="604295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/>
              <a:t>Мужчина 29 лет, </a:t>
            </a:r>
            <a:r>
              <a:rPr lang="ru-RU" dirty="0" err="1"/>
              <a:t>носо</a:t>
            </a:r>
            <a:r>
              <a:rPr lang="ru-RU" dirty="0"/>
              <a:t>-глазнично-решетчатый перелом</a:t>
            </a:r>
            <a:r>
              <a:rPr lang="ru-RU" altLang="ru-RU" dirty="0"/>
              <a:t> 3 степени. Р</a:t>
            </a:r>
            <a:r>
              <a:rPr lang="ru-RU" dirty="0"/>
              <a:t>ецидивирующий дакриоцистит справа, после наружной </a:t>
            </a:r>
            <a:r>
              <a:rPr lang="ru-RU" dirty="0" err="1"/>
              <a:t>дакриоцисториностомии</a:t>
            </a:r>
            <a:r>
              <a:rPr lang="ru-RU" dirty="0"/>
              <a:t>. 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57785"/>
            <a:ext cx="12192000" cy="14537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плоскость. </a:t>
            </a:r>
            <a:r>
              <a:rPr lang="ru-RU" altLang="ru-RU" b="1" dirty="0" err="1"/>
              <a:t>Носо</a:t>
            </a:r>
            <a:r>
              <a:rPr lang="ru-RU" altLang="ru-RU" b="1" dirty="0"/>
              <a:t>-глазнично-решетчатый перелом. </a:t>
            </a:r>
            <a:r>
              <a:rPr lang="ru-RU" altLang="ru-RU" b="1" dirty="0" err="1"/>
              <a:t>Дакриоцисториностомия</a:t>
            </a:r>
            <a:endParaRPr lang="ru-RU" alt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9" y="1642803"/>
            <a:ext cx="5534180" cy="50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0" y="1756956"/>
            <a:ext cx="574048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/>
              <a:t>Мужчина 41 год, отек глазницы, эритема и правосторонний </a:t>
            </a:r>
            <a:r>
              <a:rPr lang="ru-RU" dirty="0" err="1"/>
              <a:t>носо</a:t>
            </a:r>
            <a:r>
              <a:rPr lang="ru-RU" dirty="0"/>
              <a:t>-глазнично-решетчатый перелом в анамнезе с проведенным ORIF. 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147949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плоскость. </a:t>
            </a:r>
            <a:r>
              <a:rPr lang="ru-RU" altLang="ru-RU" b="1" dirty="0" err="1"/>
              <a:t>Носо</a:t>
            </a:r>
            <a:r>
              <a:rPr lang="ru-RU" altLang="ru-RU" b="1" dirty="0"/>
              <a:t>-глазнично-решетчатый перелом. </a:t>
            </a:r>
            <a:r>
              <a:rPr lang="ru-RU" altLang="ru-RU" b="1" dirty="0" err="1"/>
              <a:t>Дакриоцистоцеле</a:t>
            </a:r>
            <a:r>
              <a:rPr lang="ru-RU" altLang="ru-RU" b="1" dirty="0"/>
              <a:t> после дренирования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82" y="1756956"/>
            <a:ext cx="6203901" cy="4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1008" y="1118480"/>
            <a:ext cx="12170992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dirty="0"/>
              <a:t>Большинство неблагоприятных реконструкций являются результатом неспособности оценить всю степень повреждения при компьютерной томографии.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Трехмерные КТ-изображения </a:t>
            </a:r>
            <a:r>
              <a:rPr lang="ru-RU" sz="2800" dirty="0" err="1"/>
              <a:t>малоинформативны</a:t>
            </a:r>
            <a:r>
              <a:rPr lang="ru-RU" sz="2800" dirty="0"/>
              <a:t> из-за усреднения объема по причине увеличения толщины среза, поэтому переломы орбиты должны рассматриваться в трех ортогональных плоскостях.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КТ-изображения, корональная плоскость: оценка размера дефекта, направления переломов, изменений формы и объема глазницы.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КТ-изображения, аксиальная и сагиттальная плоскости: визуализация заднего края дефекта.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КТ-изображения позволяют оценить взаимосвязь мышц и тканей с отломками.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Золотой стандарт описания переломов глазницы (орбиты) на КТ-изображениях</a:t>
            </a:r>
          </a:p>
        </p:txBody>
      </p:sp>
    </p:spTree>
    <p:extLst>
      <p:ext uri="{BB962C8B-B14F-4D97-AF65-F5344CB8AC3E}">
        <p14:creationId xmlns:p14="http://schemas.microsoft.com/office/powerpoint/2010/main" val="358340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0504" y="4153150"/>
            <a:ext cx="12170992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2600" dirty="0"/>
              <a:t>a</a:t>
            </a:r>
            <a:r>
              <a:rPr lang="ru-RU" sz="2600" dirty="0"/>
              <a:t>) </a:t>
            </a:r>
            <a:r>
              <a:rPr lang="ru-RU" sz="2600" u="sng" dirty="0"/>
              <a:t>Трехмерное КТ-изображение:</a:t>
            </a:r>
            <a:r>
              <a:rPr lang="ru-RU" sz="2600" dirty="0"/>
              <a:t> костные структуры образующие глазничную полость;</a:t>
            </a:r>
          </a:p>
          <a:p>
            <a:pPr algn="just">
              <a:buNone/>
            </a:pPr>
            <a:r>
              <a:rPr lang="en-US" sz="2600" dirty="0"/>
              <a:t>b</a:t>
            </a:r>
            <a:r>
              <a:rPr lang="ru-RU" sz="2600" dirty="0"/>
              <a:t>) </a:t>
            </a:r>
            <a:r>
              <a:rPr lang="ru-RU" sz="2600" u="sng" dirty="0"/>
              <a:t>КТ-изображение, корональная плоскость:</a:t>
            </a:r>
            <a:r>
              <a:rPr lang="ru-RU" sz="2600" dirty="0"/>
              <a:t> слияние медиальной стенки</a:t>
            </a:r>
          </a:p>
          <a:p>
            <a:pPr algn="just">
              <a:buNone/>
            </a:pPr>
            <a:r>
              <a:rPr lang="ru-RU" sz="2600" dirty="0"/>
              <a:t>гайморовой пазухи, медиальной стенки орбиты и дна орбиты;</a:t>
            </a:r>
          </a:p>
          <a:p>
            <a:pPr algn="just">
              <a:buNone/>
            </a:pPr>
            <a:r>
              <a:rPr lang="ru-RU" sz="2600" dirty="0"/>
              <a:t>с) </a:t>
            </a:r>
            <a:r>
              <a:rPr lang="ru-RU" sz="2600" u="sng" dirty="0"/>
              <a:t>Трехмерное КТ-изображение:</a:t>
            </a:r>
            <a:r>
              <a:rPr lang="ru-RU" sz="2600" dirty="0"/>
              <a:t> образование на задней стенке орбиты, с наклоном 30° над гайморовой пазухой.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-10504" y="281702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Анатомические структуры, связанные с переломами глазницы (орбиты). Трехмерное КТ изображение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1881189" y="1432920"/>
            <a:ext cx="2541470" cy="2774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7"/>
          <a:stretch/>
        </p:blipFill>
        <p:spPr>
          <a:xfrm>
            <a:off x="4422659" y="1432920"/>
            <a:ext cx="5818565" cy="2774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1189" y="346918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1533" y="3391168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49951" y="3391167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27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64477" y="4749919"/>
            <a:ext cx="12063046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buFont typeface="+mj-lt"/>
              <a:buAutoNum type="alphaLcParenR"/>
            </a:pPr>
            <a:r>
              <a:rPr lang="ru-RU" sz="2800" u="sng" dirty="0"/>
              <a:t>КТ-изображение, аксиальная плоскость:</a:t>
            </a:r>
            <a:r>
              <a:rPr lang="ru-RU" sz="2800" dirty="0"/>
              <a:t> отек  ретробульбарного пространства, маскирующий ранний энофтальм;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800" u="sng" dirty="0"/>
              <a:t>КТ-изображение, корональная плоскость:</a:t>
            </a:r>
            <a:r>
              <a:rPr lang="ru-RU" sz="2800" dirty="0"/>
              <a:t> титановый сетчатый имплантат, костная орбита восстановлена до своего нормального объема.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Компьютерная томография черепа, аксиальная и корональная плоскости. Перелом глазницы (орбиты)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6" y="1213257"/>
            <a:ext cx="8279006" cy="35366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6078" y="4103588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7825" y="4154388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10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1293</Words>
  <Application>Microsoft Macintosh PowerPoint</Application>
  <PresentationFormat>Широкоэкранный</PresentationFormat>
  <Paragraphs>108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Мультидетекторная компьютерная томография переломов средней зоны лица: классификации, методы восстановления и осложнения. Часть 2</vt:lpstr>
      <vt:lpstr>Введение</vt:lpstr>
      <vt:lpstr>Компьютерная томография черепа, корональная плоскость. Носо-глазнично-решетчатый перелом</vt:lpstr>
      <vt:lpstr>Компьютерная томография черепа, аксиальная плоскость. Носо-глазнично-решетчатый перелом</vt:lpstr>
      <vt:lpstr>Компьютерная томография черепа, аксиальная плоскость. Носо-глазнично-решетчатый перелом. Дакриоцисториностомия</vt:lpstr>
      <vt:lpstr>Компьютерная томография черепа, аксиальная плоскость. Носо-глазнично-решетчатый перелом. Дакриоцистоцеле после дренирования</vt:lpstr>
      <vt:lpstr>Золотой стандарт описания переломов глазницы (орбиты) на КТ-изображениях</vt:lpstr>
      <vt:lpstr>Анатомические структуры, связанные с переломами глазницы (орбиты). Трехмерное КТ изображение</vt:lpstr>
      <vt:lpstr>Компьютерная томография черепа, аксиальная и корональная плоскости. Перелом глазницы (орбиты)</vt:lpstr>
      <vt:lpstr>Компьютерная томография черепа, корональная плоскость. Перелом глазницы (орбиты)</vt:lpstr>
      <vt:lpstr>Компьютерная томография черепа, корональная плоскость. Перелом глазницы (орбиты)</vt:lpstr>
      <vt:lpstr>Компьютерная томография черепа, аксиальная плоскость. Перелом глазницы (орбиты)</vt:lpstr>
      <vt:lpstr>Компьютерная томография черепа, сагиттальная плоскость. Перелом глазницы (орбиты)</vt:lpstr>
      <vt:lpstr>Золотой стандарт описания скуло-верхнечелюстных переломов на КТ-изображениях</vt:lpstr>
      <vt:lpstr>Трехмерная компьютерная томография черепа.  Скуло-верхнечелюстной перелом</vt:lpstr>
      <vt:lpstr>Компьютерная томография черепа, аксиальная плоскость. Скуло-верхнечелюстной перелом</vt:lpstr>
      <vt:lpstr>Компьютерная томография черепа, корональная плоскость. Скуло-верхнечелюстной перелом</vt:lpstr>
      <vt:lpstr>Заключение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Мультидетекторная компьютерная томография переломов средней зоны лица: классификации, методы восстановления и осложнения. Часть 2</dc:title>
  <dc:creator>Брюханов Владимир Александрович</dc:creator>
  <cp:lastModifiedBy>Microsoft Office User</cp:lastModifiedBy>
  <cp:revision>35</cp:revision>
  <dcterms:created xsi:type="dcterms:W3CDTF">2022-02-10T13:33:35Z</dcterms:created>
  <dcterms:modified xsi:type="dcterms:W3CDTF">2022-02-11T03:36:16Z</dcterms:modified>
</cp:coreProperties>
</file>