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8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5143500" type="screen16x9"/>
  <p:notesSz cx="6858000" cy="9144000"/>
  <p:embeddedFontLst>
    <p:embeddedFont>
      <p:font typeface="Economica" charset="0"/>
      <p:regular r:id="rId28"/>
      <p:bold r:id="rId29"/>
      <p:italic r:id="rId30"/>
      <p:boldItalic r:id="rId31"/>
    </p:embeddedFont>
    <p:embeddedFont>
      <p:font typeface="Open Sans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7E42"/>
    <a:srgbClr val="B98545"/>
    <a:srgbClr val="CC6600"/>
    <a:srgbClr val="976C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37" autoAdjust="0"/>
  </p:normalViewPr>
  <p:slideViewPr>
    <p:cSldViewPr snapToGrid="0">
      <p:cViewPr varScale="1">
        <p:scale>
          <a:sx n="134" d="100"/>
          <a:sy n="134" d="100"/>
        </p:scale>
        <p:origin x="-95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013207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a1d1b601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2a1d1b601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a1d1b6011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2a1d1b6011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9f2aec2db_0_2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9f2aec2db_0_2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9f2aec2db_0_2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9f2aec2db_0_2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9f2aec2db_0_2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29f2aec2db_0_2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9f2aec2db_0_2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29f2aec2db_0_2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9f2aec2db_0_2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9f2aec2db_0_2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9f2aec2db_0_2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29f2aec2db_0_2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9f2aec2db_0_2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29f2aec2db_0_2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9f2aec2db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29f2aec2db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b96ab53b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b96ab53b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9f2aec2db_0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29f2aec2db_0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..встречается..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9f2aec2db_0_2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29f2aec2db_0_2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9f2aec2db_0_2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29f2aec2db_0_2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9f2aec2db_0_2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29f2aec2db_0_2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29f2aec2db_0_2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29f2aec2db_0_2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9f2aec2db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29f2aec2db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9f2aec2d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9f2aec2d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9f2aec2db_0_2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9f2aec2db_0_2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9f2aec2db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29f2aec2db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9f2aec2db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29f2aec2db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9f2aec2db_0_2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29f2aec2db_0_2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27100" y="1593975"/>
            <a:ext cx="8919000" cy="1882500"/>
          </a:xfrm>
          <a:prstGeom prst="rect">
            <a:avLst/>
          </a:prstGeom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5370"/>
              <a:buNone/>
            </a:pPr>
            <a:r>
              <a:rPr lang="ru" sz="3902" b="1" dirty="0">
                <a:latin typeface="Times New Roman"/>
                <a:ea typeface="Times New Roman"/>
                <a:cs typeface="Times New Roman"/>
                <a:sym typeface="Times New Roman"/>
              </a:rPr>
              <a:t>Случаи многоузлового зоба и первичного гиперпаратиреоза, приводящие к диагностике AL-амилоидоза</a:t>
            </a:r>
            <a:endParaRPr sz="3902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0" y="-598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824100" y="1072950"/>
            <a:ext cx="358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лучевой диагностики ИПО 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546650" y="3997475"/>
            <a:ext cx="28350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Выполнила: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Ординатор 1 года обучения специальности УЗД Безрукова Екатерина Васильевна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l="23453" t="42273" r="44170" b="49150"/>
          <a:stretch/>
        </p:blipFill>
        <p:spPr>
          <a:xfrm>
            <a:off x="6673400" y="3597288"/>
            <a:ext cx="2372702" cy="4001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4">
            <a:alphaModFix/>
          </a:blip>
          <a:srcRect l="12380" t="52827" r="30141" b="19410"/>
          <a:stretch/>
        </p:blipFill>
        <p:spPr>
          <a:xfrm>
            <a:off x="127100" y="3597300"/>
            <a:ext cx="4527149" cy="122999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7100" y="434150"/>
            <a:ext cx="1039000" cy="10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00" y="0"/>
            <a:ext cx="8520600" cy="8313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Данные анамнеза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453" y="894485"/>
            <a:ext cx="8520600" cy="3354000"/>
          </a:xfrm>
        </p:spPr>
        <p:txBody>
          <a:bodyPr>
            <a:normAutofit fontScale="47500" lnSpcReduction="20000"/>
          </a:bodyPr>
          <a:lstStyle/>
          <a:p>
            <a:pPr lvl="0" indent="-368300">
              <a:buSzPts val="2200"/>
              <a:buFont typeface="Wingdings" pitchFamily="2" charset="2"/>
              <a:buChar char="v"/>
            </a:pPr>
            <a:r>
              <a:rPr lang="ru-RU" sz="44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Был обследован эндокринологом в октябре 2020 года по поводу быстро увеличивающегося 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(в течение 18 месяцев) </a:t>
            </a:r>
            <a:r>
              <a:rPr lang="ru-RU" sz="4400" b="1" i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правостороннего безболезненного </a:t>
            </a:r>
            <a:r>
              <a:rPr lang="ru-RU" sz="4400" b="1" i="1" dirty="0" err="1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многоузлового</a:t>
            </a:r>
            <a:r>
              <a:rPr lang="ru-RU" sz="4400" b="1" i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зоба и </a:t>
            </a:r>
            <a:r>
              <a:rPr lang="ru-RU" sz="4400" b="1" i="1" dirty="0" err="1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гиперкальциемии</a:t>
            </a:r>
            <a:endParaRPr lang="ru-RU" sz="4400" b="1" i="1" dirty="0" smtClean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368300">
              <a:buSzPts val="2200"/>
              <a:buFont typeface="Wingdings" pitchFamily="2" charset="2"/>
              <a:buChar char="v"/>
            </a:pPr>
            <a:endParaRPr lang="ru-RU" sz="4400" b="1" i="1" dirty="0" smtClean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368300">
              <a:buSzPts val="2200"/>
              <a:buFont typeface="Wingdings" pitchFamily="2" charset="2"/>
              <a:buChar char="v"/>
            </a:pPr>
            <a:r>
              <a:rPr lang="ru-RU" sz="44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Были подтверждены 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мочекаменная болезнь, два эпизода </a:t>
            </a:r>
            <a:r>
              <a:rPr lang="ru-RU" sz="4400" b="1" dirty="0" err="1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остеопоротических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переломов, проблемы с кратковременной памятью</a:t>
            </a:r>
            <a:r>
              <a:rPr lang="ru" sz="4400" b="1" dirty="0" smtClean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аденома гипофиза </a:t>
            </a:r>
            <a:r>
              <a:rPr lang="ru" sz="44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(резецированная в 1998 г.), </a:t>
            </a:r>
            <a:r>
              <a:rPr lang="ru" sz="4400" b="1" dirty="0" smtClean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аденома левого надпочечника, гипертоническая болезнь, ожирение </a:t>
            </a:r>
            <a:r>
              <a:rPr lang="ru" sz="44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(после шунтирования по Ру)</a:t>
            </a:r>
            <a:endParaRPr lang="ru-RU" sz="4400" b="1" dirty="0" smtClean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6234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latin typeface="Times New Roman" pitchFamily="18" charset="0"/>
                <a:cs typeface="Times New Roman" pitchFamily="18" charset="0"/>
              </a:rPr>
              <a:t>Данные анамнеза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222000" y="447624"/>
            <a:ext cx="8922000" cy="43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None/>
            </a:pPr>
            <a:endParaRPr sz="2200" b="1" u="sng" dirty="0">
              <a:solidFill>
                <a:schemeClr val="tx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368300"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 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получал какой-либо заместительной гормональной терапии гипофиза </a:t>
            </a:r>
            <a:r>
              <a:rPr lang="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" sz="2200" b="1" dirty="0" smtClean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момент постановки диагноза</a:t>
            </a:r>
            <a:r>
              <a:rPr lang="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), вводили 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гормон </a:t>
            </a:r>
            <a:r>
              <a:rPr lang="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роста после операции коротким курсом</a:t>
            </a:r>
            <a:endParaRPr lang="ru" sz="2200" b="1" dirty="0">
              <a:solidFill>
                <a:schemeClr val="tx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 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данным МРТ гипофиза 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наблюдается его </a:t>
            </a:r>
            <a:r>
              <a:rPr lang="ru" sz="2200" b="1" i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атрофия</a:t>
            </a:r>
            <a:endParaRPr lang="ru" sz="2200" b="1" i="1" dirty="0">
              <a:solidFill>
                <a:schemeClr val="tx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Облучения 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головы или шеи не было </a:t>
            </a:r>
            <a:endParaRPr lang="ru" sz="2200" b="1" dirty="0" smtClean="0">
              <a:solidFill>
                <a:schemeClr val="tx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endParaRPr lang="ru" sz="2200" b="1" dirty="0" smtClean="0">
              <a:solidFill>
                <a:schemeClr val="tx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Одышку или </a:t>
            </a:r>
            <a:r>
              <a:rPr lang="ru-RU" sz="2200" b="1" dirty="0" err="1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ортопноэ</a:t>
            </a:r>
            <a:r>
              <a:rPr lang="ru-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отрицает 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endParaRPr lang="ru-RU" sz="2200" b="1" dirty="0">
              <a:solidFill>
                <a:schemeClr val="tx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Наследственный 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анамнез не отягощен</a:t>
            </a:r>
            <a:endParaRPr sz="2200" b="1" dirty="0">
              <a:solidFill>
                <a:schemeClr val="tx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dirty="0">
              <a:solidFill>
                <a:srgbClr val="2121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623400" y="922421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Данные лабораторных методов исследования</a:t>
            </a:r>
            <a:r>
              <a:rPr lang="ru-RU" sz="4400" b="1" dirty="0" smtClean="0">
                <a:solidFill>
                  <a:srgbClr val="21212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400" b="1" dirty="0" smtClean="0">
                <a:solidFill>
                  <a:srgbClr val="21212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185764" y="1120806"/>
            <a:ext cx="8854474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гемоглобин 13,3 г/дл (норма 13 – 16,5 мг/дл)</a:t>
            </a:r>
            <a:endParaRPr sz="2200" b="1" dirty="0">
              <a:solidFill>
                <a:schemeClr val="tx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кальций 9,9 мг/дл (норма 8,6–10,3 мг/дл)</a:t>
            </a:r>
            <a:endParaRPr sz="2200" b="1" dirty="0">
              <a:solidFill>
                <a:schemeClr val="tx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rgbClr val="85200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альбумин 3,0 г/дл</a:t>
            </a:r>
            <a:r>
              <a:rPr lang="ru" sz="2200" b="1" dirty="0">
                <a:solidFill>
                  <a:srgbClr val="21212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(норма 3,6–5,1 г/дл)</a:t>
            </a:r>
            <a:endParaRPr sz="2200" b="1" dirty="0">
              <a:solidFill>
                <a:srgbClr val="2121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rgbClr val="85200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общий белок 5,5 г/дл</a:t>
            </a:r>
            <a:r>
              <a:rPr lang="ru" sz="2200" b="1" dirty="0">
                <a:solidFill>
                  <a:srgbClr val="21212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(норма 6,1–8,1 г/дл)</a:t>
            </a:r>
            <a:endParaRPr sz="2200" b="1" dirty="0">
              <a:solidFill>
                <a:srgbClr val="2121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креатинин 1,10 мг/дл (норма 0,7–1,18 мг/дл</a:t>
            </a:r>
            <a:r>
              <a:rPr lang="ru" sz="2200" b="1" dirty="0">
                <a:solidFill>
                  <a:srgbClr val="21212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200" b="1" dirty="0">
              <a:solidFill>
                <a:srgbClr val="2121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rgbClr val="85200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рСКФ 67 мл/мин </a:t>
            </a:r>
            <a:endParaRPr sz="2200" b="1" dirty="0">
              <a:solidFill>
                <a:srgbClr val="85200C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rgbClr val="85200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ионизированный кальций 5,9 мг/дл</a:t>
            </a:r>
            <a:r>
              <a:rPr lang="ru" sz="2200" b="1" dirty="0">
                <a:solidFill>
                  <a:srgbClr val="21212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(норма 4,8–5,6 мг/дл)</a:t>
            </a:r>
            <a:endParaRPr sz="2200" b="1" dirty="0">
              <a:solidFill>
                <a:srgbClr val="2121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rgbClr val="85200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уровень паратгормона 147 пг/мл</a:t>
            </a:r>
            <a:r>
              <a:rPr lang="ru" sz="2200" b="1" dirty="0">
                <a:solidFill>
                  <a:srgbClr val="21212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(норма 14–64 пг/мл</a:t>
            </a:r>
            <a:r>
              <a:rPr lang="ru" sz="2200" b="1" dirty="0" smtClean="0">
                <a:solidFill>
                  <a:srgbClr val="21212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 indent="-368300"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-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фосфат 2,8 мг/дл (норма 2,1–4,3 мг/дл)</a:t>
            </a:r>
          </a:p>
          <a:p>
            <a:pPr lvl="0" indent="-368300"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-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25-OH витамин D 41 </a:t>
            </a:r>
            <a:r>
              <a:rPr lang="ru-RU" sz="2200" b="1" dirty="0" err="1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нг</a:t>
            </a:r>
            <a:r>
              <a:rPr lang="ru-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/мл (норма 18–72 </a:t>
            </a:r>
            <a:r>
              <a:rPr lang="ru-RU" sz="2200" b="1" dirty="0" err="1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нг</a:t>
            </a:r>
            <a:r>
              <a:rPr lang="ru-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/мл)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endParaRPr sz="2200" b="1" dirty="0">
              <a:solidFill>
                <a:srgbClr val="2121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623400" y="335346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6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Данные лабораторных методов исследования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147172" y="247465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u="sng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Исследование функции щитовидной железы:</a:t>
            </a:r>
            <a:endParaRPr sz="2200" b="1" u="sng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ТТГ 2,94 мМЕ/л (норма 0,40–4,50 мМЕ/л)</a:t>
            </a:r>
            <a:endParaRPr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свободный T4 0,8 нг/дл (норма 0,8–1,8 нг/дл)</a:t>
            </a:r>
            <a:endParaRPr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свободный T3 3,0 пг/мл (норма 2,3–4,2 пг/мл)</a:t>
            </a:r>
            <a:endParaRPr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антитела к тиреоглобулину &lt; 1,0 МЕ/мл (норма &lt; 1,0 МЕ/мл)</a:t>
            </a:r>
            <a:endParaRPr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антитела к тиреопероксидазе &lt; 1,0 МЕ/мл (норма &lt; 9 МЕ/мл)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166628" y="1195352"/>
            <a:ext cx="8568810" cy="243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 smtClean="0">
                <a:solidFill>
                  <a:srgbClr val="85200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уровень </a:t>
            </a:r>
            <a:r>
              <a:rPr lang="ru" sz="2200" b="1" dirty="0">
                <a:solidFill>
                  <a:srgbClr val="85200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кальция в моче 449 мг/24 ч</a:t>
            </a:r>
            <a:r>
              <a:rPr lang="ru" sz="2200" b="1" dirty="0">
                <a:solidFill>
                  <a:srgbClr val="21212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(норма 5–300 мг/24 ч)</a:t>
            </a:r>
            <a:endParaRPr sz="2200" b="1" dirty="0">
              <a:solidFill>
                <a:srgbClr val="2121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Исследование суточной мочи на белок</a:t>
            </a:r>
            <a:r>
              <a:rPr lang="ru" sz="2200" b="1" dirty="0">
                <a:solidFill>
                  <a:srgbClr val="21212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" sz="2200" b="1" dirty="0">
                <a:solidFill>
                  <a:srgbClr val="85200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протеинурия нефротического уровня</a:t>
            </a:r>
            <a:r>
              <a:rPr lang="ru" sz="2200" b="1" dirty="0">
                <a:solidFill>
                  <a:srgbClr val="21212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(7140 мг/г креатинина) </a:t>
            </a:r>
            <a:endParaRPr sz="2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endParaRPr sz="2200" b="1" dirty="0">
              <a:solidFill>
                <a:srgbClr val="2121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>
              <a:solidFill>
                <a:srgbClr val="2121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435411" y="-1809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 pitchFamily="18" charset="0"/>
                <a:cs typeface="Times New Roman" pitchFamily="18" charset="0"/>
              </a:rPr>
              <a:t>УЗИ щитовидной железы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37" y="590601"/>
            <a:ext cx="4867072" cy="412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/>
        </p:nvSpPr>
        <p:spPr>
          <a:xfrm>
            <a:off x="5150950" y="447600"/>
            <a:ext cx="3993050" cy="4585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А.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Асимметрично увеличенная щитовидная железа гетерогенной структуры</a:t>
            </a:r>
            <a:endParaRPr sz="2200" b="1" dirty="0">
              <a:solidFill>
                <a:schemeClr val="tx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B.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Образование кистозно-солидной структуры </a:t>
            </a:r>
            <a:r>
              <a:rPr lang="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с/3 правой доли размерами 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3,9*4,3*4,9 </a:t>
            </a:r>
            <a:r>
              <a:rPr lang="ru" sz="2200" b="1" dirty="0" smtClean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см</a:t>
            </a:r>
            <a:endParaRPr sz="2200" b="1" dirty="0">
              <a:solidFill>
                <a:schemeClr val="accent5">
                  <a:lumMod val="75000"/>
                </a:schemeClr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C.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Образование кистозно-солидной структуры </a:t>
            </a:r>
            <a:r>
              <a:rPr lang="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н/3 правой доли размерами 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2,5*2,2*2,9 </a:t>
            </a:r>
            <a:r>
              <a:rPr lang="ru" sz="2200" b="1" dirty="0" smtClean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см</a:t>
            </a:r>
            <a:endParaRPr sz="2200" b="1" dirty="0">
              <a:solidFill>
                <a:schemeClr val="accent5">
                  <a:lumMod val="75000"/>
                </a:schemeClr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33333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5831300" y="24895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341700" y="-174625"/>
            <a:ext cx="88023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380" b="1" dirty="0">
                <a:latin typeface="Times New Roman" pitchFamily="18" charset="0"/>
                <a:cs typeface="Times New Roman" pitchFamily="18" charset="0"/>
              </a:rPr>
              <a:t>Компьютерная томография </a:t>
            </a:r>
            <a:r>
              <a:rPr lang="ru" sz="3380" b="1" dirty="0" smtClean="0">
                <a:latin typeface="Times New Roman" pitchFamily="18" charset="0"/>
                <a:cs typeface="Times New Roman" pitchFamily="18" charset="0"/>
              </a:rPr>
              <a:t>шеи</a:t>
            </a:r>
            <a:endParaRPr sz="338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608" y="616950"/>
            <a:ext cx="3961000" cy="418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4401092" y="502845"/>
            <a:ext cx="45720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Увеличенная правая доля щитовидной железы размерами 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5,5*6,0*10,0 см 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 множественными узлами</a:t>
            </a:r>
            <a:endParaRPr sz="2200" b="1" dirty="0">
              <a:solidFill>
                <a:schemeClr val="tx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Распространяется в верхнюю загрудинную область со смещением магистральных сосудов, компрессией трахеи 60%, отклонением трахеи влево 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1,8 см</a:t>
            </a:r>
            <a:endParaRPr sz="2200" b="1" dirty="0">
              <a:solidFill>
                <a:schemeClr val="accent5">
                  <a:lumMod val="75000"/>
                </a:schemeClr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623400" y="410642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ru" sz="4400" b="1" dirty="0" smtClean="0">
                <a:latin typeface="Times New Roman" pitchFamily="18" charset="0"/>
                <a:cs typeface="Times New Roman" pitchFamily="18" charset="0"/>
              </a:rPr>
              <a:t>Данные инструментальных методов исследования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140400" y="1311922"/>
            <a:ext cx="9003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u="sng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Сканирование с технецием (99m Tc) сестамиби:</a:t>
            </a:r>
            <a:r>
              <a:rPr lang="ru" sz="22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сцинтиграфических признаков аденомы околощитовидной железы не выявлено 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Денситометрия</a:t>
            </a:r>
            <a:r>
              <a:rPr lang="ru" sz="22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остеопороз в шейке бедренной кости (показатель Т-3,8) и дистальном отделе лучевой кости (показатель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Т-2,8)</a:t>
            </a:r>
            <a:endParaRPr lang="ru"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u="sng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ЭКГ</a:t>
            </a:r>
            <a:r>
              <a:rPr lang="ru" sz="2200" b="1" u="sng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2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низкий вольтаж зубцов 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u="sng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ЭхоКГ:</a:t>
            </a:r>
            <a:r>
              <a:rPr lang="ru" sz="22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гипертрофия </a:t>
            </a:r>
            <a:r>
              <a:rPr lang="ru" sz="2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левого желудочка </a:t>
            </a:r>
            <a:endParaRPr sz="22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0" name="Google Shape;170;p29"/>
          <p:cNvCxnSpPr/>
          <p:nvPr/>
        </p:nvCxnSpPr>
        <p:spPr>
          <a:xfrm>
            <a:off x="5657446" y="3369341"/>
            <a:ext cx="254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29"/>
          <p:cNvCxnSpPr/>
          <p:nvPr/>
        </p:nvCxnSpPr>
        <p:spPr>
          <a:xfrm>
            <a:off x="5904172" y="3381296"/>
            <a:ext cx="3760" cy="9637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29"/>
          <p:cNvCxnSpPr/>
          <p:nvPr/>
        </p:nvCxnSpPr>
        <p:spPr>
          <a:xfrm flipH="1" flipV="1">
            <a:off x="5635557" y="4345021"/>
            <a:ext cx="268640" cy="100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29"/>
          <p:cNvSpPr txBox="1"/>
          <p:nvPr/>
        </p:nvSpPr>
        <p:spPr>
          <a:xfrm>
            <a:off x="5949466" y="3170067"/>
            <a:ext cx="3000000" cy="1506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200" b="1" dirty="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указывает на возможное поражение сердца амилоидом</a:t>
            </a:r>
            <a:endParaRPr sz="2200" b="1" dirty="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731826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 pitchFamily="18" charset="0"/>
                <a:cs typeface="Times New Roman" pitchFamily="18" charset="0"/>
              </a:rPr>
              <a:t>Гистологическое исследование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07" y="843064"/>
            <a:ext cx="7618362" cy="277661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18600" y="3657050"/>
            <a:ext cx="9106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Обширное интерстициальное и локальное отложение амилоида, которое выглядит как аморфный эозинофильный компонент при окрашивании гематоксилин-эозином ( A ) и имеет лососевый цвет при окрашивании конго красным ( B )</a:t>
            </a:r>
            <a:endParaRPr sz="2000" b="1" dirty="0">
              <a:solidFill>
                <a:schemeClr val="tx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842398" y="-8430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 pitchFamily="18" charset="0"/>
                <a:cs typeface="Times New Roman" pitchFamily="18" charset="0"/>
              </a:rPr>
              <a:t>Гистологическое исследование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87425" y="3789500"/>
            <a:ext cx="9056700" cy="5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Амилоид гистологически подтверждается типичным «яблочно-зеленым» двойным лучепреломлением (черные стрелки) амилоидного белка, наблюдаемым в поляризованном свете при окрашивании конго красным</a:t>
            </a:r>
            <a:endParaRPr sz="2000" b="1" dirty="0">
              <a:solidFill>
                <a:schemeClr val="tx1"/>
              </a:solidFill>
              <a:highlight>
                <a:schemeClr val="lt1"/>
              </a:highlight>
            </a:endParaRPr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6025" y="749075"/>
            <a:ext cx="4826554" cy="2953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557138" y="0"/>
            <a:ext cx="9077191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" sz="3600" b="1" dirty="0" smtClean="0">
                <a:latin typeface="Times New Roman" pitchFamily="18" charset="0"/>
                <a:cs typeface="Times New Roman" pitchFamily="18" charset="0"/>
              </a:rPr>
              <a:t>Данные гистологического исследования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1"/>
          </p:nvPr>
        </p:nvSpPr>
        <p:spPr>
          <a:xfrm>
            <a:off x="136221" y="889891"/>
            <a:ext cx="9763152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itchFamily="2" charset="2"/>
              <a:buChar char="v"/>
            </a:pPr>
            <a:r>
              <a:rPr lang="ru" sz="22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Окрашивание на </a:t>
            </a:r>
            <a:r>
              <a:rPr lang="ru" sz="2200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кальцитонин:</a:t>
            </a:r>
            <a:r>
              <a:rPr lang="ru" sz="2200" b="1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отрицательное </a:t>
            </a:r>
            <a:endParaRPr lang="ru"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itchFamily="2" charset="2"/>
              <a:buChar char="v"/>
            </a:pPr>
            <a:r>
              <a:rPr lang="ru" sz="2200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Жидкостная </a:t>
            </a:r>
            <a:r>
              <a:rPr lang="ru" sz="22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хроматография в сочетании с </a:t>
            </a:r>
            <a:r>
              <a:rPr lang="ru" sz="2200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масс-спектрометрией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отложение AL-амилоида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лямбда-типа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itchFamily="2" charset="2"/>
              <a:buChar char="v"/>
            </a:pPr>
            <a:r>
              <a:rPr lang="ru" sz="2200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Электрофорез </a:t>
            </a:r>
            <a:r>
              <a:rPr lang="ru" sz="22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сыворотки крови и </a:t>
            </a:r>
            <a:r>
              <a:rPr lang="ru" sz="2200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иммунофиксация: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моноклональный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иммуноглобулин IgG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лямбда-типа</a:t>
            </a:r>
            <a:endParaRPr lang="ru"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itchFamily="2" charset="2"/>
              <a:buChar char="v"/>
            </a:pPr>
            <a:r>
              <a:rPr lang="ru" sz="2200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Биопсия </a:t>
            </a:r>
            <a:r>
              <a:rPr lang="ru" sz="22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костного </a:t>
            </a:r>
            <a:r>
              <a:rPr lang="ru" sz="2200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мозга</a:t>
            </a:r>
            <a:r>
              <a:rPr lang="ru" sz="2200" b="1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15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 20%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моноклональных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плазматических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клеток легкой цепи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лямбда-типа</a:t>
            </a:r>
            <a:endParaRPr lang="ru"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" sz="2200" b="1" i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   </a:t>
            </a:r>
            <a:endParaRPr sz="2200" b="1" i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52400" y="403935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68300">
              <a:buSzPts val="2200"/>
            </a:pPr>
            <a:r>
              <a:rPr lang="ru-RU" b="1" i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Был поставлен диагноз AL-амилоидоз, ассоциированный с множественной миеломой, поражающей почки, щитовидную железу, околощитовидную железу и, вероятно, сердце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400" y="-97277"/>
            <a:ext cx="8520600" cy="831300"/>
          </a:xfrm>
        </p:spPr>
        <p:txBody>
          <a:bodyPr/>
          <a:lstStyle/>
          <a:p>
            <a:r>
              <a:rPr lang="ru" b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58247" y="810639"/>
            <a:ext cx="2373549" cy="53177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Амилоидоз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7294" y="2448128"/>
            <a:ext cx="2373549" cy="53177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-амилоидоз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2688" y="2438402"/>
            <a:ext cx="2373549" cy="53177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AA-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амилоидоз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3908" y="1338465"/>
            <a:ext cx="7898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18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гетерогенная группа заболеваний, </a:t>
            </a:r>
            <a:r>
              <a:rPr lang="ru" sz="18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характеризующиеся внеклеточным отложением нерастворимого фибриллярного белка амилоида</a:t>
            </a:r>
            <a:r>
              <a:rPr lang="ru" sz="18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в жизненно важных органах (в сердце, почках и печени)</a:t>
            </a:r>
            <a:endParaRPr lang="ru-RU" sz="1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3031075"/>
            <a:ext cx="485085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азвивается вследствие </a:t>
            </a:r>
            <a:r>
              <a:rPr lang="ru" sz="1800" b="1" dirty="0" smtClean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множественной миеломы или лимфоплазмоцитарной опухоли </a:t>
            </a:r>
          </a:p>
          <a:p>
            <a:pPr>
              <a:buFont typeface="Wingdings" pitchFamily="2" charset="2"/>
              <a:buChar char="v"/>
            </a:pPr>
            <a:r>
              <a:rPr lang="ru" sz="18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плазматические клетки продуцируют моноклональные свободные легкие цепи</a:t>
            </a:r>
            <a:endParaRPr lang="en-US" sz="18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18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</a:t>
            </a:r>
            <a:endParaRPr lang="ru-RU" sz="1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526604" y="3009097"/>
            <a:ext cx="47146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развивается </a:t>
            </a:r>
            <a:r>
              <a:rPr lang="ru" sz="18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 таких хронических воспалительных состояниях, </a:t>
            </a:r>
            <a:r>
              <a:rPr lang="ru" sz="1800" b="1" dirty="0" smtClean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семейная средиземноморская лихорадка (ССЛ), ревматоидный артрит, воспалительные заболевания кишечника, ЗНО</a:t>
            </a:r>
          </a:p>
          <a:p>
            <a:pPr>
              <a:buFont typeface="Wingdings" pitchFamily="2" charset="2"/>
              <a:buChar char="v"/>
            </a:pPr>
            <a:r>
              <a:rPr lang="ru" sz="18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отложения амилоида состоят из белка острой фазы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733648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305100" y="821935"/>
            <a:ext cx="8838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Больному 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выполнена 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тотальная тиреоидэктомия и паратиреоидэктомия одной </a:t>
            </a:r>
            <a:r>
              <a:rPr lang="ru" sz="2200" b="1" dirty="0" smtClean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железы</a:t>
            </a:r>
            <a:endParaRPr lang="ru" sz="2200" b="1" dirty="0">
              <a:solidFill>
                <a:schemeClr val="accent5">
                  <a:lumMod val="75000"/>
                </a:schemeClr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i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ru" sz="2200" b="1" i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курса химиотерапии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бортезомибом, леналидомидом и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дексаметазоном</a:t>
            </a:r>
            <a:endParaRPr lang="ru"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М-градиент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снизился </a:t>
            </a:r>
            <a:r>
              <a:rPr lang="ru" sz="2200" b="1" i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 0,81 г/дл до 0,23 г/дл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концентрация легких цепей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ru" sz="2200" b="1" i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7,41 мг/дл до 5,51 мг/дл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(норма </a:t>
            </a:r>
            <a:r>
              <a:rPr lang="ru" sz="2200" b="1" i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0,57–2,63 мг/дл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дальнейшем планируется 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трансплантация костного </a:t>
            </a:r>
            <a:r>
              <a:rPr lang="ru" sz="2200" b="1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мозга</a:t>
            </a:r>
            <a:endParaRPr lang="ru" sz="2200" b="1" dirty="0">
              <a:solidFill>
                <a:schemeClr val="accent5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Консультация медицинского генетика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для оценки синдрома множественной эндокринной неоплазии 1 типа (МЭН)</a:t>
            </a:r>
            <a:endParaRPr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>
            <a:spLocks noGrp="1"/>
          </p:cNvSpPr>
          <p:nvPr>
            <p:ph type="title"/>
          </p:nvPr>
        </p:nvSpPr>
        <p:spPr>
          <a:xfrm>
            <a:off x="700450" y="-6727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1"/>
          </p:nvPr>
        </p:nvSpPr>
        <p:spPr>
          <a:xfrm>
            <a:off x="252000" y="716507"/>
            <a:ext cx="88920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68300"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Отложения амилоида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щитовидной железе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встречается</a:t>
            </a:r>
            <a:r>
              <a:rPr lang="ru" sz="2200" b="1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 b="1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20-50% случаев при AL-амилоидозе и до 80% при </a:t>
            </a:r>
            <a:r>
              <a:rPr lang="ru" sz="2200" b="1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AA-амилоидозе</a:t>
            </a:r>
          </a:p>
          <a:p>
            <a:pPr lvl="0" indent="-368300">
              <a:buClr>
                <a:srgbClr val="212121"/>
              </a:buClr>
              <a:buSzPts val="2200"/>
              <a:buFont typeface="Times New Roman"/>
              <a:buChar char="➢"/>
            </a:pPr>
            <a:endParaRPr lang="ru" sz="2200" b="1" dirty="0" smtClean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Наиболее частая причина – </a:t>
            </a:r>
            <a:r>
              <a:rPr lang="ru" sz="2200" b="1" i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семейная средиземноморская лихорадка</a:t>
            </a:r>
            <a:endParaRPr sz="2200" b="1" i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➢"/>
            </a:pPr>
            <a:endParaRPr lang="ru" sz="2200" b="1" dirty="0" smtClean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Отложения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амилоида можно наблюдать у 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30-50% пациентов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 </a:t>
            </a:r>
            <a:r>
              <a:rPr lang="ru" sz="2200" b="1" i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медуллярным раком щитовидной железы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очень редко при </a:t>
            </a:r>
            <a:r>
              <a:rPr lang="ru" sz="2200" b="1" i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микрофолликулярном раке щитовидной железы и тиреоидите Риделя </a:t>
            </a:r>
            <a:endParaRPr sz="2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title"/>
          </p:nvPr>
        </p:nvSpPr>
        <p:spPr>
          <a:xfrm>
            <a:off x="714192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Google Shape;211;p35"/>
          <p:cNvSpPr txBox="1">
            <a:spLocks noGrp="1"/>
          </p:cNvSpPr>
          <p:nvPr>
            <p:ph type="body" idx="1"/>
          </p:nvPr>
        </p:nvSpPr>
        <p:spPr>
          <a:xfrm>
            <a:off x="282320" y="82376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Крайне важно исключить медуллярный рак щитовидной железы, часто ассоциированный </a:t>
            </a:r>
            <a:r>
              <a:rPr lang="ru" sz="2200" b="1" i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 b="1" i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МЭН-синдромом 2 типа 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(окрашиванием на кальцитонин) </a:t>
            </a:r>
            <a:endParaRPr lang="ru" sz="2200" b="1" dirty="0" smtClean="0">
              <a:solidFill>
                <a:schemeClr val="accent5">
                  <a:lumMod val="75000"/>
                </a:schemeClr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endParaRPr lang="ru" sz="2200" b="1" dirty="0">
              <a:solidFill>
                <a:schemeClr val="accent5">
                  <a:lumMod val="75000"/>
                </a:schemeClr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Отложение 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амилоида в околощитовидных железах </a:t>
            </a:r>
            <a:r>
              <a:rPr lang="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обычно 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проявляется </a:t>
            </a:r>
            <a:r>
              <a:rPr lang="ru" sz="2200" b="1" i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гипопаратиреозом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endParaRPr lang="ru" sz="2200" b="1" i="1" dirty="0">
              <a:solidFill>
                <a:schemeClr val="tx1"/>
              </a:solidFill>
              <a:highlight>
                <a:schemeClr val="lt1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правило, пациенты с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амилоидозом щитовидной железы находятся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эутиреоидном состоянии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но в некоторых случаях наблюдается </a:t>
            </a:r>
            <a:r>
              <a:rPr lang="ru" sz="2200" b="1" i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гипо- или гипертиреоз</a:t>
            </a:r>
            <a:endParaRPr sz="2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701221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xfrm>
            <a:off x="242420" y="687572"/>
            <a:ext cx="8985885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200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Лечение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требует проведение </a:t>
            </a:r>
            <a:r>
              <a:rPr lang="ru" sz="2200" b="1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тиреоидэктомии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для купирования компрессионных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симптомов</a:t>
            </a:r>
            <a:endParaRPr lang="ru"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200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Пациентам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 системным амилоидозом потребуется лечение основного заболевания, в нашем случае, </a:t>
            </a:r>
            <a:r>
              <a:rPr lang="ru" sz="2200" b="1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химиотерапия</a:t>
            </a:r>
            <a:endParaRPr lang="ru" sz="2200" b="1" dirty="0">
              <a:solidFill>
                <a:schemeClr val="accent5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200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Окончательный диагноз ставится только после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гистологического исследования</a:t>
            </a:r>
          </a:p>
          <a:p>
            <a:pPr marL="0" lvl="0" indent="0" algn="l" rtl="0">
              <a:spcBef>
                <a:spcPts val="20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545579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623400" y="856476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Chandani Patel Chavez, Maria del Mar Morales Hernandez, Jesse Kresak, and Whitney W.Woodmansee “</a:t>
            </a:r>
            <a:r>
              <a:rPr lang="ru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Evaluation of multinodular goiter and primary hyperparathyroidism leads to a diagnosis of AL amyloidosis”// Thyroid research-2022</a:t>
            </a:r>
            <a:endParaRPr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doi: 10.1186/s13044-022-00125-5</a:t>
            </a:r>
            <a:endParaRPr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1698691" y="184493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670550" y="-1046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229500" y="673610"/>
            <a:ext cx="8810738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Отложения 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амилоида в щитовидной железе впервые были обнаружены </a:t>
            </a:r>
            <a:r>
              <a:rPr lang="ru" sz="2200" b="1" i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фон Рокитански в 1855 г.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по результатам вскрытия, клинически </a:t>
            </a:r>
            <a:r>
              <a:rPr lang="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диагностированы </a:t>
            </a:r>
            <a:r>
              <a:rPr lang="ru" sz="2200" b="1" i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1858 г. </a:t>
            </a:r>
            <a:r>
              <a:rPr lang="ru" sz="2200" b="1" i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Бекманом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ru" sz="2200" b="1" i="1" dirty="0">
              <a:solidFill>
                <a:schemeClr val="tx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Термин 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«амилоидный зоб» 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был официально принят </a:t>
            </a:r>
            <a:r>
              <a:rPr lang="ru" sz="2200" b="1" i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1904 г. Von Eiselberg </a:t>
            </a:r>
            <a:endParaRPr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6234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33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633" b="1" dirty="0" smtClean="0">
                <a:latin typeface="Times New Roman" pitchFamily="18" charset="0"/>
                <a:cs typeface="Times New Roman" pitchFamily="18" charset="0"/>
              </a:rPr>
              <a:t>Амилоидоз щитовидной железы</a:t>
            </a:r>
            <a:endParaRPr sz="46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91580" y="324254"/>
            <a:ext cx="8520600" cy="1186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Это накопление амилоида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щитовидной железе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(может наблюдаться </a:t>
            </a:r>
            <a:r>
              <a:rPr lang="ru" sz="2200" b="1" i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клинически </a:t>
            </a:r>
            <a:r>
              <a:rPr lang="ru" sz="2200" b="1" i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выраженный </a:t>
            </a:r>
            <a:r>
              <a:rPr lang="ru" sz="2200" b="1" i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зоб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 накоплении в большом количестве)</a:t>
            </a:r>
            <a:endParaRPr lang="ru"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Является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очень редким проявлением системного амилоидоза, случаи которого обычно наблюдаются на фоне </a:t>
            </a:r>
            <a:r>
              <a:rPr lang="ru" sz="2200" b="1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AA-амилоидоза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фоне </a:t>
            </a:r>
            <a:r>
              <a:rPr lang="ru" sz="2200" b="1" dirty="0" smtClean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AL-амилоидоза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встречается очень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редко</a:t>
            </a:r>
            <a:endParaRPr lang="ru"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70795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 pitchFamily="18" charset="0"/>
                <a:cs typeface="Times New Roman" pitchFamily="18" charset="0"/>
              </a:rPr>
              <a:t>Клинический случай № 1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287270" y="803682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Мужчина 73 года 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Жалобы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на увеличение щитовидной железы, затрудненное  глотание, охрипший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голос</a:t>
            </a:r>
            <a:endParaRPr lang="ru"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Лабораторное </a:t>
            </a:r>
            <a:r>
              <a:rPr lang="ru" sz="22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исследование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22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 b="1" u="sng" dirty="0">
              <a:solidFill>
                <a:schemeClr val="accent5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нормальная функция щитовидной железы</a:t>
            </a:r>
            <a:endParaRPr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протеинурия нефротического уровня</a:t>
            </a:r>
            <a:endParaRPr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повышенный уровень Ca и 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паратиреоидного гормона (ПТГ)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сыворотке крови, соответствующие первичному гиперпаратиреозу</a:t>
            </a:r>
            <a:endParaRPr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Times New Roman"/>
              <a:buChar char="-"/>
            </a:pP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гиперкальциурия</a:t>
            </a:r>
            <a:endParaRPr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701221" y="414602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 dirty="0" smtClean="0">
                <a:latin typeface="Times New Roman" pitchFamily="18" charset="0"/>
                <a:cs typeface="Times New Roman" pitchFamily="18" charset="0"/>
              </a:rPr>
              <a:t>Данные инструментальных методов исследования</a:t>
            </a:r>
            <a:endParaRPr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285316" y="1315016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052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35"/>
              <a:buFont typeface="Wingdings" pitchFamily="2" charset="2"/>
              <a:buChar char="v"/>
            </a:pPr>
            <a:r>
              <a:rPr lang="ru" sz="2235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УЗИ щитовидной железы</a:t>
            </a:r>
            <a:r>
              <a:rPr lang="ru" sz="2235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асимметричный зоб с тремя доминирующими </a:t>
            </a:r>
            <a:r>
              <a:rPr lang="ru" sz="2235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узлами</a:t>
            </a:r>
            <a:endParaRPr lang="ru" sz="2235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052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35"/>
              <a:buFont typeface="Wingdings" pitchFamily="2" charset="2"/>
              <a:buChar char="v"/>
            </a:pPr>
            <a:r>
              <a:rPr lang="ru" sz="2235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Компьютерная томография шеи:</a:t>
            </a:r>
            <a:r>
              <a:rPr lang="ru" sz="2235" b="1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35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зоб </a:t>
            </a:r>
            <a:r>
              <a:rPr lang="ru" sz="2235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 загрудинным распространением и отклонением </a:t>
            </a:r>
            <a:r>
              <a:rPr lang="ru" sz="2235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трахеи</a:t>
            </a:r>
            <a:endParaRPr lang="ru" sz="2235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052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35"/>
              <a:buFont typeface="Wingdings" pitchFamily="2" charset="2"/>
              <a:buChar char="v"/>
            </a:pPr>
            <a:r>
              <a:rPr lang="ru" sz="2235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Тонкоигольная </a:t>
            </a:r>
            <a:r>
              <a:rPr lang="ru" sz="2235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аспирационная </a:t>
            </a:r>
            <a:r>
              <a:rPr lang="ru" sz="2235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биопсия</a:t>
            </a:r>
            <a:r>
              <a:rPr lang="ru" sz="2235" b="1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" sz="2235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данные </a:t>
            </a:r>
            <a:r>
              <a:rPr lang="ru" sz="2235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неудовлетворительны </a:t>
            </a:r>
          </a:p>
          <a:p>
            <a:pPr marL="457200" lvl="0" indent="-37052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35"/>
              <a:buFont typeface="Wingdings" pitchFamily="2" charset="2"/>
              <a:buChar char="v"/>
            </a:pPr>
            <a:r>
              <a:rPr lang="ru" sz="2235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Сканирование </a:t>
            </a:r>
            <a:r>
              <a:rPr lang="ru" sz="2235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 технецием (99m Tc) сестамиби</a:t>
            </a:r>
            <a:r>
              <a:rPr lang="ru" sz="2235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" sz="2235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результат отрицательный </a:t>
            </a:r>
          </a:p>
          <a:p>
            <a:pPr marL="457200" lvl="0" indent="-37052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35"/>
              <a:buFont typeface="Wingdings" pitchFamily="2" charset="2"/>
              <a:buChar char="v"/>
            </a:pPr>
            <a:r>
              <a:rPr lang="ru" sz="2235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Подтверждён </a:t>
            </a:r>
            <a:r>
              <a:rPr lang="ru" sz="2235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остеопороз</a:t>
            </a:r>
            <a:r>
              <a:rPr lang="ru" sz="2235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35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66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464374" y="0"/>
            <a:ext cx="9259902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 smtClean="0">
                <a:latin typeface="Times New Roman" pitchFamily="18" charset="0"/>
                <a:cs typeface="Times New Roman" pitchFamily="18" charset="0"/>
              </a:rPr>
              <a:t>Данные гистологического исследования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0" y="1019504"/>
            <a:ext cx="8964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Гистологическое исследование: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диффузное отложение амилоида в щитовидной и околощитовидной железах, обнаружение характерного яблочно-зеленого двойного лучепреломления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исследовании в поляризованном свете после окрашивания конго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красным</a:t>
            </a:r>
            <a:endParaRPr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Иммуногистохимическое </a:t>
            </a:r>
            <a:r>
              <a:rPr lang="ru" sz="2200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окрашивание: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выявлено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отложение AL-амилоида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лямбда-типа</a:t>
            </a:r>
          </a:p>
          <a:p>
            <a:pPr indent="-368300"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-RU" sz="2200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Биопсия костного мозга: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избыток </a:t>
            </a:r>
            <a:r>
              <a:rPr lang="ru-RU" sz="2200" b="1" dirty="0" err="1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моноклональных</a:t>
            </a:r>
            <a:r>
              <a:rPr lang="ru-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легких </a:t>
            </a:r>
            <a:r>
              <a:rPr lang="ru-RU" sz="2200" b="1" dirty="0" err="1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лямбда-цепей</a:t>
            </a:r>
            <a:r>
              <a:rPr lang="ru-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плазматических клеток (множественная миелома)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endParaRPr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70045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266850" y="7243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 smtClean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Больному </a:t>
            </a:r>
            <a:r>
              <a:rPr lang="ru" sz="2200" b="1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выполнена 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тотальная тиреоидэктомия и паратиреоидэктомия одной </a:t>
            </a:r>
            <a:r>
              <a:rPr lang="ru" sz="2200" b="1" dirty="0" smtClean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железы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endParaRPr lang="ru"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i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ru" sz="2200" b="1" i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курса химиотерапии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 планом проведения в дальнейшем трансплантации костного мозга</a:t>
            </a:r>
            <a:endParaRPr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742331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 pitchFamily="18" charset="0"/>
                <a:cs typeface="Times New Roman" pitchFamily="18" charset="0"/>
              </a:rPr>
              <a:t>Клинический случай № </a:t>
            </a:r>
            <a:r>
              <a:rPr lang="ru" b="1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</a:t>
            </a:r>
            <a:endParaRPr b="1" dirty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33680" y="948600"/>
            <a:ext cx="8719200" cy="41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Мужчина 73 года </a:t>
            </a:r>
            <a:endParaRPr lang="ru" sz="2200" b="1" dirty="0" smtClean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endParaRPr lang="ru"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Wingdings" pitchFamily="2" charset="2"/>
              <a:buChar char="v"/>
            </a:pPr>
            <a:r>
              <a:rPr lang="ru" sz="2200" b="1" u="sng" dirty="0" smtClean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Жалобы</a:t>
            </a:r>
            <a:r>
              <a:rPr lang="ru" sz="22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22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затрудненное глотание при приеме твердой пищи, постепенно охрипший </a:t>
            </a:r>
            <a:r>
              <a:rPr lang="ru" sz="2200" b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голос</a:t>
            </a:r>
            <a:endParaRPr lang="ru" sz="2200" b="1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1150</Words>
  <Application>Microsoft Office PowerPoint</Application>
  <PresentationFormat>Экран (16:9)</PresentationFormat>
  <Paragraphs>138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Economica</vt:lpstr>
      <vt:lpstr>Wingdings</vt:lpstr>
      <vt:lpstr>Open Sans</vt:lpstr>
      <vt:lpstr>Luxe</vt:lpstr>
      <vt:lpstr>Случаи многоузлового зоба и первичного гиперпаратиреоза, приводящие к диагностике AL-амилоидоза</vt:lpstr>
      <vt:lpstr>Определение</vt:lpstr>
      <vt:lpstr>История</vt:lpstr>
      <vt:lpstr>   Амилоидоз щитовидной железы</vt:lpstr>
      <vt:lpstr>Клинический случай № 1</vt:lpstr>
      <vt:lpstr>Данные инструментальных методов исследования</vt:lpstr>
      <vt:lpstr>Данные гистологического исследования</vt:lpstr>
      <vt:lpstr>Лечение</vt:lpstr>
      <vt:lpstr>Клинический случай № 2</vt:lpstr>
      <vt:lpstr>Данные анамнеза</vt:lpstr>
      <vt:lpstr>Данные анамнеза</vt:lpstr>
      <vt:lpstr>Данные лабораторных методов исследования </vt:lpstr>
      <vt:lpstr>Данные лабораторных методов исследования</vt:lpstr>
      <vt:lpstr>УЗИ щитовидной железы</vt:lpstr>
      <vt:lpstr>Компьютерная томография шеи</vt:lpstr>
      <vt:lpstr>Данные инструментальных методов исследования</vt:lpstr>
      <vt:lpstr>Гистологическое исследование</vt:lpstr>
      <vt:lpstr>Гистологическое исследование</vt:lpstr>
      <vt:lpstr>Данные гистологического исследования</vt:lpstr>
      <vt:lpstr>Лечение</vt:lpstr>
      <vt:lpstr>Заключение</vt:lpstr>
      <vt:lpstr>Заключение</vt:lpstr>
      <vt:lpstr>Заключение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Случаи многоузлового зоба и первичного гиперпаратиреоза, приводящие к диагностике AL-амилоидоза</dc:title>
  <dc:creator>Виктор</dc:creator>
  <cp:lastModifiedBy>Виктор</cp:lastModifiedBy>
  <cp:revision>24</cp:revision>
  <dcterms:modified xsi:type="dcterms:W3CDTF">2023-04-25T12:54:30Z</dcterms:modified>
</cp:coreProperties>
</file>