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99" r:id="rId6"/>
    <p:sldId id="270" r:id="rId7"/>
    <p:sldId id="271" r:id="rId8"/>
    <p:sldId id="272" r:id="rId9"/>
    <p:sldId id="300" r:id="rId10"/>
    <p:sldId id="301" r:id="rId11"/>
    <p:sldId id="302" r:id="rId12"/>
    <p:sldId id="303" r:id="rId13"/>
    <p:sldId id="304" r:id="rId14"/>
    <p:sldId id="305" r:id="rId15"/>
    <p:sldId id="298" r:id="rId16"/>
    <p:sldId id="264" r:id="rId17"/>
    <p:sldId id="306" r:id="rId18"/>
    <p:sldId id="265" r:id="rId19"/>
    <p:sldId id="308" r:id="rId20"/>
    <p:sldId id="307" r:id="rId21"/>
    <p:sldId id="295" r:id="rId22"/>
    <p:sldId id="296" r:id="rId23"/>
    <p:sldId id="297" r:id="rId24"/>
    <p:sldId id="266" r:id="rId25"/>
    <p:sldId id="267" r:id="rId26"/>
    <p:sldId id="273" r:id="rId27"/>
    <p:sldId id="309" r:id="rId28"/>
    <p:sldId id="274" r:id="rId29"/>
    <p:sldId id="310" r:id="rId30"/>
    <p:sldId id="268" r:id="rId31"/>
    <p:sldId id="311" r:id="rId32"/>
    <p:sldId id="275" r:id="rId33"/>
    <p:sldId id="276" r:id="rId34"/>
    <p:sldId id="277" r:id="rId35"/>
    <p:sldId id="278" r:id="rId36"/>
    <p:sldId id="312" r:id="rId37"/>
    <p:sldId id="279" r:id="rId38"/>
    <p:sldId id="313" r:id="rId39"/>
    <p:sldId id="280" r:id="rId40"/>
    <p:sldId id="281" r:id="rId41"/>
    <p:sldId id="282" r:id="rId42"/>
    <p:sldId id="283" r:id="rId43"/>
    <p:sldId id="284" r:id="rId44"/>
    <p:sldId id="285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62" r:id="rId54"/>
    <p:sldId id="263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9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3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5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8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3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7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2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2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3CCB-04AD-42E3-B0FA-062C3A7DE6D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F462-588A-49C9-BE2D-BCDACFD00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7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abyzzz.ru/wp-content/uploads/2014/09/%D0%BC%D0%B5%D0%B4%D1%81%D0%B5%D1%81%D1%82%D1%80%D0%B0-%D1%81-%D1%83%D0%BA%D0%BE%D0%BB%D0%BE%D0%BC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136904" cy="2664295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Тема: Неотложная помощь детям и подросткам при нарушениях функции ЦНС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575" y="4509120"/>
            <a:ext cx="8537897" cy="22322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Лекция №</a:t>
            </a:r>
            <a:r>
              <a:rPr lang="ru-RU" b="1" dirty="0" smtClean="0">
                <a:solidFill>
                  <a:schemeClr val="accent2"/>
                </a:solidFill>
              </a:rPr>
              <a:t>15 </a:t>
            </a:r>
            <a:r>
              <a:rPr lang="ru-RU" b="1" dirty="0">
                <a:solidFill>
                  <a:schemeClr val="accent2"/>
                </a:solidFill>
              </a:rPr>
              <a:t>для студентов </a:t>
            </a:r>
          </a:p>
          <a:p>
            <a:r>
              <a:rPr lang="ru-RU" b="1" dirty="0">
                <a:solidFill>
                  <a:schemeClr val="accent2"/>
                </a:solidFill>
              </a:rPr>
              <a:t>5 курса, обучающихся по специальности </a:t>
            </a:r>
          </a:p>
          <a:p>
            <a:r>
              <a:rPr lang="ru-RU" b="1" dirty="0">
                <a:solidFill>
                  <a:schemeClr val="accent2"/>
                </a:solidFill>
              </a:rPr>
              <a:t>060103 – Педиатрия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К.м.н., доцент </a:t>
            </a:r>
            <a:r>
              <a:rPr lang="ru-RU" sz="2400" b="1" dirty="0" err="1">
                <a:solidFill>
                  <a:srgbClr val="000066"/>
                </a:solidFill>
              </a:rPr>
              <a:t>Гордиец</a:t>
            </a:r>
            <a:r>
              <a:rPr lang="ru-RU" sz="2400" b="1" dirty="0">
                <a:solidFill>
                  <a:srgbClr val="000066"/>
                </a:solidFill>
              </a:rPr>
              <a:t> Анастасия Викторовна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Красноярск, 2016</a:t>
            </a:r>
          </a:p>
          <a:p>
            <a:endParaRPr lang="ru-RU" dirty="0"/>
          </a:p>
        </p:txBody>
      </p:sp>
      <p:sp>
        <p:nvSpPr>
          <p:cNvPr id="5" name="AutoShape 8" descr="%D0%BC%D0%B5%D0%B4%D1%81%D0%B5%D1%81%D1%82%D1%80%D0%B0-%D1%81-%D1%83%D0%BA%D0%BE%D0%BB%D0%BE%D0%B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2575" y="198439"/>
            <a:ext cx="810584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Кафедра поликлинической педиатрии и пропедевтики детских болезней с курсом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7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Неотложная помощь при </a:t>
            </a:r>
            <a:r>
              <a:rPr lang="ru-RU" b="1" dirty="0" smtClean="0">
                <a:solidFill>
                  <a:srgbClr val="FF0000"/>
                </a:solidFill>
              </a:rPr>
              <a:t>коме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Незамедлительно </a:t>
            </a:r>
            <a:r>
              <a:rPr lang="ru-RU" sz="1600" dirty="0"/>
              <a:t>выполняют мероприятия по поддержанию </a:t>
            </a:r>
            <a:r>
              <a:rPr lang="ru-RU" sz="1600" dirty="0" smtClean="0"/>
              <a:t>опти­мального </a:t>
            </a:r>
            <a:r>
              <a:rPr lang="ru-RU" sz="1600" dirty="0"/>
              <a:t>кровообращения и дыхания</a:t>
            </a:r>
            <a:r>
              <a:rPr lang="ru-RU" sz="1600" dirty="0" smtClean="0"/>
              <a:t>. Обеспечивают </a:t>
            </a:r>
            <a:r>
              <a:rPr lang="ru-RU" sz="1600" dirty="0"/>
              <a:t>проходимость дыхательных путей (положение </a:t>
            </a:r>
            <a:r>
              <a:rPr lang="ru-RU" sz="1600" dirty="0" smtClean="0"/>
              <a:t>боль­ного </a:t>
            </a:r>
            <a:r>
              <a:rPr lang="ru-RU" sz="1600" dirty="0"/>
              <a:t>на боку, голову повернуть набок, очистить ротоглотку от слизи), </a:t>
            </a:r>
            <a:r>
              <a:rPr lang="ru-RU" sz="1600" dirty="0" smtClean="0"/>
              <a:t>на­чинают </a:t>
            </a:r>
            <a:r>
              <a:rPr lang="ru-RU" sz="1600" dirty="0"/>
              <a:t>оксигенотерапию.</a:t>
            </a:r>
          </a:p>
          <a:p>
            <a:pPr lvl="0"/>
            <a:r>
              <a:rPr lang="ru-RU" sz="1600" dirty="0"/>
              <a:t>Выполняют постановку желудочного зонда</a:t>
            </a:r>
            <a:r>
              <a:rPr lang="ru-RU" sz="1600" dirty="0" smtClean="0"/>
              <a:t>. При </a:t>
            </a:r>
            <a:r>
              <a:rPr lang="ru-RU" sz="1600" dirty="0"/>
              <a:t>остановке сердца и дыхания выполняют комплекс </a:t>
            </a:r>
            <a:r>
              <a:rPr lang="ru-RU" sz="1600" dirty="0" smtClean="0"/>
              <a:t>первичной сердечно-легочной </a:t>
            </a:r>
            <a:r>
              <a:rPr lang="ru-RU" sz="1600" dirty="0"/>
              <a:t>реанимации.</a:t>
            </a:r>
          </a:p>
          <a:p>
            <a:r>
              <a:rPr lang="ru-RU" sz="1600" dirty="0" smtClean="0"/>
              <a:t>При </a:t>
            </a:r>
            <a:r>
              <a:rPr lang="ru-RU" sz="1600" dirty="0"/>
              <a:t>выраженной артериальной гипотензии (</a:t>
            </a:r>
            <a:r>
              <a:rPr lang="ru-RU" sz="1600" dirty="0" err="1" smtClean="0"/>
              <a:t>гиповолемический</a:t>
            </a:r>
            <a:r>
              <a:rPr lang="ru-RU" sz="1600" dirty="0" smtClean="0"/>
              <a:t> шок</a:t>
            </a:r>
            <a:r>
              <a:rPr lang="ru-RU" sz="1600" dirty="0"/>
              <a:t>) обеспечивают доступ к вене для проведения </a:t>
            </a:r>
            <a:r>
              <a:rPr lang="ru-RU" sz="1600" dirty="0" err="1"/>
              <a:t>инфузионной</a:t>
            </a:r>
            <a:r>
              <a:rPr lang="ru-RU" sz="1600" dirty="0"/>
              <a:t> </a:t>
            </a:r>
            <a:r>
              <a:rPr lang="ru-RU" sz="1600" dirty="0" smtClean="0"/>
              <a:t>тера­пии </a:t>
            </a:r>
            <a:r>
              <a:rPr lang="ru-RU" sz="1600" dirty="0" err="1"/>
              <a:t>кристаллоидными</a:t>
            </a:r>
            <a:r>
              <a:rPr lang="ru-RU" sz="1600" dirty="0"/>
              <a:t> растворами (0,9% раствор натрия хлорида, </a:t>
            </a:r>
            <a:r>
              <a:rPr lang="ru-RU" sz="1600" dirty="0" smtClean="0"/>
              <a:t>раст­вор </a:t>
            </a:r>
            <a:r>
              <a:rPr lang="ru-RU" sz="1600" dirty="0" err="1"/>
              <a:t>Рингера</a:t>
            </a:r>
            <a:r>
              <a:rPr lang="ru-RU" sz="1600" dirty="0"/>
              <a:t>) со скоростью 20-40 мл/кг в час под контролем ЧСС, АД </a:t>
            </a:r>
            <a:r>
              <a:rPr lang="ru-RU" sz="1600" dirty="0" smtClean="0"/>
              <a:t>и диуреза</a:t>
            </a:r>
            <a:r>
              <a:rPr lang="ru-RU" sz="1600" dirty="0"/>
              <a:t>;</a:t>
            </a:r>
          </a:p>
          <a:p>
            <a:pPr lvl="0"/>
            <a:r>
              <a:rPr lang="ru-RU" sz="1600" dirty="0"/>
              <a:t>При прогрессирующей дыхательной недостаточности (</a:t>
            </a:r>
            <a:r>
              <a:rPr lang="ru-RU" sz="1600" dirty="0" err="1"/>
              <a:t>диспное</a:t>
            </a:r>
            <a:r>
              <a:rPr lang="ru-RU" sz="1600" dirty="0"/>
              <a:t>, </a:t>
            </a:r>
            <a:r>
              <a:rPr lang="ru-RU" sz="1600" dirty="0" err="1" smtClean="0"/>
              <a:t>гиповентиляция</a:t>
            </a:r>
            <a:r>
              <a:rPr lang="ru-RU" sz="1600" dirty="0"/>
              <a:t>, цианоз) осуществляют интубацию трахеи и </a:t>
            </a:r>
            <a:r>
              <a:rPr lang="ru-RU" sz="1600" dirty="0" smtClean="0"/>
              <a:t>переводят больного </a:t>
            </a:r>
            <a:r>
              <a:rPr lang="ru-RU" sz="1600" dirty="0"/>
              <a:t>на ИВЛ.</a:t>
            </a:r>
          </a:p>
          <a:p>
            <a:pPr lvl="0"/>
            <a:r>
              <a:rPr lang="ru-RU" sz="1600" dirty="0"/>
              <a:t>По коррекции гипогликемии, высоковероятной при коме (так же</a:t>
            </a:r>
            <a:r>
              <a:rPr lang="ru-RU" sz="1600" dirty="0" smtClean="0"/>
              <a:t>, как </a:t>
            </a:r>
            <a:r>
              <a:rPr lang="ru-RU" sz="1600" dirty="0"/>
              <a:t>и терапия </a:t>
            </a:r>
            <a:r>
              <a:rPr lang="en-US" sz="1600" i="1" dirty="0" err="1"/>
              <a:t>exjuvantibus</a:t>
            </a:r>
            <a:r>
              <a:rPr lang="en-US" sz="1600" i="1" dirty="0"/>
              <a:t> </a:t>
            </a:r>
            <a:r>
              <a:rPr lang="ru-RU" sz="1600" dirty="0"/>
              <a:t>при подозрении на гипогликемическую кому</a:t>
            </a:r>
            <a:r>
              <a:rPr lang="ru-RU" sz="1600" dirty="0" smtClean="0"/>
              <a:t>) осуществляют </a:t>
            </a:r>
            <a:r>
              <a:rPr lang="ru-RU" sz="1600" dirty="0"/>
              <a:t>в/в введение 20-40% раствора глюкозы в дозе 2 мл/кг.</a:t>
            </a:r>
          </a:p>
          <a:p>
            <a:pPr lvl="0"/>
            <a:r>
              <a:rPr lang="ru-RU" sz="1600" dirty="0"/>
              <a:t>Для нормализации температуры тела при гипотермии (</a:t>
            </a:r>
            <a:r>
              <a:rPr lang="ru-RU" sz="1600" dirty="0" smtClean="0"/>
              <a:t>температу­ра </a:t>
            </a:r>
            <a:r>
              <a:rPr lang="ru-RU" sz="1600" dirty="0"/>
              <a:t>тела ниже 35 °С) осуществляют согревание больного (закрывают</a:t>
            </a:r>
            <a:r>
              <a:rPr lang="ru-RU" sz="1600" dirty="0" smtClean="0"/>
              <a:t>, ставят </a:t>
            </a:r>
            <a:r>
              <a:rPr lang="ru-RU" sz="1600" dirty="0"/>
              <a:t>грелки к конечностям), при гипертермии (температура </a:t>
            </a:r>
            <a:r>
              <a:rPr lang="ru-RU" sz="1600" dirty="0" smtClean="0"/>
              <a:t>выше 38,5 </a:t>
            </a:r>
            <a:r>
              <a:rPr lang="ru-RU" sz="1600" dirty="0"/>
              <a:t>°С) вводят жаропонижающие препараты.</a:t>
            </a:r>
          </a:p>
          <a:p>
            <a:pPr lvl="0"/>
            <a:r>
              <a:rPr lang="ru-RU" sz="1600" dirty="0"/>
              <a:t>При судорогах не метаболического генеза осуществляют </a:t>
            </a:r>
            <a:r>
              <a:rPr lang="ru-RU" sz="1600" dirty="0" smtClean="0"/>
              <a:t>введение противосудорожных </a:t>
            </a:r>
            <a:r>
              <a:rPr lang="ru-RU" sz="1600" dirty="0"/>
              <a:t>препаратов.</a:t>
            </a:r>
          </a:p>
          <a:p>
            <a:r>
              <a:rPr lang="ru-RU" sz="1600" dirty="0"/>
              <a:t>Больных немедленно госпитализируют в реанимационное отделе­ние. Транспортировка больного осуществляют в горизонтальном поло­жении с приподнятым ножным концом; голова ребенка должна быть повернута набок. Во время перевозки необходимо обеспечит продолже­ние </a:t>
            </a:r>
            <a:r>
              <a:rPr lang="ru-RU" sz="1600" dirty="0" err="1"/>
              <a:t>инфузионной</a:t>
            </a:r>
            <a:r>
              <a:rPr lang="ru-RU" sz="1600" dirty="0"/>
              <a:t> терапии, оксигенотерапии, ИВЛ, подготовить все для СЛР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018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ДИАБЕТИЧЕСКИЕ </a:t>
            </a:r>
            <a:r>
              <a:rPr lang="ru-RU" b="1" dirty="0" smtClean="0">
                <a:solidFill>
                  <a:srgbClr val="FF0000"/>
                </a:solidFill>
              </a:rPr>
              <a:t>КОМЫ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726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несоблюдении больным с сахарным диабетом рекомендаций врача могут развиться диабетические комы. </a:t>
            </a:r>
          </a:p>
          <a:p>
            <a:pPr lvl="0"/>
            <a:r>
              <a:rPr lang="ru-RU" dirty="0" err="1"/>
              <a:t>Кетоацидотическая</a:t>
            </a:r>
            <a:r>
              <a:rPr lang="ru-RU" dirty="0"/>
              <a:t> кома. Она развивается в 90% случаев </a:t>
            </a:r>
            <a:r>
              <a:rPr lang="ru-RU" dirty="0" smtClean="0"/>
              <a:t>диабетических </a:t>
            </a:r>
            <a:r>
              <a:rPr lang="ru-RU" dirty="0"/>
              <a:t>ком.</a:t>
            </a:r>
          </a:p>
          <a:p>
            <a:pPr lvl="0"/>
            <a:r>
              <a:rPr lang="ru-RU" dirty="0" err="1"/>
              <a:t>Гиперосмолярная</a:t>
            </a:r>
            <a:r>
              <a:rPr lang="ru-RU" dirty="0"/>
              <a:t> кома. Она обычно развивается, при </a:t>
            </a:r>
            <a:r>
              <a:rPr lang="ru-RU" dirty="0" smtClean="0"/>
              <a:t>дополнительной </a:t>
            </a:r>
            <a:r>
              <a:rPr lang="ru-RU" dirty="0"/>
              <a:t>потере жидкости, кроме полиурии. Выражен </a:t>
            </a:r>
            <a:r>
              <a:rPr lang="ru-RU" dirty="0" err="1"/>
              <a:t>эксикоз</a:t>
            </a:r>
            <a:r>
              <a:rPr lang="ru-RU" dirty="0"/>
              <a:t> при </a:t>
            </a:r>
            <a:r>
              <a:rPr lang="ru-RU" dirty="0" smtClean="0"/>
              <a:t>отсутствии </a:t>
            </a:r>
            <a:r>
              <a:rPr lang="ru-RU" dirty="0"/>
              <a:t>ацидоза, рано появляется неврологическая симптоматика; сахар</a:t>
            </a:r>
            <a:br>
              <a:rPr lang="ru-RU" dirty="0"/>
            </a:br>
            <a:r>
              <a:rPr lang="ru-RU" dirty="0"/>
              <a:t>резко повышен, рано снижается АД.</a:t>
            </a:r>
          </a:p>
          <a:p>
            <a:pPr lvl="0"/>
            <a:r>
              <a:rPr lang="ru-RU" dirty="0" err="1"/>
              <a:t>Лактатацидотическая</a:t>
            </a:r>
            <a:r>
              <a:rPr lang="ru-RU" dirty="0"/>
              <a:t> кома. Развивается на фоне гипоксемии (</a:t>
            </a:r>
            <a:r>
              <a:rPr lang="ru-RU" dirty="0" smtClean="0"/>
              <a:t>пороки </a:t>
            </a:r>
            <a:r>
              <a:rPr lang="ru-RU" dirty="0"/>
              <a:t>сердца, анемия, пневмонии). В клинической картине на первое</a:t>
            </a:r>
            <a:br>
              <a:rPr lang="ru-RU" dirty="0"/>
            </a:br>
            <a:r>
              <a:rPr lang="ru-RU" dirty="0"/>
              <a:t>место выходят мышечные боли, боли в области грудной клетки, </a:t>
            </a:r>
            <a:r>
              <a:rPr lang="ru-RU" dirty="0" smtClean="0"/>
              <a:t>патологические </a:t>
            </a:r>
            <a:r>
              <a:rPr lang="ru-RU" dirty="0"/>
              <a:t>типы дыхания, тахикардия при минимальной дегидратации.</a:t>
            </a:r>
          </a:p>
          <a:p>
            <a:pPr lvl="0"/>
            <a:r>
              <a:rPr lang="ru-RU" dirty="0"/>
              <a:t>Гипогликемическая кома. Она возникает при снижении сахара ни­</a:t>
            </a:r>
            <a:br>
              <a:rPr lang="ru-RU" dirty="0"/>
            </a:br>
            <a:r>
              <a:rPr lang="ru-RU" dirty="0"/>
              <a:t>же 3 </a:t>
            </a:r>
            <a:r>
              <a:rPr lang="ru-RU" dirty="0" err="1"/>
              <a:t>ммоль</a:t>
            </a:r>
            <a:r>
              <a:rPr lang="ru-RU" dirty="0"/>
              <a:t>/л как результат нерациональной инсулинотерапии (</a:t>
            </a:r>
            <a:r>
              <a:rPr lang="ru-RU" dirty="0" smtClean="0"/>
              <a:t>дифференцировать </a:t>
            </a:r>
            <a:r>
              <a:rPr lang="ru-RU" dirty="0"/>
              <a:t>с эпилепсией). Клиника обусловлена </a:t>
            </a:r>
            <a:r>
              <a:rPr lang="ru-RU" dirty="0" err="1" smtClean="0"/>
              <a:t>нейрогликопенией</a:t>
            </a:r>
            <a:r>
              <a:rPr lang="ru-RU" dirty="0" smtClean="0"/>
              <a:t> (</a:t>
            </a:r>
            <a:r>
              <a:rPr lang="ru-RU" dirty="0"/>
              <a:t>головная боль, рвота, нарушение поведения, галлюцинации, судороги).</a:t>
            </a:r>
            <a:br>
              <a:rPr lang="ru-RU" dirty="0"/>
            </a:br>
            <a:r>
              <a:rPr lang="ru-RU" dirty="0"/>
              <a:t>Одновременно  </a:t>
            </a:r>
            <a:r>
              <a:rPr lang="ru-RU" dirty="0" err="1"/>
              <a:t>гиперадреналинемия</a:t>
            </a:r>
            <a:r>
              <a:rPr lang="ru-RU" dirty="0"/>
              <a:t>  обусловливает  беспокойство,</a:t>
            </a:r>
            <a:br>
              <a:rPr lang="ru-RU" dirty="0"/>
            </a:br>
            <a:r>
              <a:rPr lang="ru-RU" dirty="0"/>
              <a:t>бледность, пот, тремор, чувство голода, тахикардию, повышение АД.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58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определения лечебной тактики необходимо, в первую очередь, дифференцировать </a:t>
            </a:r>
            <a:r>
              <a:rPr lang="ru-RU" dirty="0" err="1"/>
              <a:t>кетоацидотическую</a:t>
            </a:r>
            <a:r>
              <a:rPr lang="ru-RU" dirty="0"/>
              <a:t> (диабетическую) и </a:t>
            </a:r>
            <a:r>
              <a:rPr lang="ru-RU" dirty="0" err="1"/>
              <a:t>гипоглике-мическую</a:t>
            </a:r>
            <a:r>
              <a:rPr lang="ru-RU" dirty="0"/>
              <a:t> комы.</a:t>
            </a:r>
          </a:p>
          <a:p>
            <a:r>
              <a:rPr lang="ru-RU" dirty="0"/>
              <a:t>Помимо особенностей, касающихся начальных проявлений (состоя­ние кожи, наличие запаха ацетона изо рта, АД, диурез, уровень глике­мии), диабетические комы отличаются характеристикой дыхания, тону­са глазных яблок, пульса и лабораторными показателями (</a:t>
            </a:r>
            <a:r>
              <a:rPr lang="ru-RU" dirty="0" err="1"/>
              <a:t>кетонемией</a:t>
            </a:r>
            <a:r>
              <a:rPr lang="ru-RU" dirty="0"/>
              <a:t>, рН крови, сывороточным уровнем мочевины, </a:t>
            </a:r>
            <a:r>
              <a:rPr lang="ru-RU" dirty="0" err="1"/>
              <a:t>лактата</a:t>
            </a:r>
            <a:r>
              <a:rPr lang="ru-RU" dirty="0"/>
              <a:t>, натрия и калия, </a:t>
            </a:r>
            <a:r>
              <a:rPr lang="ru-RU" dirty="0" err="1"/>
              <a:t>осмолярностью</a:t>
            </a:r>
            <a:r>
              <a:rPr lang="ru-RU" dirty="0"/>
              <a:t> плазмы).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11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087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Неотложная помощь при </a:t>
            </a:r>
            <a:r>
              <a:rPr lang="ru-RU" b="1" dirty="0" err="1">
                <a:solidFill>
                  <a:srgbClr val="FF0000"/>
                </a:solidFill>
              </a:rPr>
              <a:t>кетоацидотической</a:t>
            </a:r>
            <a:r>
              <a:rPr lang="ru-RU" b="1" dirty="0">
                <a:solidFill>
                  <a:srgbClr val="FF0000"/>
                </a:solidFill>
              </a:rPr>
              <a:t> коме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Необходимо </a:t>
            </a:r>
            <a:r>
              <a:rPr lang="ru-RU" dirty="0"/>
              <a:t>промыть желудок 2-4% содовым раствором (100 мл/год), ввести клизму с 2-4% раствором соды. Внутривенно струйно вводят инсулин 0,1 ЕД/кг с последующей коррекцией дозы по уровню глике­мии.</a:t>
            </a:r>
          </a:p>
          <a:p>
            <a:r>
              <a:rPr lang="ru-RU" dirty="0"/>
              <a:t>Лечение комы </a:t>
            </a:r>
            <a:r>
              <a:rPr lang="ru-RU" dirty="0" smtClean="0"/>
              <a:t>2-3</a:t>
            </a:r>
            <a:r>
              <a:rPr lang="ru-RU" dirty="0" smtClean="0"/>
              <a:t> </a:t>
            </a:r>
            <a:r>
              <a:rPr lang="ru-RU" dirty="0"/>
              <a:t>степени необходимо проводить в реанимацион­ном отделении. Если до больницы более одного часа пути, дома или в машине скорой помощи начинают введение 0,9% раствора натрия хло­рида 10 мл/кг в час. Инсулин вводят в/в по прибытии в больницу по схеме. Когда сахар снижается до 14 </a:t>
            </a:r>
            <a:r>
              <a:rPr lang="ru-RU" dirty="0" err="1"/>
              <a:t>ммоль</a:t>
            </a:r>
            <a:r>
              <a:rPr lang="ru-RU" dirty="0"/>
              <a:t>/л, начинают вводить 5% глю­козу в соотношении 1:1с 0,9% р-ром </a:t>
            </a:r>
            <a:r>
              <a:rPr lang="en-US" dirty="0" err="1"/>
              <a:t>NaCl</a:t>
            </a:r>
            <a:r>
              <a:rPr lang="ru-RU" dirty="0"/>
              <a:t>. Одновременно с </a:t>
            </a:r>
            <a:r>
              <a:rPr lang="ru-RU" dirty="0"/>
              <a:t>инсулином начинают и введение препаратов калия (3-5 </a:t>
            </a:r>
            <a:r>
              <a:rPr lang="ru-RU" dirty="0" err="1"/>
              <a:t>ммоль</a:t>
            </a:r>
            <a:r>
              <a:rPr lang="ru-RU" dirty="0"/>
              <a:t>/кг в сутки). Пока­зан прием витаминов группы В, С; оксигенотерапия.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78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Неотложная </a:t>
            </a:r>
            <a:r>
              <a:rPr lang="ru-RU" b="1" dirty="0">
                <a:solidFill>
                  <a:srgbClr val="FF0000"/>
                </a:solidFill>
              </a:rPr>
              <a:t>помощь при </a:t>
            </a:r>
            <a:r>
              <a:rPr lang="ru-RU" b="1" dirty="0" err="1">
                <a:solidFill>
                  <a:srgbClr val="FF0000"/>
                </a:solidFill>
              </a:rPr>
              <a:t>гиперосмолярной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коме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Лечение начинают с </a:t>
            </a:r>
            <a:r>
              <a:rPr lang="ru-RU" dirty="0" err="1"/>
              <a:t>инфузионной</a:t>
            </a:r>
            <a:r>
              <a:rPr lang="ru-RU" dirty="0"/>
              <a:t> терапии 0,45% раствором натрия хлорида до 1/4 суточного объема за 6 ч. Стартовые дозы инсулина в 2 раза ниже (0,05 ЕД/кг), так как больные очень чувствительны к инсу­лину, поэтому быстрое снижение глюкозы может вызвать отек головно­го мозга.</a:t>
            </a:r>
          </a:p>
          <a:p>
            <a:r>
              <a:rPr lang="ru-RU" b="1" dirty="0"/>
              <a:t>Неотложная помощь при </a:t>
            </a:r>
            <a:r>
              <a:rPr lang="ru-RU" b="1" dirty="0" err="1"/>
              <a:t>лактатацидотической</a:t>
            </a:r>
            <a:r>
              <a:rPr lang="ru-RU" b="1" dirty="0"/>
              <a:t> коме </a:t>
            </a:r>
            <a:r>
              <a:rPr lang="ru-RU" dirty="0"/>
              <a:t>Лечение начинают с ликвидации ацидоза введением 4% раствора со­ды внутривенно, введения плазмы при выраженных циркуляторных на­рушениях.</a:t>
            </a:r>
          </a:p>
          <a:p>
            <a:r>
              <a:rPr lang="ru-RU" b="1" dirty="0"/>
              <a:t>Неотложная помощь при гипогликемической коме </a:t>
            </a:r>
            <a:r>
              <a:rPr lang="ru-RU" dirty="0"/>
              <a:t>При тяжелой гипогликемии (больной без сознания) вводят в/в раст­вор 20-40% глюкозы. На </a:t>
            </a:r>
            <a:r>
              <a:rPr lang="ru-RU" dirty="0" err="1"/>
              <a:t>догоспитальном</a:t>
            </a:r>
            <a:r>
              <a:rPr lang="ru-RU" dirty="0"/>
              <a:t> этапе можно использовать глюкагон в/м, п/к, или в/в: детям до 10 лет — 0,5 мг, старше — 1 мг. При отсутствии эффекта вводят преднизолон. При присоединении судорог (т.е. при появлении симптомов отека головного мозга) выполняют ин­тубацию трахеи, в/в вводят </a:t>
            </a:r>
            <a:r>
              <a:rPr lang="ru-RU" dirty="0" err="1"/>
              <a:t>маннит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56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СИНДРОМ ВНУТРИЧЕРЕПНОЙ </a:t>
            </a:r>
            <a:r>
              <a:rPr lang="ru-RU" b="1" dirty="0" smtClean="0">
                <a:solidFill>
                  <a:srgbClr val="FF0000"/>
                </a:solidFill>
              </a:rPr>
              <a:t>ГИПЕРТЕНЗИИ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069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 </a:t>
            </a:r>
            <a:r>
              <a:rPr lang="ru-RU" dirty="0"/>
              <a:t>грудных детей о повышении внутричерепного давления свиде­тельствуют выполненный или </a:t>
            </a:r>
            <a:r>
              <a:rPr lang="ru-RU" dirty="0" err="1"/>
              <a:t>выбухающий</a:t>
            </a:r>
            <a:r>
              <a:rPr lang="ru-RU" dirty="0"/>
              <a:t>, пульсирующий большой родничок, увеличение размеров головы, расхождение швов черепа, на­бухание вен головы, тахикардия, артериальная гипертензия. В возрасте 5 лет и старше предвестниками повышающегося внутричерепного дав­ления часто служат головная боль, рвота и брадикардия</a:t>
            </a:r>
          </a:p>
          <a:p>
            <a:r>
              <a:rPr lang="ru-RU" dirty="0"/>
              <a:t>Появление в любом возрасте </a:t>
            </a:r>
            <a:r>
              <a:rPr lang="ru-RU" dirty="0" err="1"/>
              <a:t>децеребрационной</a:t>
            </a:r>
            <a:r>
              <a:rPr lang="ru-RU" dirty="0"/>
              <a:t> ригидности и ство­ловых расстройств дыхания выступает признаком чрезмерной внутри­черепной гипертензии. Такое повышение внутричерепного давления опасно из-за возможного </a:t>
            </a:r>
            <a:r>
              <a:rPr lang="ru-RU" dirty="0" err="1"/>
              <a:t>окципитального</a:t>
            </a:r>
            <a:r>
              <a:rPr lang="ru-RU" dirty="0"/>
              <a:t> вклинения головного мозга, что проявляется гемиплегией и двусторонним симптомом </a:t>
            </a:r>
            <a:r>
              <a:rPr lang="ru-RU" dirty="0" err="1"/>
              <a:t>Бабинского</a:t>
            </a:r>
            <a:r>
              <a:rPr lang="ru-RU" dirty="0"/>
              <a:t>, односторонними тоническими судорогами, тоническим спазмом мышц конечностей, расширенными фиксированными зрачками.</a:t>
            </a:r>
          </a:p>
          <a:p>
            <a:r>
              <a:rPr lang="ru-RU" b="1" dirty="0">
                <a:solidFill>
                  <a:srgbClr val="FF0000"/>
                </a:solidFill>
              </a:rPr>
              <a:t>Неотложная помощь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При явлениях отека головного мозга и внутричерепной гипертензии независимо от этиологического фактора, необходимо: ограничить вод­ную нагрузку до </a:t>
            </a:r>
            <a:r>
              <a:rPr lang="ru-RU" baseline="30000" dirty="0"/>
              <a:t>2</a:t>
            </a:r>
            <a:r>
              <a:rPr lang="ru-RU" dirty="0"/>
              <a:t>/</a:t>
            </a:r>
            <a:r>
              <a:rPr lang="ru-RU" baseline="-25000" dirty="0"/>
              <a:t>3</a:t>
            </a:r>
            <a:r>
              <a:rPr lang="ru-RU" dirty="0"/>
              <a:t> от возрастной нормы; вводят лазикс 1-2 мг/кг 1-2 раза в сутки; используют барбитураты короткого действия 3-5 мг/кг в час.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5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положить ребенка, находящегося без сознания?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Если нет подозрения на травму шеи</a:t>
            </a:r>
          </a:p>
          <a:p>
            <a:pPr>
              <a:buFontTx/>
              <a:buChar char="-"/>
            </a:pPr>
            <a:r>
              <a:rPr lang="ru-RU" dirty="0" smtClean="0"/>
              <a:t>Положите ребенка на бок для уменьшения риска аспирации</a:t>
            </a:r>
          </a:p>
          <a:p>
            <a:pPr>
              <a:buFontTx/>
              <a:buChar char="-"/>
            </a:pPr>
            <a:r>
              <a:rPr lang="ru-RU" dirty="0" smtClean="0"/>
              <a:t>Шея должна быть слегка вытянута, зафиксируйте это положение, положив одну руку под щеку</a:t>
            </a:r>
          </a:p>
          <a:p>
            <a:pPr>
              <a:buFontTx/>
              <a:buChar char="-"/>
            </a:pPr>
            <a:r>
              <a:rPr lang="ru-RU" dirty="0" smtClean="0"/>
              <a:t>Согните ногу для стабилизации положения тела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40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dorogi-y-detei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969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6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Если есть подозрение на травму шеи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Зафиксируйте шею ребенка в положении лежа на спине</a:t>
            </a:r>
          </a:p>
          <a:p>
            <a:r>
              <a:rPr lang="ru-RU" dirty="0" smtClean="0"/>
              <a:t>Для этого зафиксируйте клейкой лентой лоб и подбородок ребенка к краям жесткой доски для сохранения данного положения</a:t>
            </a:r>
          </a:p>
          <a:p>
            <a:r>
              <a:rPr lang="ru-RU" dirty="0" smtClean="0"/>
              <a:t>Шея ребенка не должна двигаться, для этого необходимо поддерживать голову (например, зафиксировать литровые пакеты для в/в жидкости с каждой стороны)</a:t>
            </a:r>
          </a:p>
          <a:p>
            <a:r>
              <a:rPr lang="ru-RU" dirty="0" smtClean="0"/>
              <a:t>Если у ребенка рвота, поверните его на бок, но при этом голова должна оставаться на одной линии с телом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227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n\Desktop\xTransportirovka-cheloveka-s-perelomom-shejnogo-otdela-pozvonochnika.jpg.pagespeed.ic.GK2vyifs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969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7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/>
          <a:lstStyle/>
          <a:p>
            <a:r>
              <a:rPr lang="ru-RU" dirty="0">
                <a:solidFill>
                  <a:srgbClr val="FF3300"/>
                </a:solidFill>
              </a:rPr>
              <a:t>Цель: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1268760"/>
            <a:ext cx="8064896" cy="4857403"/>
          </a:xfrm>
        </p:spPr>
        <p:txBody>
          <a:bodyPr>
            <a:normAutofit/>
          </a:bodyPr>
          <a:lstStyle/>
          <a:p>
            <a:r>
              <a:rPr lang="ru-RU" sz="4000" dirty="0"/>
              <a:t>Изучить принципы организации неотложной помощи детям и подросткам на </a:t>
            </a:r>
            <a:r>
              <a:rPr lang="ru-RU" sz="4000" dirty="0" err="1"/>
              <a:t>догоспитальном</a:t>
            </a:r>
            <a:r>
              <a:rPr lang="ru-RU" sz="4000" dirty="0"/>
              <a:t> </a:t>
            </a:r>
            <a:r>
              <a:rPr lang="ru-RU" sz="4000" dirty="0" smtClean="0"/>
              <a:t>этапе при нарушениях функции ЦНС. 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7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n\Desktop\0f1d4f04b622815d3932ee82fa99cc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277"/>
            <a:ext cx="8640960" cy="66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1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СУДОРОЖНЫЙ </a:t>
            </a:r>
            <a:r>
              <a:rPr lang="ru-RU" b="1" dirty="0" smtClean="0">
                <a:solidFill>
                  <a:srgbClr val="FF0000"/>
                </a:solidFill>
              </a:rPr>
              <a:t>СИНДРОМ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5892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Судороги </a:t>
            </a:r>
            <a:r>
              <a:rPr lang="ru-RU" dirty="0"/>
              <a:t>— непроизвольное пароксизмальное расстройство мозго­вой деятельности, проявляющееся нарушением сознания, необычной моторной активностью, нарушением поведения, сенсорными или веге­тативными расстройствами. Иногда двигательные расстройства не соп­ровождаются потерей сознания. Термином «эпилепсия» определяют рецидивирующие судороги, не связанные с лихорадкой или острым за­болеванием ЦНС.</a:t>
            </a:r>
          </a:p>
          <a:p>
            <a:r>
              <a:rPr lang="ru-RU" dirty="0"/>
              <a:t>Наиболее частые причины судорог у детей: инфекции (менингит, эн­цефалит, абсцесс головного мозга); метаболические нарушения (</a:t>
            </a:r>
            <a:r>
              <a:rPr lang="ru-RU" dirty="0" err="1"/>
              <a:t>гипо-кальциемия</a:t>
            </a:r>
            <a:r>
              <a:rPr lang="ru-RU" dirty="0"/>
              <a:t>, гипогликемия, </a:t>
            </a:r>
            <a:r>
              <a:rPr lang="ru-RU" dirty="0" err="1"/>
              <a:t>гипо</a:t>
            </a:r>
            <a:r>
              <a:rPr lang="ru-RU" dirty="0"/>
              <a:t>- и </a:t>
            </a:r>
            <a:r>
              <a:rPr lang="ru-RU" dirty="0" err="1"/>
              <a:t>гипернатриемия</a:t>
            </a:r>
            <a:r>
              <a:rPr lang="ru-RU" dirty="0"/>
              <a:t>, </a:t>
            </a:r>
            <a:r>
              <a:rPr lang="ru-RU" dirty="0" err="1"/>
              <a:t>гипомагниемия</a:t>
            </a:r>
            <a:r>
              <a:rPr lang="ru-RU" dirty="0"/>
              <a:t>, почечная недостаточность); перинатальные поражения (гипоксия, трав­ма, кровоизлияния в мозг, внутриутробные инфекции); неврологичес­кие заболевания (эпилепсия, пороки развития ЦНС, энцефалопатия на фоне синдрома Рея, болезней обмена веществ, </a:t>
            </a:r>
            <a:r>
              <a:rPr lang="ru-RU" dirty="0" err="1"/>
              <a:t>факоматозы</a:t>
            </a:r>
            <a:r>
              <a:rPr lang="ru-RU" dirty="0"/>
              <a:t>, опухоли мозга, комы </a:t>
            </a:r>
            <a:r>
              <a:rPr lang="en-US" dirty="0"/>
              <a:t>III </a:t>
            </a:r>
            <a:r>
              <a:rPr lang="ru-RU" dirty="0"/>
              <a:t>степени любой этиологии). Кроме того, выделяют </a:t>
            </a:r>
            <a:r>
              <a:rPr lang="ru-RU" dirty="0" smtClean="0"/>
              <a:t>фебрильные </a:t>
            </a:r>
            <a:r>
              <a:rPr lang="ru-RU" dirty="0"/>
              <a:t>и идиопатические судороги.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129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4087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Чаще всего длительность судорог не превышает 10-15 мин; при приступе более 20-30 мин говорят об эпилептическом статусе. Наибо­лее часто возникают простые — кратковременные, </a:t>
            </a:r>
            <a:r>
              <a:rPr lang="ru-RU" dirty="0" err="1"/>
              <a:t>генерализованные</a:t>
            </a:r>
            <a:r>
              <a:rPr lang="ru-RU" dirty="0"/>
              <a:t>, тонические и </a:t>
            </a:r>
            <a:r>
              <a:rPr lang="ru-RU" dirty="0" err="1"/>
              <a:t>клонико</a:t>
            </a:r>
            <a:r>
              <a:rPr lang="ru-RU" dirty="0"/>
              <a:t>-тонические фебрильные судороги. Длительные, повторные или фокальные фебрильные судороги требуют углубленно­го обследования после их купирования. Эпилептический статус часто возникает при менингите, энцефалите, гипоксии, отеке головного моз­га, пороках его развития.</a:t>
            </a:r>
          </a:p>
          <a:p>
            <a:r>
              <a:rPr lang="ru-RU" dirty="0"/>
              <a:t>Одной из важных причин упорных судорог выступает </a:t>
            </a:r>
            <a:r>
              <a:rPr lang="ru-RU" dirty="0" err="1" smtClean="0"/>
              <a:t>гипокальциемическая</a:t>
            </a:r>
            <a:r>
              <a:rPr lang="ru-RU" dirty="0" smtClean="0"/>
              <a:t> </a:t>
            </a:r>
            <a:r>
              <a:rPr lang="ru-RU" dirty="0"/>
              <a:t>спазмофилия, требующая коррекции обмена кальция. Она наблюдается часто в весенние месяцы у детей первого полугодия жизни с большим весом, страдающих рахитом.</a:t>
            </a:r>
          </a:p>
        </p:txBody>
      </p:sp>
    </p:spTree>
    <p:extLst>
      <p:ext uri="{BB962C8B-B14F-4D97-AF65-F5344CB8AC3E}">
        <p14:creationId xmlns:p14="http://schemas.microsoft.com/office/powerpoint/2010/main" val="130061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Неотложная помощь при </a:t>
            </a:r>
            <a:r>
              <a:rPr lang="ru-RU" b="1" dirty="0" err="1">
                <a:solidFill>
                  <a:srgbClr val="FF0000"/>
                </a:solidFill>
              </a:rPr>
              <a:t>генерализованных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судорогах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257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При </a:t>
            </a:r>
            <a:r>
              <a:rPr lang="ru-RU" dirty="0"/>
              <a:t>приступе ребенка необходимо уложить на бок, несколько </a:t>
            </a:r>
            <a:r>
              <a:rPr lang="ru-RU" dirty="0" smtClean="0"/>
              <a:t>от­вести </a:t>
            </a:r>
            <a:r>
              <a:rPr lang="ru-RU" dirty="0"/>
              <a:t>голову назад для облегчения дыхания (насильно размыкать </a:t>
            </a:r>
            <a:r>
              <a:rPr lang="ru-RU" dirty="0" smtClean="0"/>
              <a:t>че­люсти </a:t>
            </a:r>
            <a:r>
              <a:rPr lang="ru-RU" dirty="0"/>
              <a:t>не следует из-за опасности повреждения зубов, аспирации).</a:t>
            </a:r>
          </a:p>
          <a:p>
            <a:pPr lvl="0"/>
            <a:r>
              <a:rPr lang="ru-RU" dirty="0"/>
              <a:t>Восстановление проходимости дыхательных путей. </a:t>
            </a:r>
            <a:r>
              <a:rPr lang="ru-RU" dirty="0" smtClean="0"/>
              <a:t>Необходимо очистить </a:t>
            </a:r>
            <a:r>
              <a:rPr lang="ru-RU" dirty="0"/>
              <a:t>ротовую полость и глотку от слизи, вставить </a:t>
            </a:r>
            <a:r>
              <a:rPr lang="ru-RU" dirty="0" smtClean="0"/>
              <a:t>роторасшири­тель </a:t>
            </a:r>
            <a:r>
              <a:rPr lang="ru-RU" dirty="0"/>
              <a:t>или шпатель, обернутый мягкой тканью, чтобы предотвратить </a:t>
            </a:r>
            <a:r>
              <a:rPr lang="ru-RU" dirty="0" smtClean="0"/>
              <a:t>прикусывание </a:t>
            </a:r>
            <a:r>
              <a:rPr lang="ru-RU" dirty="0"/>
              <a:t>языка, губ; обеспечить поступление свежего воздуха или </a:t>
            </a:r>
            <a:r>
              <a:rPr lang="ru-RU" dirty="0" err="1" smtClean="0"/>
              <a:t>ингалировать</a:t>
            </a:r>
            <a:r>
              <a:rPr lang="ru-RU" dirty="0" smtClean="0"/>
              <a:t> </a:t>
            </a:r>
            <a:r>
              <a:rPr lang="ru-RU" dirty="0"/>
              <a:t>кислород.</a:t>
            </a:r>
          </a:p>
          <a:p>
            <a:pPr lvl="0"/>
            <a:r>
              <a:rPr lang="ru-RU" dirty="0"/>
              <a:t>При наличии высокой температуры необходимо дать </a:t>
            </a:r>
            <a:r>
              <a:rPr lang="ru-RU" dirty="0" smtClean="0"/>
              <a:t>парацетамол (</a:t>
            </a:r>
            <a:r>
              <a:rPr lang="ru-RU" dirty="0"/>
              <a:t>если судороги закончились) или ввести литическую смесь (если </a:t>
            </a:r>
            <a:r>
              <a:rPr lang="ru-RU" dirty="0" smtClean="0"/>
              <a:t>продолжаются</a:t>
            </a:r>
            <a:r>
              <a:rPr lang="ru-RU" dirty="0"/>
              <a:t>).</a:t>
            </a:r>
          </a:p>
          <a:p>
            <a:pPr lvl="0"/>
            <a:r>
              <a:rPr lang="ru-RU" dirty="0"/>
              <a:t>Если судороги продолжаются более 3-5 мин, рекомендуют </a:t>
            </a:r>
            <a:r>
              <a:rPr lang="ru-RU" dirty="0" smtClean="0"/>
              <a:t>ввести 0,5</a:t>
            </a:r>
            <a:r>
              <a:rPr lang="ru-RU" dirty="0"/>
              <a:t>% раствор </a:t>
            </a:r>
            <a:r>
              <a:rPr lang="ru-RU" dirty="0" err="1"/>
              <a:t>диазепама</a:t>
            </a:r>
            <a:r>
              <a:rPr lang="ru-RU" dirty="0"/>
              <a:t> в дозе 0,05 мл/кг (0,2-0,4 мг/кг) в/м </a:t>
            </a:r>
            <a:r>
              <a:rPr lang="ru-RU" dirty="0" err="1" smtClean="0"/>
              <a:t>сублингвально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При возобновлении судорог и эпилептическом статусе </a:t>
            </a:r>
            <a:r>
              <a:rPr lang="ru-RU" dirty="0" smtClean="0"/>
              <a:t>необходимо обеспечить </a:t>
            </a:r>
            <a:r>
              <a:rPr lang="ru-RU" dirty="0"/>
              <a:t>доступ к вене и ввести 0,5% раствор </a:t>
            </a:r>
            <a:r>
              <a:rPr lang="ru-RU" dirty="0" err="1"/>
              <a:t>диазепама</a:t>
            </a:r>
            <a:r>
              <a:rPr lang="ru-RU" dirty="0"/>
              <a:t> в той же </a:t>
            </a:r>
            <a:r>
              <a:rPr lang="ru-RU" dirty="0" smtClean="0"/>
              <a:t>до­зе </a:t>
            </a:r>
            <a:r>
              <a:rPr lang="ru-RU" dirty="0"/>
              <a:t>(максимальная доза — 0,6 мг/кг за 8 ч). При отсутствии эффекта </a:t>
            </a:r>
            <a:r>
              <a:rPr lang="ru-RU" dirty="0" smtClean="0"/>
              <a:t>вво­дят </a:t>
            </a:r>
            <a:r>
              <a:rPr lang="ru-RU" dirty="0"/>
              <a:t>20% раствор </a:t>
            </a:r>
            <a:r>
              <a:rPr lang="ru-RU" dirty="0" err="1"/>
              <a:t>оксибутирата</a:t>
            </a:r>
            <a:r>
              <a:rPr lang="ru-RU" dirty="0"/>
              <a:t> натрия 0,5 мл/кг (100 мг/кг) на 10</a:t>
            </a:r>
            <a:r>
              <a:rPr lang="ru-RU" dirty="0" smtClean="0"/>
              <a:t>% растворе </a:t>
            </a:r>
            <a:r>
              <a:rPr lang="ru-RU" dirty="0"/>
              <a:t>глюкозы в/в медленно (!) во избежание остановки </a:t>
            </a:r>
            <a:r>
              <a:rPr lang="ru-RU" dirty="0" smtClean="0"/>
              <a:t>дыхания или </a:t>
            </a:r>
            <a:r>
              <a:rPr lang="ru-RU" dirty="0" err="1"/>
              <a:t>дифенин</a:t>
            </a:r>
            <a:r>
              <a:rPr lang="ru-RU" dirty="0"/>
              <a:t> в дозе 10-15 мг/кг.</a:t>
            </a:r>
          </a:p>
          <a:p>
            <a:pPr lvl="0"/>
            <a:r>
              <a:rPr lang="ru-RU" dirty="0"/>
              <a:t>При метаболических судорогах показано введение 25% </a:t>
            </a:r>
            <a:r>
              <a:rPr lang="ru-RU" dirty="0" smtClean="0"/>
              <a:t>раствора сульфата </a:t>
            </a:r>
            <a:r>
              <a:rPr lang="ru-RU" dirty="0"/>
              <a:t>магния из расчета 1,0 мл/год жизни или 1% раствор </a:t>
            </a:r>
            <a:r>
              <a:rPr lang="ru-RU" dirty="0" smtClean="0"/>
              <a:t>фуросемида </a:t>
            </a:r>
            <a:r>
              <a:rPr lang="ru-RU" dirty="0"/>
              <a:t>0,1—0,2 мл/кг (1-2 мг/кг) в/в или в/м.</a:t>
            </a:r>
          </a:p>
          <a:p>
            <a:pPr lvl="0"/>
            <a:r>
              <a:rPr lang="ru-RU" dirty="0"/>
              <a:t>При </a:t>
            </a:r>
            <a:r>
              <a:rPr lang="ru-RU" dirty="0" err="1"/>
              <a:t>гипокальциемических</a:t>
            </a:r>
            <a:r>
              <a:rPr lang="ru-RU" dirty="0"/>
              <a:t> судорогах вводят 10% раствор </a:t>
            </a:r>
            <a:r>
              <a:rPr lang="ru-RU" dirty="0" smtClean="0"/>
              <a:t>кальция глюконата </a:t>
            </a:r>
            <a:r>
              <a:rPr lang="ru-RU" dirty="0"/>
              <a:t>(1,0 мл/кг) в/в медленно. Раствор предварительно </a:t>
            </a:r>
            <a:r>
              <a:rPr lang="ru-RU" dirty="0" smtClean="0"/>
              <a:t>разводят раствором </a:t>
            </a:r>
            <a:r>
              <a:rPr lang="ru-RU" dirty="0"/>
              <a:t>глюкозы в два раза.</a:t>
            </a:r>
          </a:p>
          <a:p>
            <a:r>
              <a:rPr lang="ru-RU" dirty="0" err="1"/>
              <a:t>Фенобарбитал</a:t>
            </a:r>
            <a:r>
              <a:rPr lang="ru-RU" dirty="0"/>
              <a:t> внутрь (до 5 мг/кг/</a:t>
            </a:r>
            <a:r>
              <a:rPr lang="ru-RU" dirty="0" err="1"/>
              <a:t>сут</a:t>
            </a:r>
            <a:r>
              <a:rPr lang="ru-RU" dirty="0"/>
              <a:t>) не дает быстрого насыщения, поэтому его можно использовать лишь с расчетом на длительное </a:t>
            </a:r>
            <a:r>
              <a:rPr lang="ru-RU" dirty="0" smtClean="0"/>
              <a:t>лече</a:t>
            </a:r>
            <a:r>
              <a:rPr lang="ru-RU" dirty="0"/>
              <a:t>ние. В растворе для в/в применения его используют в дозе насыщения 10 мг/кг и повторно (максимально 30 мг/кг), а в поддерживающей дозе — 3 мг/кг/сутки. После оказания неотложной помощи детям с судорогами показана госпитализация в неврологическое отделение, а при эпилепти­ческом статусе — в реанимационное отделение.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542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вводить </a:t>
            </a:r>
            <a:r>
              <a:rPr lang="ru-RU" b="1" dirty="0" err="1" smtClean="0"/>
              <a:t>диазепам</a:t>
            </a:r>
            <a:r>
              <a:rPr lang="ru-RU" b="1" dirty="0" smtClean="0"/>
              <a:t> (или </a:t>
            </a:r>
            <a:r>
              <a:rPr lang="ru-RU" b="1" dirty="0" err="1" smtClean="0"/>
              <a:t>параальдегид</a:t>
            </a:r>
            <a:r>
              <a:rPr lang="ru-RU" b="1" dirty="0" smtClean="0"/>
              <a:t>) </a:t>
            </a:r>
            <a:r>
              <a:rPr lang="ru-RU" b="1" dirty="0" smtClean="0"/>
              <a:t>ректально (ВОЗ)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ru-RU" dirty="0" smtClean="0"/>
              <a:t>Наберите дозу из ампулы в туберкулиновый (1 мл) шприц. Дозу определяйте исходя из массы тела, если это возможно. Затем снимите иглу.</a:t>
            </a:r>
          </a:p>
          <a:p>
            <a:r>
              <a:rPr lang="ru-RU" dirty="0" smtClean="0"/>
              <a:t>Введите шприц в прямую кишку на глубину 4-5 см и введите раствор.</a:t>
            </a:r>
          </a:p>
          <a:p>
            <a:r>
              <a:rPr lang="ru-RU" dirty="0" smtClean="0"/>
              <a:t>Сведите ягодицы вместе и держите их так в течении нескольких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53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157592" cy="244827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Если через 10 минут судороги не прекращаются,  введите вторую дозу </a:t>
            </a:r>
            <a:r>
              <a:rPr lang="ru-RU" sz="2400" dirty="0" err="1" smtClean="0"/>
              <a:t>диазепама</a:t>
            </a:r>
            <a:r>
              <a:rPr lang="ru-RU" sz="2400" dirty="0" smtClean="0"/>
              <a:t> ректально или внутривенно  0,05 мл/кг  =0,25 мг/кг. </a:t>
            </a:r>
            <a:br>
              <a:rPr lang="ru-RU" sz="2400" dirty="0" smtClean="0"/>
            </a:br>
            <a:r>
              <a:rPr lang="ru-RU" sz="2400" dirty="0" smtClean="0"/>
              <a:t>Если еще через 10 минут судороги все еще продолжаются, то  дайте третью дозу </a:t>
            </a:r>
            <a:r>
              <a:rPr lang="ru-RU" sz="2400" dirty="0" err="1" smtClean="0"/>
              <a:t>диазепама</a:t>
            </a:r>
            <a:r>
              <a:rPr lang="ru-RU" sz="2400" dirty="0"/>
              <a:t> </a:t>
            </a:r>
            <a:r>
              <a:rPr lang="ru-RU" sz="2400" dirty="0" smtClean="0"/>
              <a:t>или введите </a:t>
            </a:r>
            <a:r>
              <a:rPr lang="ru-RU" sz="2400" dirty="0" err="1" smtClean="0"/>
              <a:t>паральдегид</a:t>
            </a:r>
            <a:r>
              <a:rPr lang="ru-RU" sz="2400" dirty="0" smtClean="0"/>
              <a:t> ректально  или </a:t>
            </a:r>
            <a:r>
              <a:rPr lang="ru-RU" sz="2400" dirty="0" err="1" smtClean="0"/>
              <a:t>фенобарбитал</a:t>
            </a:r>
            <a:r>
              <a:rPr lang="ru-RU" sz="2400" dirty="0" smtClean="0"/>
              <a:t> в/в или в/м в </a:t>
            </a:r>
            <a:r>
              <a:rPr lang="ru-RU" sz="2400" dirty="0" err="1" smtClean="0"/>
              <a:t>дзе</a:t>
            </a:r>
            <a:r>
              <a:rPr lang="ru-RU" sz="2400" dirty="0" smtClean="0"/>
              <a:t> 15 мг/кг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18854"/>
              </p:ext>
            </p:extLst>
          </p:nvPr>
        </p:nvGraphicFramePr>
        <p:xfrm>
          <a:off x="395536" y="21542"/>
          <a:ext cx="8363271" cy="404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757"/>
                <a:gridCol w="2787757"/>
                <a:gridCol w="2787757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Диазепам</a:t>
                      </a:r>
                      <a:r>
                        <a:rPr lang="ru-RU" dirty="0" smtClean="0"/>
                        <a:t> ректально раствор 10 мг/2 мл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Паральдегид</a:t>
                      </a:r>
                      <a:r>
                        <a:rPr lang="ru-RU" dirty="0" smtClean="0"/>
                        <a:t> ректально</a:t>
                      </a:r>
                      <a:endParaRPr lang="ru-RU" dirty="0"/>
                    </a:p>
                  </a:txBody>
                  <a:tcPr/>
                </a:tc>
              </a:tr>
              <a:tr h="537848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Возраст/ масса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Доза 0,1 мл/кг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Доза 0,1 мл/кг</a:t>
                      </a:r>
                    </a:p>
                  </a:txBody>
                  <a:tcPr/>
                </a:tc>
              </a:tr>
              <a:tr h="550036">
                <a:tc>
                  <a:txBody>
                    <a:bodyPr/>
                    <a:lstStyle/>
                    <a:p>
                      <a:r>
                        <a:rPr lang="ru-RU" dirty="0" smtClean="0"/>
                        <a:t>От 2 недель до 2 месяцев (масса меньше 4 кг)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 мл (1,5 мг)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 мл</a:t>
                      </a:r>
                      <a:endParaRPr lang="ru-RU" dirty="0"/>
                    </a:p>
                  </a:txBody>
                  <a:tcPr/>
                </a:tc>
              </a:tr>
              <a:tr h="537848">
                <a:tc>
                  <a:txBody>
                    <a:bodyPr/>
                    <a:lstStyle/>
                    <a:p>
                      <a:r>
                        <a:rPr lang="ru-RU" dirty="0" smtClean="0"/>
                        <a:t>2-4 месяца (4-6 кг)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 мл (2,5 мг)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1,6 мл</a:t>
                      </a:r>
                      <a:endParaRPr lang="ru-RU" dirty="0"/>
                    </a:p>
                  </a:txBody>
                  <a:tcPr/>
                </a:tc>
              </a:tr>
              <a:tr h="537848">
                <a:tc>
                  <a:txBody>
                    <a:bodyPr/>
                    <a:lstStyle/>
                    <a:p>
                      <a:r>
                        <a:rPr lang="ru-RU" dirty="0" smtClean="0"/>
                        <a:t>4-12 месяцев (6-10 кг)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 мл (5 мг)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2,4 мл</a:t>
                      </a:r>
                      <a:endParaRPr lang="ru-RU" dirty="0"/>
                    </a:p>
                  </a:txBody>
                  <a:tcPr/>
                </a:tc>
              </a:tr>
              <a:tr h="537848">
                <a:tc>
                  <a:txBody>
                    <a:bodyPr/>
                    <a:lstStyle/>
                    <a:p>
                      <a:r>
                        <a:rPr lang="ru-RU" dirty="0" smtClean="0"/>
                        <a:t>1-3 года (10-14 кг)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25 мл (6,</a:t>
                      </a:r>
                      <a:r>
                        <a:rPr lang="ru-RU" baseline="0" dirty="0" smtClean="0"/>
                        <a:t> 25 мг)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мл</a:t>
                      </a:r>
                      <a:endParaRPr lang="ru-RU" dirty="0"/>
                    </a:p>
                  </a:txBody>
                  <a:tcPr/>
                </a:tc>
              </a:tr>
              <a:tr h="537848">
                <a:tc>
                  <a:txBody>
                    <a:bodyPr/>
                    <a:lstStyle/>
                    <a:p>
                      <a:r>
                        <a:rPr lang="ru-RU" dirty="0" smtClean="0"/>
                        <a:t>3-5 лет (14-19 кг)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5 (7,5 мг)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83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СИМПТОМЫ ПОВЫШЕННОЙ СУДОРОЖНОЙ </a:t>
            </a:r>
            <a:r>
              <a:rPr lang="ru-RU" b="1" dirty="0" smtClean="0"/>
              <a:t>ГОТОВНОСТИ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636821"/>
              </p:ext>
            </p:extLst>
          </p:nvPr>
        </p:nvGraphicFramePr>
        <p:xfrm>
          <a:off x="395533" y="1600200"/>
          <a:ext cx="8352930" cy="51904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2171"/>
                <a:gridCol w="6840759"/>
              </a:tblGrid>
              <a:tr h="1252736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Признаки скрытой спазмофилии (симптомы повышенной возбудимости нервно-мышечного аппарата)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9532" marR="395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Симптом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</a:rPr>
                        <a:t>Хвостека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– легкое поколачивание по месту выхода лицевого нерва (между скуловой дугой и углом рта), вызывает быстрые сокращения, подергивания мышц рта, носа, внутреннего угла глаза соответствующей стороны лица.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9532" marR="39532" marT="0" marB="0">
                    <a:noFill/>
                  </a:tcPr>
                </a:tc>
              </a:tr>
              <a:tr h="990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Симптом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</a:rPr>
                        <a:t>Люста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перонеальный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или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фибулярный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) – поколачивание в области малоберцового нерва сзади и книзу от головки малоберцовой кости вызывает тыльное сгибание стопы, отведение и поворот ее кнаружи.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9532" marR="39532" marT="0" marB="0">
                    <a:noFill/>
                  </a:tcPr>
                </a:tc>
              </a:tr>
              <a:tr h="848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Симптом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</a:rPr>
                        <a:t>Труссо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– сдавление на несколько минут плеча (нервно-сосудистого пучка) жгутом, манжеткой вызывает судорожное сведение пальцев руки и кисти в виде "руки акушера".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9532" marR="39532" marT="0" marB="0">
                    <a:noFill/>
                  </a:tcPr>
                </a:tc>
              </a:tr>
              <a:tr h="565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Симптом Маслова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– укол в пятку вызывает вместо учащения дыхания его остановку на несколько секунд на высоте вдоха или выдоха.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9532" marR="39532" marT="0" marB="0">
                    <a:noFill/>
                  </a:tcPr>
                </a:tc>
              </a:tr>
              <a:tr h="1533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Симптом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</a:rPr>
                        <a:t>Эрба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– повышение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электровозбудимости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нервов при воздействии гальванического тока, проявляющееся сокращением мышц при размыкании катода, приложенного к срединному нерву при силе тока меньше 5 мА.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9532" marR="39532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986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n\Desktop\10809_html_265390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68407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31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81760"/>
              </p:ext>
            </p:extLst>
          </p:nvPr>
        </p:nvGraphicFramePr>
        <p:xfrm>
          <a:off x="395536" y="332656"/>
          <a:ext cx="8596060" cy="63070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56184"/>
                <a:gridCol w="6939876"/>
              </a:tblGrid>
              <a:tr h="200107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Признаки явной спазмофилии: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5179" marR="4517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Ларингоспазм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– затруднение вдоха и появление своеобразного шумного дыхания, возможна его остановка на несколько секунд; испуганное выражение лица; бледность, затем цианоз кожи; холодный пот на лице и туловище; спустя несколько секунд – шумный вдох и постепенная нормализация дыхания.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5179" marR="45179" marT="0" marB="0">
                    <a:noFill/>
                  </a:tcPr>
                </a:tc>
              </a:tr>
              <a:tr h="4224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</a:rPr>
                        <a:t>Карпопедальный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 спазм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– болезненные спазмы мускулатуры кистей и стоп, длящиеся от нескольких минут до нескольких часов, иногда дней; при этом кисть принимает положение «руки акушера», а стопы находятся в состоянии резкого подошвенного сгибания; спастическое состояние может распространяться на мимические мышцы (тетаническое лицо), жевательные мышцы (тризм), глазные мышцы (временное косоглазие), мышцы шеи, дыхательные мышцы (задержка, остановка дыхания), сердечную мышцу (остановка сердца и внезапная смерть).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5179" marR="45179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198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n\Desktop\redkaya-bolez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404664"/>
            <a:ext cx="865896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8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3300"/>
                </a:solidFill>
              </a:rPr>
              <a:t>План лекции: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8147248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Степени нарушения сознания у детей.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ком у детей.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степени комы по шкале Глазго.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Неотложная помощи при коме.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Синдром внутричерепной гипертензии.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Судорожный синдром.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Менингеальный синдром.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нейротоксинами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Перегревание и переохлаждение.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3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Менингеальный </a:t>
            </a:r>
            <a:r>
              <a:rPr lang="ru-RU" b="1" dirty="0" smtClean="0">
                <a:solidFill>
                  <a:srgbClr val="FF0000"/>
                </a:solidFill>
              </a:rPr>
              <a:t>синдром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61662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Попытка пас­сивно наклонить голову вперед с при­ведением подбородка к груди при раз­дражении мозговых оболочек встреча­ет сопротивление вследствие повторяю­щегося рефлекторного напряжения </a:t>
            </a:r>
            <a:r>
              <a:rPr lang="ru-RU" dirty="0" err="1"/>
              <a:t>заднешейной</a:t>
            </a:r>
            <a:r>
              <a:rPr lang="ru-RU" dirty="0"/>
              <a:t> мускулатуры. Симптом этот получил название </a:t>
            </a:r>
            <a:r>
              <a:rPr lang="ru-RU" b="1" i="1" dirty="0"/>
              <a:t>«ригидность </a:t>
            </a:r>
            <a:r>
              <a:rPr lang="ru-RU" b="1" i="1" dirty="0" err="1"/>
              <a:t>затылоч­ных.мышц</a:t>
            </a:r>
            <a:r>
              <a:rPr lang="ru-RU" b="1" i="1" dirty="0"/>
              <a:t>». </a:t>
            </a:r>
            <a:endParaRPr lang="ru-RU" dirty="0"/>
          </a:p>
          <a:p>
            <a:r>
              <a:rPr lang="ru-RU" b="1" i="1" dirty="0"/>
              <a:t>Характерен симптом </a:t>
            </a:r>
            <a:r>
              <a:rPr lang="ru-RU" b="1" i="1" dirty="0" err="1"/>
              <a:t>Кернига</a:t>
            </a:r>
            <a:r>
              <a:rPr lang="ru-RU" b="1" i="1" dirty="0"/>
              <a:t>.</a:t>
            </a:r>
            <a:r>
              <a:rPr lang="ru-RU" i="1" dirty="0"/>
              <a:t> </a:t>
            </a:r>
            <a:r>
              <a:rPr lang="ru-RU" dirty="0"/>
              <a:t>Выяв­ляют следующим образом: у лежащего на спине больного обследующий сгиба­ет нижнюю конечность в тазобедренном и коленном суставах под прямым углом; в этом исходном положении пытаются произвести разгибание в ко­ленном суставе, что при менингеальном синдроме встречает сопротивление. Сгибатели голени </a:t>
            </a:r>
            <a:r>
              <a:rPr lang="ru-RU" dirty="0" err="1"/>
              <a:t>тонически</a:t>
            </a:r>
            <a:r>
              <a:rPr lang="ru-RU" dirty="0"/>
              <a:t> напряга­ются, разогнуть нижнюю конечность в коленном суставе обычно не удается. Иногда появляется боль в мышцах (сги­бателях голени), реже — в поясничной области и вдоль всего позвоночника. </a:t>
            </a:r>
          </a:p>
          <a:p>
            <a:r>
              <a:rPr lang="ru-RU" dirty="0"/>
              <a:t>При исследовании тонуса </a:t>
            </a:r>
            <a:r>
              <a:rPr lang="ru-RU" dirty="0" err="1"/>
              <a:t>заднешейных</a:t>
            </a:r>
            <a:r>
              <a:rPr lang="ru-RU" dirty="0"/>
              <a:t> мышц (проба на ригидность мышц затылка), также и при пробе </a:t>
            </a:r>
            <a:r>
              <a:rPr lang="ru-RU" dirty="0" err="1"/>
              <a:t>Кернига</a:t>
            </a:r>
            <a:r>
              <a:rPr lang="ru-RU" dirty="0"/>
              <a:t> помимо указанных выше возникают еще и отдаленные рефлекторно-двигательные реакции. Они получили назва­ние </a:t>
            </a:r>
            <a:r>
              <a:rPr lang="ru-RU" i="1" dirty="0"/>
              <a:t>«</a:t>
            </a:r>
            <a:r>
              <a:rPr lang="ru-RU" i="1" dirty="0" err="1"/>
              <a:t>менингеалъные</a:t>
            </a:r>
            <a:r>
              <a:rPr lang="ru-RU" i="1" dirty="0"/>
              <a:t> симптомы </a:t>
            </a:r>
            <a:r>
              <a:rPr lang="ru-RU" i="1" dirty="0" err="1"/>
              <a:t>Брудзин­ского</a:t>
            </a:r>
            <a:r>
              <a:rPr lang="ru-RU" i="1" dirty="0"/>
              <a:t>». </a:t>
            </a:r>
            <a:r>
              <a:rPr lang="ru-RU" dirty="0"/>
              <a:t> Пассивный наклон головы кпереди вызывает лег­кое сгибание обеих нижних конечнос­тей в тазобедренном и коленном суста­вах— </a:t>
            </a:r>
            <a:r>
              <a:rPr lang="ru-RU" b="1" i="1" dirty="0"/>
              <a:t>«верхний симптом </a:t>
            </a:r>
            <a:r>
              <a:rPr lang="ru-RU" b="1" i="1" dirty="0" err="1"/>
              <a:t>Брудзинского</a:t>
            </a:r>
            <a:r>
              <a:rPr lang="ru-RU" b="1" i="1" dirty="0"/>
              <a:t>».</a:t>
            </a:r>
            <a:r>
              <a:rPr lang="ru-RU" b="1" dirty="0"/>
              <a:t>. </a:t>
            </a:r>
            <a:endParaRPr lang="ru-RU" dirty="0"/>
          </a:p>
          <a:p>
            <a:r>
              <a:rPr lang="ru-RU" dirty="0"/>
              <a:t>Аналогичное движение нижних конечностей можно вызвать при давлении на область лобкового симфиза — </a:t>
            </a:r>
            <a:r>
              <a:rPr lang="ru-RU" b="1" i="1" dirty="0"/>
              <a:t>«средний симптом </a:t>
            </a:r>
            <a:r>
              <a:rPr lang="ru-RU" b="1" i="1" dirty="0" err="1"/>
              <a:t>Брудзин­ского</a:t>
            </a:r>
            <a:r>
              <a:rPr lang="ru-RU" b="1" i="1" dirty="0"/>
              <a:t>».</a:t>
            </a:r>
            <a:r>
              <a:rPr lang="ru-RU" b="1" dirty="0"/>
              <a:t>.</a:t>
            </a:r>
            <a:r>
              <a:rPr lang="ru-RU" dirty="0"/>
              <a:t> </a:t>
            </a:r>
          </a:p>
          <a:p>
            <a:r>
              <a:rPr lang="ru-RU" dirty="0"/>
              <a:t>Такое же </a:t>
            </a:r>
            <a:r>
              <a:rPr lang="ru-RU" dirty="0" err="1"/>
              <a:t>сгибательное</a:t>
            </a:r>
            <a:r>
              <a:rPr lang="ru-RU" dirty="0"/>
              <a:t> движение в контралатеральной нижней конечности при пробе </a:t>
            </a:r>
            <a:r>
              <a:rPr lang="ru-RU" dirty="0" err="1"/>
              <a:t>Кернига</a:t>
            </a:r>
            <a:r>
              <a:rPr lang="ru-RU" dirty="0"/>
              <a:t> обозначается как </a:t>
            </a:r>
            <a:r>
              <a:rPr lang="ru-RU" b="1" i="1" dirty="0"/>
              <a:t>«нижний симптом </a:t>
            </a:r>
            <a:r>
              <a:rPr lang="ru-RU" b="1" i="1" dirty="0" err="1"/>
              <a:t>Брудзинского</a:t>
            </a:r>
            <a:r>
              <a:rPr lang="ru-RU" b="1" i="1" dirty="0"/>
              <a:t>»</a:t>
            </a:r>
            <a:r>
              <a:rPr lang="ru-RU" b="1" dirty="0"/>
              <a:t>. </a:t>
            </a:r>
            <a:endParaRPr lang="ru-RU" dirty="0"/>
          </a:p>
          <a:p>
            <a:r>
              <a:rPr lang="ru-RU" dirty="0"/>
              <a:t>При менин­гите наблюдается и </a:t>
            </a:r>
            <a:r>
              <a:rPr lang="ru-RU" b="1" i="1" dirty="0"/>
              <a:t>симптом </a:t>
            </a:r>
            <a:r>
              <a:rPr lang="ru-RU" b="1" i="1" dirty="0" err="1"/>
              <a:t>Гийена</a:t>
            </a:r>
            <a:r>
              <a:rPr lang="ru-RU" b="1" i="1" dirty="0"/>
              <a:t>:</a:t>
            </a:r>
            <a:r>
              <a:rPr lang="ru-RU" dirty="0"/>
              <a:t> сдавление четырехглавой мышцы бед­ра с одной стороны вызывает непроиз­вольное сгибание в коленном и тазобед­ренном суставах противоположной ко­нечности. </a:t>
            </a:r>
          </a:p>
          <a:p>
            <a:r>
              <a:rPr lang="ru-RU" dirty="0"/>
              <a:t>При менингите у детей </a:t>
            </a:r>
            <a:r>
              <a:rPr lang="ru-RU" b="1" i="1" dirty="0"/>
              <a:t>на­блюдается симптом «подвешивания» по </a:t>
            </a:r>
            <a:r>
              <a:rPr lang="ru-RU" b="1" i="1" dirty="0" err="1"/>
              <a:t>Лесажу</a:t>
            </a:r>
            <a:r>
              <a:rPr lang="ru-RU" b="1" i="1" dirty="0"/>
              <a:t>.</a:t>
            </a:r>
            <a:r>
              <a:rPr lang="ru-RU" i="1" dirty="0"/>
              <a:t> </a:t>
            </a:r>
            <a:r>
              <a:rPr lang="ru-RU" dirty="0"/>
              <a:t>Методика исследования: ре­бенка приподнимают, поддерживая в подмышечных областях; при этом ниж­ние конечности его непроизвольно под­тягиваются к животу за счет сгибания их в тазобедренных и коленных суставах.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60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n\Desktop\mening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64"/>
            <a:ext cx="9144000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64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НЕЙРОИНФЕКЦИИ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При менингеальном синдроме возникает обычно головная боль и рвота, не связанная с приемом пищи и не приносящая облегчения. Он характеризуется следующими симптомами: ригидностью затылочных мышц, запрокидыванием головы назад и невозможностью пассивного наклона головы вперед из-за резкой болезненности (ребенок не дотя­гивается подбородком до груди), симптомами </a:t>
            </a:r>
            <a:r>
              <a:rPr lang="ru-RU" dirty="0" err="1"/>
              <a:t>Кернига</a:t>
            </a:r>
            <a:r>
              <a:rPr lang="ru-RU" dirty="0"/>
              <a:t>, </a:t>
            </a:r>
            <a:r>
              <a:rPr lang="ru-RU" dirty="0" err="1" smtClean="0"/>
              <a:t>Брудзинского</a:t>
            </a:r>
            <a:r>
              <a:rPr lang="ru-RU" dirty="0"/>
              <a:t>. У детей раннего возраста отмечают симптом подвешивания, выбу­хание большого родничка, вздрагивание, гиперестезию кожных пок­ровов на фоне общего беспокойства и периодического крика. Разви­тие этого синдрома может быть обусловлено воспалением оболочек мозга — менингитом или токсическим влиянием на них и на сосудис­тые сплетения, что расценивают как </a:t>
            </a:r>
            <a:r>
              <a:rPr lang="ru-RU" dirty="0" err="1"/>
              <a:t>менингизм</a:t>
            </a:r>
            <a:r>
              <a:rPr lang="ru-RU" dirty="0"/>
              <a:t> или </a:t>
            </a:r>
            <a:r>
              <a:rPr lang="ru-RU" dirty="0" err="1"/>
              <a:t>менингиальную</a:t>
            </a:r>
            <a:r>
              <a:rPr lang="ru-RU" dirty="0"/>
              <a:t> реакцию.</a:t>
            </a:r>
          </a:p>
          <a:p>
            <a:r>
              <a:rPr lang="ru-RU" dirty="0" err="1"/>
              <a:t>Менингизм</a:t>
            </a:r>
            <a:r>
              <a:rPr lang="ru-RU" dirty="0"/>
              <a:t> развивается на высоте интоксикации при различных микробных и вирусных инфекциях. Он обусловлен </a:t>
            </a:r>
            <a:r>
              <a:rPr lang="ru-RU" dirty="0" err="1"/>
              <a:t>нейротоксикозом</a:t>
            </a:r>
            <a:r>
              <a:rPr lang="ru-RU" dirty="0"/>
              <a:t>. </a:t>
            </a:r>
            <a:r>
              <a:rPr lang="ru-RU" dirty="0" err="1"/>
              <a:t>Менингизм</a:t>
            </a:r>
            <a:r>
              <a:rPr lang="ru-RU" dirty="0"/>
              <a:t> исчезает при устранении причин токсикоза и снижении ин­токсикации в результате лечения основного заболевания.</a:t>
            </a:r>
          </a:p>
          <a:p>
            <a:r>
              <a:rPr lang="ru-RU" dirty="0"/>
              <a:t>Тактика врача на </a:t>
            </a:r>
            <a:r>
              <a:rPr lang="ru-RU" dirty="0" err="1"/>
              <a:t>догоспитальном</a:t>
            </a:r>
            <a:r>
              <a:rPr lang="ru-RU" dirty="0"/>
              <a:t> этапе заключается в обязательной госпитализации больных с наличием </a:t>
            </a:r>
            <a:r>
              <a:rPr lang="ru-RU" dirty="0" err="1"/>
              <a:t>менингизма</a:t>
            </a:r>
            <a:r>
              <a:rPr lang="ru-RU" dirty="0"/>
              <a:t> и тем более </a:t>
            </a:r>
            <a:r>
              <a:rPr lang="ru-RU" dirty="0" err="1" smtClean="0"/>
              <a:t>менингиального</a:t>
            </a:r>
            <a:r>
              <a:rPr lang="ru-RU" dirty="0" smtClean="0"/>
              <a:t> </a:t>
            </a:r>
            <a:r>
              <a:rPr lang="ru-RU" dirty="0"/>
              <a:t>синдрома, так как имеет место </a:t>
            </a:r>
            <a:r>
              <a:rPr lang="ru-RU" dirty="0" err="1"/>
              <a:t>ликворная</a:t>
            </a:r>
            <a:r>
              <a:rPr lang="ru-RU" dirty="0"/>
              <a:t> гипертензия. Для ре­шения вопроса о профильное™ госпитализации необходимо поставить диагноз.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088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МЕНИНГИТЫ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Это наиболее частая причина </a:t>
            </a:r>
            <a:r>
              <a:rPr lang="ru-RU" dirty="0" err="1"/>
              <a:t>менингиального</a:t>
            </a:r>
            <a:r>
              <a:rPr lang="ru-RU" dirty="0"/>
              <a:t> синдрома. Различают: гнойные первичные менингиты, гнойные вторичные менингиты, сероз­ные менингиты (вирусные).</a:t>
            </a:r>
          </a:p>
          <a:p>
            <a:r>
              <a:rPr lang="ru-RU" dirty="0"/>
              <a:t>Для гнойного первичного менингита характерны: озноб, головокру­жение, рвота, головная боль. Типична поза больного: положение на бо­ку с запрокинутой головой, согнутыми и приведенными к животу нога­ми. Могут присоединяться </a:t>
            </a:r>
            <a:r>
              <a:rPr lang="ru-RU" dirty="0" err="1"/>
              <a:t>энцефалитические</a:t>
            </a:r>
            <a:r>
              <a:rPr lang="ru-RU" dirty="0"/>
              <a:t> очаговые симптомы (ко­соглазие, горизонтальный нистагм, парез лицевого нерва, моно и </a:t>
            </a:r>
            <a:r>
              <a:rPr lang="ru-RU" dirty="0" err="1"/>
              <a:t>гемип-легия</a:t>
            </a:r>
            <a:r>
              <a:rPr lang="ru-RU" dirty="0"/>
              <a:t>). У детей раннего возраста характерно: резкое беспокойство, по­вышение температуры тела до 39-40 °С, монотонный пронзительный крик, вздрагивание, и др. При молниеносном течении заболевания к вы­раженным </a:t>
            </a:r>
            <a:r>
              <a:rPr lang="ru-RU" dirty="0" err="1"/>
              <a:t>менингиальным</a:t>
            </a:r>
            <a:r>
              <a:rPr lang="ru-RU" dirty="0"/>
              <a:t> симптомам присоединяются сердечно-сосу­дистая недостаточность, расстройство ритма дыхания, чаще типа Чей-на-Стокса. Смерть наступает через 12-24 ч </a:t>
            </a:r>
            <a:r>
              <a:rPr lang="ru-RU" dirty="0" err="1"/>
              <a:t>вследствии</a:t>
            </a:r>
            <a:r>
              <a:rPr lang="ru-RU" dirty="0"/>
              <a:t> отека и набуха­ния головного мозга. Гнойные вторичные менингиты имеют первичный гнойный очаг. Их клиническая картина аналогичная.</a:t>
            </a:r>
          </a:p>
        </p:txBody>
      </p:sp>
    </p:spTree>
    <p:extLst>
      <p:ext uri="{BB962C8B-B14F-4D97-AF65-F5344CB8AC3E}">
        <p14:creationId xmlns:p14="http://schemas.microsoft.com/office/powerpoint/2010/main" val="2551281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Тактика врача на </a:t>
            </a:r>
            <a:r>
              <a:rPr lang="ru-RU" dirty="0" err="1"/>
              <a:t>догоспитальном</a:t>
            </a:r>
            <a:r>
              <a:rPr lang="ru-RU" dirty="0"/>
              <a:t> этапе заключается в обязательной срочной госпитализации больного в специализированное отделение </a:t>
            </a:r>
            <a:r>
              <a:rPr lang="ru-RU" dirty="0" err="1"/>
              <a:t>нейроинфекций</a:t>
            </a:r>
            <a:r>
              <a:rPr lang="ru-RU" dirty="0"/>
              <a:t> или в бокс инфекционного отделения, проведение </a:t>
            </a:r>
            <a:r>
              <a:rPr lang="ru-RU" dirty="0" err="1" smtClean="0"/>
              <a:t>посиндромной</a:t>
            </a:r>
            <a:r>
              <a:rPr lang="ru-RU" dirty="0" smtClean="0"/>
              <a:t> </a:t>
            </a:r>
            <a:r>
              <a:rPr lang="ru-RU" dirty="0"/>
              <a:t>терапии.</a:t>
            </a:r>
          </a:p>
          <a:p>
            <a:r>
              <a:rPr lang="ru-RU" dirty="0"/>
              <a:t>К </a:t>
            </a:r>
            <a:r>
              <a:rPr lang="ru-RU" dirty="0" err="1"/>
              <a:t>нейроинфекциям</a:t>
            </a:r>
            <a:r>
              <a:rPr lang="ru-RU" dirty="0"/>
              <a:t> также относят: бешенство; </a:t>
            </a:r>
            <a:r>
              <a:rPr lang="ru-RU" dirty="0" err="1"/>
              <a:t>лимфацитарный</a:t>
            </a:r>
            <a:r>
              <a:rPr lang="ru-RU" dirty="0"/>
              <a:t> </a:t>
            </a:r>
            <a:r>
              <a:rPr lang="ru-RU" dirty="0" err="1" smtClean="0"/>
              <a:t>хореоменингит</a:t>
            </a:r>
            <a:r>
              <a:rPr lang="ru-RU" dirty="0" smtClean="0"/>
              <a:t> </a:t>
            </a:r>
            <a:r>
              <a:rPr lang="ru-RU" dirty="0"/>
              <a:t>(дети заражаются от хомячков); столбняк; энцефалиты (клещевой весенне-летний). Все они протекают с </a:t>
            </a:r>
            <a:r>
              <a:rPr lang="ru-RU" dirty="0" err="1"/>
              <a:t>менингиальным</a:t>
            </a:r>
            <a:r>
              <a:rPr lang="ru-RU" dirty="0"/>
              <a:t> синд­ромом.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124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УКУСЫ </a:t>
            </a:r>
            <a:r>
              <a:rPr lang="ru-RU" dirty="0" smtClean="0">
                <a:solidFill>
                  <a:srgbClr val="FF0000"/>
                </a:solidFill>
              </a:rPr>
              <a:t>СОБАК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Собака </a:t>
            </a:r>
            <a:r>
              <a:rPr lang="ru-RU" dirty="0"/>
              <a:t>может быть потенциальным источником инфицирования ре­бенка вирусом бешенства. Передача инфекции осуществляется при укусе и </a:t>
            </a:r>
            <a:r>
              <a:rPr lang="ru-RU" dirty="0" err="1"/>
              <a:t>ослюнении</a:t>
            </a:r>
            <a:r>
              <a:rPr lang="ru-RU" dirty="0"/>
              <a:t> поврежденной кожи. При этом инфицированные животные могут быть заразными за 10 дней до появления у них первых</a:t>
            </a:r>
          </a:p>
          <a:p>
            <a:pPr marL="0" indent="0">
              <a:buNone/>
            </a:pPr>
            <a:r>
              <a:rPr lang="ru-RU" dirty="0" smtClean="0"/>
              <a:t>признаков </a:t>
            </a:r>
            <a:r>
              <a:rPr lang="ru-RU" dirty="0"/>
              <a:t>заболевания. Наибольшую опасность представляют укусы в голову и лицо, опасны также глубокие рваные </a:t>
            </a:r>
            <a:r>
              <a:rPr lang="ru-RU" dirty="0" smtClean="0"/>
              <a:t>раны.  </a:t>
            </a:r>
            <a:r>
              <a:rPr lang="ru-RU" dirty="0" err="1"/>
              <a:t>Раны</a:t>
            </a:r>
            <a:r>
              <a:rPr lang="ru-RU" dirty="0"/>
              <a:t> от собачьих укусов, как правило, сильно загрязнены слюной. Для них характерна выраженная наклонность к инфицированию.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Неотложная помощь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Если кровотечение из раны не слишком сильное, рекомендуют не пытаться сразу же остановить его, так как с кровью из раны вымывает­ся слюна </a:t>
            </a:r>
            <a:r>
              <a:rPr lang="ru-RU" dirty="0" smtClean="0"/>
              <a:t>собаки.  </a:t>
            </a:r>
            <a:r>
              <a:rPr lang="ru-RU" dirty="0"/>
              <a:t>Место укуса необходимо промыть мыльным раство­ром (лучше хозяйственным или специальным антибактериальным) или 3% раствором перекиси водорода. Не рекомендуют обрабатывать раны спиртом, йодом, одеколоном (возможен ожог обнаженных тканей). Ко­жу вокруг укуса можно обработать </a:t>
            </a:r>
            <a:r>
              <a:rPr lang="ru-RU" i="1" dirty="0"/>
              <a:t>5% </a:t>
            </a:r>
            <a:r>
              <a:rPr lang="ru-RU" dirty="0"/>
              <a:t>спиртовой настойкой йода. На рану накладывают стерильную повязку. Необходимо доставить постра­давшего в ближайшее медицинское учреждение даже в том случае, если укусившая собака домашняя и привита. После обработки раны прини­мают решение о необходимости иммунизации антирабической вакци­ной.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040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dminn\Desktop\PR20121107143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52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УКУСЫ </a:t>
            </a:r>
            <a:r>
              <a:rPr lang="ru-RU" dirty="0" smtClean="0">
                <a:solidFill>
                  <a:srgbClr val="FF0000"/>
                </a:solidFill>
              </a:rPr>
              <a:t>ЗМЕЙ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характеру воздействия все змеиные яды делят на 2 группы: </a:t>
            </a:r>
            <a:r>
              <a:rPr lang="ru-RU" dirty="0" smtClean="0"/>
              <a:t>нейротоксические </a:t>
            </a:r>
            <a:r>
              <a:rPr lang="ru-RU" dirty="0"/>
              <a:t>(яды кобр) и </a:t>
            </a:r>
            <a:r>
              <a:rPr lang="ru-RU" dirty="0" err="1"/>
              <a:t>гемовазотоксические</a:t>
            </a:r>
            <a:r>
              <a:rPr lang="ru-RU" dirty="0"/>
              <a:t> (яды гадюк и грему­чих змей). </a:t>
            </a:r>
            <a:r>
              <a:rPr lang="ru-RU" dirty="0" err="1"/>
              <a:t>Нейротоксины</a:t>
            </a:r>
            <a:r>
              <a:rPr lang="ru-RU" dirty="0"/>
              <a:t> обладают курареподобными свойствами (на­рушается нейромышечная передача). </a:t>
            </a:r>
            <a:r>
              <a:rPr lang="ru-RU" dirty="0" err="1"/>
              <a:t>Гемовазотоксины</a:t>
            </a:r>
            <a:r>
              <a:rPr lang="ru-RU" dirty="0"/>
              <a:t> повреждают со­суды микроциркуляции.</a:t>
            </a:r>
          </a:p>
          <a:p>
            <a:r>
              <a:rPr lang="ru-RU" b="1" dirty="0"/>
              <a:t>Клиническая картина</a:t>
            </a:r>
            <a:endParaRPr lang="ru-RU" dirty="0"/>
          </a:p>
          <a:p>
            <a:r>
              <a:rPr lang="ru-RU" dirty="0"/>
              <a:t>При укусе гадюк и </a:t>
            </a:r>
            <a:r>
              <a:rPr lang="ru-RU" dirty="0" smtClean="0"/>
              <a:t>щитомордника </a:t>
            </a:r>
            <a:r>
              <a:rPr lang="ru-RU" dirty="0"/>
              <a:t>первоначально преобладают быстро прогрессирующие местные изменения: нарастающий отек и уве­личивающиеся участки некроза, сопровождающиеся выраженным бо­левым синдромом вплоть до шока. Через 1 -3 ч вследствие гемолиза воз­никает повышенная кровоточивость.</a:t>
            </a:r>
          </a:p>
          <a:p>
            <a:r>
              <a:rPr lang="ru-RU" dirty="0"/>
              <a:t>При укусе кобры местно возникает жгучая боль, восходящий вялый паралич, возможна остановка дыхания. Общие симптомы характеризу­ются возбуждением, сменяющимся резкой слабостью, повышением температуры, бледностью кожных покровов, головокружением, падени­ем АД, могут быть носовые и желудочные (рвота «кофейной гущей») кровотечения. В тяжелых случаях возможны явления коллапса и шока.</a:t>
            </a:r>
          </a:p>
          <a:p>
            <a:r>
              <a:rPr lang="ru-RU" b="1" dirty="0"/>
              <a:t>Неотложные мероприятия</a:t>
            </a:r>
            <a:endParaRPr lang="ru-RU" dirty="0"/>
          </a:p>
          <a:p>
            <a:r>
              <a:rPr lang="ru-RU" dirty="0"/>
              <a:t>Необходимо уложить больного горизонтально, на поврежденную ко­нечность накладывают жгут </a:t>
            </a:r>
            <a:r>
              <a:rPr lang="ru-RU" dirty="0" err="1"/>
              <a:t>проксимальнее</a:t>
            </a:r>
            <a:r>
              <a:rPr lang="ru-RU" dirty="0"/>
              <a:t> места укуса </a:t>
            </a:r>
            <a:r>
              <a:rPr lang="ru-RU" dirty="0" smtClean="0"/>
              <a:t> (при укусе кобры) и </a:t>
            </a:r>
            <a:r>
              <a:rPr lang="ru-RU" dirty="0"/>
              <a:t>границы оте­ка, так, чтобы ниже него на артериях конечности определялся пульс, в течение 10 мин из места укуса необходимо выдавить яд</a:t>
            </a:r>
          </a:p>
          <a:p>
            <a:r>
              <a:rPr lang="ru-RU" dirty="0"/>
              <a:t>Место укуса обрабатывают антисептиком, накладывают давящую асептическую повязку, выполняют иммобилизацию поврежденной ко­нечности. Вводят возрастные дозы антигистаминных препаратов и </a:t>
            </a:r>
            <a:r>
              <a:rPr lang="ru-RU" dirty="0" err="1" smtClean="0"/>
              <a:t>метамизола</a:t>
            </a:r>
            <a:r>
              <a:rPr lang="ru-RU" dirty="0" smtClean="0"/>
              <a:t> </a:t>
            </a:r>
            <a:r>
              <a:rPr lang="ru-RU" dirty="0"/>
              <a:t>натрия, при наличии поливалентной противозмеиной сыво­ротки ее необходимо поставить уже на </a:t>
            </a:r>
            <a:r>
              <a:rPr lang="ru-RU" dirty="0" err="1"/>
              <a:t>догоспитальном</a:t>
            </a:r>
            <a:r>
              <a:rPr lang="ru-RU" dirty="0"/>
              <a:t> этапе. Постра­давшего в неотложном порядке доставляют в стационар.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596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dminn\Desktop\укус-змеи-опухает-ру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54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3779912" cy="655272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Неотложная помощь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Все лица с укусами клеща подлежат обязательной регистрации в медицинском учреждении по месту жительства. В течение 14 дней (максимальный инкубационный период) необходимо осуществлять медицинское наблюдение с обязательной термометрией 2 раза в тече­ние суток.</a:t>
            </a:r>
          </a:p>
          <a:p>
            <a:r>
              <a:rPr lang="ru-RU" dirty="0"/>
              <a:t>В условиях эпидемиологического неблагополучия в природных оча­гах инфекции </a:t>
            </a:r>
            <a:r>
              <a:rPr lang="ru-RU" dirty="0" smtClean="0"/>
              <a:t>во </a:t>
            </a:r>
            <a:r>
              <a:rPr lang="ru-RU" dirty="0"/>
              <a:t>всех меди­цинских учреждениях независимо от профиля необходимо осущес­твлять раннее выявление больных на основании эпидемиологических и клинико-лабораторных проявлений, характерных для данной инфек­ции.</a:t>
            </a:r>
          </a:p>
          <a:p>
            <a:endParaRPr lang="ru-RU" dirty="0"/>
          </a:p>
        </p:txBody>
      </p:sp>
      <p:pic>
        <p:nvPicPr>
          <p:cNvPr id="6146" name="Picture 2" descr="C:\Users\Adminn\Desktop\764911-ukus_kleshh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9720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9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НАРУШЕНИЕ </a:t>
            </a:r>
            <a:r>
              <a:rPr lang="ru-RU" b="1" dirty="0" smtClean="0">
                <a:solidFill>
                  <a:srgbClr val="FF0000"/>
                </a:solidFill>
              </a:rPr>
              <a:t>СОЗНАНИЯ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зависимости от уровня повреждения ЦНС может быть несколько степеней нарушения сознания. </a:t>
            </a:r>
          </a:p>
          <a:p>
            <a:pPr lvl="0"/>
            <a:r>
              <a:rPr lang="ru-RU" b="1" dirty="0"/>
              <a:t>Оглушение</a:t>
            </a:r>
            <a:r>
              <a:rPr lang="ru-RU" dirty="0"/>
              <a:t> — заторможенное состояние бодрствования, </a:t>
            </a:r>
            <a:r>
              <a:rPr lang="ru-RU" dirty="0" smtClean="0"/>
              <a:t>характе­ризующееся </a:t>
            </a:r>
            <a:r>
              <a:rPr lang="ru-RU" dirty="0"/>
              <a:t>снижением внимания и выраженной сонливостью</a:t>
            </a:r>
          </a:p>
          <a:p>
            <a:pPr lvl="0"/>
            <a:r>
              <a:rPr lang="ru-RU" b="1" dirty="0"/>
              <a:t>Ступор</a:t>
            </a:r>
            <a:r>
              <a:rPr lang="ru-RU" dirty="0"/>
              <a:t> — повышенная сонливость, при которой больной может</a:t>
            </a:r>
            <a:br>
              <a:rPr lang="ru-RU" dirty="0"/>
            </a:br>
            <a:r>
              <a:rPr lang="ru-RU" dirty="0"/>
              <a:t>быть разбужен лишь временно при помощи словесного обращения или</a:t>
            </a:r>
            <a:br>
              <a:rPr lang="ru-RU" dirty="0"/>
            </a:br>
            <a:r>
              <a:rPr lang="ru-RU" dirty="0"/>
              <a:t>прикосновения.</a:t>
            </a:r>
          </a:p>
          <a:p>
            <a:pPr lvl="0"/>
            <a:r>
              <a:rPr lang="ru-RU" b="1" dirty="0"/>
              <a:t>Сопор</a:t>
            </a:r>
            <a:r>
              <a:rPr lang="ru-RU" dirty="0"/>
              <a:t> — глубокий патологический сон, при котором ребенок </a:t>
            </a:r>
            <a:r>
              <a:rPr lang="ru-RU" dirty="0" smtClean="0"/>
              <a:t>безучастен </a:t>
            </a:r>
            <a:r>
              <a:rPr lang="ru-RU" dirty="0"/>
              <a:t>к окружающему, просыпается только при действии резких </a:t>
            </a:r>
            <a:r>
              <a:rPr lang="ru-RU" dirty="0" smtClean="0"/>
              <a:t>раздражителей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Кома </a:t>
            </a:r>
            <a:r>
              <a:rPr lang="ru-RU" dirty="0"/>
              <a:t>— глубокое расстройство функции ЦНС с серьезным </a:t>
            </a:r>
            <a:r>
              <a:rPr lang="ru-RU" dirty="0" smtClean="0"/>
              <a:t>прогнозом</a:t>
            </a:r>
            <a:r>
              <a:rPr lang="ru-RU" dirty="0"/>
              <a:t>, характеризующееся нарушением сознания с частичной или </a:t>
            </a:r>
            <a:r>
              <a:rPr lang="ru-RU" dirty="0" smtClean="0"/>
              <a:t>полной утратой </a:t>
            </a:r>
            <a:r>
              <a:rPr lang="ru-RU" dirty="0"/>
              <a:t>адекватной реакции на внешние раздражители</a:t>
            </a:r>
            <a:r>
              <a:rPr lang="ru-RU" dirty="0" smtClean="0"/>
              <a:t>.</a:t>
            </a:r>
          </a:p>
          <a:p>
            <a:r>
              <a:rPr lang="ru-RU" dirty="0"/>
              <a:t>Особой формой нарушения сознания выступает </a:t>
            </a:r>
            <a:r>
              <a:rPr lang="ru-RU" b="1" dirty="0"/>
              <a:t>делирий.</a:t>
            </a:r>
            <a:r>
              <a:rPr lang="ru-RU" dirty="0"/>
              <a:t> Это глубо­кое помрачение сознания, связанное с галлюцинациями, характеризует­ся бессвязной речью и нередко двигательным беспокойством.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805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УКУСЫ </a:t>
            </a:r>
            <a:r>
              <a:rPr lang="ru-RU" dirty="0" smtClean="0">
                <a:solidFill>
                  <a:srgbClr val="FF0000"/>
                </a:solidFill>
              </a:rPr>
              <a:t>СКОРПИОНА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5364088" cy="56166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Его </a:t>
            </a:r>
            <a:r>
              <a:rPr lang="ru-RU" dirty="0"/>
              <a:t>яд содержит </a:t>
            </a:r>
            <a:r>
              <a:rPr lang="ru-RU" dirty="0" err="1"/>
              <a:t>нейротоксин</a:t>
            </a:r>
            <a:r>
              <a:rPr lang="ru-RU" dirty="0"/>
              <a:t>, </a:t>
            </a:r>
            <a:r>
              <a:rPr lang="ru-RU" dirty="0" err="1"/>
              <a:t>кардиотоксин</a:t>
            </a:r>
            <a:r>
              <a:rPr lang="ru-RU" dirty="0"/>
              <a:t>, агглютинин и чрезвы­чайно опасен. Его действие продолжается 48 ч. В месте укуса появляет­ся нестерпимо жгучая боль. Развивается лихорадка, возникают резкие абдоминальные боли и вслед за ними судороги. Первоначальный прис­туп удушья сменяется декомпенсацией дыхания.</a:t>
            </a:r>
          </a:p>
          <a:p>
            <a:r>
              <a:rPr lang="ru-RU" b="1" dirty="0"/>
              <a:t>Неотложная помощь</a:t>
            </a:r>
            <a:endParaRPr lang="ru-RU" dirty="0"/>
          </a:p>
          <a:p>
            <a:r>
              <a:rPr lang="ru-RU" dirty="0"/>
              <a:t>заключаются в наложении жгута </a:t>
            </a:r>
            <a:r>
              <a:rPr lang="ru-RU" dirty="0" err="1"/>
              <a:t>проксимальнее</a:t>
            </a:r>
            <a:r>
              <a:rPr lang="ru-RU" dirty="0"/>
              <a:t> места укуса. Это место нужно обколоть 0,5% раствором новокаина (1 мл/кг в зависимос­ти от возраста ребенка) с добавлением возрастной дозы адреналина. Внутривенно вводят 10% раствор кальция глюконата (по 1 мл на год жизни). Госпитализация обязательна для последующего введения спе­цифической сыворотки.</a:t>
            </a:r>
          </a:p>
          <a:p>
            <a:endParaRPr lang="ru-RU" dirty="0"/>
          </a:p>
        </p:txBody>
      </p:sp>
      <p:pic>
        <p:nvPicPr>
          <p:cNvPr id="8194" name="Picture 2" descr="C:\Users\Adminn\Desktop\IMGP0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3051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n\Desktop\ukus-skorpi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340768"/>
            <a:ext cx="33771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34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УКУСЫ ПАУКООБРАЗНЫХ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503493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Они </a:t>
            </a:r>
            <a:r>
              <a:rPr lang="ru-RU" dirty="0"/>
              <a:t>встречаются значительно реже, чем укусы пчел, но сопровожда­ются более выраженной местной и общей реакцией. Лечение: холод на место повреждения, назначение антигистаминных средств. Госпитали­зация чаще всего не нужна.</a:t>
            </a:r>
          </a:p>
          <a:p>
            <a:endParaRPr lang="ru-RU" dirty="0"/>
          </a:p>
        </p:txBody>
      </p:sp>
      <p:pic>
        <p:nvPicPr>
          <p:cNvPr id="7170" name="Picture 2" descr="C:\Users\Adminn\Desktop\1205849442_53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49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40246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УКУСЫ ПЧЕЛ И </a:t>
            </a:r>
            <a:r>
              <a:rPr lang="ru-RU" dirty="0" smtClean="0">
                <a:solidFill>
                  <a:srgbClr val="FF0000"/>
                </a:solidFill>
              </a:rPr>
              <a:t>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4032448" cy="640871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Их </a:t>
            </a:r>
            <a:r>
              <a:rPr lang="ru-RU" dirty="0"/>
              <a:t>укусы обладают гемолитическим, нейротоксическим и </a:t>
            </a:r>
            <a:r>
              <a:rPr lang="ru-RU" dirty="0" err="1" smtClean="0"/>
              <a:t>гистаминонодобным</a:t>
            </a:r>
            <a:r>
              <a:rPr lang="ru-RU" dirty="0" smtClean="0"/>
              <a:t> </a:t>
            </a:r>
            <a:r>
              <a:rPr lang="ru-RU" dirty="0"/>
              <a:t>действием, на яд этих насекомых может развиться </a:t>
            </a:r>
            <a:r>
              <a:rPr lang="ru-RU" dirty="0" err="1"/>
              <a:t>генера­лизованная</a:t>
            </a:r>
            <a:r>
              <a:rPr lang="ru-RU" dirty="0"/>
              <a:t> анафилактическая реакция. В месте укуса появляется боль, зуд или сильное жжение, отек, нередко распространяющийся на значи­тельном протяжении, локальный лимфаденит.</a:t>
            </a:r>
          </a:p>
          <a:p>
            <a:r>
              <a:rPr lang="ru-RU" dirty="0"/>
              <a:t>Общая реакция длится несколько минут, у пострадавшего развива­ется экспираторная одышка, навязчивый сухой кашель, озноб, тахикар­дия, артериальная гипотензия, диарея; возможно развитие комы.</a:t>
            </a:r>
          </a:p>
          <a:p>
            <a:r>
              <a:rPr lang="ru-RU" b="1" dirty="0"/>
              <a:t>Неотложная помощь</a:t>
            </a:r>
            <a:endParaRPr lang="ru-RU" dirty="0"/>
          </a:p>
          <a:p>
            <a:r>
              <a:rPr lang="ru-RU" dirty="0"/>
              <a:t>Осуществляют удаление жала, обрабатывают места повреждения мыльной водой; кладут холод на место укуса. При возникновении об­щей реакции подкожно вводят возрастную дозу </a:t>
            </a:r>
            <a:r>
              <a:rPr lang="ru-RU" dirty="0" err="1"/>
              <a:t>эпинефрина</a:t>
            </a:r>
            <a:r>
              <a:rPr lang="ru-RU" dirty="0"/>
              <a:t>, </a:t>
            </a:r>
            <a:r>
              <a:rPr lang="ru-RU" dirty="0" smtClean="0"/>
              <a:t>антигистаминные </a:t>
            </a:r>
            <a:r>
              <a:rPr lang="ru-RU" dirty="0"/>
              <a:t>препараты (</a:t>
            </a:r>
            <a:r>
              <a:rPr lang="ru-RU" dirty="0" smtClean="0"/>
              <a:t>супрастин). </a:t>
            </a:r>
            <a:r>
              <a:rPr lang="ru-RU" dirty="0"/>
              <a:t>Если симптомы интокси­кации сохраняются, то через 20-60 мин повторяют инъекцию </a:t>
            </a:r>
            <a:r>
              <a:rPr lang="ru-RU" dirty="0" err="1"/>
              <a:t>эпинеф­рина</a:t>
            </a:r>
            <a:r>
              <a:rPr lang="ru-RU" dirty="0"/>
              <a:t>.</a:t>
            </a:r>
          </a:p>
          <a:p>
            <a:r>
              <a:rPr lang="ru-RU" dirty="0"/>
              <a:t>Дети с укусом пчел госпитализации не подлежат. Показания к ней возникают лишь в тех случаях, когда у ребенка быстро распространяет­ся отек и, несмотря на терапию, сохраняется интоксикация.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C:\Users\Adminn\Desktop\chto-delat-esli-rebenka-ukusila-os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61" y="1628800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19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ПЕРЕГРЕВАНИЕ ОРГАНИЗМА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Перегревание </a:t>
            </a:r>
            <a:r>
              <a:rPr lang="ru-RU" dirty="0"/>
              <a:t>— значительное повышение температуры тела под влиянием внешних тепловых факторов (повышенная температура ок­ружающей среды либо прямое воздействие солнечных лучей), приводя­щее к расширению сосудов, гипервентиляции вследствие </a:t>
            </a:r>
            <a:r>
              <a:rPr lang="ru-RU" dirty="0" err="1"/>
              <a:t>тахипноэ</a:t>
            </a:r>
            <a:r>
              <a:rPr lang="ru-RU" dirty="0"/>
              <a:t>, усиленному потоотделению.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534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ТЕПЛОВОЙ УДАР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Тепловой </a:t>
            </a:r>
            <a:r>
              <a:rPr lang="ru-RU" dirty="0"/>
              <a:t>удар — патологическое состояние, обусловленное общим перегреванием организма, сопровождающееся повышением температу­ры тела, прекращением потоотделения и утратой сознания, кожа стано­вится мертвенно-бледной, сухой, горячей на ощупь.</a:t>
            </a:r>
          </a:p>
          <a:p>
            <a:r>
              <a:rPr lang="ru-RU" b="1" dirty="0"/>
              <a:t>Формы теплового удара</a:t>
            </a:r>
            <a:endParaRPr lang="ru-RU" dirty="0"/>
          </a:p>
          <a:p>
            <a:pPr lvl="0"/>
            <a:r>
              <a:rPr lang="ru-RU" b="1" dirty="0" err="1">
                <a:solidFill>
                  <a:srgbClr val="FF0000"/>
                </a:solidFill>
              </a:rPr>
              <a:t>Асфиксическая</a:t>
            </a:r>
            <a:r>
              <a:rPr lang="ru-RU" b="1" dirty="0">
                <a:solidFill>
                  <a:srgbClr val="FF0000"/>
                </a:solidFill>
              </a:rPr>
              <a:t> форма теплового удара</a:t>
            </a:r>
            <a:r>
              <a:rPr lang="ru-RU" dirty="0"/>
              <a:t>. Характеризуется </a:t>
            </a:r>
            <a:r>
              <a:rPr lang="ru-RU" dirty="0" smtClean="0"/>
              <a:t>одышкой</a:t>
            </a:r>
            <a:r>
              <a:rPr lang="ru-RU" dirty="0"/>
              <a:t>, дыхание поверхностное, пульс нитевидный, отмечают тахикардию,</a:t>
            </a:r>
            <a:br>
              <a:rPr lang="ru-RU" dirty="0"/>
            </a:br>
            <a:r>
              <a:rPr lang="ru-RU" dirty="0" err="1"/>
              <a:t>акроцианоз</a:t>
            </a:r>
            <a:r>
              <a:rPr lang="ru-RU" dirty="0"/>
              <a:t>; с углублением неврологических расстройств возникают </a:t>
            </a:r>
            <a:r>
              <a:rPr lang="ru-RU" dirty="0" smtClean="0"/>
              <a:t>ап­ноэ </a:t>
            </a:r>
            <a:r>
              <a:rPr lang="ru-RU" dirty="0"/>
              <a:t>и остановка сердца.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Паралитическая форма теплового удара. </a:t>
            </a:r>
            <a:r>
              <a:rPr lang="ru-RU" dirty="0"/>
              <a:t>Первоначально отмечают</a:t>
            </a:r>
            <a:br>
              <a:rPr lang="ru-RU" dirty="0"/>
            </a:br>
            <a:r>
              <a:rPr lang="ru-RU" dirty="0"/>
              <a:t>повторяющиеся судороги, затем ребенок впадает в вялую кому с </a:t>
            </a:r>
            <a:r>
              <a:rPr lang="ru-RU" dirty="0" smtClean="0"/>
              <a:t>после­дующей </a:t>
            </a:r>
            <a:r>
              <a:rPr lang="ru-RU" dirty="0"/>
              <a:t>остановкой сердца и дыхания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Психопатическая форма теплового </a:t>
            </a:r>
            <a:r>
              <a:rPr lang="ru-RU" b="1" dirty="0" smtClean="0">
                <a:solidFill>
                  <a:srgbClr val="FF0000"/>
                </a:solidFill>
              </a:rPr>
              <a:t>удара. </a:t>
            </a:r>
            <a:r>
              <a:rPr lang="ru-RU" dirty="0"/>
              <a:t>Характерно </a:t>
            </a:r>
            <a:r>
              <a:rPr lang="ru-RU" dirty="0" smtClean="0"/>
              <a:t>расстройство </a:t>
            </a:r>
            <a:r>
              <a:rPr lang="ru-RU" dirty="0"/>
              <a:t>сознания (бред, галлюцинации). Нередко симптоматика </a:t>
            </a:r>
            <a:r>
              <a:rPr lang="ru-RU" dirty="0" smtClean="0"/>
              <a:t>проявляется </a:t>
            </a:r>
            <a:r>
              <a:rPr lang="ru-RU" dirty="0"/>
              <a:t>через 5-6 ч после воздействия повышенной температуры, в этом</a:t>
            </a:r>
            <a:br>
              <a:rPr lang="ru-RU" dirty="0"/>
            </a:br>
            <a:r>
              <a:rPr lang="ru-RU" dirty="0"/>
              <a:t>случае бред сопровождается судорогами и параличами.</a:t>
            </a: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473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ДИАГНОСТИКА</a:t>
            </a:r>
          </a:p>
          <a:p>
            <a:r>
              <a:rPr lang="ru-RU" dirty="0"/>
              <a:t>В анамнезе отмечают длительное пребывание в условиях высокой температуры окружающей среды. Учитывают факторы, способствую­щие развитию перегревания: усиленная мышечная работа, чрезмерно развитый слой подкожной жировой клетчатки, плотная одежда, перене­сенная ребенком родовая черепно-мозговая травма, наличие </a:t>
            </a:r>
            <a:r>
              <a:rPr lang="ru-RU" dirty="0" err="1" smtClean="0"/>
              <a:t>кистофиброза</a:t>
            </a:r>
            <a:r>
              <a:rPr lang="ru-RU" dirty="0" smtClean="0"/>
              <a:t> </a:t>
            </a:r>
            <a:r>
              <a:rPr lang="ru-RU" dirty="0"/>
              <a:t>поджелудочной железы, отсутствие движения воздуха (ветра), по­вышенная влажность, недостаточный или неправильный питьевой ре­жим.</a:t>
            </a:r>
          </a:p>
          <a:p>
            <a:r>
              <a:rPr lang="ru-RU" dirty="0">
                <a:solidFill>
                  <a:srgbClr val="FF0000"/>
                </a:solidFill>
              </a:rPr>
              <a:t>Клинические формы перегревания</a:t>
            </a:r>
          </a:p>
          <a:p>
            <a:pPr lvl="0"/>
            <a:r>
              <a:rPr lang="ru-RU" dirty="0"/>
              <a:t>Мышечные спазмы проявляются болезненными спазмами мышц</a:t>
            </a:r>
            <a:br>
              <a:rPr lang="ru-RU" dirty="0"/>
            </a:br>
            <a:r>
              <a:rPr lang="ru-RU" dirty="0"/>
              <a:t>конечностей; температура тела при этом обычно нормальная, жажды</a:t>
            </a:r>
            <a:br>
              <a:rPr lang="ru-RU" dirty="0"/>
            </a:br>
            <a:r>
              <a:rPr lang="ru-RU" dirty="0"/>
              <a:t>нет. Возникают у детей старше одного года в жарком климате при </a:t>
            </a:r>
            <a:r>
              <a:rPr lang="ru-RU" dirty="0" smtClean="0"/>
              <a:t>под­вижном </a:t>
            </a:r>
            <a:r>
              <a:rPr lang="ru-RU" dirty="0"/>
              <a:t>образе жизни и питье пресной воды.</a:t>
            </a:r>
          </a:p>
          <a:p>
            <a:pPr lvl="0"/>
            <a:r>
              <a:rPr lang="ru-RU" dirty="0" err="1"/>
              <a:t>Ирритативно</a:t>
            </a:r>
            <a:r>
              <a:rPr lang="ru-RU" dirty="0"/>
              <a:t>-сопорозная стадия перегревания проявляется </a:t>
            </a:r>
            <a:r>
              <a:rPr lang="ru-RU" dirty="0" smtClean="0"/>
              <a:t>повышенной </a:t>
            </a:r>
            <a:r>
              <a:rPr lang="ru-RU" dirty="0"/>
              <a:t>возбудимостью; если у ребенка одновременно возникает </a:t>
            </a:r>
            <a:r>
              <a:rPr lang="ru-RU" dirty="0" smtClean="0"/>
              <a:t>диспепсия</a:t>
            </a:r>
            <a:r>
              <a:rPr lang="ru-RU" dirty="0"/>
              <a:t>, то возбуждение сменяется сопором. При этом отмечают </a:t>
            </a:r>
            <a:r>
              <a:rPr lang="ru-RU" dirty="0" smtClean="0"/>
              <a:t>сильную </a:t>
            </a:r>
            <a:r>
              <a:rPr lang="ru-RU" dirty="0"/>
              <a:t>головную боль, тошноту, рвоту, потоотделение сохранено; </a:t>
            </a:r>
            <a:r>
              <a:rPr lang="ru-RU" dirty="0" smtClean="0"/>
              <a:t>темпера­тура </a:t>
            </a:r>
            <a:r>
              <a:rPr lang="ru-RU" dirty="0"/>
              <a:t>тела нормальная или умеренно повышена.</a:t>
            </a:r>
          </a:p>
          <a:p>
            <a:r>
              <a:rPr lang="ru-RU" b="1" dirty="0"/>
              <a:t>НЕОТЛОЖНАЯ ПОМОЩЬ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001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Перегревание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4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Мероприятия </a:t>
            </a:r>
            <a:r>
              <a:rPr lang="ru-RU" dirty="0"/>
              <a:t>неотложной помощи на </a:t>
            </a:r>
            <a:r>
              <a:rPr lang="ru-RU" dirty="0" err="1"/>
              <a:t>догоспитальном</a:t>
            </a:r>
            <a:r>
              <a:rPr lang="ru-RU" dirty="0"/>
              <a:t> этапе при пе­регревании, не сопровождающемся утратой сознания и </a:t>
            </a:r>
            <a:r>
              <a:rPr lang="ru-RU" dirty="0" smtClean="0"/>
              <a:t>повышением </a:t>
            </a:r>
            <a:r>
              <a:rPr lang="ru-RU" dirty="0"/>
              <a:t>температуры тела (</a:t>
            </a:r>
            <a:r>
              <a:rPr lang="ru-RU" dirty="0" err="1"/>
              <a:t>ирритативно</a:t>
            </a:r>
            <a:r>
              <a:rPr lang="ru-RU" dirty="0"/>
              <a:t>-сопорозная стадия, начальный этап солнечного удара), направлены на прекращение воздействия высокой температуры на пострадавшего.</a:t>
            </a:r>
          </a:p>
          <a:p>
            <a:r>
              <a:rPr lang="ru-RU" dirty="0"/>
              <a:t>Устранить гипертермию можно физическими средствами, поместив пациента в прохладное помещение (желательно при 18-20 °С). Больно­го необходимо раздеть, провести охлаждение холодной водой с посто­янным растиранием кожи, охлаждение головы влажными полотенцами, можно положить холод (пузырь со льдом или холодной водой) на об­ласть сердца, крупные сосуды (шея, подмышечные, паховые области), позвоночник. Для усиления испарения можно использовать вентиля­тор. Физическое охлаждение можно прекратить при снижении темпе­ратуры тела ниже 38,5 °С.</a:t>
            </a:r>
          </a:p>
          <a:p>
            <a:r>
              <a:rPr lang="ru-RU" dirty="0"/>
              <a:t>Необходимо успокоить пострадавшего, придать ему горизонтальное положение. При солнечном ударе придают возвышенное положение верхней части тела, дают обильное питье </a:t>
            </a:r>
            <a:r>
              <a:rPr lang="ru-RU" dirty="0" err="1"/>
              <a:t>глюкозосолевыми</a:t>
            </a:r>
            <a:r>
              <a:rPr lang="ru-RU" dirty="0"/>
              <a:t> растворами (по 0,5 чайной ложки натрия хлорида и натрия гидрокарбоната, 2 сто­ловые ложки сахара на 1 литр воды), фруктовыми соками, холодной во­дой. Прекратить отпаивание следует тогда, когда у пострадавшего прек­ратится жажда, восстановится возрастной часовой диурез.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666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Тепловой и солнечный удар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солнечном или тепловом ударе выполняют физическое охлаж­дение, как и при перегревании, осуществляют </a:t>
            </a:r>
            <a:r>
              <a:rPr lang="ru-RU" dirty="0" err="1"/>
              <a:t>кислородотерапию</a:t>
            </a:r>
            <a:r>
              <a:rPr lang="ru-RU" dirty="0"/>
              <a:t>. Обес­печивают доступ к вене, после чего проводят </a:t>
            </a:r>
            <a:r>
              <a:rPr lang="ru-RU" dirty="0" err="1"/>
              <a:t>инфузионную</a:t>
            </a:r>
            <a:r>
              <a:rPr lang="ru-RU" dirty="0"/>
              <a:t> терапию 20 мл/кг/час: введение натрийсодержащих растворов (</a:t>
            </a:r>
            <a:r>
              <a:rPr lang="ru-RU" dirty="0" err="1"/>
              <a:t>Рингера</a:t>
            </a:r>
            <a:r>
              <a:rPr lang="ru-RU" dirty="0"/>
              <a:t>, три-соль), 5-10% глюкозы. При прогрессировании расстройств дыхания и кровообращения пострадавшего можно перевести на искусственное ды­хание, при интубации трахеи атропин применять не рекомендуют. При судорогах вводят 0,5% раствор </a:t>
            </a:r>
            <a:r>
              <a:rPr lang="ru-RU" dirty="0" err="1"/>
              <a:t>диазепама</a:t>
            </a:r>
            <a:r>
              <a:rPr lang="ru-RU" dirty="0"/>
              <a:t> 0,2-0,5 мг/кг (0,05-0,1 мл/кг) в/м или в/в.</a:t>
            </a:r>
          </a:p>
          <a:p>
            <a:r>
              <a:rPr lang="ru-RU" dirty="0"/>
              <a:t>Показания для госпитализации в реанимационное отделение после оказания первой помощи: сочетание перегревания с диареей и </a:t>
            </a:r>
            <a:r>
              <a:rPr lang="ru-RU" dirty="0" err="1" smtClean="0"/>
              <a:t>соледефицитным</a:t>
            </a:r>
            <a:r>
              <a:rPr lang="ru-RU" dirty="0" smtClean="0"/>
              <a:t> </a:t>
            </a:r>
            <a:r>
              <a:rPr lang="ru-RU" dirty="0"/>
              <a:t>обезвоживанием, если при наблюдении в течение одного ча­са отмечают отрицательную динамику клинических проявлений. В пе­риод охлаждения и транспортировки необходим контроль эффектив­ности дыхания и кровообращения.</a:t>
            </a:r>
          </a:p>
        </p:txBody>
      </p:sp>
    </p:spTree>
    <p:extLst>
      <p:ext uri="{BB962C8B-B14F-4D97-AF65-F5344CB8AC3E}">
        <p14:creationId xmlns:p14="http://schemas.microsoft.com/office/powerpoint/2010/main" val="634662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ПЕРЕОХЛАЖДЕНИЕ У </a:t>
            </a:r>
            <a:r>
              <a:rPr lang="ru-RU" b="1" dirty="0" smtClean="0">
                <a:solidFill>
                  <a:srgbClr val="FF0000"/>
                </a:solidFill>
              </a:rPr>
              <a:t>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Замерзание </a:t>
            </a:r>
            <a:r>
              <a:rPr lang="ru-RU" dirty="0"/>
              <a:t>— патологическое снижение температуры всего тела.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Диагностика</a:t>
            </a:r>
            <a:endParaRPr lang="ru-RU" dirty="0"/>
          </a:p>
          <a:p>
            <a:r>
              <a:rPr lang="ru-RU" dirty="0"/>
              <a:t>В анамнезе отмечают длительное пребывание в </a:t>
            </a:r>
            <a:r>
              <a:rPr lang="ru-RU" i="1" dirty="0"/>
              <a:t>условиях </a:t>
            </a:r>
            <a:r>
              <a:rPr lang="ru-RU" dirty="0"/>
              <a:t>низкой температуры окружающей среды, наличие факторов, способствующих</a:t>
            </a:r>
          </a:p>
          <a:p>
            <a:r>
              <a:rPr lang="ru-RU" dirty="0" smtClean="0"/>
              <a:t>развитию </a:t>
            </a:r>
            <a:r>
              <a:rPr lang="ru-RU" dirty="0"/>
              <a:t>замерзания: неподвижность, недостаточное развитие подкож­ной жировой клетчатки, отсутствие теплой одежды, прием алкоголя, сильный ветер, повышенная влажность. </a:t>
            </a:r>
          </a:p>
        </p:txBody>
      </p:sp>
    </p:spTree>
    <p:extLst>
      <p:ext uri="{BB962C8B-B14F-4D97-AF65-F5344CB8AC3E}">
        <p14:creationId xmlns:p14="http://schemas.microsoft.com/office/powerpoint/2010/main" val="2079051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Стадии </a:t>
            </a:r>
            <a:r>
              <a:rPr lang="ru-RU" b="1" dirty="0" smtClean="0">
                <a:solidFill>
                  <a:srgbClr val="FF0000"/>
                </a:solidFill>
              </a:rPr>
              <a:t>замерзания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00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I </a:t>
            </a:r>
            <a:r>
              <a:rPr lang="ru-RU" dirty="0"/>
              <a:t>стадия (адинамическая). Температура тела составляет 32-30 °С.</a:t>
            </a:r>
            <a:br>
              <a:rPr lang="ru-RU" dirty="0"/>
            </a:br>
            <a:r>
              <a:rPr lang="ru-RU" dirty="0"/>
              <a:t>Пострадавший заторможен, речь затруднена, скандирована. Отмечают</a:t>
            </a:r>
            <a:br>
              <a:rPr lang="ru-RU" dirty="0"/>
            </a:br>
            <a:r>
              <a:rPr lang="ru-RU" dirty="0"/>
              <a:t>скованность движений, мышечную дрожь, тахикардию, артериальную</a:t>
            </a:r>
            <a:br>
              <a:rPr lang="ru-RU" dirty="0"/>
            </a:br>
            <a:r>
              <a:rPr lang="ru-RU" dirty="0"/>
              <a:t>гипертензию. Способность к самостоятельному перемещению </a:t>
            </a:r>
            <a:r>
              <a:rPr lang="ru-RU" dirty="0" smtClean="0"/>
              <a:t>ограничена</a:t>
            </a:r>
            <a:r>
              <a:rPr lang="ru-RU" dirty="0"/>
              <a:t>.</a:t>
            </a:r>
          </a:p>
          <a:p>
            <a:pPr lvl="0"/>
            <a:r>
              <a:rPr lang="en-US" dirty="0"/>
              <a:t>II </a:t>
            </a:r>
            <a:r>
              <a:rPr lang="ru-RU" dirty="0"/>
              <a:t>стадия (</a:t>
            </a:r>
            <a:r>
              <a:rPr lang="ru-RU" dirty="0" err="1"/>
              <a:t>ступорозная</a:t>
            </a:r>
            <a:r>
              <a:rPr lang="ru-RU" dirty="0"/>
              <a:t>). Температура тела — 29-28 °С. Пострадав­</a:t>
            </a:r>
            <a:br>
              <a:rPr lang="ru-RU" dirty="0"/>
            </a:br>
            <a:r>
              <a:rPr lang="ru-RU" dirty="0" err="1"/>
              <a:t>ший</a:t>
            </a:r>
            <a:r>
              <a:rPr lang="ru-RU" dirty="0"/>
              <a:t> резко заторможен, дезориентирован, не контактен. Отмечают вы­</a:t>
            </a:r>
            <a:br>
              <a:rPr lang="ru-RU" dirty="0"/>
            </a:br>
            <a:r>
              <a:rPr lang="ru-RU" dirty="0" err="1"/>
              <a:t>раженную</a:t>
            </a:r>
            <a:r>
              <a:rPr lang="ru-RU" dirty="0"/>
              <a:t> ригидность мышц — характерная поза скрючившегося чело­</a:t>
            </a:r>
            <a:br>
              <a:rPr lang="ru-RU" dirty="0"/>
            </a:br>
            <a:r>
              <a:rPr lang="ru-RU" dirty="0"/>
              <a:t>века, самостоятельные движения невозможны, бледность кожи, </a:t>
            </a:r>
            <a:r>
              <a:rPr lang="ru-RU" dirty="0" smtClean="0"/>
              <a:t>мраморный </a:t>
            </a:r>
            <a:r>
              <a:rPr lang="ru-RU" dirty="0"/>
              <a:t>ее рисунок, падение АД, брадикардия, дыхание поверхностное</a:t>
            </a:r>
            <a:r>
              <a:rPr lang="ru-RU" dirty="0" smtClean="0"/>
              <a:t>, редкое</a:t>
            </a:r>
            <a:r>
              <a:rPr lang="ru-RU" dirty="0"/>
              <a:t>.</a:t>
            </a:r>
          </a:p>
          <a:p>
            <a:pPr lvl="0"/>
            <a:r>
              <a:rPr lang="en-US" dirty="0"/>
              <a:t>III </a:t>
            </a:r>
            <a:r>
              <a:rPr lang="ru-RU" dirty="0"/>
              <a:t>стадия (судорожная или коматозная). Температура тела </a:t>
            </a:r>
            <a:r>
              <a:rPr lang="ru-RU" i="1" dirty="0"/>
              <a:t>—</a:t>
            </a:r>
            <a:br>
              <a:rPr lang="ru-RU" i="1" dirty="0"/>
            </a:br>
            <a:r>
              <a:rPr lang="ru-RU" dirty="0"/>
              <a:t>27-26 "С. Сознание отсутствует, реакция зрачков на свет резко </a:t>
            </a:r>
            <a:r>
              <a:rPr lang="ru-RU" dirty="0" smtClean="0"/>
              <a:t>ослаблена </a:t>
            </a:r>
            <a:r>
              <a:rPr lang="ru-RU" dirty="0"/>
              <a:t>или утрачена. Отмечают тризм жевательной мускулатуры, </a:t>
            </a:r>
            <a:r>
              <a:rPr lang="ru-RU" dirty="0" smtClean="0"/>
              <a:t>тонические </a:t>
            </a:r>
            <a:r>
              <a:rPr lang="ru-RU" dirty="0"/>
              <a:t>судороги, редкое поверхностное дыхание, иногда типа </a:t>
            </a:r>
            <a:r>
              <a:rPr lang="ru-RU" dirty="0" err="1" smtClean="0"/>
              <a:t>Чейна</a:t>
            </a:r>
            <a:r>
              <a:rPr lang="ru-RU" dirty="0" smtClean="0"/>
              <a:t>-Стокса</a:t>
            </a:r>
            <a:r>
              <a:rPr lang="ru-RU" dirty="0"/>
              <a:t>, выраженную брадикардию (определение ЧСС необходимо </a:t>
            </a:r>
            <a:r>
              <a:rPr lang="ru-RU" dirty="0" smtClean="0"/>
              <a:t>проводить </a:t>
            </a:r>
            <a:r>
              <a:rPr lang="ru-RU" dirty="0"/>
              <a:t>не менее 30 с), АД не определяется. Развивается клиническая</a:t>
            </a:r>
            <a:br>
              <a:rPr lang="ru-RU" dirty="0"/>
            </a:br>
            <a:r>
              <a:rPr lang="ru-RU" dirty="0"/>
              <a:t>смерть, продолжительность которой в условиях замерзания </a:t>
            </a:r>
            <a:r>
              <a:rPr lang="ru-RU" dirty="0" smtClean="0"/>
              <a:t>значительно </a:t>
            </a:r>
            <a:r>
              <a:rPr lang="ru-RU" dirty="0"/>
              <a:t>удлиняется. Замерзание может привести к оледенению.</a:t>
            </a:r>
          </a:p>
        </p:txBody>
      </p:sp>
    </p:spTree>
    <p:extLst>
      <p:ext uri="{BB962C8B-B14F-4D97-AF65-F5344CB8AC3E}">
        <p14:creationId xmlns:p14="http://schemas.microsoft.com/office/powerpoint/2010/main" val="253008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Классификация ком по этиологии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 smtClean="0"/>
              <a:t>Метаболические </a:t>
            </a:r>
            <a:r>
              <a:rPr lang="ru-RU" b="1" dirty="0"/>
              <a:t>комы </a:t>
            </a:r>
            <a:r>
              <a:rPr lang="ru-RU" dirty="0"/>
              <a:t>возникают при заболеваниях внутренних</a:t>
            </a:r>
            <a:br>
              <a:rPr lang="ru-RU" dirty="0"/>
            </a:br>
            <a:r>
              <a:rPr lang="ru-RU" dirty="0"/>
              <a:t>органов (диабетическая, гипогликемическая, </a:t>
            </a:r>
            <a:r>
              <a:rPr lang="ru-RU" dirty="0" err="1"/>
              <a:t>хлорпеническая</a:t>
            </a:r>
            <a:r>
              <a:rPr lang="ru-RU" dirty="0"/>
              <a:t>, </a:t>
            </a:r>
            <a:r>
              <a:rPr lang="ru-RU" dirty="0" smtClean="0"/>
              <a:t>печеноч­ная</a:t>
            </a:r>
            <a:r>
              <a:rPr lang="ru-RU" dirty="0"/>
              <a:t>, уремическая).</a:t>
            </a:r>
          </a:p>
          <a:p>
            <a:pPr lvl="0"/>
            <a:r>
              <a:rPr lang="ru-RU" b="1" dirty="0"/>
              <a:t>Неврологические комы </a:t>
            </a:r>
            <a:r>
              <a:rPr lang="ru-RU" dirty="0"/>
              <a:t>(апоплексическая, травматическая, </a:t>
            </a:r>
            <a:r>
              <a:rPr lang="ru-RU" dirty="0" smtClean="0"/>
              <a:t>термическая</a:t>
            </a:r>
            <a:r>
              <a:rPr lang="ru-RU" dirty="0"/>
              <a:t>, при </a:t>
            </a:r>
            <a:r>
              <a:rPr lang="ru-RU" dirty="0" err="1"/>
              <a:t>электротравме</a:t>
            </a:r>
            <a:r>
              <a:rPr lang="ru-RU" dirty="0"/>
              <a:t>, эпилептическая).</a:t>
            </a:r>
          </a:p>
          <a:p>
            <a:pPr lvl="0"/>
            <a:r>
              <a:rPr lang="ru-RU" b="1" dirty="0"/>
              <a:t>Инфекционно-неврологические комы </a:t>
            </a:r>
            <a:r>
              <a:rPr lang="ru-RU" dirty="0"/>
              <a:t>(при менингите и </a:t>
            </a:r>
            <a:r>
              <a:rPr lang="ru-RU" dirty="0" smtClean="0"/>
              <a:t>энцефалите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895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Неотложная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ru-RU" dirty="0">
                <a:solidFill>
                  <a:srgbClr val="FF0000"/>
                </a:solidFill>
              </a:rPr>
              <a:t>стадия замерзания</a:t>
            </a:r>
            <a:r>
              <a:rPr lang="ru-RU" dirty="0"/>
              <a:t>. На </a:t>
            </a:r>
            <a:r>
              <a:rPr lang="ru-RU" dirty="0" err="1"/>
              <a:t>догоспитальном</a:t>
            </a:r>
            <a:r>
              <a:rPr lang="ru-RU" dirty="0"/>
              <a:t> этапе необходимо </a:t>
            </a:r>
            <a:r>
              <a:rPr lang="ru-RU" dirty="0" smtClean="0"/>
              <a:t>снять мокрую </a:t>
            </a:r>
            <a:r>
              <a:rPr lang="ru-RU" dirty="0"/>
              <a:t>одежду, одеть пострадавшего в сухую теплую одежду, </a:t>
            </a:r>
            <a:r>
              <a:rPr lang="ru-RU" dirty="0" smtClean="0"/>
              <a:t>завернуть </a:t>
            </a:r>
            <a:r>
              <a:rPr lang="ru-RU" dirty="0"/>
              <a:t>в одеяло и не допускать контакта между конечностями и </a:t>
            </a:r>
            <a:r>
              <a:rPr lang="ru-RU" dirty="0" smtClean="0"/>
              <a:t>туловищем </a:t>
            </a:r>
            <a:r>
              <a:rPr lang="ru-RU" dirty="0"/>
              <a:t>(это приводит к дальнейшей потере тепла); защитить от </a:t>
            </a:r>
            <a:r>
              <a:rPr lang="ru-RU" dirty="0" smtClean="0"/>
              <a:t>ветра (</a:t>
            </a:r>
            <a:r>
              <a:rPr lang="ru-RU" dirty="0"/>
              <a:t>внести в теплое помещение или автомобиль). Осуществляют в/в </a:t>
            </a:r>
            <a:r>
              <a:rPr lang="ru-RU" dirty="0" smtClean="0"/>
              <a:t>вве­дение </a:t>
            </a:r>
            <a:r>
              <a:rPr lang="ru-RU" dirty="0"/>
              <a:t>раствора 20-40% глюкозы с 5% раствором аскорбиновой </a:t>
            </a:r>
            <a:r>
              <a:rPr lang="ru-RU" dirty="0" smtClean="0"/>
              <a:t>кисло­ты</a:t>
            </a:r>
            <a:r>
              <a:rPr lang="ru-RU" dirty="0"/>
              <a:t>. При наличии дают горячие напитки (сладкий чай, кофе); нельзя </a:t>
            </a:r>
            <a:r>
              <a:rPr lang="ru-RU" dirty="0" smtClean="0"/>
              <a:t>да­вать </a:t>
            </a:r>
            <a:r>
              <a:rPr lang="ru-RU" dirty="0"/>
              <a:t>спиртное! Осуществляют иммобилизацию — транспортировку </a:t>
            </a:r>
            <a:r>
              <a:rPr lang="ru-RU" dirty="0" smtClean="0"/>
              <a:t>выполняют </a:t>
            </a:r>
            <a:r>
              <a:rPr lang="ru-RU" dirty="0"/>
              <a:t>в положении лежа; запрещают движения и перемену </a:t>
            </a:r>
            <a:r>
              <a:rPr lang="ru-RU" dirty="0" smtClean="0"/>
              <a:t>положения </a:t>
            </a:r>
            <a:r>
              <a:rPr lang="ru-RU" dirty="0"/>
              <a:t>тела (опасность фибрилляции желудочков). При </a:t>
            </a:r>
            <a:r>
              <a:rPr lang="ru-RU" dirty="0" smtClean="0"/>
              <a:t>продолжительной транспортировке </a:t>
            </a:r>
            <a:r>
              <a:rPr lang="ru-RU" dirty="0"/>
              <a:t>желательно использовать методы активного </a:t>
            </a:r>
            <a:r>
              <a:rPr lang="ru-RU" dirty="0" smtClean="0"/>
              <a:t>согрева­ния</a:t>
            </a:r>
            <a:r>
              <a:rPr lang="ru-RU" dirty="0"/>
              <a:t>: грелки, бутылки с горячей водой на крупные сосуды. Не </a:t>
            </a:r>
            <a:r>
              <a:rPr lang="ru-RU" dirty="0" smtClean="0"/>
              <a:t>следует растирать </a:t>
            </a:r>
            <a:r>
              <a:rPr lang="ru-RU" dirty="0"/>
              <a:t>пациента снегом!</a:t>
            </a:r>
          </a:p>
        </p:txBody>
      </p:sp>
    </p:spTree>
    <p:extLst>
      <p:ext uri="{BB962C8B-B14F-4D97-AF65-F5344CB8AC3E}">
        <p14:creationId xmlns:p14="http://schemas.microsoft.com/office/powerpoint/2010/main" val="190703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</a:t>
            </a:r>
            <a:r>
              <a:rPr lang="ru-RU" dirty="0"/>
              <a:t>стадия замерзания.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Наряду </a:t>
            </a:r>
            <a:r>
              <a:rPr lang="ru-RU" dirty="0"/>
              <a:t>с предотвращением дальнейшей </a:t>
            </a:r>
            <a:r>
              <a:rPr lang="ru-RU" dirty="0" smtClean="0"/>
              <a:t>по­тери </a:t>
            </a:r>
            <a:r>
              <a:rPr lang="ru-RU" dirty="0"/>
              <a:t>тепла, пассивным и активным наружным согреванием, </a:t>
            </a:r>
            <a:r>
              <a:rPr lang="ru-RU" dirty="0" smtClean="0"/>
              <a:t>горячим обильным </a:t>
            </a:r>
            <a:r>
              <a:rPr lang="ru-RU" dirty="0"/>
              <a:t>питьем (при сохранении глотания), осуществляют внутри­</a:t>
            </a:r>
            <a:br>
              <a:rPr lang="ru-RU" dirty="0"/>
            </a:br>
            <a:r>
              <a:rPr lang="ru-RU" dirty="0"/>
              <a:t>венную </a:t>
            </a:r>
            <a:r>
              <a:rPr lang="ru-RU" dirty="0" err="1"/>
              <a:t>инфузию</a:t>
            </a:r>
            <a:r>
              <a:rPr lang="ru-RU" dirty="0"/>
              <a:t> 5% раствора глюкозы, 0,9% раствора натрия хлорида</a:t>
            </a:r>
            <a:r>
              <a:rPr lang="ru-RU" dirty="0" smtClean="0"/>
              <a:t>,</a:t>
            </a:r>
            <a:r>
              <a:rPr lang="ru-RU" dirty="0"/>
              <a:t> подогретых до температуры тела! В случае длительной транспортиров­ки должно быть предусмотрено согревание на промежуточных этапах (медпункт, жилой дом); эффективно помещение пострадавшего в ванну с горячей водой.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05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 </a:t>
            </a:r>
            <a:r>
              <a:rPr lang="ru-RU" dirty="0"/>
              <a:t>стадия замерзания.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Кроме </a:t>
            </a:r>
            <a:r>
              <a:rPr lang="ru-RU" dirty="0"/>
              <a:t>перечисленных мероприятий, показа­на оксигенотерапия с использованием 100% кислорода, интубация тра­хеи после введения </a:t>
            </a:r>
            <a:r>
              <a:rPr lang="ru-RU" dirty="0" err="1"/>
              <a:t>диазепама</a:t>
            </a:r>
            <a:r>
              <a:rPr lang="ru-RU" dirty="0"/>
              <a:t>; ИВЛ. Возможно согревание пострадав­шего путем промывания желудка (</a:t>
            </a:r>
            <a:r>
              <a:rPr lang="ru-RU" dirty="0" err="1"/>
              <a:t>лаваж</a:t>
            </a:r>
            <a:r>
              <a:rPr lang="ru-RU" dirty="0"/>
              <a:t>) водой с температурой 40-42 °С или помещение пострадавшего в ванну с горячей водой. Исходная тем­пература воды должна быть выше исходной температуры тела не более, чем на 10-15°С в час до температуры 40-42°С. При остановке кровооб­ращения выполняют СЛР.</a:t>
            </a:r>
          </a:p>
          <a:p>
            <a:r>
              <a:rPr lang="ru-RU" dirty="0"/>
              <a:t>При оледенении запрещено насильственно изменять положение те­ла, </a:t>
            </a:r>
            <a:r>
              <a:rPr lang="ru-RU" dirty="0" err="1"/>
              <a:t>интубировать</a:t>
            </a:r>
            <a:r>
              <a:rPr lang="ru-RU" dirty="0"/>
              <a:t> и проводить ИВЛ! Все методы реанимации можно применять только после ликвидации оледенения.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220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808F6F-A2B9-4E6B-B377-B1EBF913E8CB}" type="slidenum">
              <a:rPr lang="ru-RU" sz="1400" smtClean="0"/>
              <a:pPr eaLnBrk="1" hangingPunct="1"/>
              <a:t>53</a:t>
            </a:fld>
            <a:endParaRPr lang="ru-RU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Литература: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036495" cy="6021387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Обязательная: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Поликлиническая педиатрия: учеб. для мед. вузов / ред. А. С. Калмыкова. - М. : ГЭОТАР-Медиа, 2011. 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ja-JP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ja-JP" sz="2800" dirty="0" smtClean="0">
                <a:latin typeface="Times New Roman" pitchFamily="18" charset="0"/>
                <a:cs typeface="Times New Roman" pitchFamily="18" charset="0"/>
              </a:rPr>
              <a:t>1. ЭБС </a:t>
            </a:r>
            <a:r>
              <a:rPr lang="ru-RU" altLang="ja-JP" sz="28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altLang="ja-JP" sz="2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altLang="ja-JP" sz="2800" dirty="0" err="1" smtClean="0">
                <a:latin typeface="Times New Roman" pitchFamily="18" charset="0"/>
                <a:cs typeface="Times New Roman" pitchFamily="18" charset="0"/>
              </a:rPr>
              <a:t>Colibris</a:t>
            </a:r>
            <a:r>
              <a:rPr lang="ru-RU" altLang="ja-JP" sz="2800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ja-JP" sz="2800" dirty="0" smtClean="0">
                <a:latin typeface="Times New Roman" pitchFamily="18" charset="0"/>
                <a:cs typeface="Times New Roman" pitchFamily="18" charset="0"/>
              </a:rPr>
              <a:t>2. ЭБС Консультант студента;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ja-JP" sz="2800" dirty="0" smtClean="0">
                <a:latin typeface="Times New Roman" pitchFamily="18" charset="0"/>
                <a:cs typeface="Times New Roman" pitchFamily="18" charset="0"/>
              </a:rPr>
              <a:t>3. ЭБС </a:t>
            </a:r>
            <a:r>
              <a:rPr lang="ru-RU" altLang="ja-JP" sz="2800" dirty="0" err="1" smtClean="0">
                <a:latin typeface="Times New Roman" pitchFamily="18" charset="0"/>
                <a:cs typeface="Times New Roman" pitchFamily="18" charset="0"/>
              </a:rPr>
              <a:t>iBooks</a:t>
            </a:r>
            <a:r>
              <a:rPr lang="ru-RU" altLang="ja-JP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ja-JP" sz="2800" dirty="0" smtClean="0">
                <a:latin typeface="Times New Roman" pitchFamily="18" charset="0"/>
                <a:cs typeface="Times New Roman" pitchFamily="18" charset="0"/>
              </a:rPr>
              <a:t>4. НЭБ </a:t>
            </a:r>
            <a:r>
              <a:rPr lang="ru-RU" altLang="ja-JP" sz="2800" dirty="0" err="1" smtClean="0">
                <a:latin typeface="Times New Roman" pitchFamily="18" charset="0"/>
                <a:cs typeface="Times New Roman" pitchFamily="18" charset="0"/>
              </a:rPr>
              <a:t>eLibrary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Adminn\Desktop\cached_93601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Оценка степени угнетения сознания по шкале мозговых ком </a:t>
            </a:r>
            <a:r>
              <a:rPr lang="ru-RU" b="1" dirty="0" smtClean="0">
                <a:solidFill>
                  <a:srgbClr val="FF0000"/>
                </a:solidFill>
              </a:rPr>
              <a:t>Глазго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Шкала используется для установления и фиксирования уровня сознания и соответствующих изменений, отмечаются следующие три момента в поведении пациента: реакцию открывания глаз, речевые и двигательные реакции. За каждый тест начисляется определенное количество баллов. В тесте открывания глаз  количество баллов составляет от 1 до 4, в тесте речевых реакций -  от 1 до 5, а тесте на двигательные реакции – от 1 до 6 баллов. </a:t>
            </a:r>
            <a:endParaRPr lang="ru-RU" dirty="0" smtClean="0"/>
          </a:p>
          <a:p>
            <a:r>
              <a:rPr lang="ru-RU" dirty="0" smtClean="0"/>
              <a:t>Оценка </a:t>
            </a:r>
            <a:r>
              <a:rPr lang="ru-RU" dirty="0"/>
              <a:t>по шкале комы Глазго: сумма баллов</a:t>
            </a:r>
            <a:r>
              <a:rPr lang="ru-RU" b="1" dirty="0"/>
              <a:t> </a:t>
            </a:r>
            <a:r>
              <a:rPr lang="ru-RU" dirty="0"/>
              <a:t>15 - ясное сознание, 13-14 - оглушение, 9-12 - сопор, 4-8 – кома, 3 балла – смерть мозга.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00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Шкала Глазго (оценка мозговых ком)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317150"/>
              </p:ext>
            </p:extLst>
          </p:nvPr>
        </p:nvGraphicFramePr>
        <p:xfrm>
          <a:off x="179511" y="1484784"/>
          <a:ext cx="8664680" cy="51845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56013"/>
                <a:gridCol w="3656013"/>
                <a:gridCol w="1352654"/>
              </a:tblGrid>
              <a:tr h="555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Признак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Реакция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Баллы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Открывание глаз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Спонтанное.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5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обращенную речь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болевой раздражитель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Отсутствует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Речевая реакция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Правильная речь.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Спутанная речь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Непонятные слова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Нечленораздельные звуки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Отсутствует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Двигательная реакция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Выполняет команды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Отталкивает болевой раздражитель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Отдергивает конечность на боль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Тоническое сгибание на боль.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Тоническое разгибание на боль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Отсутствует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96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06916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dirty="0" smtClean="0"/>
              <a:t>Шкалу </a:t>
            </a:r>
            <a:r>
              <a:rPr lang="ru-RU" dirty="0"/>
              <a:t>нельзя применять для оценки сознания пациентов, находящихся в состоянии медикаментозной </a:t>
            </a:r>
            <a:r>
              <a:rPr lang="ru-RU" dirty="0" err="1"/>
              <a:t>седации</a:t>
            </a:r>
            <a:r>
              <a:rPr lang="ru-RU" dirty="0"/>
              <a:t>, а также у пациентов, которым были введены до этого </a:t>
            </a:r>
            <a:r>
              <a:rPr lang="ru-RU" dirty="0" err="1"/>
              <a:t>миорелаксанты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Стандартным методом болевой стимуляции является надавливание тупым концом ручки или неврологического молоточка в </a:t>
            </a:r>
            <a:r>
              <a:rPr lang="ru-RU" dirty="0" err="1"/>
              <a:t>супраорбитальной</a:t>
            </a:r>
            <a:r>
              <a:rPr lang="ru-RU" dirty="0"/>
              <a:t> области или на основании ногтевого ложа.</a:t>
            </a:r>
          </a:p>
          <a:p>
            <a:pPr lvl="1"/>
            <a:r>
              <a:rPr lang="ru-RU" dirty="0"/>
              <a:t>Открывание глаз на звук означает открывание глаз на любой звук, а не на конкретную команду.</a:t>
            </a:r>
          </a:p>
          <a:p>
            <a:pPr lvl="1"/>
            <a:r>
              <a:rPr lang="ru-RU" dirty="0"/>
              <a:t>При исследовании открывания глаз на боль стандартным стимулом является надавливание на основании ногтевого ложа.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23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Клиническая картина и </a:t>
            </a:r>
            <a:r>
              <a:rPr lang="ru-RU" b="1" dirty="0" smtClean="0">
                <a:solidFill>
                  <a:srgbClr val="FF0000"/>
                </a:solidFill>
              </a:rPr>
              <a:t>диагностика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Чрезвычайно </a:t>
            </a:r>
            <a:r>
              <a:rPr lang="ru-RU" dirty="0"/>
              <a:t>важно ориентировочно выяснить причину комы. </a:t>
            </a:r>
            <a:endParaRPr lang="ru-RU" dirty="0" smtClean="0"/>
          </a:p>
          <a:p>
            <a:r>
              <a:rPr lang="ru-RU" b="1" dirty="0" smtClean="0"/>
              <a:t>Не­обходимо </a:t>
            </a:r>
            <a:r>
              <a:rPr lang="ru-RU" b="1" dirty="0"/>
              <a:t>оценить анамнестические данные </a:t>
            </a:r>
            <a:r>
              <a:rPr lang="ru-RU" dirty="0"/>
              <a:t>— падение, ушиб; перене­сенные инфекции; перегревание (душное помещение, инсоляция); забо­левания (сахарный диабет, болезни печени, эпилепсия, почечная недос­таточность); прием лекарственных препаратов, наркотиков и др.</a:t>
            </a:r>
          </a:p>
          <a:p>
            <a:r>
              <a:rPr lang="ru-RU" b="1" dirty="0"/>
              <a:t>Выполняют оценку состояния кожных покровов </a:t>
            </a:r>
            <a:r>
              <a:rPr lang="ru-RU" dirty="0"/>
              <a:t>(ссадины, сухость кожи, кровоподтеки, окраска, отечность). </a:t>
            </a:r>
            <a:r>
              <a:rPr lang="ru-RU" b="1" dirty="0"/>
              <a:t>Определяют запах </a:t>
            </a:r>
            <a:r>
              <a:rPr lang="ru-RU" b="1" dirty="0" smtClean="0"/>
              <a:t>выдыхае</a:t>
            </a:r>
            <a:r>
              <a:rPr lang="ru-RU" b="1" dirty="0"/>
              <a:t>мого воздуха</a:t>
            </a:r>
            <a:r>
              <a:rPr lang="ru-RU" dirty="0"/>
              <a:t> (ацетон, мочевина), </a:t>
            </a:r>
            <a:r>
              <a:rPr lang="ru-RU" b="1" dirty="0"/>
              <a:t>состояние зрачков, наличие очаговой неврологической симптоматики, обращают внимание на позу больного.</a:t>
            </a:r>
          </a:p>
          <a:p>
            <a:r>
              <a:rPr lang="ru-RU" u="sng" dirty="0"/>
              <a:t>У детей первого года жизни </a:t>
            </a:r>
            <a:r>
              <a:rPr lang="ru-RU" dirty="0"/>
              <a:t>при коме неясной этиологии следует, прежде всего, подумать о первичном или вторичном повреждении ЦНС на фоне инфекционного процесса, </a:t>
            </a:r>
            <a:endParaRPr lang="ru-RU" dirty="0" smtClean="0"/>
          </a:p>
          <a:p>
            <a:r>
              <a:rPr lang="ru-RU" u="sng" dirty="0" smtClean="0"/>
              <a:t>в </a:t>
            </a:r>
            <a:r>
              <a:rPr lang="ru-RU" u="sng" dirty="0"/>
              <a:t>возрасте 1-5 лет </a:t>
            </a:r>
            <a:r>
              <a:rPr lang="ru-RU" dirty="0"/>
              <a:t>— о коме, обуслов­ленной случайным отравлением, </a:t>
            </a:r>
            <a:endParaRPr lang="ru-RU" dirty="0" smtClean="0"/>
          </a:p>
          <a:p>
            <a:r>
              <a:rPr lang="ru-RU" u="sng" dirty="0" smtClean="0"/>
              <a:t>в </a:t>
            </a:r>
            <a:r>
              <a:rPr lang="ru-RU" u="sng" dirty="0"/>
              <a:t>возрасте старше 6 лет </a:t>
            </a:r>
            <a:r>
              <a:rPr lang="ru-RU" dirty="0"/>
              <a:t>неврологичес­кие нарушения наиболее часто бывают вызваны травмой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608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4485</Words>
  <Application>Microsoft Office PowerPoint</Application>
  <PresentationFormat>Экран (4:3)</PresentationFormat>
  <Paragraphs>276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Тема: Неотложная помощь детям и подросткам при нарушениях функции ЦНС</vt:lpstr>
      <vt:lpstr>Цель:</vt:lpstr>
      <vt:lpstr>План лекции:</vt:lpstr>
      <vt:lpstr>НАРУШЕНИЕ СОЗНАНИЯ</vt:lpstr>
      <vt:lpstr>Классификация ком по этиологии</vt:lpstr>
      <vt:lpstr>Оценка степени угнетения сознания по шкале мозговых ком Глазго</vt:lpstr>
      <vt:lpstr>Шкала Глазго (оценка мозговых ком) </vt:lpstr>
      <vt:lpstr>Рекомендации: </vt:lpstr>
      <vt:lpstr>Клиническая картина и диагностика</vt:lpstr>
      <vt:lpstr>Неотложная помощь при коме</vt:lpstr>
      <vt:lpstr>ДИАБЕТИЧЕСКИЕ КОМЫ</vt:lpstr>
      <vt:lpstr>Презентация PowerPoint</vt:lpstr>
      <vt:lpstr>Презентация PowerPoint</vt:lpstr>
      <vt:lpstr>Презентация PowerPoint</vt:lpstr>
      <vt:lpstr>СИНДРОМ ВНУТРИЧЕРЕПНОЙ ГИПЕРТЕНЗИИ</vt:lpstr>
      <vt:lpstr>Как положить ребенка, находящегося без сознания?</vt:lpstr>
      <vt:lpstr>Презентация PowerPoint</vt:lpstr>
      <vt:lpstr>Если есть подозрение на травму шеи</vt:lpstr>
      <vt:lpstr>Презентация PowerPoint</vt:lpstr>
      <vt:lpstr>Презентация PowerPoint</vt:lpstr>
      <vt:lpstr>СУДОРОЖНЫЙ СИНДРОМ</vt:lpstr>
      <vt:lpstr>Презентация PowerPoint</vt:lpstr>
      <vt:lpstr>Неотложная помощь при генерализованных судорогах</vt:lpstr>
      <vt:lpstr>Как вводить диазепам (или параальдегид) ректально (ВОЗ)</vt:lpstr>
      <vt:lpstr>Если через 10 минут судороги не прекращаются,  введите вторую дозу диазепама ректально или внутривенно  0,05 мл/кг  =0,25 мг/кг.  Если еще через 10 минут судороги все еще продолжаются, то  дайте третью дозу диазепама или введите паральдегид ректально  или фенобарбитал в/в или в/м в дзе 15 мг/кг</vt:lpstr>
      <vt:lpstr>СИМПТОМЫ ПОВЫШЕННОЙ СУДОРОЖНОЙ ГОТОВНОСТИ</vt:lpstr>
      <vt:lpstr>Презентация PowerPoint</vt:lpstr>
      <vt:lpstr>Презентация PowerPoint</vt:lpstr>
      <vt:lpstr>Презентация PowerPoint</vt:lpstr>
      <vt:lpstr>Менингеальный синдром</vt:lpstr>
      <vt:lpstr>Презентация PowerPoint</vt:lpstr>
      <vt:lpstr>НЕЙРОИНФЕКЦИИ </vt:lpstr>
      <vt:lpstr>МЕНИНГИТЫ </vt:lpstr>
      <vt:lpstr>Презентация PowerPoint</vt:lpstr>
      <vt:lpstr>УКУСЫ СОБАК</vt:lpstr>
      <vt:lpstr>Презентация PowerPoint</vt:lpstr>
      <vt:lpstr>УКУСЫ ЗМЕЙ</vt:lpstr>
      <vt:lpstr>Презентация PowerPoint</vt:lpstr>
      <vt:lpstr>Презентация PowerPoint</vt:lpstr>
      <vt:lpstr>УКУСЫ СКОРПИОНА</vt:lpstr>
      <vt:lpstr>УКУСЫ ПАУКООБРАЗНЫХ</vt:lpstr>
      <vt:lpstr>УКУСЫ ПЧЕЛ И ОС</vt:lpstr>
      <vt:lpstr>ПЕРЕГРЕВАНИЕ ОРГАНИЗМА </vt:lpstr>
      <vt:lpstr>ТЕПЛОВОЙ УДАР</vt:lpstr>
      <vt:lpstr>Презентация PowerPoint</vt:lpstr>
      <vt:lpstr>Перегревание</vt:lpstr>
      <vt:lpstr>Тепловой и солнечный удар</vt:lpstr>
      <vt:lpstr>ПЕРЕОХЛАЖДЕНИЕ У ДЕТЕЙ</vt:lpstr>
      <vt:lpstr>Стадии замерзания</vt:lpstr>
      <vt:lpstr>Неотложная помощь</vt:lpstr>
      <vt:lpstr>II стадия замерзания.</vt:lpstr>
      <vt:lpstr>III стадия замерзания.</vt:lpstr>
      <vt:lpstr>Литература: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Неотложная помощь детям и подросткам при нарушениях функции ЦНС </dc:title>
  <dc:creator>Adminn</dc:creator>
  <cp:lastModifiedBy>Adminn</cp:lastModifiedBy>
  <cp:revision>36</cp:revision>
  <dcterms:created xsi:type="dcterms:W3CDTF">2016-05-15T10:10:03Z</dcterms:created>
  <dcterms:modified xsi:type="dcterms:W3CDTF">2016-05-17T15:01:08Z</dcterms:modified>
</cp:coreProperties>
</file>