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pPr/>
              <a:t>3/7/2019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080" y="1170432"/>
            <a:ext cx="11277600" cy="1284331"/>
          </a:xfrm>
        </p:spPr>
        <p:txBody>
          <a:bodyPr/>
          <a:lstStyle/>
          <a:p>
            <a:r>
              <a:rPr lang="ru-RU" b="1" dirty="0" smtClean="0"/>
              <a:t>Пластика местными тканями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94427" y="3725527"/>
            <a:ext cx="5167085" cy="1600200"/>
          </a:xfrm>
        </p:spPr>
        <p:txBody>
          <a:bodyPr/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Выполнил: Ординатор 1 года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Федотов Иван Андреевич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3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1004422"/>
          </a:xfrm>
        </p:spPr>
        <p:txBody>
          <a:bodyPr>
            <a:normAutofit fontScale="90000"/>
          </a:bodyPr>
          <a:lstStyle/>
          <a:p>
            <a:r>
              <a:rPr lang="ru-RU" dirty="0"/>
              <a:t>Местная пластика встречными треугольными </a:t>
            </a:r>
            <a:r>
              <a:rPr lang="ru-RU" dirty="0" smtClean="0"/>
              <a:t>лоскутами (А.А. </a:t>
            </a:r>
            <a:r>
              <a:rPr lang="ru-RU" dirty="0" err="1" smtClean="0"/>
              <a:t>Лимберг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4" name="Picture 10" descr="365.jpg (1587×954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012" y="2363248"/>
            <a:ext cx="4837176" cy="2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44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509899"/>
          </a:xfrm>
        </p:spPr>
        <p:txBody>
          <a:bodyPr>
            <a:normAutofit fontScale="90000"/>
          </a:bodyPr>
          <a:lstStyle/>
          <a:p>
            <a:r>
              <a:rPr lang="ru-RU" dirty="0"/>
              <a:t>Местная пластика встречными треугольными лоскутами (А.А. </a:t>
            </a:r>
            <a:r>
              <a:rPr lang="ru-RU" dirty="0" err="1"/>
              <a:t>Лимберг</a:t>
            </a:r>
            <a:r>
              <a:rPr lang="ru-RU" dirty="0"/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30" y="2444879"/>
            <a:ext cx="3732997" cy="41559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73" y="3242096"/>
            <a:ext cx="2826670" cy="28710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45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Пластика кожным лоскутом на питающей ножке</a:t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Итальянский </a:t>
            </a:r>
            <a:r>
              <a:rPr lang="ru-RU" dirty="0" smtClean="0"/>
              <a:t>метод или </a:t>
            </a:r>
            <a:r>
              <a:rPr lang="ru-RU" dirty="0"/>
              <a:t>п</a:t>
            </a:r>
            <a:r>
              <a:rPr lang="ru-RU" dirty="0" smtClean="0"/>
              <a:t>ластика </a:t>
            </a:r>
            <a:r>
              <a:rPr lang="ru-RU" dirty="0"/>
              <a:t>полнослойным перемещенным лоскутом на временной питающей </a:t>
            </a:r>
            <a:r>
              <a:rPr lang="ru-RU" dirty="0" smtClean="0"/>
              <a:t>ножке</a:t>
            </a:r>
          </a:p>
          <a:p>
            <a:pPr marL="0" indent="0">
              <a:buNone/>
            </a:pPr>
            <a:r>
              <a:rPr lang="ru-RU" dirty="0"/>
              <a:t>Виды кожной пластики местными тканями.</a:t>
            </a:r>
          </a:p>
          <a:p>
            <a:pPr marL="0" indent="0">
              <a:buNone/>
            </a:pPr>
            <a:r>
              <a:rPr lang="ru-RU" dirty="0"/>
              <a:t>I и II— по Ю. К. Шимановскому; III — по А. А. </a:t>
            </a:r>
            <a:r>
              <a:rPr lang="ru-RU" dirty="0" err="1"/>
              <a:t>Лимбергу</a:t>
            </a:r>
            <a:r>
              <a:rPr lang="ru-RU" dirty="0"/>
              <a:t>; IV — индийский метод; V — итальянский метод (вариант метода).</a:t>
            </a:r>
          </a:p>
        </p:txBody>
      </p:sp>
      <p:pic>
        <p:nvPicPr>
          <p:cNvPr id="2050" name="Picture 2" descr="10.png (600×468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1703832"/>
            <a:ext cx="5791200" cy="4517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13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Итальянская пластика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surgery23.ru/wa-data/public/site/img/%D0%A0%D0%B8%D1%81.15.jpg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56" b="106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Гранулирующая рана культи левой стопы после хирургического лечения глубокого отморожения.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://surgery23.ru/wa-data/public/site/img/%D0%A0%D0%B8%D1%81.16.jpg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56" b="106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Раневой дефект замещен кожно-мышечным лоскутом, перемещенным с противоположной голени на временной питающей ножке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6" name="Picture 6" descr="http://surgery23.ru/wa-data/public/site/img/%D0%A0%D0%B8%D1%81.17.jp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56" b="106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11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Через 5 недель питающая ножка пересечена, и выполнен заключительный этап пластики.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4501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/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Итальянская пластика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11266" name="Picture 2" descr="http://surgery23.ru/wa-data/public/site/img/%D0%A0%D0%B8%D1%81.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12" y="2319920"/>
            <a:ext cx="3147462" cy="2366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4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Пластика круглым стеблем по В. П. Филатову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Этапы</a:t>
            </a:r>
            <a:r>
              <a:rPr lang="en-US" dirty="0" smtClean="0"/>
              <a:t>:</a:t>
            </a:r>
          </a:p>
          <a:p>
            <a:pPr>
              <a:buAutoNum type="arabicParenR"/>
            </a:pPr>
            <a:r>
              <a:rPr lang="ru-RU" dirty="0" smtClean="0"/>
              <a:t>Формирования </a:t>
            </a:r>
            <a:r>
              <a:rPr lang="ru-RU" dirty="0"/>
              <a:t>стебля, </a:t>
            </a:r>
            <a:endParaRPr lang="ru-RU" dirty="0" smtClean="0"/>
          </a:p>
          <a:p>
            <a:pPr>
              <a:buAutoNum type="arabicParenR"/>
            </a:pPr>
            <a:r>
              <a:rPr lang="ru-RU" dirty="0" smtClean="0"/>
              <a:t>Его пересадка</a:t>
            </a:r>
          </a:p>
          <a:p>
            <a:pPr>
              <a:buAutoNum type="arabicParenR"/>
            </a:pPr>
            <a:r>
              <a:rPr lang="ru-RU" dirty="0" err="1" smtClean="0"/>
              <a:t>Распластывание</a:t>
            </a:r>
            <a:r>
              <a:rPr lang="ru-RU" dirty="0" smtClean="0"/>
              <a:t> </a:t>
            </a:r>
            <a:r>
              <a:rPr lang="ru-RU" dirty="0"/>
              <a:t>стебля на дефект</a:t>
            </a:r>
          </a:p>
        </p:txBody>
      </p:sp>
      <p:pic>
        <p:nvPicPr>
          <p:cNvPr id="3074" name="Picture 2" descr="Картинки по запросу Пластика круглым стеблем по В. П. Филатов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9" y="2603500"/>
            <a:ext cx="2219662" cy="3693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Пластика круглым стеблем по В. П. Филатов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21" y="2603500"/>
            <a:ext cx="2344237" cy="3687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04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Пересадка острого </a:t>
            </a:r>
            <a:r>
              <a:rPr lang="ru-RU" b="1" dirty="0" err="1"/>
              <a:t>филатовского</a:t>
            </a:r>
            <a:r>
              <a:rPr lang="ru-RU" b="1" dirty="0"/>
              <a:t> стебля по Л. Р. </a:t>
            </a:r>
            <a:r>
              <a:rPr lang="ru-RU" b="1" dirty="0" err="1"/>
              <a:t>Балону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Отличие данного способа состоит в том, что после выкраивания кожной ленты с жировой подкладкой и создания </a:t>
            </a:r>
            <a:r>
              <a:rPr lang="ru-RU" dirty="0" err="1"/>
              <a:t>филатовского</a:t>
            </a:r>
            <a:r>
              <a:rPr lang="ru-RU" dirty="0"/>
              <a:t> стебля сразу пересекают одну из его ножек. Свободную ножку стебля пересаживают на руку, если стебель был образован на животе, или непосредственно к краю дефекта лица, если стебель формировали на плече. Рану зашивают с выкраиванием дополнительного треугольного лоскута или без него</a:t>
            </a:r>
          </a:p>
        </p:txBody>
      </p:sp>
      <p:pic>
        <p:nvPicPr>
          <p:cNvPr id="4098" name="Picture 2" descr="этапы создания стебля по балон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150" y="1600200"/>
            <a:ext cx="5118099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39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Индийская пластика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Или пластика </a:t>
            </a:r>
            <a:r>
              <a:rPr lang="ru-RU" dirty="0"/>
              <a:t>полнослойным перемещенным лоскутом на постоянной питающей ножке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индийскай пласти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93" y="3285021"/>
            <a:ext cx="6156712" cy="2667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16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Индийская пластика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surgery23.ru/wa-data/public/site/img/%D0%A0%D0%B8%D1%81.12.jpg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56" b="106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127798" cy="1226379"/>
          </a:xfrm>
        </p:spPr>
        <p:txBody>
          <a:bodyPr/>
          <a:lstStyle/>
          <a:p>
            <a:r>
              <a:rPr lang="ru-RU" i="1" dirty="0"/>
              <a:t>Гранулирующий пролежень в области крестца у парализованной пациентки.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http://surgery23.ru/wa-data/public/site/img/%D0%A0%D0%B8%D1%81.13.jpg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56" b="106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128890" cy="1151484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Раневой дефект замещен путем перемещения из соседней (ягодичной) области кожно-фасциального лоскута на постоянной питающей ножке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22"/>
          </p:nvPr>
        </p:nvSpPr>
        <p:spPr/>
      </p:sp>
      <p:sp>
        <p:nvSpPr>
          <p:cNvPr id="15" name="Текст 14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i="1" dirty="0"/>
              <a:t>Результат пластики</a:t>
            </a:r>
            <a:endParaRPr lang="ru-RU" dirty="0"/>
          </a:p>
        </p:txBody>
      </p:sp>
      <p:pic>
        <p:nvPicPr>
          <p:cNvPr id="6152" name="Picture 8" descr="http://surgery23.ru/wa-data/public/site/img/%D0%A0%D0%B8%D1%81.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82" y="2603499"/>
            <a:ext cx="2395386" cy="169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61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2" y="690465"/>
            <a:ext cx="6570795" cy="1264403"/>
          </a:xfrm>
        </p:spPr>
        <p:txBody>
          <a:bodyPr/>
          <a:lstStyle/>
          <a:p>
            <a:r>
              <a:rPr lang="ru-RU" b="1" dirty="0" smtClean="0"/>
              <a:t>Индийская пластика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i="1" dirty="0" smtClean="0"/>
              <a:t>Длительно </a:t>
            </a:r>
            <a:r>
              <a:rPr lang="ru-RU" i="1" dirty="0"/>
              <a:t>существующий пролежень в области седалищного бугра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idx="2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ru-RU" i="1" dirty="0" err="1"/>
              <a:t>Подфасциально</a:t>
            </a:r>
            <a:r>
              <a:rPr lang="ru-RU" i="1" dirty="0"/>
              <a:t> расположенная полость значительно превышает размеры кожного дефекта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8" name="Picture 10" descr="http://surgery23.ru/wa-data/public/site/img/6%D0%B1.jp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 bwMode="auto">
          <a:xfrm>
            <a:off x="7973774" y="2292704"/>
            <a:ext cx="3060097" cy="2048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11"/>
          <p:cNvSpPr>
            <a:spLocks noGrp="1"/>
          </p:cNvSpPr>
          <p:nvPr>
            <p:ph type="body" sz="half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Рубцовые стенки полости иссечены. Разметка кожно-мышечного лоскута, который будет использован с пластической целью.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http://surgery23.ru/wa-data/public/site/img/6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1" y="2292704"/>
            <a:ext cx="3059443" cy="2048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urgery23.ru/wa-data/public/site/img/6%D0%B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5" y="2292704"/>
            <a:ext cx="3050438" cy="2078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28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пластической хирургии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>
                <a:cs typeface="Times New Roman" panose="02020603050405020304" pitchFamily="18" charset="0"/>
              </a:rPr>
              <a:t>1</a:t>
            </a:r>
            <a:r>
              <a:rPr lang="ru-RU" sz="2100" dirty="0" smtClean="0">
                <a:cs typeface="Times New Roman" panose="02020603050405020304" pitchFamily="18" charset="0"/>
              </a:rPr>
              <a:t>. Восстановление </a:t>
            </a:r>
            <a:r>
              <a:rPr lang="ru-RU" sz="2100" dirty="0">
                <a:cs typeface="Times New Roman" panose="02020603050405020304" pitchFamily="18" charset="0"/>
              </a:rPr>
              <a:t>форм и функций органов и их частей в челюстно-лицевой области, полости рта и шее.</a:t>
            </a:r>
          </a:p>
          <a:p>
            <a:pPr marL="0" indent="0">
              <a:buNone/>
            </a:pPr>
            <a:r>
              <a:rPr lang="ru-RU" sz="2100" dirty="0">
                <a:cs typeface="Times New Roman" panose="02020603050405020304" pitchFamily="18" charset="0"/>
              </a:rPr>
              <a:t>2</a:t>
            </a:r>
            <a:r>
              <a:rPr lang="ru-RU" sz="2100" dirty="0" smtClean="0">
                <a:cs typeface="Times New Roman" panose="02020603050405020304" pitchFamily="18" charset="0"/>
              </a:rPr>
              <a:t>. Необходимость </a:t>
            </a:r>
            <a:r>
              <a:rPr lang="ru-RU" sz="2100" dirty="0">
                <a:cs typeface="Times New Roman" panose="02020603050405020304" pitchFamily="18" charset="0"/>
              </a:rPr>
              <a:t>соблюдения структуры утраченных органов или тканей в соответствии их первоначальному строению.</a:t>
            </a:r>
          </a:p>
          <a:p>
            <a:pPr marL="0" indent="0">
              <a:buNone/>
            </a:pPr>
            <a:r>
              <a:rPr lang="ru-RU" sz="2100" dirty="0">
                <a:cs typeface="Times New Roman" panose="02020603050405020304" pitchFamily="18" charset="0"/>
              </a:rPr>
              <a:t>3</a:t>
            </a:r>
            <a:r>
              <a:rPr lang="ru-RU" sz="2100" dirty="0" smtClean="0">
                <a:cs typeface="Times New Roman" panose="02020603050405020304" pitchFamily="18" charset="0"/>
              </a:rPr>
              <a:t>. При </a:t>
            </a:r>
            <a:r>
              <a:rPr lang="ru-RU" sz="2100" dirty="0">
                <a:cs typeface="Times New Roman" panose="02020603050405020304" pitchFamily="18" charset="0"/>
              </a:rPr>
              <a:t>возникновении обширных дефектов черепно-челюстно-лицевой области изготовление черепно-челюстно-лицевых протезов, которые укрепляют оставшиеся отломки костей лицевого скелета и могут выполнять опорную функцию для мягких тканей.</a:t>
            </a:r>
          </a:p>
          <a:p>
            <a:pPr marL="0" indent="0">
              <a:buNone/>
            </a:pPr>
            <a:r>
              <a:rPr lang="ru-RU" sz="2100" dirty="0">
                <a:cs typeface="Times New Roman" panose="02020603050405020304" pitchFamily="18" charset="0"/>
              </a:rPr>
              <a:t>4</a:t>
            </a:r>
            <a:r>
              <a:rPr lang="ru-RU" sz="2100" dirty="0" smtClean="0">
                <a:cs typeface="Times New Roman" panose="02020603050405020304" pitchFamily="18" charset="0"/>
              </a:rPr>
              <a:t>. Изучение </a:t>
            </a:r>
            <a:r>
              <a:rPr lang="ru-RU" sz="2100" dirty="0">
                <a:cs typeface="Times New Roman" panose="02020603050405020304" pitchFamily="18" charset="0"/>
              </a:rPr>
              <a:t>биологии тканей, процессов их приживления в виде лоскутов на ножке, свободных трансплантатов кожи, кости, хряща, жира и фасции.</a:t>
            </a:r>
          </a:p>
          <a:p>
            <a:pPr marL="0" indent="0">
              <a:buNone/>
            </a:pPr>
            <a:r>
              <a:rPr lang="ru-RU" sz="2100" dirty="0">
                <a:cs typeface="Times New Roman" panose="02020603050405020304" pitchFamily="18" charset="0"/>
              </a:rPr>
              <a:t>5. Исследование структуры и биологической пластичности живых </a:t>
            </a:r>
            <a:r>
              <a:rPr lang="ru-RU" sz="2100" dirty="0" err="1">
                <a:cs typeface="Times New Roman" panose="02020603050405020304" pitchFamily="18" charset="0"/>
              </a:rPr>
              <a:t>тканей,берущихся</a:t>
            </a:r>
            <a:r>
              <a:rPr lang="ru-RU" sz="2100" dirty="0">
                <a:cs typeface="Times New Roman" panose="02020603050405020304" pitchFamily="18" charset="0"/>
              </a:rPr>
              <a:t> для пересадки  и после приживления на новой почве, особенность их питания, кровоснабжения и иннервации.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79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Индийская пластика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i="1" dirty="0"/>
              <a:t>Сформирован лоскут на постоянной питающей ножке, </a:t>
            </a:r>
            <a:r>
              <a:rPr lang="ru-RU" i="1" dirty="0" err="1"/>
              <a:t>ротирован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8" name="Picture 6" descr="http://surgery23.ru/wa-data/public/site/img/6%D0%B3.jpg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 bwMode="auto">
          <a:xfrm>
            <a:off x="4568865" y="2331789"/>
            <a:ext cx="3050438" cy="2068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Кожно-мышечным лоскутом замещен </a:t>
            </a:r>
            <a:r>
              <a:rPr lang="ru-RU" i="1" dirty="0" err="1"/>
              <a:t>постнекрэктомический</a:t>
            </a:r>
            <a:r>
              <a:rPr lang="ru-RU" i="1" dirty="0"/>
              <a:t> дефект тканей.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http://surgery23.ru/wa-data/public/site/img/6%D0%B4.jp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 bwMode="auto">
          <a:xfrm>
            <a:off x="7983105" y="2331787"/>
            <a:ext cx="3050766" cy="206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Донорская рана закрыта местными тканями.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6" name="Picture 4" descr="http://surgery23.ru/wa-data/public/site/img/6%D0%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2" y="2256894"/>
            <a:ext cx="3049783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80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/>
          <p:cNvSpPr>
            <a:spLocks noGrp="1"/>
          </p:cNvSpPr>
          <p:nvPr>
            <p:ph type="pic" idx="1"/>
          </p:nvPr>
        </p:nvSpPr>
        <p:spPr/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Индийская пластика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Результат</a:t>
            </a:r>
            <a:endParaRPr lang="ru-RU" dirty="0"/>
          </a:p>
        </p:txBody>
      </p:sp>
      <p:pic>
        <p:nvPicPr>
          <p:cNvPr id="9222" name="Picture 6" descr="http://surgery23.ru/wa-data/public/site/img/6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32" y="1975782"/>
            <a:ext cx="3561152" cy="2670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3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/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пластики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Больной с дефектом нижнего отдела лица: на передней поверхности грудной клетки сформирован </a:t>
            </a:r>
            <a:r>
              <a:rPr lang="ru-RU" dirty="0" err="1"/>
              <a:t>филатовский</a:t>
            </a:r>
            <a:r>
              <a:rPr lang="ru-RU" dirty="0"/>
              <a:t> стебель, дефект донорской зоны замещен свободным кожным лоскутом</a:t>
            </a:r>
          </a:p>
        </p:txBody>
      </p:sp>
      <p:pic>
        <p:nvPicPr>
          <p:cNvPr id="12294" name="Picture 6" descr="&amp;Rcy;&amp;icy;&amp;scy;. 3. &lt;a href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66" y="1695449"/>
            <a:ext cx="5867400" cy="3924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07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пластики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54954" y="2397968"/>
            <a:ext cx="4825157" cy="56916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Больной с рубцовой контрактурой шеи: до операции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/>
              <a:t>Больной с рубцовой контрактурой шеи: </a:t>
            </a:r>
            <a:r>
              <a:rPr lang="ru-RU" sz="2000" dirty="0" smtClean="0"/>
              <a:t>после операции встречными треугольными лоскутами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&amp;Rcy;&amp;icy;&amp;scy;. 1&amp;bcy;). &amp;Bcy;&amp;ocy;&amp;lcy;&amp;softcy;&amp;ncy;&amp;ocy;&amp;jcy; &amp;scy; &amp;rcy;&amp;ucy;&amp;bcy;&amp;tscy;&amp;ocy;&amp;vcy;&amp;ocy;&amp;jcy; &amp;kcy;&amp;ocy;&amp;ncy;&amp;tcy;&amp;rcy;&amp;acy;&amp;kcy;&amp;tcy;&amp;ucy;&amp;rcy;&amp;ocy;&amp;jcy; &amp;shcy;&amp;iecy;&amp;icy;: &amp;pcy;&amp;ocy;&amp;scy;&amp;lcy;&amp;iecy; &amp;pcy;&amp;lcy;&amp;acy;&amp;scy;&amp;tcy;&amp;icy;&amp;kcy;&amp;icy; &amp;vcy;&amp;scy;&amp;tcy;&amp;rcy;&amp;iecy;&amp;chcy;&amp;ncy;&amp;ycy;&amp;mcy;&amp;icy; &amp;tcy;&amp;rcy;&amp;iecy;&amp;ucy;&amp;gcy;&amp;ocy;&amp;lcy;&amp;softcy;&amp;ncy;&amp;ycy;&amp;mcy;&amp;icy; &amp;lcy;&amp;ocy;&amp;scy;&amp;kcy;&amp;ucy;&amp;tcy;&amp;acy;&amp;mcy;&amp;icy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2475" y="1316038"/>
            <a:ext cx="2588424" cy="3941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&amp;Rcy;&amp;icy;&amp;scy;. 1&amp;acy;). &amp;Bcy;&amp;ocy;&amp;lcy;&amp;softcy;&amp;ncy;&amp;ocy;&amp;jcy; &amp;scy; &amp;rcy;&amp;ucy;&amp;bcy;&amp;tscy;&amp;ocy;&amp;vcy;&amp;ocy;&amp;jcy; &amp;kcy;&amp;ocy;&amp;ncy;&amp;tcy;&amp;rcy;&amp;acy;&amp;kcy;&amp;tcy;&amp;ucy;&amp;rcy;&amp;ocy;&amp;jcy; &amp;shcy;&amp;iecy;&amp;icy;: &amp;dcy;&amp;ocy; &amp;ocy;&amp;pcy;&amp;iecy;&amp;rcy;&amp;acy;&amp;tscy;&amp;i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52" y="3256384"/>
            <a:ext cx="2205558" cy="3473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06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пластики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Больная с дефектами кожно-хрящевого отдела носа и верхней губы: до операции.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&amp;Rcy;&amp;icy;&amp;scy;. 2&amp;acy;). &amp;Bcy;&amp;ocy;&amp;lcy;&amp;softcy;&amp;ncy;&amp;acy;&amp;yacy; &amp;scy; &amp;dcy;&amp;iecy;&amp;fcy;&amp;iecy;&amp;kcy;&amp;tcy;&amp;acy;&amp;mcy;&amp;icy; &amp;kcy;&amp;ocy;&amp;zhcy;&amp;ncy;&amp;ocy;-&amp;khcy;&amp;rcy;&amp;yacy;&amp;shchcy;&amp;iecy;&amp;vcy;&amp;ocy;&amp;gcy;&amp;ocy; &amp;ocy;&amp;tcy;&amp;dcy;&amp;iecy;&amp;lcy;&amp;acy; &amp;ncy;&amp;ocy;&amp;scy;&amp;acy; &amp;icy; &amp;vcy;&amp;iecy;&amp;rcy;&amp;khcy;&amp;ncy;&amp;iecy;&amp;jcy; &amp;gcy;&amp;ucy;&amp;bcy;&amp;ycy;: &amp;dcy;&amp;ocy; &amp;ocy;&amp;pcy;&amp;iecy;&amp;rcy;&amp;acy;&amp;tscy;&amp;icy;&amp;i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023" y="609600"/>
            <a:ext cx="3328416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89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пластики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Больная с дефектами кожно-хрящевого отдела носа и верхней губы: после пластики верхней губы местными тканями и носа </a:t>
            </a:r>
            <a:r>
              <a:rPr lang="ru-RU" dirty="0" err="1"/>
              <a:t>филатовским</a:t>
            </a:r>
            <a:r>
              <a:rPr lang="ru-RU" dirty="0"/>
              <a:t> стеблем</a:t>
            </a:r>
          </a:p>
        </p:txBody>
      </p:sp>
      <p:pic>
        <p:nvPicPr>
          <p:cNvPr id="16386" name="Picture 2" descr="&amp;Rcy;&amp;icy;&amp;scy;. 2&amp;bcy;). &amp;Bcy;&amp;ocy;&amp;lcy;&amp;softcy;&amp;ncy;&amp;acy;&amp;yacy; &amp;scy; &amp;dcy;&amp;iecy;&amp;fcy;&amp;iecy;&amp;kcy;&amp;tcy;&amp;acy;&amp;mcy;&amp;icy; &amp;kcy;&amp;ocy;&amp;zhcy;&amp;ncy;&amp;ocy;-&amp;khcy;&amp;rcy;&amp;yacy;&amp;shchcy;&amp;iecy;&amp;vcy;&amp;ocy;&amp;gcy;&amp;ocy; &amp;ocy;&amp;tcy;&amp;dcy;&amp;iecy;&amp;lcy;&amp;acy; &amp;ncy;&amp;ocy;&amp;scy;&amp;acy; &amp;icy; &amp;vcy;&amp;iecy;&amp;rcy;&amp;khcy;&amp;ncy;&amp;iecy;&amp;jcy; &amp;gcy;&amp;ucy;&amp;bcy;&amp;ycy;: &amp;pcy;&amp;ocy;&amp;scy;&amp;lcy;&amp;iecy; &amp;pcy;&amp;lcy;&amp;acy;&amp;scy;&amp;tcy;&amp;icy;&amp;kcy;&amp;icy; &amp;vcy;&amp;iecy;&amp;rcy;&amp;khcy;&amp;ncy;&amp;iecy;&amp;jcy; &amp;gcy;&amp;ucy;&amp;bcy;&amp;ycy; &amp;mcy;&amp;iecy;&amp;scy;&amp;tcy;&amp;ncy;&amp;ycy;&amp;mcy;&amp;icy; &amp;tcy;&amp;kcy;&amp;acy;&amp;ncy;&amp;yacy;&amp;mcy;&amp;icy; &amp;icy; &amp;ncy;&amp;ocy;&amp;scy;&amp;acy; &amp;fcy;&amp;icy;&amp;lcy;&amp;acy;&amp;tcy;&amp;ocy;&amp;vcy;&amp;scy;&amp;kcy;&amp;icy;&amp;mcy; &amp;scy;&amp;tcy;&amp;iecy;&amp;bcy;&amp;lcy;&amp;iecy;&amp;m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025" y="609600"/>
            <a:ext cx="3304413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7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пластики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больной рак кожи І стадии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25-й день после операции</a:t>
            </a:r>
          </a:p>
        </p:txBody>
      </p:sp>
      <p:pic>
        <p:nvPicPr>
          <p:cNvPr id="17410" name="Picture 2" descr="D:\Папа\Всі фото\фото\P72200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7037" y="2134394"/>
            <a:ext cx="3076575" cy="230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Папа\Всі фото\фото\PB2401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1737" y="2158206"/>
            <a:ext cx="3009900" cy="2257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82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пластики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8" name="Picture 6" descr="D:\Папа\Всі фото\фото\P2080168.JPG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14" b="10514"/>
          <a:stretch>
            <a:fillRect/>
          </a:stretch>
        </p:blipFill>
        <p:spPr bwMode="auto">
          <a:xfrm>
            <a:off x="1154952" y="2332653"/>
            <a:ext cx="3050438" cy="1862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У больного рак нижней губы ІІІ стадии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40" name="Picture 8" descr="D:\Папа\Всі фото\фото\P2180174.JPG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439" b="10439"/>
          <a:stretch>
            <a:fillRect/>
          </a:stretch>
        </p:blipFill>
        <p:spPr bwMode="auto">
          <a:xfrm>
            <a:off x="4568865" y="2331788"/>
            <a:ext cx="3050438" cy="1863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Проведена операция – </a:t>
            </a:r>
            <a:r>
              <a:rPr lang="ru-RU" dirty="0" err="1"/>
              <a:t>экстирпацыя</a:t>
            </a:r>
            <a:r>
              <a:rPr lang="ru-RU" dirty="0"/>
              <a:t> губы, пластика дефекта лоскутами на питающей ножке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42" name="Picture 10" descr="D:\Папа\Всі фото\фото\P3160181.JP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 bwMode="auto">
          <a:xfrm>
            <a:off x="7982778" y="2331786"/>
            <a:ext cx="3051093" cy="1863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14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Через 1,5 месяца после операции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0506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пластики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больной рак кожи верхней губы І стадии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/>
              <a:t>Шестой день после операции:</a:t>
            </a:r>
          </a:p>
        </p:txBody>
      </p:sp>
      <p:pic>
        <p:nvPicPr>
          <p:cNvPr id="19458" name="Picture 2" descr="D:\Папа\Всі фото\фото\P325018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6525" y="1915319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Папа\Всі фото\фото\P33101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40" y="3442903"/>
            <a:ext cx="3545632" cy="2454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13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66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пластической хирургии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Восстановительная</a:t>
            </a:r>
            <a:r>
              <a:rPr lang="ru-RU" b="1" dirty="0"/>
              <a:t> </a:t>
            </a:r>
            <a:r>
              <a:rPr lang="ru-RU" dirty="0"/>
              <a:t>хирургия челюстно-лицевой области, которая занимается устранением деформаций, воссозданием частично или полностью утраченных органов или тканей лица и шеи с восстановлением их анатомо-функциональной целостности.</a:t>
            </a:r>
          </a:p>
          <a:p>
            <a:r>
              <a:rPr lang="ru-RU" b="1" dirty="0" smtClean="0"/>
              <a:t>Реконструктивная</a:t>
            </a:r>
            <a:r>
              <a:rPr lang="ru-RU" dirty="0"/>
              <a:t> хирургия занимается перестройкой органов и функциональных систем челюстно-лицевой области, созданных природой.</a:t>
            </a:r>
          </a:p>
          <a:p>
            <a:r>
              <a:rPr lang="ru-RU" b="1" dirty="0" smtClean="0"/>
              <a:t>Эстетическая</a:t>
            </a:r>
            <a:r>
              <a:rPr lang="ru-RU" dirty="0"/>
              <a:t> хирургия улучшает внешний вид и пропорцию лица как социального представительства человека в обществе.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56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пластической хирургии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Первые источники методик пластических операций были найдены в Тибете, в древней Индии и Китае. Многие </a:t>
            </a:r>
            <a:r>
              <a:rPr lang="ru-RU" dirty="0"/>
              <a:t>из них обобщил, дополнил и переработал выдающийся отечественный хирург, профессор Киевского университета </a:t>
            </a:r>
            <a:r>
              <a:rPr lang="ru-RU" dirty="0" err="1"/>
              <a:t>Ю.К.Шимановский</a:t>
            </a:r>
            <a:r>
              <a:rPr lang="ru-RU" dirty="0"/>
              <a:t>, который в 1865 году представил свой анализ операций местными тканями в виде монографии «Планирование пластических операций на поверхности человеческого тела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Сицилийский военный врач </a:t>
            </a:r>
            <a:r>
              <a:rPr lang="ru-RU" dirty="0"/>
              <a:t>Бранка и его </a:t>
            </a:r>
            <a:r>
              <a:rPr lang="ru-RU" dirty="0" smtClean="0"/>
              <a:t>сына </a:t>
            </a:r>
            <a:r>
              <a:rPr lang="ru-RU" dirty="0" err="1" smtClean="0"/>
              <a:t>Антониус</a:t>
            </a:r>
            <a:r>
              <a:rPr lang="ru-RU" dirty="0" smtClean="0"/>
              <a:t>, </a:t>
            </a:r>
            <a:r>
              <a:rPr lang="ru-RU" dirty="0"/>
              <a:t>которые впервые в 1442 году осуществили пластику носа и губы кожно-жировым лоскутом, заимствованным из области плеча</a:t>
            </a:r>
            <a:r>
              <a:rPr lang="ru-RU" dirty="0" smtClean="0"/>
              <a:t>.</a:t>
            </a:r>
          </a:p>
          <a:p>
            <a:r>
              <a:rPr lang="ru-RU" dirty="0"/>
              <a:t>9 сентября 1916 года </a:t>
            </a:r>
            <a:r>
              <a:rPr lang="ru-RU" dirty="0" err="1"/>
              <a:t>В.П.Филатов</a:t>
            </a:r>
            <a:r>
              <a:rPr lang="ru-RU" dirty="0"/>
              <a:t> впервые использовал стебельчатый лоскут для восстановления дефекта в области нижнего века после удаления опухоли</a:t>
            </a:r>
          </a:p>
        </p:txBody>
      </p:sp>
    </p:spTree>
    <p:extLst>
      <p:ext uri="{BB962C8B-B14F-4D97-AF65-F5344CB8AC3E}">
        <p14:creationId xmlns="" xmlns:p14="http://schemas.microsoft.com/office/powerpoint/2010/main" val="23315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453" y="87841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дефектов и деформаций ЧЛО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I. </a:t>
            </a:r>
            <a:r>
              <a:rPr lang="ru-RU" b="1" dirty="0" smtClean="0"/>
              <a:t>Приобретенные </a:t>
            </a:r>
            <a:r>
              <a:rPr lang="ru-RU" b="1" dirty="0"/>
              <a:t>дефекты и </a:t>
            </a:r>
            <a:r>
              <a:rPr lang="ru-RU" b="1" dirty="0" smtClean="0"/>
              <a:t>деформации</a:t>
            </a:r>
            <a:r>
              <a:rPr lang="en-US" b="1" dirty="0" smtClean="0"/>
              <a:t>: </a:t>
            </a:r>
          </a:p>
          <a:p>
            <a:r>
              <a:rPr lang="ru-RU" dirty="0" smtClean="0"/>
              <a:t>После </a:t>
            </a:r>
            <a:r>
              <a:rPr lang="ru-RU" dirty="0"/>
              <a:t>перенесенных инфекций (неспецифических и специфических гнойно- воспалительных процессов мягких тканей и костей лицевого скелета) и некрозы тканей в результате выраженных расстройств кровообращения;</a:t>
            </a:r>
          </a:p>
          <a:p>
            <a:r>
              <a:rPr lang="ru-RU" dirty="0" smtClean="0"/>
              <a:t>Посттравматические </a:t>
            </a:r>
            <a:r>
              <a:rPr lang="ru-RU" dirty="0"/>
              <a:t>(как результат воздействия физических факторов: механической травмы (огнестрельной и неогнестрельной (в том числе производственной (промышленной и сельскохозяйственной) и непроизводственной (бытовой, уличной, спортивной, транспортной, операционной)); термической травмы (ожогов и обморожений); </a:t>
            </a:r>
            <a:r>
              <a:rPr lang="ru-RU" dirty="0" err="1"/>
              <a:t>электротравмы</a:t>
            </a:r>
            <a:r>
              <a:rPr lang="ru-RU" dirty="0"/>
              <a:t>; баротравмы; лучевой травмы (в том числе и </a:t>
            </a:r>
            <a:r>
              <a:rPr lang="ru-RU" dirty="0" err="1"/>
              <a:t>остеорадионекроз</a:t>
            </a:r>
            <a:r>
              <a:rPr lang="ru-RU" dirty="0"/>
              <a:t> челюстей); и химической травмы: кислотами, щелочами и др. агрессивными веществами);</a:t>
            </a:r>
          </a:p>
          <a:p>
            <a:r>
              <a:rPr lang="ru-RU" dirty="0" err="1" smtClean="0"/>
              <a:t>Послеопухолевые</a:t>
            </a:r>
            <a:r>
              <a:rPr lang="ru-RU" dirty="0" smtClean="0"/>
              <a:t> </a:t>
            </a:r>
            <a:r>
              <a:rPr lang="ru-RU" dirty="0"/>
              <a:t>(после удаления доброкачественных и злокачественных опухолей и опухолеподобных образований);</a:t>
            </a:r>
          </a:p>
          <a:p>
            <a:r>
              <a:rPr lang="ru-RU" dirty="0" smtClean="0"/>
              <a:t>Татуировка </a:t>
            </a:r>
            <a:r>
              <a:rPr lang="ru-RU" dirty="0"/>
              <a:t>кожи;</a:t>
            </a:r>
          </a:p>
          <a:p>
            <a:r>
              <a:rPr lang="ru-RU" dirty="0" smtClean="0"/>
              <a:t>Возрастные </a:t>
            </a:r>
            <a:r>
              <a:rPr lang="ru-RU" dirty="0"/>
              <a:t>деформации кожи лица в силу физиологического старения тканей;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74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Классификация дефектов и деформаций ЧЛО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II. </a:t>
            </a:r>
            <a:r>
              <a:rPr lang="ru-RU" b="1" i="1" dirty="0" smtClean="0"/>
              <a:t>В</a:t>
            </a:r>
            <a:r>
              <a:rPr lang="ru-RU" b="1" dirty="0" smtClean="0"/>
              <a:t>рожденные дефекты </a:t>
            </a:r>
            <a:r>
              <a:rPr lang="ru-RU" b="1" dirty="0"/>
              <a:t>и </a:t>
            </a:r>
            <a:r>
              <a:rPr lang="ru-RU" b="1" dirty="0" smtClean="0"/>
              <a:t>деформации</a:t>
            </a:r>
            <a:r>
              <a:rPr lang="ru-RU" dirty="0"/>
              <a:t> челюстно-лицевой области и </a:t>
            </a:r>
            <a:r>
              <a:rPr lang="ru-RU" dirty="0" smtClean="0"/>
              <a:t>шеи:</a:t>
            </a:r>
            <a:endParaRPr lang="ru-RU" dirty="0"/>
          </a:p>
          <a:p>
            <a:r>
              <a:rPr lang="ru-RU" dirty="0" err="1" smtClean="0"/>
              <a:t>Несращение</a:t>
            </a:r>
            <a:r>
              <a:rPr lang="ru-RU" dirty="0" smtClean="0"/>
              <a:t> </a:t>
            </a:r>
            <a:r>
              <a:rPr lang="ru-RU" dirty="0"/>
              <a:t>губ (одно- и двустороннее; скрытое, частичное, полное, сочетанное);</a:t>
            </a:r>
          </a:p>
          <a:p>
            <a:r>
              <a:rPr lang="ru-RU" dirty="0" err="1" smtClean="0"/>
              <a:t>Несращение</a:t>
            </a:r>
            <a:r>
              <a:rPr lang="ru-RU" dirty="0" smtClean="0"/>
              <a:t> </a:t>
            </a:r>
            <a:r>
              <a:rPr lang="ru-RU" dirty="0"/>
              <a:t>неба (скрытое, частичное, полное, сквозное);</a:t>
            </a:r>
          </a:p>
          <a:p>
            <a:r>
              <a:rPr lang="ru-RU" dirty="0" err="1" smtClean="0"/>
              <a:t>Аномалийное</a:t>
            </a:r>
            <a:r>
              <a:rPr lang="ru-RU" dirty="0" smtClean="0"/>
              <a:t> </a:t>
            </a:r>
            <a:r>
              <a:rPr lang="ru-RU" dirty="0"/>
              <a:t>прикрепление уздечек губ и языка;</a:t>
            </a:r>
          </a:p>
          <a:p>
            <a:r>
              <a:rPr lang="ru-RU" dirty="0" smtClean="0"/>
              <a:t>Колобомы </a:t>
            </a:r>
            <a:r>
              <a:rPr lang="ru-RU" dirty="0"/>
              <a:t>лица или </a:t>
            </a:r>
            <a:r>
              <a:rPr lang="ru-RU" dirty="0" err="1"/>
              <a:t>несращение</a:t>
            </a:r>
            <a:r>
              <a:rPr lang="ru-RU" dirty="0"/>
              <a:t> частей лица (челюстно-лицевые </a:t>
            </a:r>
            <a:r>
              <a:rPr lang="ru-RU" dirty="0" err="1"/>
              <a:t>дизостозы</a:t>
            </a:r>
            <a:r>
              <a:rPr lang="ru-RU" dirty="0"/>
              <a:t>) – одно- и двусторонние; скрытые, полные и неполные; поперечные и косые расщелины лица – синдромы I или II жаберных дуг и др.;</a:t>
            </a:r>
          </a:p>
          <a:p>
            <a:r>
              <a:rPr lang="ru-RU" dirty="0" smtClean="0"/>
              <a:t>Макро- </a:t>
            </a:r>
            <a:r>
              <a:rPr lang="ru-RU" dirty="0"/>
              <a:t>или </a:t>
            </a:r>
            <a:r>
              <a:rPr lang="ru-RU" dirty="0" err="1"/>
              <a:t>микростомы</a:t>
            </a:r>
            <a:r>
              <a:rPr lang="ru-RU" dirty="0"/>
              <a:t>;</a:t>
            </a:r>
          </a:p>
          <a:p>
            <a:r>
              <a:rPr lang="ru-RU" dirty="0" smtClean="0"/>
              <a:t>Микро-</a:t>
            </a:r>
            <a:r>
              <a:rPr lang="ru-RU" dirty="0"/>
              <a:t>, макро- или </a:t>
            </a:r>
            <a:r>
              <a:rPr lang="ru-RU" dirty="0" err="1"/>
              <a:t>анотия</a:t>
            </a:r>
            <a:r>
              <a:rPr lang="ru-RU" dirty="0"/>
              <a:t>, лопоухость;</a:t>
            </a:r>
          </a:p>
          <a:p>
            <a:r>
              <a:rPr lang="ru-RU" dirty="0" err="1" smtClean="0"/>
              <a:t>Несращение</a:t>
            </a:r>
            <a:r>
              <a:rPr lang="ru-RU" dirty="0" smtClean="0"/>
              <a:t> </a:t>
            </a:r>
            <a:r>
              <a:rPr lang="ru-RU" dirty="0"/>
              <a:t>частей носа (скрытое, неполное, полное) и деформации носа (горб, сколиоз, деформации хрящей и др.);</a:t>
            </a:r>
          </a:p>
          <a:p>
            <a:r>
              <a:rPr lang="ru-RU" dirty="0" smtClean="0"/>
              <a:t>Микро- </a:t>
            </a:r>
            <a:r>
              <a:rPr lang="ru-RU" dirty="0"/>
              <a:t>и </a:t>
            </a:r>
            <a:r>
              <a:rPr lang="ru-RU" dirty="0" err="1"/>
              <a:t>макрогнатия</a:t>
            </a:r>
            <a:r>
              <a:rPr lang="ru-RU" dirty="0"/>
              <a:t> и -гения челюстей (одно- и двусторонняя).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20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Противопоказания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286001"/>
            <a:ext cx="8761411" cy="4572000"/>
          </a:xfrm>
        </p:spPr>
        <p:txBody>
          <a:bodyPr>
            <a:normAutofit fontScale="77500" lnSpcReduction="20000"/>
          </a:bodyPr>
          <a:lstStyle/>
          <a:p>
            <a:r>
              <a:rPr lang="ru-RU" sz="1900" dirty="0" smtClean="0"/>
              <a:t>Местные</a:t>
            </a:r>
            <a:r>
              <a:rPr lang="en-US" sz="1900" dirty="0" smtClean="0"/>
              <a:t>: </a:t>
            </a:r>
            <a:endParaRPr lang="ru-RU" sz="1900" dirty="0" smtClean="0"/>
          </a:p>
          <a:p>
            <a:pPr marL="0" indent="0">
              <a:buNone/>
            </a:pPr>
            <a:r>
              <a:rPr lang="ru-RU" sz="1900" dirty="0"/>
              <a:t>·        Незначительная степень дефекта или деформации  при отсутствии существенных функциональных расстройств, когда эстетический фактор не имеет существенного значения (старческий контингент);</a:t>
            </a:r>
          </a:p>
          <a:p>
            <a:pPr marL="0" indent="0">
              <a:buNone/>
            </a:pPr>
            <a:r>
              <a:rPr lang="ru-RU" sz="1900" dirty="0"/>
              <a:t>·        Наличие пиодермии, дерматитов, экземы, стоматитов;</a:t>
            </a:r>
          </a:p>
          <a:p>
            <a:pPr marL="0" indent="0">
              <a:buNone/>
            </a:pPr>
            <a:r>
              <a:rPr lang="ru-RU" sz="1900" dirty="0"/>
              <a:t>·        Острые или обострение хронических гнойно-воспалительных процессов челюстно-лицевой области;</a:t>
            </a:r>
          </a:p>
          <a:p>
            <a:pPr marL="0" indent="0">
              <a:buNone/>
            </a:pPr>
            <a:r>
              <a:rPr lang="ru-RU" sz="1900" dirty="0"/>
              <a:t>·        Регионарные лимфадениты;</a:t>
            </a:r>
          </a:p>
          <a:p>
            <a:pPr marL="0" indent="0">
              <a:buNone/>
            </a:pPr>
            <a:r>
              <a:rPr lang="ru-RU" sz="1900" dirty="0"/>
              <a:t>·        Риниты, ларингиты, тонзиллиты и др. воспалительные заболевания органов по соседству с областью операционного поля в острой фазе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Общие</a:t>
            </a:r>
            <a:r>
              <a:rPr lang="en-US" sz="1900" dirty="0" smtClean="0"/>
              <a:t>:</a:t>
            </a:r>
          </a:p>
          <a:p>
            <a:pPr marL="0" indent="0">
              <a:buNone/>
            </a:pPr>
            <a:r>
              <a:rPr lang="ru-RU" sz="1900" dirty="0"/>
              <a:t>·        Острые или обострение хронических инфекционных заболеваний, СПИД;</a:t>
            </a:r>
          </a:p>
          <a:p>
            <a:pPr marL="0" indent="0">
              <a:buNone/>
            </a:pPr>
            <a:r>
              <a:rPr lang="ru-RU" sz="1900" dirty="0"/>
              <a:t>·        Расстройства желудочно-кишечного тракта;</a:t>
            </a:r>
          </a:p>
          <a:p>
            <a:pPr marL="0" indent="0">
              <a:buNone/>
            </a:pPr>
            <a:r>
              <a:rPr lang="ru-RU" sz="1900" dirty="0"/>
              <a:t>·        </a:t>
            </a:r>
            <a:r>
              <a:rPr lang="ru-RU" sz="1900" dirty="0" err="1"/>
              <a:t>Субфибрилитет</a:t>
            </a:r>
            <a:r>
              <a:rPr lang="ru-RU" sz="1900" dirty="0"/>
              <a:t>;</a:t>
            </a:r>
          </a:p>
          <a:p>
            <a:pPr marL="0" indent="0">
              <a:buNone/>
            </a:pPr>
            <a:r>
              <a:rPr lang="ru-RU" sz="1900" dirty="0"/>
              <a:t>·        Общее недомогание;</a:t>
            </a:r>
          </a:p>
          <a:p>
            <a:pPr marL="0" indent="0">
              <a:buNone/>
            </a:pPr>
            <a:r>
              <a:rPr lang="ru-RU" sz="1900" dirty="0"/>
              <a:t>·        Хронические заболевания паренхиматозных органов (сердца, печени, почек, легких, головного мозга, эндокринных органов) в стадии декомпенсации;</a:t>
            </a:r>
          </a:p>
          <a:p>
            <a:pPr marL="0" indent="0">
              <a:buNone/>
            </a:pPr>
            <a:r>
              <a:rPr lang="ru-RU" sz="1900" dirty="0"/>
              <a:t>·        Менструации у женщин, беременность;</a:t>
            </a:r>
          </a:p>
          <a:p>
            <a:pPr marL="0" indent="0">
              <a:buNone/>
            </a:pPr>
            <a:r>
              <a:rPr lang="ru-RU" sz="1900" dirty="0"/>
              <a:t>·        Заболевания крови (лейкоз, </a:t>
            </a:r>
            <a:r>
              <a:rPr lang="ru-RU" sz="1900" dirty="0" err="1"/>
              <a:t>коагулопатия</a:t>
            </a:r>
            <a:r>
              <a:rPr lang="ru-RU" sz="1900" dirty="0"/>
              <a:t>);</a:t>
            </a:r>
          </a:p>
          <a:p>
            <a:pPr marL="0" indent="0">
              <a:buNone/>
            </a:pPr>
            <a:r>
              <a:rPr lang="ru-RU" sz="1900" dirty="0"/>
              <a:t>·        Психические нарушения.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82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472577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биологические принципы пластической хирургии челюстно-лицевой области и шеи.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4123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 smtClean="0"/>
              <a:t>1</a:t>
            </a:r>
            <a:r>
              <a:rPr lang="ru-RU" sz="1000" dirty="0"/>
              <a:t>.     </a:t>
            </a:r>
            <a:r>
              <a:rPr lang="ru-RU" sz="1200" dirty="0"/>
              <a:t>Биологическая совместимость жизнеспособных тканей, основанная на их способности приживать и регенерировать; создание условий для профилактики отторжения при использовании ало- или </a:t>
            </a:r>
            <a:r>
              <a:rPr lang="ru-RU" sz="1200" dirty="0" err="1"/>
              <a:t>ксеногенного</a:t>
            </a:r>
            <a:r>
              <a:rPr lang="ru-RU" sz="1200" dirty="0"/>
              <a:t> пластического материала (в том числе с применением фармакологических средств); отсутствие негативного влияния или индифферентность используемых имплантационных пластических материалов;</a:t>
            </a:r>
          </a:p>
          <a:p>
            <a:pPr marL="0" indent="0">
              <a:buNone/>
            </a:pPr>
            <a:r>
              <a:rPr lang="ru-RU" sz="1200" dirty="0"/>
              <a:t>2.     Адекватность пересаживаемых тканей по консистенции, форме, объему и функции воссоздаваемому органу или участку челюстно-лицевой области и шеи (принцип </a:t>
            </a:r>
            <a:r>
              <a:rPr lang="ru-RU" sz="1200" dirty="0" err="1"/>
              <a:t>органотипичности</a:t>
            </a:r>
            <a:r>
              <a:rPr lang="ru-RU" sz="1200" dirty="0"/>
              <a:t>);</a:t>
            </a:r>
          </a:p>
          <a:p>
            <a:pPr marL="0" indent="0">
              <a:buNone/>
            </a:pPr>
            <a:r>
              <a:rPr lang="ru-RU" sz="1200" dirty="0"/>
              <a:t>3.     Достаточная эстетичность пересаживаемых тканей (отсутствие роста волос, цвет кожного покрова и т.д.);</a:t>
            </a:r>
          </a:p>
          <a:p>
            <a:pPr marL="0" indent="0">
              <a:buNone/>
            </a:pPr>
            <a:r>
              <a:rPr lang="ru-RU" sz="1200" dirty="0"/>
              <a:t>4.     Симметричность восстанавливаемого органа;</a:t>
            </a:r>
          </a:p>
          <a:p>
            <a:pPr marL="0" indent="0">
              <a:buNone/>
            </a:pPr>
            <a:r>
              <a:rPr lang="ru-RU" sz="1200" dirty="0"/>
              <a:t>5.     Стойкость достигнутого анатомического, функционального и эстетического результатов пластики;</a:t>
            </a:r>
          </a:p>
          <a:p>
            <a:pPr marL="0" indent="0">
              <a:buNone/>
            </a:pPr>
            <a:r>
              <a:rPr lang="ru-RU" sz="1200" dirty="0"/>
              <a:t>6.     Сохранение и восстановление физиологического прикуса;</a:t>
            </a:r>
          </a:p>
          <a:p>
            <a:pPr marL="0" indent="0">
              <a:buNone/>
            </a:pPr>
            <a:r>
              <a:rPr lang="ru-RU" sz="1200" dirty="0"/>
              <a:t>7.     Сохранение физиологического акта жевания, дыхания, речи и свободного движения головы;</a:t>
            </a:r>
          </a:p>
          <a:p>
            <a:pPr marL="0" indent="0">
              <a:buNone/>
            </a:pPr>
            <a:r>
              <a:rPr lang="ru-RU" sz="1200" dirty="0"/>
              <a:t>8.     Пластические операции не должны вызывать задержку в формировании скелета челюстно-лицевой области, не быть источником дополнительных грубых рубцов (келоидных, гипертрофических и др.);</a:t>
            </a:r>
          </a:p>
          <a:p>
            <a:pPr marL="0" indent="0">
              <a:buNone/>
            </a:pPr>
            <a:r>
              <a:rPr lang="ru-RU" sz="1200" dirty="0"/>
              <a:t>9.     При пересадке тканей в глубину или при воссоздании слизистых оболочек не должно быть роста волос и образования </a:t>
            </a:r>
            <a:r>
              <a:rPr lang="ru-RU" sz="1200" dirty="0" err="1"/>
              <a:t>эпидермальных</a:t>
            </a:r>
            <a:r>
              <a:rPr lang="ru-RU" sz="1200" dirty="0"/>
              <a:t> кист).</a:t>
            </a:r>
          </a:p>
        </p:txBody>
      </p:sp>
    </p:spTree>
    <p:extLst>
      <p:ext uri="{BB962C8B-B14F-4D97-AF65-F5344CB8AC3E}">
        <p14:creationId xmlns="" xmlns:p14="http://schemas.microsoft.com/office/powerpoint/2010/main" val="24131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Пластика местными тканями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Послабляющий разрез при сближении раны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46" y="2957805"/>
            <a:ext cx="7851138" cy="3816220"/>
          </a:xfrm>
        </p:spPr>
      </p:pic>
    </p:spTree>
    <p:extLst>
      <p:ext uri="{BB962C8B-B14F-4D97-AF65-F5344CB8AC3E}">
        <p14:creationId xmlns="" xmlns:p14="http://schemas.microsoft.com/office/powerpoint/2010/main" val="38064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637</TotalTime>
  <Words>1141</Words>
  <Application>Microsoft Office PowerPoint</Application>
  <PresentationFormat>Произвольный</PresentationFormat>
  <Paragraphs>118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Пластика местными тканями</vt:lpstr>
      <vt:lpstr>Задачи пластической хирургии</vt:lpstr>
      <vt:lpstr>Разделы пластической хирургии</vt:lpstr>
      <vt:lpstr>История пластической хирургии</vt:lpstr>
      <vt:lpstr>Классификация дефектов и деформаций ЧЛО</vt:lpstr>
      <vt:lpstr>Классификация дефектов и деформаций ЧЛО</vt:lpstr>
      <vt:lpstr>Противопоказания</vt:lpstr>
      <vt:lpstr>Основные биологические принципы пластической хирургии челюстно-лицевой области и шеи.</vt:lpstr>
      <vt:lpstr>Пластика местными тканями</vt:lpstr>
      <vt:lpstr>Местная пластика встречными треугольными лоскутами (А.А. Лимберг) </vt:lpstr>
      <vt:lpstr>Местная пластика встречными треугольными лоскутами (А.А. Лимберг)</vt:lpstr>
      <vt:lpstr>Пластика кожным лоскутом на питающей ножке </vt:lpstr>
      <vt:lpstr>Итальянская пластика</vt:lpstr>
      <vt:lpstr>Итальянская пластика</vt:lpstr>
      <vt:lpstr>Пластика круглым стеблем по В. П. Филатову</vt:lpstr>
      <vt:lpstr>Пересадка острого филатовского стебля по Л. Р. Балону.</vt:lpstr>
      <vt:lpstr>Индийская пластика</vt:lpstr>
      <vt:lpstr>Индийская пластика</vt:lpstr>
      <vt:lpstr>Индийская пластика</vt:lpstr>
      <vt:lpstr>Индийская пластика</vt:lpstr>
      <vt:lpstr>Индийская пластика</vt:lpstr>
      <vt:lpstr>Примеры пластики</vt:lpstr>
      <vt:lpstr>Примеры пластики</vt:lpstr>
      <vt:lpstr>Примеры пластики</vt:lpstr>
      <vt:lpstr>Примеры пластики</vt:lpstr>
      <vt:lpstr>Примеры пластики</vt:lpstr>
      <vt:lpstr>Примеры пластики</vt:lpstr>
      <vt:lpstr>Примеры пластики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Пластика местными тканями</dc:title>
  <dc:creator>Садыров Денис</dc:creator>
  <cp:lastModifiedBy>plastik</cp:lastModifiedBy>
  <cp:revision>18</cp:revision>
  <dcterms:created xsi:type="dcterms:W3CDTF">2017-03-20T10:25:59Z</dcterms:created>
  <dcterms:modified xsi:type="dcterms:W3CDTF">2019-03-07T08:24:54Z</dcterms:modified>
</cp:coreProperties>
</file>