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283" r:id="rId31"/>
    <p:sldId id="26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901FC-A9E9-4B0C-A525-981F5A0F20F1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ACFAF-800A-43E3-BFD3-D27C679DA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4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89ACC4-3759-4851-98C2-2A29CE57137A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C34F95-3D8C-403B-A862-6D5B85967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urait.ru/viewer/istoriya-zarubezhnoy-literatury-xx-veka-v-2-ch-chast-2-437413" TargetMode="External"/><Relationship Id="rId2" Type="http://schemas.openxmlformats.org/officeDocument/2006/relationships/hyperlink" Target="https://urait.ru/viewer/istoriya-zarubezhnoy-literatury-vtoroy-poloviny-xx-nachala-xxi-veka-43303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657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Лекция по дисциплине </a:t>
            </a:r>
          </a:p>
          <a:p>
            <a:r>
              <a:rPr lang="ru-RU" dirty="0" smtClean="0"/>
              <a:t>«Литература»</a:t>
            </a:r>
          </a:p>
          <a:p>
            <a:r>
              <a:rPr lang="ru-RU" dirty="0" smtClean="0"/>
              <a:t>Автор: А.С. Белозор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Красноярск, </a:t>
            </a:r>
            <a:r>
              <a:rPr lang="ru-RU" dirty="0" smtClean="0"/>
              <a:t>2020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Современная литература последних лет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0"/>
            <a:ext cx="80724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</a:t>
            </a:r>
          </a:p>
          <a:p>
            <a:pPr algn="ctr"/>
            <a:r>
              <a:rPr lang="ru-RU" sz="1400" dirty="0" smtClean="0"/>
              <a:t>МИНИСТЕРСТВА ЗДРАВООХРАНЕНИЯ </a:t>
            </a:r>
          </a:p>
          <a:p>
            <a:pPr algn="ctr"/>
            <a:r>
              <a:rPr lang="ru-RU" sz="1400" dirty="0" smtClean="0"/>
              <a:t>РОССИЙСКОЙ ФЕДЕРАЦИИ </a:t>
            </a:r>
          </a:p>
          <a:p>
            <a:pPr algn="ctr"/>
            <a:r>
              <a:rPr lang="ru-RU" sz="1400" dirty="0" smtClean="0"/>
              <a:t>ФАРМАЦЕВТИЧЕСКИЙ КОЛЛЕДЖ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9249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Реализм продолжает быть популярным и в современной зарубежной литературе занимает уверенную позицию. Однако реализм тоже подвергся изменениям, разветвился. Современными направлениями реализма в литературе являются сюрреализм, магический реализм, критический реализм, метафорический реализм.</a:t>
            </a:r>
          </a:p>
        </p:txBody>
      </p:sp>
    </p:spTree>
    <p:extLst>
      <p:ext uri="{BB962C8B-B14F-4D97-AF65-F5344CB8AC3E}">
        <p14:creationId xmlns:p14="http://schemas.microsoft.com/office/powerpoint/2010/main" val="407188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Одной из тенденций современной зарубежной литературы является развитие детективного жанра, который стал по-настоящему многоликим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Еще одной тенденцией современной зарубежной литературы является развитие таких жанров, как фантастика и </a:t>
            </a:r>
            <a:r>
              <a:rPr lang="ru-RU" dirty="0" err="1"/>
              <a:t>фэнтези</a:t>
            </a:r>
            <a:r>
              <a:rPr lang="ru-RU" dirty="0"/>
              <a:t>. Однако они развиваются не в чистом виде, а рассматриваются под разными точками зрения, переформатируются и разветвляются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В современной зарубежной литературе особое место отводится автобиографическим произведениям.</a:t>
            </a:r>
          </a:p>
        </p:txBody>
      </p:sp>
    </p:spTree>
    <p:extLst>
      <p:ext uri="{BB962C8B-B14F-4D97-AF65-F5344CB8AC3E}">
        <p14:creationId xmlns:p14="http://schemas.microsoft.com/office/powerpoint/2010/main" val="1339251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Умберто Эко</a:t>
            </a:r>
          </a:p>
          <a:p>
            <a:pPr marL="0" indent="0" algn="ctr">
              <a:buNone/>
            </a:pPr>
            <a:r>
              <a:rPr lang="ru-RU" b="1" dirty="0" smtClean="0"/>
              <a:t>5 января 1932 – </a:t>
            </a:r>
          </a:p>
          <a:p>
            <a:pPr marL="0" indent="0" algn="ctr">
              <a:buNone/>
            </a:pPr>
            <a:r>
              <a:rPr lang="ru-RU" b="1" dirty="0" smtClean="0"/>
              <a:t>19 февраля 2016</a:t>
            </a:r>
            <a:endParaRPr lang="ru-RU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603864"/>
            <a:ext cx="3240360" cy="4501786"/>
          </a:xfrm>
        </p:spPr>
      </p:pic>
    </p:spTree>
    <p:extLst>
      <p:ext uri="{BB962C8B-B14F-4D97-AF65-F5344CB8AC3E}">
        <p14:creationId xmlns:p14="http://schemas.microsoft.com/office/powerpoint/2010/main" val="79276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«Имя розы» – причудливая и филигранно стилизованная смесь исторического романа, детектива, игры литературными и культурными ассоциациями, философской притчи и мистификации – немедленно стала мировым бестселлером, породила шумную полемику и привлекла всеобщее внимание к автору, разработавшему целую теорию «увлекательной литературы», блестяще подтвержденную его собственным дебютом. Своим анализом разного рода идей, а также общим скептицизмом по отношению к «реальности» и «абсолютной истине» он оказал значительное влияние на развитие современной интеллектуальной прозы.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49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«Маятник </a:t>
            </a:r>
            <a:r>
              <a:rPr lang="ru-RU" dirty="0"/>
              <a:t>Фуко</a:t>
            </a:r>
            <a:r>
              <a:rPr lang="ru-RU" dirty="0" smtClean="0"/>
              <a:t>» </a:t>
            </a:r>
            <a:r>
              <a:rPr lang="ru-RU" dirty="0"/>
              <a:t>повествует о том, как группа интеллектуалов, обескураженных глупостью книг по мистицизму и оккультизму, которые они вынуждены издавать для заработка, решает разработать собственную теорию «тайного заговора», будто бы определяющего ход истории. Но интеллектуальный кульбит – изящно придуманный заговор тамплиеров – вдруг материализуется, становится жуткой реальностью. Блестящий пародийный анализ той культурно-исторической сумятицы, что царит в сознании современного интеллектуала, предупреждение о печальных последствиях безответственных игр разума, порождающих чудовищ, делают книгу не только занимательной, но и злободневной.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599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«Остров Накануне</a:t>
            </a:r>
            <a:r>
              <a:rPr lang="ru-RU" dirty="0" smtClean="0"/>
              <a:t>» – </a:t>
            </a:r>
            <a:r>
              <a:rPr lang="ru-RU" dirty="0"/>
              <a:t>представляет собой подборку цитат. В тексте смонтированы фрагменты научных и художественных произведений, главным образом XVII века. Широко используются сюжеты живописных полотен – от Веласкеса и Вермеера до Жоржа де ла Тура, Пуссена и Гогена; многие пассажи романа воспроизводят известные картины. Анатомические описания вторят гравюрам из медицинского атласа Везалия </a:t>
            </a:r>
            <a:r>
              <a:rPr lang="ru-RU" dirty="0" smtClean="0"/>
              <a:t>(поэтому </a:t>
            </a:r>
            <a:r>
              <a:rPr lang="ru-RU" dirty="0"/>
              <a:t>Страна Мертвых названа в романе </a:t>
            </a:r>
            <a:r>
              <a:rPr lang="ru-RU" dirty="0" err="1"/>
              <a:t>Везальским</a:t>
            </a:r>
            <a:r>
              <a:rPr lang="ru-RU" dirty="0"/>
              <a:t> Островом).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191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9046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Рассуждение Эко дает понять, сколь важна для него литературность текста, создаваемого все же не «</a:t>
            </a:r>
            <a:r>
              <a:rPr lang="ru-RU" dirty="0" err="1"/>
              <a:t>скриптором</a:t>
            </a:r>
            <a:r>
              <a:rPr lang="ru-RU" dirty="0"/>
              <a:t>», но автором, который творит особый мир и этим устанавливает в нем </a:t>
            </a:r>
            <a:r>
              <a:rPr lang="ru-RU" dirty="0" err="1"/>
              <a:t>поэтологические</a:t>
            </a:r>
            <a:r>
              <a:rPr lang="ru-RU" dirty="0"/>
              <a:t> закономерности. Думается, Эко сознавал, что постмодернизм подошел к границе литературы и художественности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Всегда </a:t>
            </a:r>
            <a:r>
              <a:rPr lang="ru-RU" dirty="0"/>
              <a:t>ироничный Эко имеет в виду иное – то, благодаря чему роман становится возможным. Иными словами, на глубинном уровне «Имя розы» – рассуждение о том, «как создается история в прямом и переносном (литературном) смысле, как происходит взаимопроникновение творчества и жизни и рождение имен, грёз-фикций. При желании за ними можно увидеть и «правду», и «неправду». Однако для Эко важнее, чтобы это рождение символической реальности приносило читателю эстетическое удовольствие.</a:t>
            </a:r>
          </a:p>
        </p:txBody>
      </p:sp>
    </p:spTree>
    <p:extLst>
      <p:ext uri="{BB962C8B-B14F-4D97-AF65-F5344CB8AC3E}">
        <p14:creationId xmlns:p14="http://schemas.microsoft.com/office/powerpoint/2010/main" val="850515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Джон </a:t>
            </a:r>
            <a:r>
              <a:rPr lang="ru-RU" b="1" dirty="0" err="1" smtClean="0"/>
              <a:t>Апдайк</a:t>
            </a: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18 марта 1932 – </a:t>
            </a:r>
          </a:p>
          <a:p>
            <a:pPr marL="0" indent="0" algn="ctr">
              <a:buNone/>
            </a:pPr>
            <a:r>
              <a:rPr lang="ru-RU" b="1" dirty="0" smtClean="0"/>
              <a:t>27 января 2009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466438"/>
            <a:ext cx="3240360" cy="4374486"/>
          </a:xfrm>
        </p:spPr>
      </p:pic>
    </p:spTree>
    <p:extLst>
      <p:ext uri="{BB962C8B-B14F-4D97-AF65-F5344CB8AC3E}">
        <p14:creationId xmlns:p14="http://schemas.microsoft.com/office/powerpoint/2010/main" val="1718233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Для </a:t>
            </a:r>
            <a:r>
              <a:rPr lang="ru-RU" dirty="0" err="1"/>
              <a:t>Апдайка</a:t>
            </a:r>
            <a:r>
              <a:rPr lang="ru-RU" dirty="0"/>
              <a:t> характерны высокая литературная техника, стилевое богатство, пристальное внимание к психологии своих героев. Воспоминания о детстве и юности в провинциальном городке навсегда остались в его памяти и отражены в творчестве: безработица отца во время депрессии 30-х годов, разорение фермы родственников матери, лишения военных лет. Главная тема творчества </a:t>
            </a:r>
            <a:r>
              <a:rPr lang="ru-RU" dirty="0" err="1"/>
              <a:t>Апдайка</a:t>
            </a:r>
            <a:r>
              <a:rPr lang="ru-RU" dirty="0"/>
              <a:t> – трагедия обыденной жизни рядового американца.</a:t>
            </a:r>
          </a:p>
          <a:p>
            <a:pPr algn="just"/>
            <a:r>
              <a:rPr lang="ru-RU" dirty="0"/>
              <a:t>Узок круг действующих лиц и их интересов, ничем особенным не привлекают описанные события. Писатель почти не выходит за рамки семейно-бытовых историй и конфликтов. Но о самом обычном говорится как о значимом. Реалистические детали приобретают особый смысл при </a:t>
            </a:r>
            <a:r>
              <a:rPr lang="ru-RU" dirty="0" err="1"/>
              <a:t>эстетизации</a:t>
            </a:r>
            <a:r>
              <a:rPr lang="ru-RU" dirty="0"/>
              <a:t>, казалось бы, самого заурядного.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510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Г</a:t>
            </a:r>
            <a:r>
              <a:rPr lang="ru-RU" dirty="0" smtClean="0"/>
              <a:t>ерой </a:t>
            </a:r>
            <a:r>
              <a:rPr lang="ru-RU" dirty="0" err="1"/>
              <a:t>Апдайка</a:t>
            </a:r>
            <a:r>
              <a:rPr lang="ru-RU" dirty="0"/>
              <a:t> </a:t>
            </a:r>
            <a:r>
              <a:rPr lang="ru-RU" dirty="0" smtClean="0"/>
              <a:t>в романе «Кролик, беги» – </a:t>
            </a:r>
            <a:r>
              <a:rPr lang="ru-RU" dirty="0"/>
              <a:t>«средний американец», 26-летний Гарри </a:t>
            </a:r>
            <a:r>
              <a:rPr lang="ru-RU" dirty="0" err="1"/>
              <a:t>Энгстром</a:t>
            </a:r>
            <a:r>
              <a:rPr lang="ru-RU" dirty="0"/>
              <a:t>, по прозвищу Кролик – немного инфантильный, лишённый внутреннего стержня, когда-то блиставший на баскетбольной площадке, а ныне занятый малопочтенной деятельностью, рекламой кухонных принадлежностей, был значительным художественным открытием писателя, характерным типом, рождённым «напуганными пятидесятыми».</a:t>
            </a:r>
          </a:p>
          <a:p>
            <a:pPr algn="just"/>
            <a:r>
              <a:rPr lang="ru-RU" dirty="0"/>
              <a:t>Весь роман о том, как «бежит» Кролик. «Единственный способ куда-нибудь попасть – это сперва разобраться, куда ты едешь», – таков ведущий лейтмотив романа. Но Кролику неведома цель его бегства. Он бежит бесцельно, нелепо калеча себя и своих близких. Бежит, поначалу не понимая, что бежать-то, в сущности, некуда – это смутно осознаёт и сам герой: «Что я, только этим людям чужой или всей Америке?» И всё же он снова и снова пытается выбраться из невидимых оков, чтобы вновь оказаться в клетке.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14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1. Постмодернизм.</a:t>
            </a:r>
          </a:p>
          <a:p>
            <a:pPr algn="just"/>
            <a:r>
              <a:rPr lang="ru-RU" dirty="0"/>
              <a:t>2. Основные направления и тенденции современной зарубежной литературы.</a:t>
            </a:r>
          </a:p>
          <a:p>
            <a:pPr algn="just"/>
            <a:r>
              <a:rPr lang="ru-RU" dirty="0"/>
              <a:t>3. Интерпретация истории в романах У. Эко 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</a:t>
            </a:r>
            <a:r>
              <a:rPr lang="ru-RU" dirty="0"/>
              <a:t>. </a:t>
            </a:r>
            <a:r>
              <a:rPr lang="ru-RU" dirty="0" err="1"/>
              <a:t>Акройда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4. </a:t>
            </a:r>
            <a:r>
              <a:rPr lang="ru-RU" dirty="0" smtClean="0"/>
              <a:t>Магический реализм. Творчество Г.Г. Маркеса.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И сюжет романа, и его художественная манера, выдержанная в стиле бытовой сатиры, указывают на критическое отношение писателя к «средней» Америке 50-х годов. Однако отношение автора к своему герою – «стопроцентному американцу» – достаточно сложное: Гарри </a:t>
            </a:r>
            <a:r>
              <a:rPr lang="ru-RU" dirty="0" err="1"/>
              <a:t>Энгстром</a:t>
            </a:r>
            <a:r>
              <a:rPr lang="ru-RU" dirty="0"/>
              <a:t> невежественен, неразвит и живёт больше инстинктом, чем рассудком. В то же время он фигура во многом драматическая. Среди своих заурядных сограждан он выделяется душевной </a:t>
            </a:r>
            <a:r>
              <a:rPr lang="ru-RU" dirty="0" err="1"/>
              <a:t>неуспокоенностью</a:t>
            </a:r>
            <a:r>
              <a:rPr lang="ru-RU" dirty="0"/>
              <a:t>. В известной степени роман </a:t>
            </a:r>
            <a:r>
              <a:rPr lang="ru-RU" dirty="0" err="1"/>
              <a:t>Апдайка</a:t>
            </a:r>
            <a:r>
              <a:rPr lang="ru-RU" dirty="0"/>
              <a:t> развивает тему, начатую ещё Сэлинджером, «свидетельствует о начавшемся массовом бегстве молодых американцев из своих респектабельных семей».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9331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Роман «Кентавр» появился в 1963 году. Сюжетно он не связан с «Кроликом», но примыкает к нему по общему замыслу. Если в романе «Кролик, беги!» раскрыта трагедия животного, обывательского существования, то в «Кентавре» предметом изображения становится «трагедия американского духа».</a:t>
            </a:r>
          </a:p>
          <a:p>
            <a:pPr algn="just"/>
            <a:r>
              <a:rPr lang="ru-RU" dirty="0"/>
              <a:t>Роман «Кентавр» – роман-притча, и в этом отношении он стоит в ряду многих произведений современной американской и мировой литературы: Э. Хемингуэя, Д. Стейнбека, У. Фолкнера, М. </a:t>
            </a:r>
            <a:r>
              <a:rPr lang="ru-RU" dirty="0" err="1"/>
              <a:t>Фриша</a:t>
            </a:r>
            <a:r>
              <a:rPr lang="ru-RU" dirty="0"/>
              <a:t>, </a:t>
            </a:r>
            <a:r>
              <a:rPr lang="ru-RU" dirty="0" err="1"/>
              <a:t>Кобо</a:t>
            </a:r>
            <a:r>
              <a:rPr lang="ru-RU" dirty="0"/>
              <a:t> </a:t>
            </a:r>
            <a:r>
              <a:rPr lang="ru-RU" dirty="0" err="1"/>
              <a:t>Абэ</a:t>
            </a:r>
            <a:r>
              <a:rPr lang="ru-RU" dirty="0"/>
              <a:t>. Он глубоко философичен по содержанию и немалую роль играет в нём мифологический подтекст и параллели.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045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Принцип </a:t>
            </a:r>
            <a:r>
              <a:rPr lang="ru-RU" dirty="0" err="1"/>
              <a:t>двоемирия</a:t>
            </a:r>
            <a:r>
              <a:rPr lang="ru-RU" dirty="0"/>
              <a:t>, положенный </a:t>
            </a:r>
            <a:r>
              <a:rPr lang="ru-RU" dirty="0" err="1"/>
              <a:t>Апдайком</a:t>
            </a:r>
            <a:r>
              <a:rPr lang="ru-RU" dirty="0"/>
              <a:t> в основу романа «Кентавр», является определяющим и в духовной жизни Америки. То, что для одних является реальностью, другим кажется мифом, и наоборот. Для мистера </a:t>
            </a:r>
            <a:r>
              <a:rPr lang="ru-RU" dirty="0" err="1"/>
              <a:t>Зиммермана</a:t>
            </a:r>
            <a:r>
              <a:rPr lang="ru-RU" dirty="0"/>
              <a:t>, миссис Герцог, пастора </a:t>
            </a:r>
            <a:r>
              <a:rPr lang="ru-RU" dirty="0" err="1"/>
              <a:t>Марча</a:t>
            </a:r>
            <a:r>
              <a:rPr lang="ru-RU" dirty="0"/>
              <a:t>, </a:t>
            </a:r>
            <a:r>
              <a:rPr lang="ru-RU" dirty="0" err="1"/>
              <a:t>Майнора</a:t>
            </a:r>
            <a:r>
              <a:rPr lang="ru-RU" dirty="0"/>
              <a:t> </a:t>
            </a:r>
            <a:r>
              <a:rPr lang="ru-RU" dirty="0" err="1"/>
              <a:t>Кретца</a:t>
            </a:r>
            <a:r>
              <a:rPr lang="ru-RU" dirty="0"/>
              <a:t> и других героев романа, миф чужероден. Их практицизм отрицает всякую возможность взгляда на мир сквозь волшебную призму чудесного. Таким образом, «</a:t>
            </a:r>
            <a:r>
              <a:rPr lang="ru-RU" dirty="0" err="1"/>
              <a:t>антимифологичность</a:t>
            </a:r>
            <a:r>
              <a:rPr lang="ru-RU" dirty="0"/>
              <a:t>» этих персонажей романа даёт возможность писателю использовать миф в качестве сатирического оружия.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228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Магический реализм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Одна из особенностей XX в. – время, когда «сокращаются любые расстояния», происходит интенсификация </a:t>
            </a:r>
            <a:r>
              <a:rPr lang="ru-RU" dirty="0" err="1"/>
              <a:t>межлитературных</a:t>
            </a:r>
            <a:r>
              <a:rPr lang="ru-RU" dirty="0"/>
              <a:t> связей, а понятие «всемирная литература» обрело конкретность и действенность. Своеобразный «</a:t>
            </a:r>
            <a:r>
              <a:rPr lang="ru-RU" dirty="0" err="1"/>
              <a:t>европоцентризм</a:t>
            </a:r>
            <a:r>
              <a:rPr lang="ru-RU" dirty="0"/>
              <a:t>», характерный для прежних художественных эпох, уходит в прошлое. Загораются яркие писательские имена представителей разных, в том числе «малых» литератур; их новаторство и эстетические открытия обрели международную масштабность и признание. Свидетельство тому – необычайно расширившаяся, особенно после Второй мировой войны, географическая и национальная принадлежность литературных Нобелевских лауреатов. Среди впечатляющих художественных явлений на исходе столетия – латиноамериканский бум, выход на мировую арену крупных и оригинальных художников слова.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365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83264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Заслуженно популярным феноменом стал латиноамериканский роман, получивший воплощение в творчестве таких признанных мастеров, как Борхес и </a:t>
            </a:r>
            <a:r>
              <a:rPr lang="ru-RU" dirty="0" err="1"/>
              <a:t>Кортасар</a:t>
            </a:r>
            <a:r>
              <a:rPr lang="ru-RU" dirty="0"/>
              <a:t> (Аргентина), </a:t>
            </a:r>
            <a:r>
              <a:rPr lang="ru-RU" dirty="0" err="1"/>
              <a:t>Карпентьер</a:t>
            </a:r>
            <a:r>
              <a:rPr lang="ru-RU" dirty="0"/>
              <a:t> (Куба), </a:t>
            </a:r>
            <a:r>
              <a:rPr lang="ru-RU" dirty="0" err="1"/>
              <a:t>Льоса</a:t>
            </a:r>
            <a:r>
              <a:rPr lang="ru-RU" dirty="0"/>
              <a:t> (Перу) и, конечно же, Гарсиа Маркес (Колумбия). Именно эти писатели вдохнули свежее дыхание, дали плодотворный импульс тому художественно-эстетическому явлению, которое получило название магический реализм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Сам термин впервые появился в Европе в критических трудах в начале 1920-х гг. Он употреблялся как синоним новой вещественности, означающей потребность писателей, с одной стороны, придать предметам ощутимость, конкретность, зримость, с другой – обнажить скрытую за внешней оболочкой их внутреннюю, нередко загадочную сущность.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186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6192688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Сторонники магического реализма исходили из представления, согласно которому литература в чем-то сходна с магией; а жизнь – это чудо творения, способное открыться духовному взору художника. Изучение этого явления убедило, что генетически он восходит к романтическому </a:t>
            </a:r>
            <a:r>
              <a:rPr lang="ru-RU" dirty="0" err="1"/>
              <a:t>двоемирию</a:t>
            </a:r>
            <a:r>
              <a:rPr lang="ru-RU" dirty="0"/>
              <a:t>, к символической "душе мира", что его художественные предпосылки заключены в методологии таких художников как Джойс, Кафка, </a:t>
            </a:r>
            <a:r>
              <a:rPr lang="ru-RU" dirty="0" err="1"/>
              <a:t>Андрич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Творчески переработав некоторые европейские формы и элементы – сюрреалистические, экзистенциалистские, латиноамериканские, романисты обогатили свою поэтику народными, фольклорными и мифопоэтическими чертами, выраставшими из местных реалий.</a:t>
            </a:r>
          </a:p>
        </p:txBody>
      </p:sp>
    </p:spTree>
    <p:extLst>
      <p:ext uri="{BB962C8B-B14F-4D97-AF65-F5344CB8AC3E}">
        <p14:creationId xmlns:p14="http://schemas.microsoft.com/office/powerpoint/2010/main" val="3293174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Габриэль Гарсия Маркес</a:t>
            </a:r>
          </a:p>
          <a:p>
            <a:pPr marL="0" indent="0" algn="ctr">
              <a:buNone/>
            </a:pPr>
            <a:r>
              <a:rPr lang="ru-RU" b="1" dirty="0" smtClean="0"/>
              <a:t>6 марта 1927 – </a:t>
            </a:r>
          </a:p>
          <a:p>
            <a:pPr marL="0" indent="0" algn="ctr">
              <a:buNone/>
            </a:pPr>
            <a:r>
              <a:rPr lang="ru-RU" b="1" dirty="0" smtClean="0"/>
              <a:t>17 апреля 2014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8076" y="2060848"/>
            <a:ext cx="4195549" cy="3024483"/>
          </a:xfrm>
        </p:spPr>
      </p:pic>
    </p:spTree>
    <p:extLst>
      <p:ext uri="{BB962C8B-B14F-4D97-AF65-F5344CB8AC3E}">
        <p14:creationId xmlns:p14="http://schemas.microsoft.com/office/powerpoint/2010/main" val="3328548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Маркес, неоднократно заявлявший, что вместе с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</a:t>
            </a:r>
            <a:r>
              <a:rPr lang="ru-RU" dirty="0"/>
              <a:t>. </a:t>
            </a:r>
            <a:r>
              <a:rPr lang="ru-RU" dirty="0" err="1"/>
              <a:t>Карпентьером</a:t>
            </a:r>
            <a:r>
              <a:rPr lang="ru-RU" dirty="0"/>
              <a:t>, Х. </a:t>
            </a:r>
            <a:r>
              <a:rPr lang="ru-RU" dirty="0" err="1"/>
              <a:t>Кортасаром</a:t>
            </a:r>
            <a:r>
              <a:rPr lang="ru-RU" dirty="0"/>
              <a:t> и М. </a:t>
            </a:r>
            <a:r>
              <a:rPr lang="ru-RU" dirty="0" err="1"/>
              <a:t>Варгасом</a:t>
            </a:r>
            <a:r>
              <a:rPr lang="ru-RU" dirty="0"/>
              <a:t> </a:t>
            </a:r>
            <a:r>
              <a:rPr lang="ru-RU" dirty="0" err="1"/>
              <a:t>Льосой</a:t>
            </a:r>
            <a:r>
              <a:rPr lang="ru-RU" dirty="0"/>
              <a:t> пишет один большой роман о человеке Латинской Америки, проиллюстрировал это высказывание в собственной книге. </a:t>
            </a:r>
            <a:endParaRPr lang="ru-RU" dirty="0" smtClean="0"/>
          </a:p>
          <a:p>
            <a:pPr algn="just"/>
            <a:r>
              <a:rPr lang="ru-RU" dirty="0" smtClean="0"/>
              <a:t>Люди </a:t>
            </a:r>
            <a:r>
              <a:rPr lang="ru-RU" dirty="0"/>
              <a:t>из рода </a:t>
            </a:r>
            <a:r>
              <a:rPr lang="ru-RU" dirty="0" err="1" smtClean="0"/>
              <a:t>Буэндиа</a:t>
            </a:r>
            <a:r>
              <a:rPr lang="ru-RU" dirty="0" smtClean="0"/>
              <a:t> в романе «Сто лет одиночества» </a:t>
            </a:r>
            <a:r>
              <a:rPr lang="ru-RU" dirty="0"/>
              <a:t>встречают одного из </a:t>
            </a:r>
            <a:r>
              <a:rPr lang="ru-RU" dirty="0" err="1"/>
              <a:t>карпентьеровских</a:t>
            </a:r>
            <a:r>
              <a:rPr lang="ru-RU" dirty="0"/>
              <a:t> героев, их друзья живут в парижской мансарде персонажей </a:t>
            </a:r>
            <a:r>
              <a:rPr lang="ru-RU" dirty="0" err="1"/>
              <a:t>Кортасара</a:t>
            </a:r>
            <a:r>
              <a:rPr lang="ru-RU" dirty="0"/>
              <a:t>. Интерес к общечеловеческой проблематике, желание вписать историю своего края в летопись всего человечества становится тем общим свойством прозы латиноамериканских писателей, которое позволяет Маркесу рассматривать их творчество 1960-х годов как «сотворчество».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438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Документальные и автобиографические детали, как у Борхеса и </a:t>
            </a:r>
            <a:r>
              <a:rPr lang="ru-RU" dirty="0" err="1"/>
              <a:t>Кортасара</a:t>
            </a:r>
            <a:r>
              <a:rPr lang="ru-RU" dirty="0"/>
              <a:t>, усложняют образ времени в романе. Реальность прошлого </a:t>
            </a:r>
            <a:r>
              <a:rPr lang="ru-RU" dirty="0" err="1"/>
              <a:t>Макондо</a:t>
            </a:r>
            <a:r>
              <a:rPr lang="ru-RU" dirty="0"/>
              <a:t> и рода </a:t>
            </a:r>
            <a:r>
              <a:rPr lang="ru-RU" dirty="0" err="1"/>
              <a:t>Буэндиа</a:t>
            </a:r>
            <a:r>
              <a:rPr lang="ru-RU" dirty="0"/>
              <a:t> не раз подвергается сомнению (различные трактовки одного и того же события, забывчивость горожан). Читатель как бы путешествует по воспоминаниям разных людей, иногда по нескольку раз возвращаясь в одно и то же место, чтобы двинуться затем уже в ином направлении. Но история рода </a:t>
            </a:r>
            <a:r>
              <a:rPr lang="ru-RU" dirty="0" err="1"/>
              <a:t>Буэндиа</a:t>
            </a:r>
            <a:r>
              <a:rPr lang="ru-RU" dirty="0"/>
              <a:t> и </a:t>
            </a:r>
            <a:r>
              <a:rPr lang="ru-RU" dirty="0" err="1"/>
              <a:t>сверхреальна</a:t>
            </a:r>
            <a:r>
              <a:rPr lang="ru-RU" dirty="0"/>
              <a:t> – это история «проклятия в действии», сбывшегося пророчества.</a:t>
            </a:r>
          </a:p>
        </p:txBody>
      </p:sp>
    </p:spTree>
    <p:extLst>
      <p:ext uri="{BB962C8B-B14F-4D97-AF65-F5344CB8AC3E}">
        <p14:creationId xmlns:p14="http://schemas.microsoft.com/office/powerpoint/2010/main" val="2692927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Чудеса и магия в романе «Сто лет одиночества» восходят к народным книгам о святых, средневековым легендам о переубеждении неверующих. Соревнование «народного певца» Франсиско Человека с самим дьяволом – сюжет аргентинских </a:t>
            </a:r>
            <a:r>
              <a:rPr lang="ru-RU" dirty="0" smtClean="0"/>
              <a:t>поэм-романсов </a:t>
            </a:r>
            <a:r>
              <a:rPr lang="ru-RU" dirty="0"/>
              <a:t>о гаучо. В свою очередь летающие циновки – образ из «1001 ночи».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35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Постмодернизм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Понятия постмодернизм и постмодернистский, войдя не только в научный обиход, но и в разговорный язык, стали одновременно и знакомыми, и весьма расплывчатыми – синонимичными эпохе конца XX века и ее духу религиозной индифферентности, самовлюбленности, розыгрышей, эклектичной и бесполезной образованности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постмодернизма любая попытка найти всеобщий положительный смысл бытия обречена на провал –</a:t>
            </a:r>
            <a:r>
              <a:rPr lang="ru-RU" dirty="0" smtClean="0"/>
              <a:t> </a:t>
            </a:r>
            <a:r>
              <a:rPr lang="ru-RU" dirty="0"/>
              <a:t>в мире отсутствуют какие-либо системность, иерархия, смысловые и ценностные критерии. Их место занимает пустота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716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/>
              <a:t>1. Постмодернизм как основное литературное течение во второй половине </a:t>
            </a:r>
            <a:r>
              <a:rPr lang="en-US" dirty="0"/>
              <a:t>XX</a:t>
            </a:r>
            <a:r>
              <a:rPr lang="ru-RU" dirty="0"/>
              <a:t> века.</a:t>
            </a:r>
          </a:p>
          <a:p>
            <a:pPr algn="just"/>
            <a:r>
              <a:rPr lang="ru-RU" dirty="0"/>
              <a:t>2. История в произведениях У. Эко 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Дж</a:t>
            </a:r>
            <a:r>
              <a:rPr lang="ru-RU" dirty="0"/>
              <a:t>. </a:t>
            </a:r>
            <a:r>
              <a:rPr lang="ru-RU" dirty="0" err="1"/>
              <a:t>Апдайка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3. Магический реализм Г.Г. Маркеса.</a:t>
            </a:r>
          </a:p>
        </p:txBody>
      </p:sp>
    </p:spTree>
    <p:extLst>
      <p:ext uri="{BB962C8B-B14F-4D97-AF65-F5344CB8AC3E}">
        <p14:creationId xmlns:p14="http://schemas.microsoft.com/office/powerpoint/2010/main" val="27207975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Рекомендуемая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6192688"/>
          </a:xfrm>
        </p:spPr>
        <p:txBody>
          <a:bodyPr>
            <a:normAutofit fontScale="92500" lnSpcReduction="20000"/>
          </a:bodyPr>
          <a:lstStyle/>
          <a:p>
            <a:pPr lvl="1" algn="ctr">
              <a:buNone/>
            </a:pPr>
            <a:r>
              <a:rPr lang="ru-RU" b="1" dirty="0"/>
              <a:t>Основная литература</a:t>
            </a:r>
          </a:p>
          <a:p>
            <a:pPr algn="just"/>
            <a:r>
              <a:rPr lang="ru-RU" dirty="0" err="1" smtClean="0"/>
              <a:t>Гиленсон</a:t>
            </a:r>
            <a:r>
              <a:rPr lang="ru-RU" dirty="0" smtClean="0"/>
              <a:t> Б.А. История зарубежной литературы второй половины </a:t>
            </a:r>
            <a:r>
              <a:rPr lang="en-US" dirty="0" smtClean="0"/>
              <a:t>XX</a:t>
            </a:r>
            <a:r>
              <a:rPr lang="ru-RU" dirty="0" smtClean="0"/>
              <a:t> века – начала </a:t>
            </a:r>
            <a:r>
              <a:rPr lang="en-US" dirty="0" smtClean="0"/>
              <a:t>XXI</a:t>
            </a:r>
            <a:r>
              <a:rPr lang="ru-RU" dirty="0" smtClean="0"/>
              <a:t> века: учебник для акад. </a:t>
            </a:r>
            <a:r>
              <a:rPr lang="ru-RU" dirty="0" err="1" smtClean="0"/>
              <a:t>бакалавриата</a:t>
            </a:r>
            <a:r>
              <a:rPr lang="ru-RU" dirty="0" smtClean="0"/>
              <a:t> / Б.А. </a:t>
            </a:r>
            <a:r>
              <a:rPr lang="ru-RU" dirty="0" err="1" smtClean="0"/>
              <a:t>Гиленсон</a:t>
            </a:r>
            <a:r>
              <a:rPr lang="ru-RU" dirty="0" smtClean="0"/>
              <a:t>. – М.: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2019. – 274 с. [Электронный ресурс]. </a:t>
            </a:r>
            <a:r>
              <a:rPr lang="en-US" dirty="0" smtClean="0">
                <a:latin typeface="Cambria" panose="02040503050406030204" pitchFamily="18" charset="0"/>
              </a:rPr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2"/>
              </a:rPr>
              <a:t>https://urait.ru/viewer/istoriya-zarubezhnoy-literatury-vtoroy-poloviny-xx-nachala-xxi-veka-433030#page/1 </a:t>
            </a:r>
            <a:r>
              <a:rPr lang="ru-RU" dirty="0" smtClean="0"/>
              <a:t>(дата обращения: </a:t>
            </a:r>
            <a:r>
              <a:rPr lang="ru-RU" dirty="0" smtClean="0"/>
              <a:t>21.11.2020)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Дополнительная </a:t>
            </a:r>
            <a:r>
              <a:rPr lang="ru-RU" b="1" dirty="0"/>
              <a:t>литература</a:t>
            </a:r>
          </a:p>
          <a:p>
            <a:pPr algn="just"/>
            <a:r>
              <a:rPr lang="ru-RU" dirty="0" err="1" smtClean="0"/>
              <a:t>Шарыпина</a:t>
            </a:r>
            <a:r>
              <a:rPr lang="ru-RU" dirty="0" smtClean="0"/>
              <a:t> Т.А. История зарубежной литературы </a:t>
            </a:r>
            <a:r>
              <a:rPr lang="en-US" dirty="0" smtClean="0"/>
              <a:t>XX </a:t>
            </a:r>
            <a:r>
              <a:rPr lang="ru-RU" dirty="0" smtClean="0"/>
              <a:t>века. В 2 ч. Часть 2: учебник для </a:t>
            </a:r>
            <a:r>
              <a:rPr lang="ru-RU" dirty="0" err="1" smtClean="0"/>
              <a:t>бакалавриата</a:t>
            </a:r>
            <a:r>
              <a:rPr lang="ru-RU" dirty="0" smtClean="0"/>
              <a:t> и магистратуры / Т.А. </a:t>
            </a:r>
            <a:r>
              <a:rPr lang="ru-RU" dirty="0" err="1" smtClean="0"/>
              <a:t>Шарыпина</a:t>
            </a:r>
            <a:r>
              <a:rPr lang="ru-RU" dirty="0" smtClean="0"/>
              <a:t>, В.Г. Новикова, Д.В. </a:t>
            </a:r>
            <a:r>
              <a:rPr lang="ru-RU" dirty="0" err="1" smtClean="0"/>
              <a:t>Кобленкова</a:t>
            </a:r>
            <a:r>
              <a:rPr lang="ru-RU" dirty="0" smtClean="0"/>
              <a:t>. – М.: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2019. – 269 с.[Электронный ресурс]. </a:t>
            </a:r>
            <a:r>
              <a:rPr lang="en-US" dirty="0" smtClean="0">
                <a:latin typeface="Cambria" panose="02040503050406030204" pitchFamily="18" charset="0"/>
              </a:rPr>
              <a:t>URL</a:t>
            </a:r>
            <a:r>
              <a:rPr lang="ru-RU" dirty="0" smtClean="0"/>
              <a:t>: </a:t>
            </a:r>
            <a:r>
              <a:rPr lang="en-US" dirty="0" smtClean="0">
                <a:hlinkClick r:id="rId3"/>
              </a:rPr>
              <a:t>https://urait.ru/viewer/istoriya-zarubezhnoy-literatury-xx-veka-v-2-ch-chast-2-437413#page/1</a:t>
            </a:r>
            <a:r>
              <a:rPr lang="ru-RU" dirty="0" smtClean="0"/>
              <a:t> (дата обращения</a:t>
            </a:r>
            <a:r>
              <a:rPr lang="ru-RU" smtClean="0"/>
              <a:t>: </a:t>
            </a:r>
            <a:r>
              <a:rPr lang="ru-RU" smtClean="0"/>
              <a:t>21.11.2020)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В основе постмодернизма лежит принцип плюрализма – ведущей черты нашей эпохи, принцип, исключающий всякое подавление или ограничение. Вместо прежней иерархии ценностей и канонов – абсолютная относительность и множественность смыслов, приёмов, стилей, оценок. Постмодернизм зарождался на почве неприятия стандартизации, монотонности и однотипности официальной культуры в конце 50-х годов. Это был взрыв, протест против унылой одинаковости обывательского сознания.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82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Постмодернизм – особая форма художественного видения мира, проявляющаяся в литературе как на содержательном, так и на формальном уровне и связанная с пересмотром подходов к литературе и самому художественному произведению.</a:t>
            </a:r>
          </a:p>
          <a:p>
            <a:pPr algn="just"/>
            <a:r>
              <a:rPr lang="ru-RU" dirty="0"/>
              <a:t>Постмодернизм – явление интернациональное. Критики относят к нему писателей разных по своим мировоззренческим и эстетическим установкам, что и порождает разные подходы к постмодернистским принципам, вариативность и противоречивость их интерпретации. Признаки этого направления можно обнаружить в любой из современных национальных литератур: в США (К. Воннегут, Д. </a:t>
            </a:r>
            <a:r>
              <a:rPr lang="ru-RU" dirty="0" err="1"/>
              <a:t>Бартелми</a:t>
            </a:r>
            <a:r>
              <a:rPr lang="ru-RU" dirty="0"/>
              <a:t>), Англии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Д. Фаулз, П. </a:t>
            </a:r>
            <a:r>
              <a:rPr lang="ru-RU" dirty="0" err="1"/>
              <a:t>Акроид</a:t>
            </a:r>
            <a:r>
              <a:rPr lang="ru-RU" dirty="0"/>
              <a:t>), Германии (П. </a:t>
            </a:r>
            <a:r>
              <a:rPr lang="ru-RU" dirty="0" err="1"/>
              <a:t>Зюскинд</a:t>
            </a:r>
            <a:r>
              <a:rPr lang="ru-RU" dirty="0"/>
              <a:t>, Г. </a:t>
            </a:r>
            <a:r>
              <a:rPr lang="ru-RU" dirty="0" err="1"/>
              <a:t>Грасс</a:t>
            </a:r>
            <a:r>
              <a:rPr lang="ru-RU" dirty="0"/>
              <a:t>), Франции («новый роман», М. </a:t>
            </a:r>
            <a:r>
              <a:rPr lang="ru-RU" dirty="0" err="1"/>
              <a:t>Уэльбек</a:t>
            </a:r>
            <a:r>
              <a:rPr lang="ru-RU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58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постмодернизма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Общее в постмодернизме – это особое положение автора, его множественность, наличие маски или двойника. Автор по своему усмотрению моделирует мироустройство в своём произведении, сдвигает и раздвигает по своей прихоти время и пространство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Смешению эпох, раздвижению </a:t>
            </a:r>
            <a:r>
              <a:rPr lang="ru-RU" dirty="0" err="1"/>
              <a:t>хронотопа</a:t>
            </a:r>
            <a:r>
              <a:rPr lang="ru-RU" dirty="0"/>
              <a:t> в произведении способствует </a:t>
            </a:r>
            <a:r>
              <a:rPr lang="ru-RU" dirty="0" err="1"/>
              <a:t>интертекстуальность</a:t>
            </a:r>
            <a:r>
              <a:rPr lang="ru-RU" dirty="0"/>
              <a:t>, которую можно рассматривать как своеобразный диалог между текстами разных культур, литератур и произведений.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87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Каждое </a:t>
            </a:r>
            <a:r>
              <a:rPr lang="ru-RU" dirty="0"/>
              <a:t>слово, даже буква в постмодернизме – цитата. Цитаты перестают играть роль дополнительной информации, когда автор делает ссылку на её источник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В работах о постмодернизме в последнее время всё больше говорят о гипертексте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Одной из вариаций гипертекста является коллаж (или мозаика, или </a:t>
            </a:r>
            <a:r>
              <a:rPr lang="ru-RU" dirty="0" err="1"/>
              <a:t>пастиш</a:t>
            </a:r>
            <a:r>
              <a:rPr lang="ru-RU" dirty="0"/>
              <a:t>), когда вполне достаточной является комбинация из готовых стилевых кодов или цитат.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403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Тенденция к синкретизму отразилась и на языковой манере письма постмодернизма, который сознательно усложняется за счёт нарушения норм морфологии и синтаксиса, введения вычурной метафоричности стиля, «низкой», ненормативной лексики, вульгаризмов или, напротив, высокоинтеллектуального языка научных </a:t>
            </a:r>
            <a:r>
              <a:rPr lang="ru-RU" dirty="0" smtClean="0"/>
              <a:t>областей.</a:t>
            </a:r>
          </a:p>
          <a:p>
            <a:pPr algn="just"/>
            <a:r>
              <a:rPr lang="ru-RU" dirty="0"/>
              <a:t>Постмодернистские новации коснулись и жанровой стороны художественного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204781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литературные направления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Классические.</a:t>
            </a:r>
          </a:p>
          <a:p>
            <a:pPr algn="just"/>
            <a:r>
              <a:rPr lang="ru-RU" dirty="0" smtClean="0"/>
              <a:t>2. Модные: </a:t>
            </a:r>
            <a:r>
              <a:rPr lang="ru-RU" dirty="0"/>
              <a:t>• постмодернизм • концептуализм • интеллектуальная литература • магический реализм • киберпанк, • </a:t>
            </a:r>
            <a:r>
              <a:rPr lang="ru-RU" dirty="0" err="1"/>
              <a:t>фэнтези</a:t>
            </a:r>
            <a:r>
              <a:rPr lang="ru-RU" dirty="0"/>
              <a:t> • книжные сериалы • графические романы (комиксы) • электронный эпистолярный жанр • новые формы фольклора в виде песен, анекдотов, скетчей.</a:t>
            </a:r>
          </a:p>
          <a:p>
            <a:pPr algn="just"/>
            <a:r>
              <a:rPr lang="ru-RU" dirty="0"/>
              <a:t>Так же к модным направлениям относятся графические романы – комиксы, электронный эпистолярный жанр, современный фольклор, который выражается в анекдотах, скетчах, лингвистических экспериментах и т.д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066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972</TotalTime>
  <Words>2223</Words>
  <Application>Microsoft Office PowerPoint</Application>
  <PresentationFormat>Экран (4:3)</PresentationFormat>
  <Paragraphs>90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Современная литература последних лет </vt:lpstr>
      <vt:lpstr>План лекции</vt:lpstr>
      <vt:lpstr>Постмодернизм</vt:lpstr>
      <vt:lpstr>Презентация PowerPoint</vt:lpstr>
      <vt:lpstr>Презентация PowerPoint</vt:lpstr>
      <vt:lpstr>Признаки постмодернизма</vt:lpstr>
      <vt:lpstr>Презентация PowerPoint</vt:lpstr>
      <vt:lpstr>Презентация PowerPoint</vt:lpstr>
      <vt:lpstr>Основные литературные направления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Магический реализм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к лекции</vt:lpstr>
      <vt:lpstr>Рекомендуемая литература</vt:lpstr>
    </vt:vector>
  </TitlesOfParts>
  <Company>Enter-ПК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Ф.М. Достоевского</dc:title>
  <dc:creator>Анастасия</dc:creator>
  <cp:lastModifiedBy>Белозор Анастасия Сергеевна</cp:lastModifiedBy>
  <cp:revision>87</cp:revision>
  <dcterms:created xsi:type="dcterms:W3CDTF">2018-01-27T08:28:18Z</dcterms:created>
  <dcterms:modified xsi:type="dcterms:W3CDTF">2020-12-10T08:04:01Z</dcterms:modified>
</cp:coreProperties>
</file>