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C2B8D5F-2678-47BE-84CF-79D2671D9E9A}"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D54240-4CFB-44E6-B306-11F7F4661F04}"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8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2B8D5F-2678-47BE-84CF-79D2671D9E9A}"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261886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2B8D5F-2678-47BE-84CF-79D2671D9E9A}"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39219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2B8D5F-2678-47BE-84CF-79D2671D9E9A}"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168822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C2B8D5F-2678-47BE-84CF-79D2671D9E9A}" type="datetimeFigureOut">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D54240-4CFB-44E6-B306-11F7F4661F04}"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1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C2B8D5F-2678-47BE-84CF-79D2671D9E9A}" type="datetimeFigureOut">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282518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C2B8D5F-2678-47BE-84CF-79D2671D9E9A}" type="datetimeFigureOut">
              <a:rPr lang="ru-RU" smtClean="0"/>
              <a:t>18.04.2018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9241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C2B8D5F-2678-47BE-84CF-79D2671D9E9A}" type="datetimeFigureOut">
              <a:rPr lang="ru-RU" smtClean="0"/>
              <a:t>18.04.2018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216694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2B8D5F-2678-47BE-84CF-79D2671D9E9A}" type="datetimeFigureOut">
              <a:rPr lang="ru-RU" smtClean="0"/>
              <a:t>18.04.2018</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371075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2B8D5F-2678-47BE-84CF-79D2671D9E9A}" type="datetimeFigureOut">
              <a:rPr lang="ru-RU" smtClean="0"/>
              <a:t>18.04.2018</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D54240-4CFB-44E6-B306-11F7F4661F04}" type="slidenum">
              <a:rPr lang="ru-RU" smtClean="0"/>
              <a:t>‹#›</a:t>
            </a:fld>
            <a:endParaRPr lang="ru-RU"/>
          </a:p>
        </p:txBody>
      </p:sp>
    </p:spTree>
    <p:extLst>
      <p:ext uri="{BB962C8B-B14F-4D97-AF65-F5344CB8AC3E}">
        <p14:creationId xmlns:p14="http://schemas.microsoft.com/office/powerpoint/2010/main" val="235047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C2B8D5F-2678-47BE-84CF-79D2671D9E9A}" type="datetimeFigureOut">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D54240-4CFB-44E6-B306-11F7F4661F04}" type="slidenum">
              <a:rPr lang="ru-RU" smtClean="0"/>
              <a:t>‹#›</a:t>
            </a:fld>
            <a:endParaRPr lang="ru-RU"/>
          </a:p>
        </p:txBody>
      </p:sp>
    </p:spTree>
    <p:extLst>
      <p:ext uri="{BB962C8B-B14F-4D97-AF65-F5344CB8AC3E}">
        <p14:creationId xmlns:p14="http://schemas.microsoft.com/office/powerpoint/2010/main" val="290723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2B8D5F-2678-47BE-84CF-79D2671D9E9A}" type="datetimeFigureOut">
              <a:rPr lang="ru-RU" smtClean="0"/>
              <a:t>18.04.2018</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D54240-4CFB-44E6-B306-11F7F4661F04}"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0347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A0621D77-6725-40ED-B5BE-DCB8DEC86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823" y="0"/>
            <a:ext cx="4316496" cy="631682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6DE2E3F-3B1D-455F-BB2E-6C33E59F5611}"/>
              </a:ext>
            </a:extLst>
          </p:cNvPr>
          <p:cNvSpPr>
            <a:spLocks noGrp="1"/>
          </p:cNvSpPr>
          <p:nvPr>
            <p:ph type="ctrTitle"/>
          </p:nvPr>
        </p:nvSpPr>
        <p:spPr>
          <a:xfrm>
            <a:off x="1100051" y="1803212"/>
            <a:ext cx="10058400" cy="2780522"/>
          </a:xfrm>
        </p:spPr>
        <p:txBody>
          <a:bodyPr>
            <a:normAutofit/>
          </a:bodyPr>
          <a:lstStyle/>
          <a:p>
            <a:r>
              <a:rPr lang="en-US" dirty="0"/>
              <a:t>Medical Education in Germany</a:t>
            </a:r>
            <a:endParaRPr lang="ru-RU" dirty="0"/>
          </a:p>
        </p:txBody>
      </p:sp>
      <p:sp>
        <p:nvSpPr>
          <p:cNvPr id="3" name="Подзаголовок 2">
            <a:extLst>
              <a:ext uri="{FF2B5EF4-FFF2-40B4-BE49-F238E27FC236}">
                <a16:creationId xmlns:a16="http://schemas.microsoft.com/office/drawing/2014/main" id="{E0C7606A-3CF4-40DB-838E-BCC3E637D9F8}"/>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7551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12E2CB-7A23-4028-B87F-F4766D6BB1B0}"/>
              </a:ext>
            </a:extLst>
          </p:cNvPr>
          <p:cNvSpPr>
            <a:spLocks noGrp="1"/>
          </p:cNvSpPr>
          <p:nvPr>
            <p:ph type="title"/>
          </p:nvPr>
        </p:nvSpPr>
        <p:spPr/>
        <p:txBody>
          <a:bodyPr/>
          <a:lstStyle/>
          <a:p>
            <a:r>
              <a:rPr lang="en-US" dirty="0"/>
              <a:t>Study Structure</a:t>
            </a:r>
            <a:endParaRPr lang="ru-RU" dirty="0"/>
          </a:p>
        </p:txBody>
      </p:sp>
      <p:sp>
        <p:nvSpPr>
          <p:cNvPr id="3" name="Объект 2">
            <a:extLst>
              <a:ext uri="{FF2B5EF4-FFF2-40B4-BE49-F238E27FC236}">
                <a16:creationId xmlns:a16="http://schemas.microsoft.com/office/drawing/2014/main" id="{9A734704-AF12-4ABA-B07F-EF0A8F1FA35F}"/>
              </a:ext>
            </a:extLst>
          </p:cNvPr>
          <p:cNvSpPr>
            <a:spLocks noGrp="1"/>
          </p:cNvSpPr>
          <p:nvPr>
            <p:ph sz="half" idx="1"/>
          </p:nvPr>
        </p:nvSpPr>
        <p:spPr/>
        <p:txBody>
          <a:bodyPr>
            <a:normAutofit lnSpcReduction="10000"/>
          </a:bodyPr>
          <a:lstStyle/>
          <a:p>
            <a:r>
              <a:rPr lang="en-US" b="1" dirty="0"/>
              <a:t>Clinical stage (5-10 semesters). </a:t>
            </a:r>
            <a:r>
              <a:rPr lang="en-US" dirty="0"/>
              <a:t>This stage includes the study of natural science and clinical disciplines on general pathology and methods of medical and laboratory examination of the patient. We study: pharmacology, general medicine, orthopedics, emergency medicine, obstetrics and gynecology, psychiatry, hygiene and environmental disciplines, the study of general pathology, microbiology and immunology, biomathematics, clinical chemistry and hematology, radiology, general pharmacology and toxicology, pathophysiology, genetics, microbiology , history of medicine, general clinical examination.</a:t>
            </a:r>
            <a:endParaRPr lang="ru-RU" dirty="0"/>
          </a:p>
        </p:txBody>
      </p:sp>
      <p:pic>
        <p:nvPicPr>
          <p:cNvPr id="7" name="Объект 6">
            <a:extLst>
              <a:ext uri="{FF2B5EF4-FFF2-40B4-BE49-F238E27FC236}">
                <a16:creationId xmlns:a16="http://schemas.microsoft.com/office/drawing/2014/main" id="{9CE7E285-4B4E-443C-9DCC-56C7047D0B79}"/>
              </a:ext>
            </a:extLst>
          </p:cNvPr>
          <p:cNvPicPr>
            <a:picLocks noGrp="1" noChangeAspect="1"/>
          </p:cNvPicPr>
          <p:nvPr>
            <p:ph sz="half" idx="2"/>
          </p:nvPr>
        </p:nvPicPr>
        <p:blipFill>
          <a:blip r:embed="rId2"/>
          <a:stretch>
            <a:fillRect/>
          </a:stretch>
        </p:blipFill>
        <p:spPr>
          <a:xfrm>
            <a:off x="6218238" y="2209860"/>
            <a:ext cx="4937125" cy="3295530"/>
          </a:xfrm>
          <a:prstGeom prst="rect">
            <a:avLst/>
          </a:prstGeom>
        </p:spPr>
      </p:pic>
    </p:spTree>
    <p:extLst>
      <p:ext uri="{BB962C8B-B14F-4D97-AF65-F5344CB8AC3E}">
        <p14:creationId xmlns:p14="http://schemas.microsoft.com/office/powerpoint/2010/main" val="375917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A10012-0BFD-4711-9B00-7FF6B93B5B9D}"/>
              </a:ext>
            </a:extLst>
          </p:cNvPr>
          <p:cNvSpPr>
            <a:spLocks noGrp="1"/>
          </p:cNvSpPr>
          <p:nvPr>
            <p:ph type="title"/>
          </p:nvPr>
        </p:nvSpPr>
        <p:spPr/>
        <p:txBody>
          <a:bodyPr/>
          <a:lstStyle/>
          <a:p>
            <a:r>
              <a:rPr lang="en-US" dirty="0"/>
              <a:t>Study Structure</a:t>
            </a:r>
            <a:endParaRPr lang="ru-RU" dirty="0"/>
          </a:p>
        </p:txBody>
      </p:sp>
      <p:sp>
        <p:nvSpPr>
          <p:cNvPr id="3" name="Объект 2">
            <a:extLst>
              <a:ext uri="{FF2B5EF4-FFF2-40B4-BE49-F238E27FC236}">
                <a16:creationId xmlns:a16="http://schemas.microsoft.com/office/drawing/2014/main" id="{62A152B8-4C7B-4484-AC3E-551F6ED7FEFE}"/>
              </a:ext>
            </a:extLst>
          </p:cNvPr>
          <p:cNvSpPr>
            <a:spLocks noGrp="1"/>
          </p:cNvSpPr>
          <p:nvPr>
            <p:ph sz="half" idx="1"/>
          </p:nvPr>
        </p:nvSpPr>
        <p:spPr/>
        <p:txBody>
          <a:bodyPr>
            <a:normAutofit/>
          </a:bodyPr>
          <a:lstStyle/>
          <a:p>
            <a:r>
              <a:rPr lang="en-US" sz="2800" b="1" dirty="0"/>
              <a:t>One year of practice. </a:t>
            </a:r>
            <a:r>
              <a:rPr lang="en-US" sz="2800" dirty="0"/>
              <a:t>Practical activity of the trainee is conducted under the supervision of the supervising physician.</a:t>
            </a:r>
            <a:endParaRPr lang="ru-RU" sz="2800" dirty="0"/>
          </a:p>
        </p:txBody>
      </p:sp>
      <p:pic>
        <p:nvPicPr>
          <p:cNvPr id="5" name="Объект 4">
            <a:extLst>
              <a:ext uri="{FF2B5EF4-FFF2-40B4-BE49-F238E27FC236}">
                <a16:creationId xmlns:a16="http://schemas.microsoft.com/office/drawing/2014/main" id="{F8B5DA12-6622-4501-9631-86A3E5C9A591}"/>
              </a:ext>
            </a:extLst>
          </p:cNvPr>
          <p:cNvPicPr>
            <a:picLocks noGrp="1" noChangeAspect="1"/>
          </p:cNvPicPr>
          <p:nvPr>
            <p:ph sz="half" idx="2"/>
          </p:nvPr>
        </p:nvPicPr>
        <p:blipFill>
          <a:blip r:embed="rId2"/>
          <a:stretch>
            <a:fillRect/>
          </a:stretch>
        </p:blipFill>
        <p:spPr>
          <a:xfrm>
            <a:off x="6218238" y="2216724"/>
            <a:ext cx="4937125" cy="3281803"/>
          </a:xfrm>
          <a:prstGeom prst="rect">
            <a:avLst/>
          </a:prstGeom>
        </p:spPr>
      </p:pic>
    </p:spTree>
    <p:extLst>
      <p:ext uri="{BB962C8B-B14F-4D97-AF65-F5344CB8AC3E}">
        <p14:creationId xmlns:p14="http://schemas.microsoft.com/office/powerpoint/2010/main" val="279205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0C943C-C55A-4879-BAF6-7525292BCA5C}"/>
              </a:ext>
            </a:extLst>
          </p:cNvPr>
          <p:cNvSpPr>
            <a:spLocks noGrp="1"/>
          </p:cNvSpPr>
          <p:nvPr>
            <p:ph type="title"/>
          </p:nvPr>
        </p:nvSpPr>
        <p:spPr/>
        <p:txBody>
          <a:bodyPr/>
          <a:lstStyle/>
          <a:p>
            <a:r>
              <a:rPr lang="en-US" dirty="0"/>
              <a:t>Study Structure</a:t>
            </a:r>
            <a:endParaRPr lang="ru-RU" dirty="0"/>
          </a:p>
        </p:txBody>
      </p:sp>
      <p:sp>
        <p:nvSpPr>
          <p:cNvPr id="3" name="Объект 2">
            <a:extLst>
              <a:ext uri="{FF2B5EF4-FFF2-40B4-BE49-F238E27FC236}">
                <a16:creationId xmlns:a16="http://schemas.microsoft.com/office/drawing/2014/main" id="{C4A2AFB4-19A8-476A-AF5F-712AF7FFB3A4}"/>
              </a:ext>
            </a:extLst>
          </p:cNvPr>
          <p:cNvSpPr>
            <a:spLocks noGrp="1"/>
          </p:cNvSpPr>
          <p:nvPr>
            <p:ph sz="half" idx="1"/>
          </p:nvPr>
        </p:nvSpPr>
        <p:spPr/>
        <p:txBody>
          <a:bodyPr>
            <a:normAutofit/>
          </a:bodyPr>
          <a:lstStyle/>
          <a:p>
            <a:r>
              <a:rPr lang="en-US" sz="2800" b="1" dirty="0"/>
              <a:t>The Second State Exam. </a:t>
            </a:r>
            <a:r>
              <a:rPr lang="en-US" sz="2800" dirty="0"/>
              <a:t>If this exam is passed successfully, a doctor's diploma with the right to perform labor activity by profession is issued.</a:t>
            </a:r>
            <a:endParaRPr lang="ru-RU" sz="2800" dirty="0"/>
          </a:p>
        </p:txBody>
      </p:sp>
      <p:pic>
        <p:nvPicPr>
          <p:cNvPr id="5" name="Объект 4">
            <a:extLst>
              <a:ext uri="{FF2B5EF4-FFF2-40B4-BE49-F238E27FC236}">
                <a16:creationId xmlns:a16="http://schemas.microsoft.com/office/drawing/2014/main" id="{7CB4871F-55B9-4DDC-85B4-29FF4D8D5D19}"/>
              </a:ext>
            </a:extLst>
          </p:cNvPr>
          <p:cNvPicPr>
            <a:picLocks noGrp="1" noChangeAspect="1"/>
          </p:cNvPicPr>
          <p:nvPr>
            <p:ph sz="half" idx="2"/>
          </p:nvPr>
        </p:nvPicPr>
        <p:blipFill>
          <a:blip r:embed="rId2"/>
          <a:stretch>
            <a:fillRect/>
          </a:stretch>
        </p:blipFill>
        <p:spPr>
          <a:xfrm>
            <a:off x="6218238" y="2235427"/>
            <a:ext cx="4937125" cy="3244396"/>
          </a:xfrm>
          <a:prstGeom prst="rect">
            <a:avLst/>
          </a:prstGeom>
        </p:spPr>
      </p:pic>
    </p:spTree>
    <p:extLst>
      <p:ext uri="{BB962C8B-B14F-4D97-AF65-F5344CB8AC3E}">
        <p14:creationId xmlns:p14="http://schemas.microsoft.com/office/powerpoint/2010/main" val="113946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D245BFBF-F6E8-4681-ADE4-F984B54BC7EA}"/>
              </a:ext>
            </a:extLst>
          </p:cNvPr>
          <p:cNvSpPr>
            <a:spLocks noGrp="1"/>
          </p:cNvSpPr>
          <p:nvPr>
            <p:ph type="ctrTitle"/>
          </p:nvPr>
        </p:nvSpPr>
        <p:spPr>
          <a:xfrm>
            <a:off x="1100051" y="5395718"/>
            <a:ext cx="10058400" cy="1000789"/>
          </a:xfrm>
        </p:spPr>
        <p:txBody>
          <a:bodyPr>
            <a:normAutofit fontScale="90000"/>
          </a:bodyPr>
          <a:lstStyle/>
          <a:p>
            <a:pPr algn="ctr"/>
            <a:r>
              <a:rPr lang="ru-RU" b="1" dirty="0"/>
              <a:t>Т</a:t>
            </a:r>
            <a:r>
              <a:rPr lang="en-US" b="1" dirty="0"/>
              <a:t>he end</a:t>
            </a:r>
            <a:endParaRPr lang="ru-RU" b="1" dirty="0"/>
          </a:p>
        </p:txBody>
      </p:sp>
      <p:sp>
        <p:nvSpPr>
          <p:cNvPr id="15" name="Подзаголовок 14">
            <a:extLst>
              <a:ext uri="{FF2B5EF4-FFF2-40B4-BE49-F238E27FC236}">
                <a16:creationId xmlns:a16="http://schemas.microsoft.com/office/drawing/2014/main" id="{4A6CF7AD-DBD2-42F5-B21A-CD0BE53020D0}"/>
              </a:ext>
            </a:extLst>
          </p:cNvPr>
          <p:cNvSpPr>
            <a:spLocks noGrp="1"/>
          </p:cNvSpPr>
          <p:nvPr>
            <p:ph type="subTitle" idx="1"/>
          </p:nvPr>
        </p:nvSpPr>
        <p:spPr/>
        <p:txBody>
          <a:bodyPr/>
          <a:lstStyle/>
          <a:p>
            <a:endParaRPr lang="ru-RU"/>
          </a:p>
        </p:txBody>
      </p:sp>
      <p:pic>
        <p:nvPicPr>
          <p:cNvPr id="16" name="Рисунок 15">
            <a:extLst>
              <a:ext uri="{FF2B5EF4-FFF2-40B4-BE49-F238E27FC236}">
                <a16:creationId xmlns:a16="http://schemas.microsoft.com/office/drawing/2014/main" id="{F839E212-54E9-4404-BD85-BF7FE61D2B18}"/>
              </a:ext>
            </a:extLst>
          </p:cNvPr>
          <p:cNvPicPr>
            <a:picLocks noChangeAspect="1"/>
          </p:cNvPicPr>
          <p:nvPr/>
        </p:nvPicPr>
        <p:blipFill>
          <a:blip r:embed="rId2"/>
          <a:stretch>
            <a:fillRect/>
          </a:stretch>
        </p:blipFill>
        <p:spPr>
          <a:xfrm>
            <a:off x="2639408" y="0"/>
            <a:ext cx="6979685" cy="5234764"/>
          </a:xfrm>
          <a:prstGeom prst="rect">
            <a:avLst/>
          </a:prstGeom>
        </p:spPr>
      </p:pic>
    </p:spTree>
    <p:extLst>
      <p:ext uri="{BB962C8B-B14F-4D97-AF65-F5344CB8AC3E}">
        <p14:creationId xmlns:p14="http://schemas.microsoft.com/office/powerpoint/2010/main" val="294675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E9BBB33-A6A7-46DC-9097-D498ED8E0A23}"/>
              </a:ext>
            </a:extLst>
          </p:cNvPr>
          <p:cNvSpPr>
            <a:spLocks noGrp="1"/>
          </p:cNvSpPr>
          <p:nvPr>
            <p:ph type="title"/>
          </p:nvPr>
        </p:nvSpPr>
        <p:spPr/>
        <p:txBody>
          <a:bodyPr/>
          <a:lstStyle/>
          <a:p>
            <a:r>
              <a:rPr lang="en-US" dirty="0"/>
              <a:t>Competition</a:t>
            </a:r>
            <a:endParaRPr lang="ru-RU" dirty="0"/>
          </a:p>
        </p:txBody>
      </p:sp>
      <p:sp>
        <p:nvSpPr>
          <p:cNvPr id="5" name="Объект 4">
            <a:extLst>
              <a:ext uri="{FF2B5EF4-FFF2-40B4-BE49-F238E27FC236}">
                <a16:creationId xmlns:a16="http://schemas.microsoft.com/office/drawing/2014/main" id="{A07CC653-CB1F-4703-A974-319FE99A2612}"/>
              </a:ext>
            </a:extLst>
          </p:cNvPr>
          <p:cNvSpPr>
            <a:spLocks noGrp="1"/>
          </p:cNvSpPr>
          <p:nvPr>
            <p:ph sz="half" idx="1"/>
          </p:nvPr>
        </p:nvSpPr>
        <p:spPr/>
        <p:txBody>
          <a:bodyPr>
            <a:normAutofit/>
          </a:bodyPr>
          <a:lstStyle/>
          <a:p>
            <a:r>
              <a:rPr lang="en-US" sz="2800" dirty="0"/>
              <a:t>Medical education in Germany is very popular not only among Germans themselves, but also among foreigners, therefore a very large competition.</a:t>
            </a:r>
          </a:p>
          <a:p>
            <a:r>
              <a:rPr lang="en-US" sz="2800" dirty="0"/>
              <a:t>The average score should be at least 4.5 points on the Russian school scale or 1.0 - 1.4 in German.</a:t>
            </a:r>
            <a:endParaRPr lang="ru-RU" sz="2800" dirty="0"/>
          </a:p>
        </p:txBody>
      </p:sp>
      <p:pic>
        <p:nvPicPr>
          <p:cNvPr id="7" name="Объект 6">
            <a:extLst>
              <a:ext uri="{FF2B5EF4-FFF2-40B4-BE49-F238E27FC236}">
                <a16:creationId xmlns:a16="http://schemas.microsoft.com/office/drawing/2014/main" id="{2E277A54-E257-4333-B05B-95C0B0B50F18}"/>
              </a:ext>
            </a:extLst>
          </p:cNvPr>
          <p:cNvPicPr>
            <a:picLocks noGrp="1" noChangeAspect="1"/>
          </p:cNvPicPr>
          <p:nvPr>
            <p:ph sz="half" idx="2"/>
          </p:nvPr>
        </p:nvPicPr>
        <p:blipFill>
          <a:blip r:embed="rId2"/>
          <a:stretch>
            <a:fillRect/>
          </a:stretch>
        </p:blipFill>
        <p:spPr>
          <a:xfrm>
            <a:off x="6218239" y="2211705"/>
            <a:ext cx="4937442" cy="3291627"/>
          </a:xfrm>
          <a:prstGeom prst="rect">
            <a:avLst/>
          </a:prstGeom>
        </p:spPr>
      </p:pic>
    </p:spTree>
    <p:extLst>
      <p:ext uri="{BB962C8B-B14F-4D97-AF65-F5344CB8AC3E}">
        <p14:creationId xmlns:p14="http://schemas.microsoft.com/office/powerpoint/2010/main" val="75489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7E485-18D4-40BF-A33E-5F201F6A17AC}"/>
              </a:ext>
            </a:extLst>
          </p:cNvPr>
          <p:cNvSpPr>
            <a:spLocks noGrp="1"/>
          </p:cNvSpPr>
          <p:nvPr>
            <p:ph type="title"/>
          </p:nvPr>
        </p:nvSpPr>
        <p:spPr/>
        <p:txBody>
          <a:bodyPr>
            <a:normAutofit fontScale="90000"/>
          </a:bodyPr>
          <a:lstStyle/>
          <a:p>
            <a:br>
              <a:rPr lang="en-US" dirty="0"/>
            </a:br>
            <a:r>
              <a:rPr lang="en-US" dirty="0"/>
              <a:t>If you have already started or completed a medical education</a:t>
            </a:r>
            <a:endParaRPr lang="ru-RU" dirty="0"/>
          </a:p>
        </p:txBody>
      </p:sp>
      <p:sp>
        <p:nvSpPr>
          <p:cNvPr id="3" name="Объект 2">
            <a:extLst>
              <a:ext uri="{FF2B5EF4-FFF2-40B4-BE49-F238E27FC236}">
                <a16:creationId xmlns:a16="http://schemas.microsoft.com/office/drawing/2014/main" id="{E42EDE5F-CF73-47A4-8365-95E04A9D93DD}"/>
              </a:ext>
            </a:extLst>
          </p:cNvPr>
          <p:cNvSpPr>
            <a:spLocks noGrp="1"/>
          </p:cNvSpPr>
          <p:nvPr>
            <p:ph sz="half" idx="1"/>
          </p:nvPr>
        </p:nvSpPr>
        <p:spPr/>
        <p:txBody>
          <a:bodyPr>
            <a:noAutofit/>
          </a:bodyPr>
          <a:lstStyle/>
          <a:p>
            <a:r>
              <a:rPr lang="en-US" sz="2800" dirty="0"/>
              <a:t>Medical education in Germany is not divided into bachelor's and master's degrees. Students who have completed a minimum of three years of study in the field of medicine, psychotherapy or pharmaceuticals, can confirm a diploma or academic certificate at the central office of Germany and enroll immediately for a higher semester.</a:t>
            </a:r>
            <a:endParaRPr lang="ru-RU" sz="2800" dirty="0"/>
          </a:p>
        </p:txBody>
      </p:sp>
      <p:pic>
        <p:nvPicPr>
          <p:cNvPr id="5" name="Объект 4">
            <a:extLst>
              <a:ext uri="{FF2B5EF4-FFF2-40B4-BE49-F238E27FC236}">
                <a16:creationId xmlns:a16="http://schemas.microsoft.com/office/drawing/2014/main" id="{C2BFFC78-19D4-4DB8-9FCC-2CA74AA9ABB0}"/>
              </a:ext>
            </a:extLst>
          </p:cNvPr>
          <p:cNvPicPr>
            <a:picLocks noGrp="1" noChangeAspect="1"/>
          </p:cNvPicPr>
          <p:nvPr>
            <p:ph sz="half" idx="2"/>
          </p:nvPr>
        </p:nvPicPr>
        <p:blipFill>
          <a:blip r:embed="rId2"/>
          <a:stretch>
            <a:fillRect/>
          </a:stretch>
        </p:blipFill>
        <p:spPr>
          <a:xfrm>
            <a:off x="6218238" y="2467002"/>
            <a:ext cx="4937125" cy="2781247"/>
          </a:xfrm>
          <a:prstGeom prst="rect">
            <a:avLst/>
          </a:prstGeom>
        </p:spPr>
      </p:pic>
    </p:spTree>
    <p:extLst>
      <p:ext uri="{BB962C8B-B14F-4D97-AF65-F5344CB8AC3E}">
        <p14:creationId xmlns:p14="http://schemas.microsoft.com/office/powerpoint/2010/main" val="5896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9E5B7-D851-42B9-9194-7639FCE55413}"/>
              </a:ext>
            </a:extLst>
          </p:cNvPr>
          <p:cNvSpPr>
            <a:spLocks noGrp="1"/>
          </p:cNvSpPr>
          <p:nvPr>
            <p:ph type="title"/>
          </p:nvPr>
        </p:nvSpPr>
        <p:spPr/>
        <p:txBody>
          <a:bodyPr/>
          <a:lstStyle/>
          <a:p>
            <a:r>
              <a:rPr lang="en-US" dirty="0"/>
              <a:t>Knowledge of the language</a:t>
            </a:r>
            <a:endParaRPr lang="ru-RU" dirty="0"/>
          </a:p>
        </p:txBody>
      </p:sp>
      <p:sp>
        <p:nvSpPr>
          <p:cNvPr id="3" name="Объект 2">
            <a:extLst>
              <a:ext uri="{FF2B5EF4-FFF2-40B4-BE49-F238E27FC236}">
                <a16:creationId xmlns:a16="http://schemas.microsoft.com/office/drawing/2014/main" id="{BA8BA6F8-D05D-421A-A422-69CF5C1CCADD}"/>
              </a:ext>
            </a:extLst>
          </p:cNvPr>
          <p:cNvSpPr>
            <a:spLocks noGrp="1"/>
          </p:cNvSpPr>
          <p:nvPr>
            <p:ph sz="half" idx="1"/>
          </p:nvPr>
        </p:nvSpPr>
        <p:spPr/>
        <p:txBody>
          <a:bodyPr>
            <a:normAutofit/>
          </a:bodyPr>
          <a:lstStyle/>
          <a:p>
            <a:r>
              <a:rPr lang="en-US" sz="2800" dirty="0"/>
              <a:t>Training in Germany is possible exclusively in German, and knowledge must be at a very high level.</a:t>
            </a:r>
            <a:endParaRPr lang="ru-RU" sz="2800" dirty="0"/>
          </a:p>
        </p:txBody>
      </p:sp>
      <p:pic>
        <p:nvPicPr>
          <p:cNvPr id="5" name="Объект 4">
            <a:extLst>
              <a:ext uri="{FF2B5EF4-FFF2-40B4-BE49-F238E27FC236}">
                <a16:creationId xmlns:a16="http://schemas.microsoft.com/office/drawing/2014/main" id="{529AABDB-5DB2-4A6F-BC15-EE3454C94B9D}"/>
              </a:ext>
            </a:extLst>
          </p:cNvPr>
          <p:cNvPicPr>
            <a:picLocks noGrp="1" noChangeAspect="1"/>
          </p:cNvPicPr>
          <p:nvPr>
            <p:ph sz="half" idx="2"/>
          </p:nvPr>
        </p:nvPicPr>
        <p:blipFill>
          <a:blip r:embed="rId2"/>
          <a:stretch>
            <a:fillRect/>
          </a:stretch>
        </p:blipFill>
        <p:spPr>
          <a:xfrm>
            <a:off x="6218238" y="2211094"/>
            <a:ext cx="4937125" cy="3293062"/>
          </a:xfrm>
          <a:prstGeom prst="rect">
            <a:avLst/>
          </a:prstGeom>
        </p:spPr>
      </p:pic>
    </p:spTree>
    <p:extLst>
      <p:ext uri="{BB962C8B-B14F-4D97-AF65-F5344CB8AC3E}">
        <p14:creationId xmlns:p14="http://schemas.microsoft.com/office/powerpoint/2010/main" val="351670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6C9637-BDF8-4995-BB76-CE818362449D}"/>
              </a:ext>
            </a:extLst>
          </p:cNvPr>
          <p:cNvSpPr>
            <a:spLocks noGrp="1"/>
          </p:cNvSpPr>
          <p:nvPr>
            <p:ph type="title"/>
          </p:nvPr>
        </p:nvSpPr>
        <p:spPr/>
        <p:txBody>
          <a:bodyPr/>
          <a:lstStyle/>
          <a:p>
            <a:r>
              <a:rPr lang="en-US" dirty="0"/>
              <a:t>Entry exams</a:t>
            </a:r>
            <a:endParaRPr lang="ru-RU" dirty="0"/>
          </a:p>
        </p:txBody>
      </p:sp>
      <p:sp>
        <p:nvSpPr>
          <p:cNvPr id="3" name="Объект 2">
            <a:extLst>
              <a:ext uri="{FF2B5EF4-FFF2-40B4-BE49-F238E27FC236}">
                <a16:creationId xmlns:a16="http://schemas.microsoft.com/office/drawing/2014/main" id="{5D54B11B-1CC9-4EB1-9AF2-EF796113EDF4}"/>
              </a:ext>
            </a:extLst>
          </p:cNvPr>
          <p:cNvSpPr>
            <a:spLocks noGrp="1"/>
          </p:cNvSpPr>
          <p:nvPr>
            <p:ph sz="half" idx="1"/>
          </p:nvPr>
        </p:nvSpPr>
        <p:spPr/>
        <p:txBody>
          <a:bodyPr>
            <a:normAutofit/>
          </a:bodyPr>
          <a:lstStyle/>
          <a:p>
            <a:r>
              <a:rPr lang="en-US" sz="2800" dirty="0"/>
              <a:t>There are no entrance exams, students are selected based on the results of evaluations received at the school, at the university.</a:t>
            </a:r>
            <a:endParaRPr lang="ru-RU" sz="2800" dirty="0"/>
          </a:p>
        </p:txBody>
      </p:sp>
      <p:pic>
        <p:nvPicPr>
          <p:cNvPr id="5" name="Объект 4">
            <a:extLst>
              <a:ext uri="{FF2B5EF4-FFF2-40B4-BE49-F238E27FC236}">
                <a16:creationId xmlns:a16="http://schemas.microsoft.com/office/drawing/2014/main" id="{5797AD10-BCFC-4733-BFBA-0D74A47F8A05}"/>
              </a:ext>
            </a:extLst>
          </p:cNvPr>
          <p:cNvPicPr>
            <a:picLocks noGrp="1" noChangeAspect="1"/>
          </p:cNvPicPr>
          <p:nvPr>
            <p:ph sz="half" idx="2"/>
          </p:nvPr>
        </p:nvPicPr>
        <p:blipFill>
          <a:blip r:embed="rId2"/>
          <a:stretch>
            <a:fillRect/>
          </a:stretch>
        </p:blipFill>
        <p:spPr>
          <a:xfrm>
            <a:off x="6218238" y="2207586"/>
            <a:ext cx="4937125" cy="3300078"/>
          </a:xfrm>
          <a:prstGeom prst="rect">
            <a:avLst/>
          </a:prstGeom>
        </p:spPr>
      </p:pic>
    </p:spTree>
    <p:extLst>
      <p:ext uri="{BB962C8B-B14F-4D97-AF65-F5344CB8AC3E}">
        <p14:creationId xmlns:p14="http://schemas.microsoft.com/office/powerpoint/2010/main" val="68361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2039B-AB33-4DE2-9421-6A831A81095A}"/>
              </a:ext>
            </a:extLst>
          </p:cNvPr>
          <p:cNvSpPr>
            <a:spLocks noGrp="1"/>
          </p:cNvSpPr>
          <p:nvPr>
            <p:ph type="title"/>
          </p:nvPr>
        </p:nvSpPr>
        <p:spPr/>
        <p:txBody>
          <a:bodyPr/>
          <a:lstStyle/>
          <a:p>
            <a:r>
              <a:rPr lang="en-US" dirty="0"/>
              <a:t>Cost of education</a:t>
            </a:r>
            <a:endParaRPr lang="ru-RU" dirty="0"/>
          </a:p>
        </p:txBody>
      </p:sp>
      <p:sp>
        <p:nvSpPr>
          <p:cNvPr id="3" name="Объект 2">
            <a:extLst>
              <a:ext uri="{FF2B5EF4-FFF2-40B4-BE49-F238E27FC236}">
                <a16:creationId xmlns:a16="http://schemas.microsoft.com/office/drawing/2014/main" id="{0B415C8F-E347-4C06-98BE-79F4868DA702}"/>
              </a:ext>
            </a:extLst>
          </p:cNvPr>
          <p:cNvSpPr>
            <a:spLocks noGrp="1"/>
          </p:cNvSpPr>
          <p:nvPr>
            <p:ph sz="half" idx="1"/>
          </p:nvPr>
        </p:nvSpPr>
        <p:spPr/>
        <p:txBody>
          <a:bodyPr>
            <a:normAutofit/>
          </a:bodyPr>
          <a:lstStyle/>
          <a:p>
            <a:r>
              <a:rPr lang="en-US" sz="2800" dirty="0"/>
              <a:t>Studies in most public universities in Germany are now free.</a:t>
            </a:r>
            <a:endParaRPr lang="ru-RU" sz="2800" dirty="0"/>
          </a:p>
        </p:txBody>
      </p:sp>
      <p:pic>
        <p:nvPicPr>
          <p:cNvPr id="5" name="Объект 4">
            <a:extLst>
              <a:ext uri="{FF2B5EF4-FFF2-40B4-BE49-F238E27FC236}">
                <a16:creationId xmlns:a16="http://schemas.microsoft.com/office/drawing/2014/main" id="{E108C177-D918-49A3-AF99-0A3A36DD0A15}"/>
              </a:ext>
            </a:extLst>
          </p:cNvPr>
          <p:cNvPicPr>
            <a:picLocks noGrp="1" noChangeAspect="1"/>
          </p:cNvPicPr>
          <p:nvPr>
            <p:ph sz="half" idx="2"/>
          </p:nvPr>
        </p:nvPicPr>
        <p:blipFill>
          <a:blip r:embed="rId2"/>
          <a:stretch>
            <a:fillRect/>
          </a:stretch>
        </p:blipFill>
        <p:spPr>
          <a:xfrm>
            <a:off x="6218238" y="2595350"/>
            <a:ext cx="4937125" cy="2524550"/>
          </a:xfrm>
          <a:prstGeom prst="rect">
            <a:avLst/>
          </a:prstGeom>
        </p:spPr>
      </p:pic>
    </p:spTree>
    <p:extLst>
      <p:ext uri="{BB962C8B-B14F-4D97-AF65-F5344CB8AC3E}">
        <p14:creationId xmlns:p14="http://schemas.microsoft.com/office/powerpoint/2010/main" val="31843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4FBB5-B3D7-4FEC-AED3-8D1E51CB8D50}"/>
              </a:ext>
            </a:extLst>
          </p:cNvPr>
          <p:cNvSpPr>
            <a:spLocks noGrp="1"/>
          </p:cNvSpPr>
          <p:nvPr>
            <p:ph type="title"/>
          </p:nvPr>
        </p:nvSpPr>
        <p:spPr/>
        <p:txBody>
          <a:bodyPr/>
          <a:lstStyle/>
          <a:p>
            <a:r>
              <a:rPr lang="en-US" dirty="0"/>
              <a:t>Duration of study</a:t>
            </a:r>
            <a:endParaRPr lang="ru-RU" dirty="0"/>
          </a:p>
        </p:txBody>
      </p:sp>
      <p:sp>
        <p:nvSpPr>
          <p:cNvPr id="3" name="Объект 2">
            <a:extLst>
              <a:ext uri="{FF2B5EF4-FFF2-40B4-BE49-F238E27FC236}">
                <a16:creationId xmlns:a16="http://schemas.microsoft.com/office/drawing/2014/main" id="{57B9392D-C5FD-4FA6-B3A6-B51785657E8D}"/>
              </a:ext>
            </a:extLst>
          </p:cNvPr>
          <p:cNvSpPr>
            <a:spLocks noGrp="1"/>
          </p:cNvSpPr>
          <p:nvPr>
            <p:ph sz="half" idx="1"/>
          </p:nvPr>
        </p:nvSpPr>
        <p:spPr/>
        <p:txBody>
          <a:bodyPr>
            <a:normAutofit/>
          </a:bodyPr>
          <a:lstStyle/>
          <a:p>
            <a:r>
              <a:rPr lang="en-US" sz="2800" dirty="0"/>
              <a:t>Studies in this specialty last for an average of 12 semesters (</a:t>
            </a:r>
            <a:r>
              <a:rPr lang="en-US" sz="2800" dirty="0" err="1"/>
              <a:t>ie</a:t>
            </a:r>
            <a:r>
              <a:rPr lang="en-US" sz="2800" dirty="0"/>
              <a:t> 6 years).</a:t>
            </a:r>
            <a:endParaRPr lang="ru-RU" sz="2800" dirty="0"/>
          </a:p>
        </p:txBody>
      </p:sp>
      <p:pic>
        <p:nvPicPr>
          <p:cNvPr id="5" name="Объект 4">
            <a:extLst>
              <a:ext uri="{FF2B5EF4-FFF2-40B4-BE49-F238E27FC236}">
                <a16:creationId xmlns:a16="http://schemas.microsoft.com/office/drawing/2014/main" id="{F557920B-5A4D-4BB6-8B0E-703A67F821D9}"/>
              </a:ext>
            </a:extLst>
          </p:cNvPr>
          <p:cNvPicPr>
            <a:picLocks noGrp="1" noChangeAspect="1"/>
          </p:cNvPicPr>
          <p:nvPr>
            <p:ph sz="half" idx="2"/>
          </p:nvPr>
        </p:nvPicPr>
        <p:blipFill>
          <a:blip r:embed="rId2"/>
          <a:stretch>
            <a:fillRect/>
          </a:stretch>
        </p:blipFill>
        <p:spPr>
          <a:xfrm>
            <a:off x="6568751" y="1933578"/>
            <a:ext cx="4586929" cy="3057953"/>
          </a:xfrm>
          <a:prstGeom prst="rect">
            <a:avLst/>
          </a:prstGeom>
        </p:spPr>
      </p:pic>
    </p:spTree>
    <p:extLst>
      <p:ext uri="{BB962C8B-B14F-4D97-AF65-F5344CB8AC3E}">
        <p14:creationId xmlns:p14="http://schemas.microsoft.com/office/powerpoint/2010/main" val="326567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52321-53D0-4B13-8B20-003C66C6F1BD}"/>
              </a:ext>
            </a:extLst>
          </p:cNvPr>
          <p:cNvSpPr>
            <a:spLocks noGrp="1"/>
          </p:cNvSpPr>
          <p:nvPr>
            <p:ph type="title"/>
          </p:nvPr>
        </p:nvSpPr>
        <p:spPr/>
        <p:txBody>
          <a:bodyPr/>
          <a:lstStyle/>
          <a:p>
            <a:r>
              <a:rPr lang="en-US" dirty="0"/>
              <a:t>Study Structure</a:t>
            </a:r>
            <a:endParaRPr lang="ru-RU" dirty="0"/>
          </a:p>
        </p:txBody>
      </p:sp>
      <p:sp>
        <p:nvSpPr>
          <p:cNvPr id="3" name="Объект 2">
            <a:extLst>
              <a:ext uri="{FF2B5EF4-FFF2-40B4-BE49-F238E27FC236}">
                <a16:creationId xmlns:a16="http://schemas.microsoft.com/office/drawing/2014/main" id="{74119255-4910-47FD-93EB-410C13AE1B03}"/>
              </a:ext>
            </a:extLst>
          </p:cNvPr>
          <p:cNvSpPr>
            <a:spLocks noGrp="1"/>
          </p:cNvSpPr>
          <p:nvPr>
            <p:ph sz="half" idx="1"/>
          </p:nvPr>
        </p:nvSpPr>
        <p:spPr/>
        <p:txBody>
          <a:bodyPr>
            <a:noAutofit/>
          </a:bodyPr>
          <a:lstStyle/>
          <a:p>
            <a:r>
              <a:rPr lang="en-US" sz="2400" b="1" dirty="0"/>
              <a:t>Preclinical stage (1-4 semesters). </a:t>
            </a:r>
            <a:r>
              <a:rPr lang="en-US" sz="2400" dirty="0"/>
              <a:t>At this stage, students study: physics, chemistry, biology, medical terminology, physiology, biochemistry, anatomy, histology, medical psychology.</a:t>
            </a:r>
          </a:p>
          <a:p>
            <a:r>
              <a:rPr lang="en-US" sz="2400" dirty="0"/>
              <a:t>Before graduation at this stage, the student will need to undergo a three-month practice of caring for sick people in hospitals or clinics and many short-term practices in different departments of hospitals or a two-day first aid course.</a:t>
            </a:r>
            <a:endParaRPr lang="ru-RU" sz="2400" dirty="0"/>
          </a:p>
        </p:txBody>
      </p:sp>
      <p:pic>
        <p:nvPicPr>
          <p:cNvPr id="5" name="Объект 4">
            <a:extLst>
              <a:ext uri="{FF2B5EF4-FFF2-40B4-BE49-F238E27FC236}">
                <a16:creationId xmlns:a16="http://schemas.microsoft.com/office/drawing/2014/main" id="{F145BC76-3EA4-4262-B591-67E6E3DAAE9F}"/>
              </a:ext>
            </a:extLst>
          </p:cNvPr>
          <p:cNvPicPr>
            <a:picLocks noGrp="1" noChangeAspect="1"/>
          </p:cNvPicPr>
          <p:nvPr>
            <p:ph sz="half" idx="2"/>
          </p:nvPr>
        </p:nvPicPr>
        <p:blipFill>
          <a:blip r:embed="rId2"/>
          <a:stretch>
            <a:fillRect/>
          </a:stretch>
        </p:blipFill>
        <p:spPr>
          <a:xfrm>
            <a:off x="7344311" y="1846263"/>
            <a:ext cx="3217942" cy="4429804"/>
          </a:xfrm>
          <a:prstGeom prst="rect">
            <a:avLst/>
          </a:prstGeom>
        </p:spPr>
      </p:pic>
    </p:spTree>
    <p:extLst>
      <p:ext uri="{BB962C8B-B14F-4D97-AF65-F5344CB8AC3E}">
        <p14:creationId xmlns:p14="http://schemas.microsoft.com/office/powerpoint/2010/main" val="266584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047C4-64EF-4C82-ABB3-37637632A8E3}"/>
              </a:ext>
            </a:extLst>
          </p:cNvPr>
          <p:cNvSpPr>
            <a:spLocks noGrp="1"/>
          </p:cNvSpPr>
          <p:nvPr>
            <p:ph type="title"/>
          </p:nvPr>
        </p:nvSpPr>
        <p:spPr/>
        <p:txBody>
          <a:bodyPr/>
          <a:lstStyle/>
          <a:p>
            <a:r>
              <a:rPr lang="en-US" dirty="0"/>
              <a:t>Study Structure</a:t>
            </a:r>
            <a:endParaRPr lang="ru-RU" dirty="0"/>
          </a:p>
        </p:txBody>
      </p:sp>
      <p:sp>
        <p:nvSpPr>
          <p:cNvPr id="3" name="Объект 2">
            <a:extLst>
              <a:ext uri="{FF2B5EF4-FFF2-40B4-BE49-F238E27FC236}">
                <a16:creationId xmlns:a16="http://schemas.microsoft.com/office/drawing/2014/main" id="{2A9CE3CE-3900-4B2B-BA34-0D99E3FC2F69}"/>
              </a:ext>
            </a:extLst>
          </p:cNvPr>
          <p:cNvSpPr>
            <a:spLocks noGrp="1"/>
          </p:cNvSpPr>
          <p:nvPr>
            <p:ph sz="half" idx="1"/>
          </p:nvPr>
        </p:nvSpPr>
        <p:spPr/>
        <p:txBody>
          <a:bodyPr>
            <a:normAutofit/>
          </a:bodyPr>
          <a:lstStyle/>
          <a:p>
            <a:r>
              <a:rPr lang="en-US" sz="2800" b="1" dirty="0"/>
              <a:t>The First State Exam. </a:t>
            </a:r>
            <a:r>
              <a:rPr lang="en-US" sz="2800" dirty="0"/>
              <a:t>After the completion of the training within the preclinical stage, the First State Examination is held, after the successful delivery of which the student is admitted to the program of clinical stages of training.</a:t>
            </a:r>
            <a:endParaRPr lang="ru-RU" sz="2800" dirty="0"/>
          </a:p>
        </p:txBody>
      </p:sp>
      <p:pic>
        <p:nvPicPr>
          <p:cNvPr id="5" name="Объект 4">
            <a:extLst>
              <a:ext uri="{FF2B5EF4-FFF2-40B4-BE49-F238E27FC236}">
                <a16:creationId xmlns:a16="http://schemas.microsoft.com/office/drawing/2014/main" id="{4A3895B0-2DB2-48F8-B166-94348D7D161C}"/>
              </a:ext>
            </a:extLst>
          </p:cNvPr>
          <p:cNvPicPr>
            <a:picLocks noGrp="1" noChangeAspect="1"/>
          </p:cNvPicPr>
          <p:nvPr>
            <p:ph sz="half" idx="2"/>
          </p:nvPr>
        </p:nvPicPr>
        <p:blipFill>
          <a:blip r:embed="rId2"/>
          <a:stretch>
            <a:fillRect/>
          </a:stretch>
        </p:blipFill>
        <p:spPr>
          <a:xfrm>
            <a:off x="6218238" y="2212888"/>
            <a:ext cx="4937125" cy="3289475"/>
          </a:xfrm>
          <a:prstGeom prst="rect">
            <a:avLst/>
          </a:prstGeom>
        </p:spPr>
      </p:pic>
    </p:spTree>
    <p:extLst>
      <p:ext uri="{BB962C8B-B14F-4D97-AF65-F5344CB8AC3E}">
        <p14:creationId xmlns:p14="http://schemas.microsoft.com/office/powerpoint/2010/main" val="1882022041"/>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109</TotalTime>
  <Words>455</Words>
  <Application>Microsoft Office PowerPoint</Application>
  <PresentationFormat>Широкоэкранный</PresentationFormat>
  <Paragraphs>26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Calibri</vt:lpstr>
      <vt:lpstr>Calibri Light</vt:lpstr>
      <vt:lpstr>Ретро</vt:lpstr>
      <vt:lpstr>Medical Education in Germany</vt:lpstr>
      <vt:lpstr>Competition</vt:lpstr>
      <vt:lpstr> If you have already started or completed a medical education</vt:lpstr>
      <vt:lpstr>Knowledge of the language</vt:lpstr>
      <vt:lpstr>Entry exams</vt:lpstr>
      <vt:lpstr>Cost of education</vt:lpstr>
      <vt:lpstr>Duration of study</vt:lpstr>
      <vt:lpstr>Study Structure</vt:lpstr>
      <vt:lpstr>Study Structure</vt:lpstr>
      <vt:lpstr>Study Structure</vt:lpstr>
      <vt:lpstr>Study Structure</vt:lpstr>
      <vt:lpstr>Study Structure</vt:lpstr>
      <vt:lpstr>Тhe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Education in Germany</dc:title>
  <dc:creator>Светлана Гардт</dc:creator>
  <cp:lastModifiedBy>Светлана Гардт</cp:lastModifiedBy>
  <cp:revision>28</cp:revision>
  <dcterms:created xsi:type="dcterms:W3CDTF">2018-04-11T10:27:17Z</dcterms:created>
  <dcterms:modified xsi:type="dcterms:W3CDTF">2018-04-18T10:45:27Z</dcterms:modified>
</cp:coreProperties>
</file>