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2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</p:sldIdLst>
  <p:sldSz cx="9144000" cy="5143500" type="screen16x9"/>
  <p:notesSz cx="6858000" cy="9144000"/>
  <p:embeddedFontLst>
    <p:embeddedFont>
      <p:font typeface="Impact" pitchFamily="34" charset="0"/>
      <p:regular r:id="rId25"/>
    </p:embeddedFont>
    <p:embeddedFont>
      <p:font typeface="Roboto" charset="0"/>
      <p:regular r:id="rId26"/>
      <p:bold r:id="rId27"/>
      <p:italic r:id="rId28"/>
      <p:boldItalic r:id="rId29"/>
    </p:embeddedFont>
    <p:embeddedFont>
      <p:font typeface="Calibri" pitchFamily="34" charset="0"/>
      <p:regular r:id="rId30"/>
      <p:bold r:id="rId31"/>
      <p:italic r:id="rId32"/>
      <p:boldItalic r:id="rId3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B9D15C66-48B4-4128-8B41-0CC9A71F6747}">
  <a:tblStyle styleId="{B9D15C66-48B4-4128-8B41-0CC9A71F6747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105" d="100"/>
          <a:sy n="105" d="100"/>
        </p:scale>
        <p:origin x="-96" y="-33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61519154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803d9b8fa5_0_3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803d9b8fa5_0_3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803d9b8fa5_0_3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803d9b8fa5_0_3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803d9b8fa5_0_4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803d9b8fa5_0_4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803d9b8fa5_0_3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g803d9b8fa5_0_3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803d9b8fa5_0_4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803d9b8fa5_0_4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803d9b8fa5_0_4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Google Shape;186;g803d9b8fa5_0_4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803d9b8fa5_0_4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803d9b8fa5_0_4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803d9b8fa5_0_4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Google Shape;203;g803d9b8fa5_0_4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803d9b8fa5_0_4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" name="Google Shape;212;g803d9b8fa5_0_4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803d9b8fa5_0_4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" name="Google Shape;222;g803d9b8fa5_0_4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803d9b8fa5_0_3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803d9b8fa5_0_3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803d9b8fa5_0_4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803d9b8fa5_0_4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803d9b8fa5_0_4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" name="Google Shape;240;g803d9b8fa5_0_4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803d9b8fa5_0_5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803d9b8fa5_0_5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803d9b8fa5_0_3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803d9b8fa5_0_3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803d9b8fa5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803d9b8fa5_0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803d9b8fa5_0_3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803d9b8fa5_0_3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803d9b8fa5_0_3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803d9b8fa5_0_3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803d9b8fa5_0_3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g803d9b8fa5_0_3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803d9b8fa5_0_3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803d9b8fa5_0_3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803d9b8fa5_0_3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803d9b8fa5_0_3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dk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2"/>
          <p:cNvGrpSpPr/>
          <p:nvPr/>
        </p:nvGrpSpPr>
        <p:grpSpPr>
          <a:xfrm>
            <a:off x="6098378" y="5"/>
            <a:ext cx="3045625" cy="2030570"/>
            <a:chOff x="6098378" y="5"/>
            <a:chExt cx="3045625" cy="2030570"/>
          </a:xfrm>
        </p:grpSpPr>
        <p:sp>
          <p:nvSpPr>
            <p:cNvPr id="11" name="Google Shape;11;p2"/>
            <p:cNvSpPr/>
            <p:nvPr/>
          </p:nvSpPr>
          <p:spPr>
            <a:xfrm>
              <a:off x="8128803" y="16"/>
              <a:ext cx="1015200" cy="1015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 flipH="1">
              <a:off x="7113463" y="5"/>
              <a:ext cx="1015200" cy="1015200"/>
            </a:xfrm>
            <a:prstGeom prst="rtTriangl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 rot="10800000" flipH="1">
              <a:off x="7113588" y="107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 rot="10800000">
              <a:off x="6098378" y="97"/>
              <a:ext cx="1015200" cy="1015200"/>
            </a:xfrm>
            <a:prstGeom prst="rtTriangl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 rot="10800000">
              <a:off x="8128789" y="1015375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598100" y="1775222"/>
            <a:ext cx="8222100" cy="83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598088" y="2715913"/>
            <a:ext cx="8222100" cy="43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chemeClr val="dk1"/>
        </a:solidFill>
        <a:effectLst/>
      </p:bgPr>
    </p:bg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" name="Google Shape;70;p11"/>
          <p:cNvGrpSpPr/>
          <p:nvPr/>
        </p:nvGrpSpPr>
        <p:grpSpPr>
          <a:xfrm>
            <a:off x="6098378" y="5"/>
            <a:ext cx="3045625" cy="2030570"/>
            <a:chOff x="6098378" y="5"/>
            <a:chExt cx="3045625" cy="2030570"/>
          </a:xfrm>
        </p:grpSpPr>
        <p:sp>
          <p:nvSpPr>
            <p:cNvPr id="71" name="Google Shape;71;p11"/>
            <p:cNvSpPr/>
            <p:nvPr/>
          </p:nvSpPr>
          <p:spPr>
            <a:xfrm>
              <a:off x="8128803" y="16"/>
              <a:ext cx="1015200" cy="1015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11"/>
            <p:cNvSpPr/>
            <p:nvPr/>
          </p:nvSpPr>
          <p:spPr>
            <a:xfrm flipH="1">
              <a:off x="7113463" y="5"/>
              <a:ext cx="1015200" cy="1015200"/>
            </a:xfrm>
            <a:prstGeom prst="rtTriangl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11"/>
            <p:cNvSpPr/>
            <p:nvPr/>
          </p:nvSpPr>
          <p:spPr>
            <a:xfrm rot="10800000" flipH="1">
              <a:off x="7113588" y="107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11"/>
            <p:cNvSpPr/>
            <p:nvPr/>
          </p:nvSpPr>
          <p:spPr>
            <a:xfrm rot="10800000">
              <a:off x="6098378" y="97"/>
              <a:ext cx="1015200" cy="1015200"/>
            </a:xfrm>
            <a:prstGeom prst="rtTriangl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11"/>
            <p:cNvSpPr/>
            <p:nvPr/>
          </p:nvSpPr>
          <p:spPr>
            <a:xfrm rot="10800000">
              <a:off x="8128789" y="1015375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6" name="Google Shape;76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256050"/>
            <a:ext cx="8520600" cy="2030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7" name="Google Shape;77;p11"/>
          <p:cNvSpPr txBox="1">
            <a:spLocks noGrp="1"/>
          </p:cNvSpPr>
          <p:nvPr>
            <p:ph type="body" idx="1"/>
          </p:nvPr>
        </p:nvSpPr>
        <p:spPr>
          <a:xfrm>
            <a:off x="311700" y="3369225"/>
            <a:ext cx="8520600" cy="128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8" name="Google Shape;78;p11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2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dk2"/>
                </a:solidFill>
              </a:defRPr>
            </a:lvl1pPr>
            <a:lvl2pPr lvl="1">
              <a:buNone/>
              <a:defRPr>
                <a:solidFill>
                  <a:schemeClr val="dk2"/>
                </a:solidFill>
              </a:defRPr>
            </a:lvl2pPr>
            <a:lvl3pPr lvl="2">
              <a:buNone/>
              <a:defRPr>
                <a:solidFill>
                  <a:schemeClr val="dk2"/>
                </a:solidFill>
              </a:defRPr>
            </a:lvl3pPr>
            <a:lvl4pPr lvl="3">
              <a:buNone/>
              <a:defRPr>
                <a:solidFill>
                  <a:schemeClr val="dk2"/>
                </a:solidFill>
              </a:defRPr>
            </a:lvl4pPr>
            <a:lvl5pPr lvl="4">
              <a:buNone/>
              <a:defRPr>
                <a:solidFill>
                  <a:schemeClr val="dk2"/>
                </a:solidFill>
              </a:defRPr>
            </a:lvl5pPr>
            <a:lvl6pPr lvl="5">
              <a:buNone/>
              <a:defRPr>
                <a:solidFill>
                  <a:schemeClr val="dk2"/>
                </a:solidFill>
              </a:defRPr>
            </a:lvl6pPr>
            <a:lvl7pPr lvl="6">
              <a:buNone/>
              <a:defRPr>
                <a:solidFill>
                  <a:schemeClr val="dk2"/>
                </a:solidFill>
              </a:defRPr>
            </a:lvl7pPr>
            <a:lvl8pPr lvl="7">
              <a:buNone/>
              <a:defRPr>
                <a:solidFill>
                  <a:schemeClr val="dk2"/>
                </a:solidFill>
              </a:defRPr>
            </a:lvl8pPr>
            <a:lvl9pPr lvl="8">
              <a:buNone/>
              <a:defRPr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dk1"/>
        </a:solidFill>
        <a:effectLst/>
      </p:bgPr>
    </p:bg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oogle Shape;20;p3"/>
          <p:cNvGrpSpPr/>
          <p:nvPr/>
        </p:nvGrpSpPr>
        <p:grpSpPr>
          <a:xfrm>
            <a:off x="6098378" y="5"/>
            <a:ext cx="3045625" cy="2030570"/>
            <a:chOff x="6098378" y="5"/>
            <a:chExt cx="3045625" cy="2030570"/>
          </a:xfrm>
        </p:grpSpPr>
        <p:sp>
          <p:nvSpPr>
            <p:cNvPr id="21" name="Google Shape;21;p3"/>
            <p:cNvSpPr/>
            <p:nvPr/>
          </p:nvSpPr>
          <p:spPr>
            <a:xfrm>
              <a:off x="8128803" y="16"/>
              <a:ext cx="1015200" cy="1015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3"/>
            <p:cNvSpPr/>
            <p:nvPr/>
          </p:nvSpPr>
          <p:spPr>
            <a:xfrm flipH="1">
              <a:off x="7113463" y="5"/>
              <a:ext cx="1015200" cy="1015200"/>
            </a:xfrm>
            <a:prstGeom prst="rtTriangl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3"/>
            <p:cNvSpPr/>
            <p:nvPr/>
          </p:nvSpPr>
          <p:spPr>
            <a:xfrm rot="10800000" flipH="1">
              <a:off x="7113588" y="107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3"/>
            <p:cNvSpPr/>
            <p:nvPr/>
          </p:nvSpPr>
          <p:spPr>
            <a:xfrm rot="10800000">
              <a:off x="6098378" y="97"/>
              <a:ext cx="1015200" cy="1015200"/>
            </a:xfrm>
            <a:prstGeom prst="rtTriangl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3"/>
            <p:cNvSpPr/>
            <p:nvPr/>
          </p:nvSpPr>
          <p:spPr>
            <a:xfrm rot="10800000">
              <a:off x="8128789" y="1015375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" name="Google Shape;26;p3"/>
          <p:cNvSpPr txBox="1">
            <a:spLocks noGrp="1"/>
          </p:cNvSpPr>
          <p:nvPr>
            <p:ph type="title"/>
          </p:nvPr>
        </p:nvSpPr>
        <p:spPr>
          <a:xfrm>
            <a:off x="598100" y="2152347"/>
            <a:ext cx="8222100" cy="83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7" name="Google Shape;27;p3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oogle Shape;29;p4"/>
          <p:cNvGrpSpPr/>
          <p:nvPr/>
        </p:nvGrpSpPr>
        <p:grpSpPr>
          <a:xfrm>
            <a:off x="0" y="3903669"/>
            <a:ext cx="9144000" cy="1239925"/>
            <a:chOff x="0" y="3903669"/>
            <a:chExt cx="9144000" cy="1239925"/>
          </a:xfrm>
        </p:grpSpPr>
        <p:sp>
          <p:nvSpPr>
            <p:cNvPr id="30" name="Google Shape;30;p4"/>
            <p:cNvSpPr/>
            <p:nvPr/>
          </p:nvSpPr>
          <p:spPr>
            <a:xfrm>
              <a:off x="8154895" y="3903669"/>
              <a:ext cx="989100" cy="9879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4"/>
            <p:cNvSpPr/>
            <p:nvPr/>
          </p:nvSpPr>
          <p:spPr>
            <a:xfrm flipH="1">
              <a:off x="6181163" y="3903669"/>
              <a:ext cx="989100" cy="9879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4"/>
            <p:cNvSpPr/>
            <p:nvPr/>
          </p:nvSpPr>
          <p:spPr>
            <a:xfrm>
              <a:off x="7170274" y="3903669"/>
              <a:ext cx="989100" cy="9879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4"/>
            <p:cNvSpPr/>
            <p:nvPr/>
          </p:nvSpPr>
          <p:spPr>
            <a:xfrm rot="10800000">
              <a:off x="8154757" y="3903682"/>
              <a:ext cx="989100" cy="987900"/>
            </a:xfrm>
            <a:prstGeom prst="rtTriangl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4"/>
            <p:cNvSpPr/>
            <p:nvPr/>
          </p:nvSpPr>
          <p:spPr>
            <a:xfrm>
              <a:off x="0" y="4891594"/>
              <a:ext cx="9144000" cy="2520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" name="Google Shape;35;p4"/>
          <p:cNvSpPr txBox="1">
            <a:spLocks noGrp="1"/>
          </p:cNvSpPr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4"/>
          <p:cNvSpPr txBox="1">
            <a:spLocks noGrp="1"/>
          </p:cNvSpPr>
          <p:nvPr>
            <p:ph type="body" idx="1"/>
          </p:nvPr>
        </p:nvSpPr>
        <p:spPr>
          <a:xfrm>
            <a:off x="311700" y="1229875"/>
            <a:ext cx="8520600" cy="333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7" name="Google Shape;37;p4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5"/>
          <p:cNvSpPr txBox="1">
            <a:spLocks noGrp="1"/>
          </p:cNvSpPr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5"/>
          <p:cNvSpPr txBox="1">
            <a:spLocks noGrp="1"/>
          </p:cNvSpPr>
          <p:nvPr>
            <p:ph type="body" idx="1"/>
          </p:nvPr>
        </p:nvSpPr>
        <p:spPr>
          <a:xfrm>
            <a:off x="311700" y="1229975"/>
            <a:ext cx="3999900" cy="333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41" name="Google Shape;41;p5"/>
          <p:cNvSpPr txBox="1">
            <a:spLocks noGrp="1"/>
          </p:cNvSpPr>
          <p:nvPr>
            <p:ph type="body" idx="2"/>
          </p:nvPr>
        </p:nvSpPr>
        <p:spPr>
          <a:xfrm>
            <a:off x="4832400" y="1229975"/>
            <a:ext cx="3999900" cy="333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42" name="Google Shape;42;p5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dk2"/>
                </a:solidFill>
              </a:defRPr>
            </a:lvl1pPr>
            <a:lvl2pPr lvl="1">
              <a:buNone/>
              <a:defRPr>
                <a:solidFill>
                  <a:schemeClr val="dk2"/>
                </a:solidFill>
              </a:defRPr>
            </a:lvl2pPr>
            <a:lvl3pPr lvl="2">
              <a:buNone/>
              <a:defRPr>
                <a:solidFill>
                  <a:schemeClr val="dk2"/>
                </a:solidFill>
              </a:defRPr>
            </a:lvl3pPr>
            <a:lvl4pPr lvl="3">
              <a:buNone/>
              <a:defRPr>
                <a:solidFill>
                  <a:schemeClr val="dk2"/>
                </a:solidFill>
              </a:defRPr>
            </a:lvl4pPr>
            <a:lvl5pPr lvl="4">
              <a:buNone/>
              <a:defRPr>
                <a:solidFill>
                  <a:schemeClr val="dk2"/>
                </a:solidFill>
              </a:defRPr>
            </a:lvl5pPr>
            <a:lvl6pPr lvl="5">
              <a:buNone/>
              <a:defRPr>
                <a:solidFill>
                  <a:schemeClr val="dk2"/>
                </a:solidFill>
              </a:defRPr>
            </a:lvl6pPr>
            <a:lvl7pPr lvl="6">
              <a:buNone/>
              <a:defRPr>
                <a:solidFill>
                  <a:schemeClr val="dk2"/>
                </a:solidFill>
              </a:defRPr>
            </a:lvl7pPr>
            <a:lvl8pPr lvl="7">
              <a:buNone/>
              <a:defRPr>
                <a:solidFill>
                  <a:schemeClr val="dk2"/>
                </a:solidFill>
              </a:defRPr>
            </a:lvl8pPr>
            <a:lvl9pPr lvl="8">
              <a:buNone/>
              <a:defRPr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6"/>
          <p:cNvSpPr txBox="1">
            <a:spLocks noGrp="1"/>
          </p:cNvSpPr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6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dk2"/>
                </a:solidFill>
              </a:defRPr>
            </a:lvl1pPr>
            <a:lvl2pPr lvl="1">
              <a:buNone/>
              <a:defRPr>
                <a:solidFill>
                  <a:schemeClr val="dk2"/>
                </a:solidFill>
              </a:defRPr>
            </a:lvl2pPr>
            <a:lvl3pPr lvl="2">
              <a:buNone/>
              <a:defRPr>
                <a:solidFill>
                  <a:schemeClr val="dk2"/>
                </a:solidFill>
              </a:defRPr>
            </a:lvl3pPr>
            <a:lvl4pPr lvl="3">
              <a:buNone/>
              <a:defRPr>
                <a:solidFill>
                  <a:schemeClr val="dk2"/>
                </a:solidFill>
              </a:defRPr>
            </a:lvl4pPr>
            <a:lvl5pPr lvl="4">
              <a:buNone/>
              <a:defRPr>
                <a:solidFill>
                  <a:schemeClr val="dk2"/>
                </a:solidFill>
              </a:defRPr>
            </a:lvl5pPr>
            <a:lvl6pPr lvl="5">
              <a:buNone/>
              <a:defRPr>
                <a:solidFill>
                  <a:schemeClr val="dk2"/>
                </a:solidFill>
              </a:defRPr>
            </a:lvl6pPr>
            <a:lvl7pPr lvl="6">
              <a:buNone/>
              <a:defRPr>
                <a:solidFill>
                  <a:schemeClr val="dk2"/>
                </a:solidFill>
              </a:defRPr>
            </a:lvl7pPr>
            <a:lvl8pPr lvl="7">
              <a:buNone/>
              <a:defRPr>
                <a:solidFill>
                  <a:schemeClr val="dk2"/>
                </a:solidFill>
              </a:defRPr>
            </a:lvl8pPr>
            <a:lvl9pPr lvl="8">
              <a:buNone/>
              <a:defRPr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body" idx="1"/>
          </p:nvPr>
        </p:nvSpPr>
        <p:spPr>
          <a:xfrm>
            <a:off x="311700" y="1465804"/>
            <a:ext cx="2808000" cy="310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dk2"/>
                </a:solidFill>
              </a:defRPr>
            </a:lvl1pPr>
            <a:lvl2pPr lvl="1">
              <a:buNone/>
              <a:defRPr>
                <a:solidFill>
                  <a:schemeClr val="dk2"/>
                </a:solidFill>
              </a:defRPr>
            </a:lvl2pPr>
            <a:lvl3pPr lvl="2">
              <a:buNone/>
              <a:defRPr>
                <a:solidFill>
                  <a:schemeClr val="dk2"/>
                </a:solidFill>
              </a:defRPr>
            </a:lvl3pPr>
            <a:lvl4pPr lvl="3">
              <a:buNone/>
              <a:defRPr>
                <a:solidFill>
                  <a:schemeClr val="dk2"/>
                </a:solidFill>
              </a:defRPr>
            </a:lvl4pPr>
            <a:lvl5pPr lvl="4">
              <a:buNone/>
              <a:defRPr>
                <a:solidFill>
                  <a:schemeClr val="dk2"/>
                </a:solidFill>
              </a:defRPr>
            </a:lvl5pPr>
            <a:lvl6pPr lvl="5">
              <a:buNone/>
              <a:defRPr>
                <a:solidFill>
                  <a:schemeClr val="dk2"/>
                </a:solidFill>
              </a:defRPr>
            </a:lvl6pPr>
            <a:lvl7pPr lvl="6">
              <a:buNone/>
              <a:defRPr>
                <a:solidFill>
                  <a:schemeClr val="dk2"/>
                </a:solidFill>
              </a:defRPr>
            </a:lvl7pPr>
            <a:lvl8pPr lvl="7">
              <a:buNone/>
              <a:defRPr>
                <a:solidFill>
                  <a:schemeClr val="dk2"/>
                </a:solidFill>
              </a:defRPr>
            </a:lvl8pPr>
            <a:lvl9pPr lvl="8">
              <a:buNone/>
              <a:defRPr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4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Google Shape;51;p8"/>
          <p:cNvGrpSpPr/>
          <p:nvPr/>
        </p:nvGrpSpPr>
        <p:grpSpPr>
          <a:xfrm>
            <a:off x="6098378" y="5"/>
            <a:ext cx="3045625" cy="2030570"/>
            <a:chOff x="6098378" y="5"/>
            <a:chExt cx="3045625" cy="2030570"/>
          </a:xfrm>
        </p:grpSpPr>
        <p:sp>
          <p:nvSpPr>
            <p:cNvPr id="52" name="Google Shape;52;p8"/>
            <p:cNvSpPr/>
            <p:nvPr/>
          </p:nvSpPr>
          <p:spPr>
            <a:xfrm>
              <a:off x="8128803" y="16"/>
              <a:ext cx="1015200" cy="1015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8"/>
            <p:cNvSpPr/>
            <p:nvPr/>
          </p:nvSpPr>
          <p:spPr>
            <a:xfrm flipH="1">
              <a:off x="7113463" y="5"/>
              <a:ext cx="1015200" cy="10152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8"/>
            <p:cNvSpPr/>
            <p:nvPr/>
          </p:nvSpPr>
          <p:spPr>
            <a:xfrm rot="10800000" flipH="1">
              <a:off x="7113588" y="107"/>
              <a:ext cx="1015200" cy="1015200"/>
            </a:xfrm>
            <a:prstGeom prst="rtTriangl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8"/>
            <p:cNvSpPr/>
            <p:nvPr/>
          </p:nvSpPr>
          <p:spPr>
            <a:xfrm rot="10800000">
              <a:off x="6098378" y="97"/>
              <a:ext cx="1015200" cy="10152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8"/>
            <p:cNvSpPr/>
            <p:nvPr/>
          </p:nvSpPr>
          <p:spPr>
            <a:xfrm rot="10800000">
              <a:off x="8128789" y="1015375"/>
              <a:ext cx="1015200" cy="10152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7" name="Google Shape;57;p8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8" name="Google Shape;58;p8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9"/>
          <p:cNvSpPr/>
          <p:nvPr/>
        </p:nvSpPr>
        <p:spPr>
          <a:xfrm>
            <a:off x="4572000" y="-17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61" name="Google Shape;61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62" name="Google Shape;62;p9"/>
          <p:cNvSpPr txBox="1">
            <a:spLocks noGrp="1"/>
          </p:cNvSpPr>
          <p:nvPr>
            <p:ph type="title"/>
          </p:nvPr>
        </p:nvSpPr>
        <p:spPr>
          <a:xfrm>
            <a:off x="265500" y="1151100"/>
            <a:ext cx="4045200" cy="156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63" name="Google Shape;63;p9"/>
          <p:cNvSpPr txBox="1">
            <a:spLocks noGrp="1"/>
          </p:cNvSpPr>
          <p:nvPr>
            <p:ph type="subTitle" idx="1"/>
          </p:nvPr>
        </p:nvSpPr>
        <p:spPr>
          <a:xfrm>
            <a:off x="265500" y="2769001"/>
            <a:ext cx="4045200" cy="126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64" name="Google Shape;64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5" name="Google Shape;65;p9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0"/>
          <p:cNvSpPr txBox="1">
            <a:spLocks noGrp="1"/>
          </p:cNvSpPr>
          <p:nvPr>
            <p:ph type="body" idx="1"/>
          </p:nvPr>
        </p:nvSpPr>
        <p:spPr>
          <a:xfrm>
            <a:off x="319500" y="4230575"/>
            <a:ext cx="59988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68" name="Google Shape;68;p10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dk2"/>
                </a:solidFill>
              </a:defRPr>
            </a:lvl1pPr>
            <a:lvl2pPr lvl="1">
              <a:buNone/>
              <a:defRPr>
                <a:solidFill>
                  <a:schemeClr val="dk2"/>
                </a:solidFill>
              </a:defRPr>
            </a:lvl2pPr>
            <a:lvl3pPr lvl="2">
              <a:buNone/>
              <a:defRPr>
                <a:solidFill>
                  <a:schemeClr val="dk2"/>
                </a:solidFill>
              </a:defRPr>
            </a:lvl3pPr>
            <a:lvl4pPr lvl="3">
              <a:buNone/>
              <a:defRPr>
                <a:solidFill>
                  <a:schemeClr val="dk2"/>
                </a:solidFill>
              </a:defRPr>
            </a:lvl4pPr>
            <a:lvl5pPr lvl="4">
              <a:buNone/>
              <a:defRPr>
                <a:solidFill>
                  <a:schemeClr val="dk2"/>
                </a:solidFill>
              </a:defRPr>
            </a:lvl5pPr>
            <a:lvl6pPr lvl="5">
              <a:buNone/>
              <a:defRPr>
                <a:solidFill>
                  <a:schemeClr val="dk2"/>
                </a:solidFill>
              </a:defRPr>
            </a:lvl6pPr>
            <a:lvl7pPr lvl="6">
              <a:buNone/>
              <a:defRPr>
                <a:solidFill>
                  <a:schemeClr val="dk2"/>
                </a:solidFill>
              </a:defRPr>
            </a:lvl7pPr>
            <a:lvl8pPr lvl="7">
              <a:buNone/>
              <a:defRPr>
                <a:solidFill>
                  <a:schemeClr val="dk2"/>
                </a:solidFill>
              </a:defRPr>
            </a:lvl8pPr>
            <a:lvl9pPr lvl="8">
              <a:buNone/>
              <a:defRPr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geometric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229875"/>
            <a:ext cx="8520600" cy="333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Char char="●"/>
              <a:defRPr sz="1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●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●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Roboto"/>
              <a:buChar char="■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3"/>
          <p:cNvSpPr txBox="1">
            <a:spLocks noGrp="1"/>
          </p:cNvSpPr>
          <p:nvPr>
            <p:ph type="ctrTitle"/>
          </p:nvPr>
        </p:nvSpPr>
        <p:spPr>
          <a:xfrm>
            <a:off x="598100" y="1775222"/>
            <a:ext cx="8222100" cy="83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4600">
                <a:latin typeface="Times New Roman"/>
                <a:ea typeface="Times New Roman"/>
                <a:cs typeface="Times New Roman"/>
                <a:sym typeface="Times New Roman"/>
              </a:rPr>
              <a:t>Лекарственные препараты, применяемые в терапии фобий</a:t>
            </a:r>
            <a:r>
              <a:rPr lang="ru" sz="4600"/>
              <a:t>.</a:t>
            </a:r>
            <a:endParaRPr sz="4600"/>
          </a:p>
        </p:txBody>
      </p:sp>
      <p:sp>
        <p:nvSpPr>
          <p:cNvPr id="86" name="Google Shape;86;p13"/>
          <p:cNvSpPr txBox="1">
            <a:spLocks noGrp="1"/>
          </p:cNvSpPr>
          <p:nvPr>
            <p:ph type="subTitle" idx="1"/>
          </p:nvPr>
        </p:nvSpPr>
        <p:spPr>
          <a:xfrm>
            <a:off x="2971713" y="4710588"/>
            <a:ext cx="8222100" cy="43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Выполнили: Бельков А.С., Злобина Д.М.; 301 КП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2"/>
          <p:cNvSpPr txBox="1">
            <a:spLocks noGrp="1"/>
          </p:cNvSpPr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p22"/>
          <p:cNvSpPr txBox="1">
            <a:spLocks noGrp="1"/>
          </p:cNvSpPr>
          <p:nvPr>
            <p:ph type="body" idx="1"/>
          </p:nvPr>
        </p:nvSpPr>
        <p:spPr>
          <a:xfrm>
            <a:off x="311700" y="1229875"/>
            <a:ext cx="8520600" cy="333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50" name="Google Shape;150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4983299" cy="3304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76025" y="2370125"/>
            <a:ext cx="4314124" cy="2773375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22"/>
          <p:cNvSpPr txBox="1"/>
          <p:nvPr/>
        </p:nvSpPr>
        <p:spPr>
          <a:xfrm>
            <a:off x="615525" y="3353525"/>
            <a:ext cx="4075200" cy="47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000">
                <a:latin typeface="Roboto"/>
                <a:ea typeface="Roboto"/>
                <a:cs typeface="Roboto"/>
                <a:sym typeface="Roboto"/>
              </a:rPr>
              <a:t>Акрофобия</a:t>
            </a:r>
            <a:endParaRPr sz="30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53" name="Google Shape;153;p22"/>
          <p:cNvSpPr txBox="1"/>
          <p:nvPr/>
        </p:nvSpPr>
        <p:spPr>
          <a:xfrm>
            <a:off x="5369900" y="1804125"/>
            <a:ext cx="4075200" cy="47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000">
                <a:latin typeface="Roboto"/>
                <a:ea typeface="Roboto"/>
                <a:cs typeface="Roboto"/>
                <a:sym typeface="Roboto"/>
              </a:rPr>
              <a:t>Нозофобия</a:t>
            </a:r>
            <a:endParaRPr sz="3000"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3"/>
          <p:cNvSpPr txBox="1">
            <a:spLocks noGrp="1"/>
          </p:cNvSpPr>
          <p:nvPr>
            <p:ph type="title"/>
          </p:nvPr>
        </p:nvSpPr>
        <p:spPr>
          <a:xfrm>
            <a:off x="184350" y="0"/>
            <a:ext cx="8520600" cy="60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Лечение фобий</a:t>
            </a:r>
            <a:endParaRPr/>
          </a:p>
        </p:txBody>
      </p:sp>
      <p:sp>
        <p:nvSpPr>
          <p:cNvPr id="159" name="Google Shape;159;p23"/>
          <p:cNvSpPr txBox="1">
            <a:spLocks noGrp="1"/>
          </p:cNvSpPr>
          <p:nvPr>
            <p:ph type="body" idx="1"/>
          </p:nvPr>
        </p:nvSpPr>
        <p:spPr>
          <a:xfrm>
            <a:off x="148975" y="902250"/>
            <a:ext cx="8520600" cy="333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60" name="Google Shape;160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8975" y="1679800"/>
            <a:ext cx="4563351" cy="3042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55900" y="2013601"/>
            <a:ext cx="4563350" cy="29895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2" name="Google Shape;162;p23"/>
          <p:cNvCxnSpPr>
            <a:stCxn id="158" idx="2"/>
          </p:cNvCxnSpPr>
          <p:nvPr/>
        </p:nvCxnSpPr>
        <p:spPr>
          <a:xfrm flipH="1">
            <a:off x="2546850" y="607800"/>
            <a:ext cx="1897800" cy="637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63" name="Google Shape;163;p23"/>
          <p:cNvCxnSpPr>
            <a:stCxn id="158" idx="2"/>
          </p:cNvCxnSpPr>
          <p:nvPr/>
        </p:nvCxnSpPr>
        <p:spPr>
          <a:xfrm>
            <a:off x="4444650" y="607800"/>
            <a:ext cx="1897500" cy="606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64" name="Google Shape;164;p23"/>
          <p:cNvSpPr txBox="1"/>
          <p:nvPr/>
        </p:nvSpPr>
        <p:spPr>
          <a:xfrm>
            <a:off x="6417975" y="1148800"/>
            <a:ext cx="4075200" cy="47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>
                <a:latin typeface="Roboto"/>
                <a:ea typeface="Roboto"/>
                <a:cs typeface="Roboto"/>
                <a:sym typeface="Roboto"/>
              </a:rPr>
              <a:t>Психотерапия</a:t>
            </a:r>
            <a:endParaRPr sz="24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65" name="Google Shape;165;p23"/>
          <p:cNvSpPr txBox="1"/>
          <p:nvPr/>
        </p:nvSpPr>
        <p:spPr>
          <a:xfrm>
            <a:off x="148975" y="1245300"/>
            <a:ext cx="4075200" cy="47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>
                <a:latin typeface="Roboto"/>
                <a:ea typeface="Roboto"/>
                <a:cs typeface="Roboto"/>
                <a:sym typeface="Roboto"/>
              </a:rPr>
              <a:t>Лекарственные средства</a:t>
            </a:r>
            <a:endParaRPr sz="2400"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24"/>
          <p:cNvSpPr txBox="1">
            <a:spLocks noGrp="1"/>
          </p:cNvSpPr>
          <p:nvPr>
            <p:ph type="title"/>
          </p:nvPr>
        </p:nvSpPr>
        <p:spPr>
          <a:xfrm>
            <a:off x="125125" y="264200"/>
            <a:ext cx="8520600" cy="60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4000">
                <a:solidFill>
                  <a:srgbClr val="CC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ВАЖНО</a:t>
            </a:r>
            <a:endParaRPr sz="4000">
              <a:solidFill>
                <a:srgbClr val="CC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71" name="Google Shape;171;p24"/>
          <p:cNvSpPr txBox="1">
            <a:spLocks noGrp="1"/>
          </p:cNvSpPr>
          <p:nvPr>
            <p:ph type="body" idx="1"/>
          </p:nvPr>
        </p:nvSpPr>
        <p:spPr>
          <a:xfrm>
            <a:off x="311700" y="1116100"/>
            <a:ext cx="8520600" cy="333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ru" sz="2400">
                <a:solidFill>
                  <a:srgbClr val="000000"/>
                </a:solidFill>
              </a:rPr>
              <a:t>Нужно помнить, что чаще всего для увеличения эффективности лечения фобий используют комплексный подход, при котором на первом этапе применяют лекарственные средства для уменьшения симптоматики, а на втором этапе используют различные виды психотерапий для более глубинной проработки проблемы.</a:t>
            </a:r>
            <a:endParaRPr sz="24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5"/>
          <p:cNvSpPr txBox="1">
            <a:spLocks noGrp="1"/>
          </p:cNvSpPr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Лекарственные средства</a:t>
            </a:r>
            <a:endParaRPr/>
          </a:p>
        </p:txBody>
      </p:sp>
      <p:sp>
        <p:nvSpPr>
          <p:cNvPr id="177" name="Google Shape;177;p25"/>
          <p:cNvSpPr txBox="1">
            <a:spLocks noGrp="1"/>
          </p:cNvSpPr>
          <p:nvPr>
            <p:ph type="body" idx="1"/>
          </p:nvPr>
        </p:nvSpPr>
        <p:spPr>
          <a:xfrm>
            <a:off x="311700" y="1229875"/>
            <a:ext cx="8520600" cy="333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ru" sz="2200">
                <a:solidFill>
                  <a:srgbClr val="000000"/>
                </a:solidFill>
              </a:rPr>
              <a:t> Анксиолитики (от лат. anxietas — тревожное состояние, страх + греч. lytikos — способный растворять, ослабляющий), или транквилизаторы (от лат. tranquillo — успокаивать), или атарактики (от греч. ataraxia — невозмутимость) — психотропные средства, уменьшающие выраженность или подавляющие тревогу, страх, беспокойство, эмоциональное напряжение. </a:t>
            </a:r>
            <a:endParaRPr sz="22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26"/>
          <p:cNvSpPr txBox="1">
            <a:spLocks noGrp="1"/>
          </p:cNvSpPr>
          <p:nvPr>
            <p:ph type="body" idx="1"/>
          </p:nvPr>
        </p:nvSpPr>
        <p:spPr>
          <a:xfrm>
            <a:off x="0" y="2336575"/>
            <a:ext cx="9189600" cy="354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None/>
            </a:pPr>
            <a:r>
              <a:rPr lang="ru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Согласно классификации Д.А. Харкевича, по механизму действия анксиолитики можно разделить на следующие группы:</a:t>
            </a:r>
            <a:endParaRPr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algn="just" rtl="0">
              <a:lnSpc>
                <a:spcPct val="150000"/>
              </a:lnSpc>
              <a:spcBef>
                <a:spcPts val="11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●"/>
            </a:pPr>
            <a:r>
              <a:rPr lang="ru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агонисты бензодиазепиновых рецепторов (диазепам, феназепам и др.);</a:t>
            </a:r>
            <a:endParaRPr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●"/>
            </a:pPr>
            <a:r>
              <a:rPr lang="ru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агонисты серотониновых рецепторов (буспирон);</a:t>
            </a:r>
            <a:endParaRPr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●"/>
            </a:pPr>
            <a:r>
              <a:rPr lang="ru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вещества разного типа действия (бенактизин и др.).</a:t>
            </a:r>
            <a:endParaRPr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0" algn="l" rtl="0">
              <a:spcBef>
                <a:spcPts val="1100"/>
              </a:spcBef>
              <a:spcAft>
                <a:spcPts val="1600"/>
              </a:spcAft>
              <a:buNone/>
            </a:pPr>
            <a:endParaRPr>
              <a:solidFill>
                <a:srgbClr val="000000"/>
              </a:solidFill>
            </a:endParaRPr>
          </a:p>
        </p:txBody>
      </p:sp>
      <p:sp>
        <p:nvSpPr>
          <p:cNvPr id="183" name="Google Shape;183;p26"/>
          <p:cNvSpPr txBox="1"/>
          <p:nvPr/>
        </p:nvSpPr>
        <p:spPr>
          <a:xfrm>
            <a:off x="144150" y="364125"/>
            <a:ext cx="8587800" cy="50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/>
              <a:t>Основным эффектом, характерным для всех лекарственных средств, объединенных в группу анксиолитиков, и обусловливающим применение этих средств при всех видах тревожных расстройств, является анксиолитический (противотревожный). Анксиолитическое действие проявляется уменьшением тревоги, страха (антифобическое действие), эмоциональной напряженности.</a:t>
            </a:r>
            <a:endParaRPr sz="1800"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8" name="Google Shape;188;p27"/>
          <p:cNvGraphicFramePr/>
          <p:nvPr/>
        </p:nvGraphicFramePr>
        <p:xfrm>
          <a:off x="813100" y="456525"/>
          <a:ext cx="3000000" cy="3000000"/>
        </p:xfrm>
        <a:graphic>
          <a:graphicData uri="http://schemas.openxmlformats.org/drawingml/2006/table">
            <a:tbl>
              <a:tblPr bandRow="1">
                <a:noFill/>
                <a:tableStyleId>{B9D15C66-48B4-4128-8B41-0CC9A71F6747}</a:tableStyleId>
              </a:tblPr>
              <a:tblGrid>
                <a:gridCol w="1581150"/>
                <a:gridCol w="2343150"/>
                <a:gridCol w="2962275"/>
              </a:tblGrid>
              <a:tr h="0">
                <a:tc rowSpan="5"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675"/>
                        </a:spcAft>
                        <a:buNone/>
                      </a:pPr>
                      <a:r>
                        <a:rPr lang="ru" sz="1200"/>
                        <a:t>Транквилизаторы</a:t>
                      </a:r>
                      <a:endParaRPr sz="1200"/>
                    </a:p>
                  </a:txBody>
                  <a:tcPr marL="0" marR="0" marT="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675"/>
                        </a:spcAft>
                        <a:buNone/>
                      </a:pPr>
                      <a:r>
                        <a:rPr lang="ru" sz="1200"/>
                        <a:t>Бензодиазепины</a:t>
                      </a:r>
                      <a:endParaRPr sz="1200"/>
                    </a:p>
                  </a:txBody>
                  <a:tcPr marL="0" marR="0" marT="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675"/>
                        </a:spcAft>
                        <a:buNone/>
                      </a:pPr>
                      <a:r>
                        <a:rPr lang="ru" sz="1200"/>
                        <a:t>Диазепам (валиум, седуксен, реланиум), хлордиазепоксид (либриум, элениум), нитраземпам (радедорм, эуноктин)</a:t>
                      </a:r>
                      <a:endParaRPr sz="1200"/>
                    </a:p>
                  </a:txBody>
                  <a:tcPr marL="0" marR="0" marT="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675"/>
                        </a:spcAft>
                        <a:buNone/>
                      </a:pPr>
                      <a:r>
                        <a:rPr lang="ru" sz="1200"/>
                        <a:t>Триазолобензодиазепины</a:t>
                      </a:r>
                      <a:endParaRPr sz="1200"/>
                    </a:p>
                  </a:txBody>
                  <a:tcPr marL="0" marR="0" marT="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675"/>
                        </a:spcAft>
                        <a:buNone/>
                      </a:pPr>
                      <a:r>
                        <a:rPr lang="ru" sz="1200"/>
                        <a:t>Алпразолам (ксанакс), триазолам (хальцион), мадизопам (дормикум)</a:t>
                      </a:r>
                      <a:endParaRPr sz="1200"/>
                    </a:p>
                  </a:txBody>
                  <a:tcPr marL="0" marR="0" marT="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675"/>
                        </a:spcAft>
                        <a:buNone/>
                      </a:pPr>
                      <a:r>
                        <a:rPr lang="ru" sz="1200"/>
                        <a:t>Гетероциклические</a:t>
                      </a:r>
                      <a:endParaRPr sz="1200"/>
                    </a:p>
                  </a:txBody>
                  <a:tcPr marL="0" marR="0" marT="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675"/>
                        </a:spcAft>
                        <a:buNone/>
                      </a:pPr>
                      <a:r>
                        <a:rPr lang="ru" sz="1200"/>
                        <a:t>Бротизопам (лендормин)</a:t>
                      </a:r>
                      <a:endParaRPr sz="1200"/>
                    </a:p>
                  </a:txBody>
                  <a:tcPr marL="0" marR="0" marT="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675"/>
                        </a:spcAft>
                        <a:buNone/>
                      </a:pPr>
                      <a:r>
                        <a:rPr lang="ru" sz="1200"/>
                        <a:t>Производные дифенилметана</a:t>
                      </a:r>
                      <a:endParaRPr sz="1200"/>
                    </a:p>
                  </a:txBody>
                  <a:tcPr marL="0" marR="0" marT="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675"/>
                        </a:spcAft>
                        <a:buNone/>
                      </a:pPr>
                      <a:r>
                        <a:rPr lang="ru" sz="1200"/>
                        <a:t>Бенактизин (стауродорм), гидроксизин (атаракс)</a:t>
                      </a:r>
                      <a:endParaRPr sz="1200"/>
                    </a:p>
                  </a:txBody>
                  <a:tcPr marL="0" marR="0" marT="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675"/>
                        </a:spcAft>
                        <a:buNone/>
                      </a:pPr>
                      <a:r>
                        <a:rPr lang="ru" sz="1200"/>
                        <a:t>Гетероциклические производные</a:t>
                      </a:r>
                      <a:endParaRPr sz="1200"/>
                    </a:p>
                  </a:txBody>
                  <a:tcPr marL="0" marR="0" marT="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675"/>
                        </a:spcAft>
                        <a:buNone/>
                      </a:pPr>
                      <a:r>
                        <a:rPr lang="ru" sz="1200"/>
                        <a:t>Бусперон (буспар), зопиклон (имован), клометизол, геминеврин, золпидем (ивадал)</a:t>
                      </a:r>
                      <a:endParaRPr sz="1200"/>
                    </a:p>
                  </a:txBody>
                  <a:tcPr marL="0" marR="0" marT="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</a:tr>
              <a:tr h="0">
                <a:tc rowSpan="3"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675"/>
                        </a:spcAft>
                        <a:buNone/>
                      </a:pPr>
                      <a:r>
                        <a:rPr lang="ru" sz="1200"/>
                        <a:t>Антидепрессанты</a:t>
                      </a:r>
                      <a:endParaRPr sz="1200"/>
                    </a:p>
                  </a:txBody>
                  <a:tcPr marL="0" marR="0" marT="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675"/>
                        </a:spcAft>
                        <a:buNone/>
                      </a:pPr>
                      <a:r>
                        <a:rPr lang="ru" sz="1200"/>
                        <a:t>Трициклические</a:t>
                      </a:r>
                      <a:endParaRPr sz="1200"/>
                    </a:p>
                  </a:txBody>
                  <a:tcPr marL="0" marR="0" marT="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675"/>
                        </a:spcAft>
                        <a:buNone/>
                      </a:pPr>
                      <a:r>
                        <a:rPr lang="ru" sz="1200"/>
                        <a:t>Амитриптилин (триптизол, эливел), имипрамин (мелипрамин), кломипрамин (анафранил), тианептин (коаксил)</a:t>
                      </a:r>
                      <a:endParaRPr sz="1200"/>
                    </a:p>
                  </a:txBody>
                  <a:tcPr marL="0" marR="0" marT="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675"/>
                        </a:spcAft>
                        <a:buNone/>
                      </a:pPr>
                      <a:r>
                        <a:rPr lang="ru" sz="1200"/>
                        <a:t>Тетрациклические</a:t>
                      </a:r>
                      <a:endParaRPr sz="1200"/>
                    </a:p>
                  </a:txBody>
                  <a:tcPr marL="0" marR="0" marT="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675"/>
                        </a:spcAft>
                        <a:buNone/>
                      </a:pPr>
                      <a:r>
                        <a:rPr lang="ru" sz="1200"/>
                        <a:t>Миансерин (леривон), мапротилин (лудиомил), пирлиндол (пиразидол),</a:t>
                      </a:r>
                      <a:endParaRPr sz="1200"/>
                    </a:p>
                  </a:txBody>
                  <a:tcPr marL="0" marR="0" marT="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675"/>
                        </a:spcAft>
                        <a:buNone/>
                      </a:pPr>
                      <a:r>
                        <a:rPr lang="ru" sz="1200"/>
                        <a:t>Серотонинергические</a:t>
                      </a:r>
                      <a:endParaRPr sz="1200"/>
                    </a:p>
                  </a:txBody>
                  <a:tcPr marL="0" marR="0" marT="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675"/>
                        </a:spcAft>
                        <a:buNone/>
                      </a:pPr>
                      <a:r>
                        <a:rPr lang="ru" sz="1200"/>
                        <a:t>Циталопрам (серопракс), сертралин (золофт), пароксетин (паксил), Вилоксазин (вивалан), флюоксетин (прозак), флювоксамин (феварин)</a:t>
                      </a:r>
                      <a:endParaRPr sz="1200"/>
                    </a:p>
                  </a:txBody>
                  <a:tcPr marL="0" marR="0" marT="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189" name="Google Shape;189;p27"/>
          <p:cNvSpPr txBox="1"/>
          <p:nvPr/>
        </p:nvSpPr>
        <p:spPr>
          <a:xfrm>
            <a:off x="813100" y="113775"/>
            <a:ext cx="4369800" cy="50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Roboto"/>
                <a:ea typeface="Roboto"/>
                <a:cs typeface="Roboto"/>
                <a:sym typeface="Roboto"/>
              </a:rPr>
              <a:t>Класс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90" name="Google Shape;190;p27"/>
          <p:cNvSpPr txBox="1"/>
          <p:nvPr/>
        </p:nvSpPr>
        <p:spPr>
          <a:xfrm>
            <a:off x="2435200" y="113775"/>
            <a:ext cx="4369800" cy="50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Roboto"/>
                <a:ea typeface="Roboto"/>
                <a:cs typeface="Roboto"/>
                <a:sym typeface="Roboto"/>
              </a:rPr>
              <a:t>Химическая группа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91" name="Google Shape;191;p27"/>
          <p:cNvSpPr txBox="1"/>
          <p:nvPr/>
        </p:nvSpPr>
        <p:spPr>
          <a:xfrm>
            <a:off x="4877975" y="-99700"/>
            <a:ext cx="3246900" cy="50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Roboto"/>
                <a:ea typeface="Roboto"/>
                <a:cs typeface="Roboto"/>
                <a:sym typeface="Roboto"/>
              </a:rPr>
              <a:t>Наиболее распространенные коммерческие названия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Google Shape;196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824125"/>
            <a:ext cx="3770375" cy="2539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85625" y="0"/>
            <a:ext cx="3912375" cy="2937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780750" y="2767550"/>
            <a:ext cx="3363251" cy="2375950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p28"/>
          <p:cNvSpPr txBox="1"/>
          <p:nvPr/>
        </p:nvSpPr>
        <p:spPr>
          <a:xfrm>
            <a:off x="-159325" y="1816100"/>
            <a:ext cx="2898000" cy="128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highlight>
                  <a:srgbClr val="FFFFFF"/>
                </a:highlight>
              </a:rPr>
              <a:t>Наиболее эффективен при купировании панических атак</a:t>
            </a:r>
            <a:endParaRPr sz="18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00" name="Google Shape;200;p28"/>
          <p:cNvSpPr txBox="1"/>
          <p:nvPr/>
        </p:nvSpPr>
        <p:spPr>
          <a:xfrm>
            <a:off x="6198000" y="904250"/>
            <a:ext cx="2837400" cy="15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highlight>
                  <a:srgbClr val="FFFFFF"/>
                </a:highlight>
              </a:rPr>
              <a:t>Используется при лечении как панических атак, так и других обсессивно-фобических расстройств</a:t>
            </a:r>
            <a:endParaRPr sz="1800"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Google Shape;205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3418825"/>
            <a:ext cx="3193825" cy="1724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56575" y="-386250"/>
            <a:ext cx="2945151" cy="3926860"/>
          </a:xfrm>
          <a:prstGeom prst="rect">
            <a:avLst/>
          </a:prstGeom>
          <a:noFill/>
          <a:ln>
            <a:noFill/>
          </a:ln>
        </p:spPr>
      </p:pic>
      <p:sp>
        <p:nvSpPr>
          <p:cNvPr id="207" name="Google Shape;207;p29"/>
          <p:cNvSpPr txBox="1"/>
          <p:nvPr/>
        </p:nvSpPr>
        <p:spPr>
          <a:xfrm>
            <a:off x="-239925" y="1353775"/>
            <a:ext cx="3027000" cy="50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>
                <a:highlight>
                  <a:srgbClr val="FFFFFF"/>
                </a:highlight>
              </a:rPr>
              <a:t>Антифобической активностью обладает обратимый селективный ингибитор МАО-А </a:t>
            </a:r>
            <a:endParaRPr sz="200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08" name="Google Shape;208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01725" y="2650000"/>
            <a:ext cx="2991499" cy="2991499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29"/>
          <p:cNvSpPr txBox="1"/>
          <p:nvPr/>
        </p:nvSpPr>
        <p:spPr>
          <a:xfrm>
            <a:off x="6124925" y="1444800"/>
            <a:ext cx="2991600" cy="132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>
                <a:highlight>
                  <a:srgbClr val="FFFFFF"/>
                </a:highlight>
              </a:rPr>
              <a:t>Назначается при эпизодических тревожно-фобичес-ких реакциях</a:t>
            </a:r>
            <a:endParaRPr sz="2000"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Google Shape;214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333759">
            <a:off x="134937" y="-49325"/>
            <a:ext cx="3026924" cy="2931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08625" y="2880838"/>
            <a:ext cx="2650775" cy="2173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302130">
            <a:off x="11186" y="2913001"/>
            <a:ext cx="2854055" cy="2109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p3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282717">
            <a:off x="6040098" y="340237"/>
            <a:ext cx="3187830" cy="2227750"/>
          </a:xfrm>
          <a:prstGeom prst="rect">
            <a:avLst/>
          </a:prstGeom>
          <a:noFill/>
          <a:ln>
            <a:noFill/>
          </a:ln>
        </p:spPr>
      </p:pic>
      <p:sp>
        <p:nvSpPr>
          <p:cNvPr id="218" name="Google Shape;218;p30"/>
          <p:cNvSpPr txBox="1"/>
          <p:nvPr/>
        </p:nvSpPr>
        <p:spPr>
          <a:xfrm>
            <a:off x="3125550" y="265525"/>
            <a:ext cx="2473200" cy="179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>
                <a:highlight>
                  <a:srgbClr val="FFFFFF"/>
                </a:highlight>
              </a:rPr>
              <a:t>При купировании панических атак показаны альпразолам (ксанакс) и клоназепам (ривотрил)</a:t>
            </a:r>
            <a:endParaRPr sz="16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19" name="Google Shape;219;p30"/>
          <p:cNvSpPr txBox="1"/>
          <p:nvPr/>
        </p:nvSpPr>
        <p:spPr>
          <a:xfrm>
            <a:off x="4513825" y="3300050"/>
            <a:ext cx="2192400" cy="144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>
                <a:latin typeface="Calibri"/>
                <a:ea typeface="Calibri"/>
                <a:cs typeface="Calibri"/>
                <a:sym typeface="Calibri"/>
              </a:rPr>
              <a:t>Мепротан (мепробамат) - снижение тревожности</a:t>
            </a:r>
            <a:endParaRPr sz="2000"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" name="Google Shape;224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3358950"/>
            <a:ext cx="3591275" cy="1784550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Google Shape;225;p31"/>
          <p:cNvSpPr txBox="1"/>
          <p:nvPr/>
        </p:nvSpPr>
        <p:spPr>
          <a:xfrm>
            <a:off x="0" y="1651175"/>
            <a:ext cx="2339400" cy="50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" sz="1600">
                <a:latin typeface="Calibri"/>
                <a:ea typeface="Calibri"/>
                <a:cs typeface="Calibri"/>
                <a:sym typeface="Calibri"/>
              </a:rPr>
              <a:t>Используется при тревожно-параноидаль-ном синдроме, неврозах и неврозоподобных состояниях</a:t>
            </a:r>
            <a:endParaRPr sz="16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26" name="Google Shape;226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36125" y="2700725"/>
            <a:ext cx="2936974" cy="2936974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Google Shape;227;p31"/>
          <p:cNvSpPr txBox="1"/>
          <p:nvPr/>
        </p:nvSpPr>
        <p:spPr>
          <a:xfrm>
            <a:off x="5670550" y="819475"/>
            <a:ext cx="3630900" cy="50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>
                <a:latin typeface="Calibri"/>
                <a:ea typeface="Calibri"/>
                <a:cs typeface="Calibri"/>
                <a:sym typeface="Calibri"/>
              </a:rPr>
              <a:t> Неврозы и неврозоподобные состояния (состояния, сопровождающиеся эмоциональным напряжением, вегетативными расстройствами, умеренно выраженной тревогой, апатией, пониженной активностью, навязчивыми переживаниями)</a:t>
            </a:r>
            <a:endParaRPr sz="160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28" name="Google Shape;228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228625" y="0"/>
            <a:ext cx="3960949" cy="2811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4"/>
          <p:cNvSpPr txBox="1">
            <a:spLocks noGrp="1"/>
          </p:cNvSpPr>
          <p:nvPr>
            <p:ph type="title"/>
          </p:nvPr>
        </p:nvSpPr>
        <p:spPr>
          <a:xfrm>
            <a:off x="311700" y="147575"/>
            <a:ext cx="8520600" cy="60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План:</a:t>
            </a:r>
            <a:endParaRPr/>
          </a:p>
        </p:txBody>
      </p:sp>
      <p:sp>
        <p:nvSpPr>
          <p:cNvPr id="92" name="Google Shape;92;p14"/>
          <p:cNvSpPr txBox="1">
            <a:spLocks noGrp="1"/>
          </p:cNvSpPr>
          <p:nvPr>
            <p:ph type="body" idx="1"/>
          </p:nvPr>
        </p:nvSpPr>
        <p:spPr>
          <a:xfrm>
            <a:off x="266725" y="1042425"/>
            <a:ext cx="8520600" cy="333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●"/>
            </a:pPr>
            <a:r>
              <a:rPr lang="ru" sz="2400">
                <a:solidFill>
                  <a:srgbClr val="000000"/>
                </a:solidFill>
              </a:rPr>
              <a:t>Актуальность</a:t>
            </a:r>
            <a:endParaRPr sz="2400">
              <a:solidFill>
                <a:srgbClr val="000000"/>
              </a:solidFill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●"/>
            </a:pPr>
            <a:r>
              <a:rPr lang="ru" sz="2400">
                <a:solidFill>
                  <a:srgbClr val="000000"/>
                </a:solidFill>
              </a:rPr>
              <a:t>Понятие “Фобия”</a:t>
            </a:r>
            <a:endParaRPr sz="2400">
              <a:solidFill>
                <a:srgbClr val="000000"/>
              </a:solidFill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●"/>
            </a:pPr>
            <a:r>
              <a:rPr lang="ru" sz="2400">
                <a:solidFill>
                  <a:srgbClr val="000000"/>
                </a:solidFill>
              </a:rPr>
              <a:t>Изучение фобий</a:t>
            </a:r>
            <a:endParaRPr sz="2400">
              <a:solidFill>
                <a:srgbClr val="000000"/>
              </a:solidFill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●"/>
            </a:pPr>
            <a:r>
              <a:rPr lang="ru" sz="2400">
                <a:solidFill>
                  <a:srgbClr val="000000"/>
                </a:solidFill>
              </a:rPr>
              <a:t>Виды фобий</a:t>
            </a:r>
            <a:endParaRPr sz="2400">
              <a:solidFill>
                <a:srgbClr val="000000"/>
              </a:solidFill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●"/>
            </a:pPr>
            <a:r>
              <a:rPr lang="ru" sz="2400">
                <a:solidFill>
                  <a:srgbClr val="000000"/>
                </a:solidFill>
              </a:rPr>
              <a:t>Лечение фобий</a:t>
            </a:r>
            <a:endParaRPr sz="2400">
              <a:solidFill>
                <a:srgbClr val="000000"/>
              </a:solidFill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●"/>
            </a:pPr>
            <a:r>
              <a:rPr lang="ru" sz="2400">
                <a:solidFill>
                  <a:srgbClr val="000000"/>
                </a:solidFill>
              </a:rPr>
              <a:t>Лекарственные средства</a:t>
            </a:r>
            <a:endParaRPr sz="2400">
              <a:solidFill>
                <a:srgbClr val="000000"/>
              </a:solidFill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●"/>
            </a:pPr>
            <a:r>
              <a:rPr lang="ru" sz="2400">
                <a:solidFill>
                  <a:srgbClr val="000000"/>
                </a:solidFill>
              </a:rPr>
              <a:t>Заключение</a:t>
            </a:r>
            <a:endParaRPr sz="2400">
              <a:solidFill>
                <a:srgbClr val="000000"/>
              </a:solidFill>
            </a:endParaRPr>
          </a:p>
          <a:p>
            <a:pPr marL="45720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" name="Google Shape;233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3544075"/>
            <a:ext cx="3019175" cy="1564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20825" y="3397850"/>
            <a:ext cx="3589000" cy="1710375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Google Shape;235;p32"/>
          <p:cNvSpPr txBox="1"/>
          <p:nvPr/>
        </p:nvSpPr>
        <p:spPr>
          <a:xfrm>
            <a:off x="104975" y="1749900"/>
            <a:ext cx="2481900" cy="5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Calibri"/>
                <a:ea typeface="Calibri"/>
                <a:cs typeface="Calibri"/>
                <a:sym typeface="Calibri"/>
              </a:rPr>
              <a:t>Тревожные состояния, неврозы, сопровождающиеся чувством тревоги, опасности, беспокойства, напряжения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36" name="Google Shape;236;p32"/>
          <p:cNvSpPr txBox="1"/>
          <p:nvPr/>
        </p:nvSpPr>
        <p:spPr>
          <a:xfrm>
            <a:off x="6235550" y="2616725"/>
            <a:ext cx="2609400" cy="5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700">
                <a:latin typeface="Calibri"/>
                <a:ea typeface="Calibri"/>
                <a:cs typeface="Calibri"/>
                <a:sym typeface="Calibri"/>
              </a:rPr>
              <a:t>Психопатии, неврозы, депрессивные синдромы</a:t>
            </a:r>
            <a:endParaRPr sz="17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37" name="Google Shape;237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837400" y="0"/>
            <a:ext cx="3019175" cy="33630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33"/>
          <p:cNvSpPr txBox="1">
            <a:spLocks noGrp="1"/>
          </p:cNvSpPr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Заключение</a:t>
            </a:r>
            <a:endParaRPr/>
          </a:p>
        </p:txBody>
      </p:sp>
      <p:sp>
        <p:nvSpPr>
          <p:cNvPr id="243" name="Google Shape;243;p33"/>
          <p:cNvSpPr txBox="1">
            <a:spLocks noGrp="1"/>
          </p:cNvSpPr>
          <p:nvPr>
            <p:ph type="body" idx="1"/>
          </p:nvPr>
        </p:nvSpPr>
        <p:spPr>
          <a:xfrm>
            <a:off x="311700" y="1229875"/>
            <a:ext cx="8520600" cy="333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ru" sz="2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 современном обществе фобии не являются приговором, при правильном подборе методов лечения они успешно корректируются, что позволяет людям не отчаиваться даже в таких тяжелых ситуациях, возвращаясь к нормальному образу жизни.</a:t>
            </a:r>
            <a:endParaRPr sz="24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34"/>
          <p:cNvSpPr txBox="1">
            <a:spLocks noGrp="1"/>
          </p:cNvSpPr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p34"/>
          <p:cNvSpPr txBox="1">
            <a:spLocks noGrp="1"/>
          </p:cNvSpPr>
          <p:nvPr>
            <p:ph type="body" idx="1"/>
          </p:nvPr>
        </p:nvSpPr>
        <p:spPr>
          <a:xfrm>
            <a:off x="761575" y="1417300"/>
            <a:ext cx="8520600" cy="333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ru" sz="5000">
                <a:solidFill>
                  <a:srgbClr val="1155CC"/>
                </a:solidFill>
                <a:latin typeface="Impact"/>
                <a:ea typeface="Impact"/>
                <a:cs typeface="Impact"/>
                <a:sym typeface="Impact"/>
              </a:rPr>
              <a:t>Благодарим за внимание!</a:t>
            </a:r>
            <a:endParaRPr sz="5000">
              <a:solidFill>
                <a:srgbClr val="1155CC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5"/>
          <p:cNvSpPr txBox="1">
            <a:spLocks noGrp="1"/>
          </p:cNvSpPr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400">
                <a:latin typeface="Times New Roman"/>
                <a:ea typeface="Times New Roman"/>
                <a:cs typeface="Times New Roman"/>
                <a:sym typeface="Times New Roman"/>
              </a:rPr>
              <a:t>Актуальность:</a:t>
            </a:r>
            <a:endParaRPr sz="34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98" name="Google Shape;98;p15"/>
          <p:cNvSpPr txBox="1">
            <a:spLocks noGrp="1"/>
          </p:cNvSpPr>
          <p:nvPr>
            <p:ph type="body" idx="1"/>
          </p:nvPr>
        </p:nvSpPr>
        <p:spPr>
          <a:xfrm>
            <a:off x="311700" y="1229875"/>
            <a:ext cx="8520600" cy="333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ru" sz="26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 каждым годом растёт количество людей, страдающих фобиями. Наше население не знакомо как с научным взглядом на генезис фобий, так и с их лечением. В данном докладе мы рассмотрим способы лечения фобий и их эффективность.</a:t>
            </a:r>
            <a:endParaRPr sz="26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6"/>
          <p:cNvSpPr txBox="1">
            <a:spLocks noGrp="1"/>
          </p:cNvSpPr>
          <p:nvPr>
            <p:ph type="body" idx="1"/>
          </p:nvPr>
        </p:nvSpPr>
        <p:spPr>
          <a:xfrm>
            <a:off x="311700" y="515300"/>
            <a:ext cx="8520600" cy="333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ru" sz="25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Фобия </a:t>
            </a:r>
            <a:r>
              <a:rPr lang="ru" sz="25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(греч. phobos - страх) – симптом, заключающийся в возникновении при определенных обстоятельствах неконтролируемого страха. Психиатрия рассматривает фобию как чрезмерное проявление реакции на раздражитель. Психоаналитики считают фобию навязчивым неврозом – в данном случае этот симптом схож с проявлениями тревожной истерии.</a:t>
            </a:r>
            <a:endParaRPr sz="25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7"/>
          <p:cNvSpPr txBox="1">
            <a:spLocks noGrp="1"/>
          </p:cNvSpPr>
          <p:nvPr>
            <p:ph type="title"/>
          </p:nvPr>
        </p:nvSpPr>
        <p:spPr>
          <a:xfrm>
            <a:off x="340000" y="77475"/>
            <a:ext cx="8520600" cy="60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600">
                <a:latin typeface="Times New Roman"/>
                <a:ea typeface="Times New Roman"/>
                <a:cs typeface="Times New Roman"/>
                <a:sym typeface="Times New Roman"/>
              </a:rPr>
              <a:t>История изучения фобий</a:t>
            </a:r>
            <a:endParaRPr sz="36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09" name="Google Shape;109;p17"/>
          <p:cNvSpPr txBox="1">
            <a:spLocks noGrp="1"/>
          </p:cNvSpPr>
          <p:nvPr>
            <p:ph type="body" idx="1"/>
          </p:nvPr>
        </p:nvSpPr>
        <p:spPr>
          <a:xfrm>
            <a:off x="311700" y="1229875"/>
            <a:ext cx="3876600" cy="333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ru" sz="2200">
                <a:solidFill>
                  <a:srgbClr val="000000"/>
                </a:solidFill>
              </a:rPr>
              <a:t>Фобии начали изучать в конце XIX — начале XX века. Фрейд описал фобический невроз в работе «Анализ фобии пятилетнего мальчика» в 1909 году.</a:t>
            </a:r>
            <a:endParaRPr sz="2200">
              <a:solidFill>
                <a:srgbClr val="000000"/>
              </a:solidFill>
            </a:endParaRPr>
          </a:p>
        </p:txBody>
      </p:sp>
      <p:pic>
        <p:nvPicPr>
          <p:cNvPr id="110" name="Google Shape;110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0" y="822663"/>
            <a:ext cx="3566073" cy="41534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8"/>
          <p:cNvSpPr txBox="1">
            <a:spLocks noGrp="1"/>
          </p:cNvSpPr>
          <p:nvPr>
            <p:ph type="title"/>
          </p:nvPr>
        </p:nvSpPr>
        <p:spPr>
          <a:xfrm>
            <a:off x="354125" y="148225"/>
            <a:ext cx="8520600" cy="60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600">
                <a:latin typeface="Times New Roman"/>
                <a:ea typeface="Times New Roman"/>
                <a:cs typeface="Times New Roman"/>
                <a:sym typeface="Times New Roman"/>
              </a:rPr>
              <a:t>История изучения фобий</a:t>
            </a:r>
            <a:endParaRPr sz="36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p18"/>
          <p:cNvSpPr txBox="1">
            <a:spLocks noGrp="1"/>
          </p:cNvSpPr>
          <p:nvPr>
            <p:ph type="body" idx="1"/>
          </p:nvPr>
        </p:nvSpPr>
        <p:spPr>
          <a:xfrm>
            <a:off x="311700" y="1229875"/>
            <a:ext cx="3912000" cy="333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ru">
                <a:solidFill>
                  <a:srgbClr val="000000"/>
                </a:solidFill>
              </a:rPr>
              <a:t>В это же время бихевиористы развивали психологию как экспериментальную науку, и в рамках одного из экспериментов в 1919 году отец бихевиоризма Джордж Уотсон и его ассистентка Розали Рейнер искусственно сформировали фобию у девятимесячного мальчика.</a:t>
            </a:r>
            <a:endParaRPr>
              <a:solidFill>
                <a:srgbClr val="000000"/>
              </a:solidFill>
            </a:endParaRPr>
          </a:p>
        </p:txBody>
      </p:sp>
      <p:pic>
        <p:nvPicPr>
          <p:cNvPr id="117" name="Google Shape;117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80325" y="908425"/>
            <a:ext cx="2857500" cy="381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19"/>
          <p:cNvSpPr txBox="1">
            <a:spLocks noGrp="1"/>
          </p:cNvSpPr>
          <p:nvPr>
            <p:ph type="title"/>
          </p:nvPr>
        </p:nvSpPr>
        <p:spPr>
          <a:xfrm>
            <a:off x="311700" y="134075"/>
            <a:ext cx="8520600" cy="60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Наиболее частые виды фобий:</a:t>
            </a:r>
            <a:endParaRPr/>
          </a:p>
        </p:txBody>
      </p:sp>
      <p:sp>
        <p:nvSpPr>
          <p:cNvPr id="123" name="Google Shape;123;p19"/>
          <p:cNvSpPr txBox="1">
            <a:spLocks noGrp="1"/>
          </p:cNvSpPr>
          <p:nvPr>
            <p:ph type="body" idx="1"/>
          </p:nvPr>
        </p:nvSpPr>
        <p:spPr>
          <a:xfrm>
            <a:off x="240950" y="1144975"/>
            <a:ext cx="8520600" cy="333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●"/>
            </a:pPr>
            <a:r>
              <a:rPr lang="ru" sz="2400">
                <a:solidFill>
                  <a:srgbClr val="000000"/>
                </a:solidFill>
              </a:rPr>
              <a:t>нозофобия – боязнь болезней</a:t>
            </a:r>
            <a:endParaRPr sz="2400">
              <a:solidFill>
                <a:srgbClr val="000000"/>
              </a:solidFill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●"/>
            </a:pPr>
            <a:r>
              <a:rPr lang="ru" sz="2400">
                <a:solidFill>
                  <a:srgbClr val="000000"/>
                </a:solidFill>
              </a:rPr>
              <a:t>акрофобия – боязнь высоты</a:t>
            </a:r>
            <a:endParaRPr sz="2400">
              <a:solidFill>
                <a:srgbClr val="000000"/>
              </a:solidFill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●"/>
            </a:pPr>
            <a:r>
              <a:rPr lang="ru" sz="2400">
                <a:solidFill>
                  <a:srgbClr val="000000"/>
                </a:solidFill>
              </a:rPr>
              <a:t>клаустрофобия – боязнь замкнутого пространств</a:t>
            </a:r>
            <a:endParaRPr sz="2400">
              <a:solidFill>
                <a:srgbClr val="000000"/>
              </a:solidFill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●"/>
            </a:pPr>
            <a:r>
              <a:rPr lang="ru" sz="2400">
                <a:solidFill>
                  <a:srgbClr val="000000"/>
                </a:solidFill>
              </a:rPr>
              <a:t>агорафобия – боязнь общественных мест</a:t>
            </a:r>
            <a:endParaRPr sz="2400">
              <a:solidFill>
                <a:srgbClr val="000000"/>
              </a:solidFill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●"/>
            </a:pPr>
            <a:r>
              <a:rPr lang="ru" sz="2400">
                <a:solidFill>
                  <a:srgbClr val="000000"/>
                </a:solidFill>
              </a:rPr>
              <a:t>арахнофобия – боязнь пауков</a:t>
            </a:r>
            <a:endParaRPr sz="2400">
              <a:solidFill>
                <a:srgbClr val="000000"/>
              </a:solidFill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●"/>
            </a:pPr>
            <a:r>
              <a:rPr lang="ru" sz="2400">
                <a:solidFill>
                  <a:srgbClr val="000000"/>
                </a:solidFill>
              </a:rPr>
              <a:t>танатофобия – боязнь смерти</a:t>
            </a:r>
            <a:endParaRPr sz="24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0"/>
          <p:cNvSpPr txBox="1">
            <a:spLocks noGrp="1"/>
          </p:cNvSpPr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29;p20"/>
          <p:cNvSpPr txBox="1">
            <a:spLocks noGrp="1"/>
          </p:cNvSpPr>
          <p:nvPr>
            <p:ph type="body" idx="1"/>
          </p:nvPr>
        </p:nvSpPr>
        <p:spPr>
          <a:xfrm>
            <a:off x="311700" y="1229875"/>
            <a:ext cx="8520600" cy="333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30" name="Google Shape;130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11500" y="2233150"/>
            <a:ext cx="5079675" cy="2860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4223675" cy="2808750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20"/>
          <p:cNvSpPr txBox="1"/>
          <p:nvPr/>
        </p:nvSpPr>
        <p:spPr>
          <a:xfrm>
            <a:off x="261775" y="2837050"/>
            <a:ext cx="4075200" cy="47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000">
                <a:latin typeface="Roboto"/>
                <a:ea typeface="Roboto"/>
                <a:cs typeface="Roboto"/>
                <a:sym typeface="Roboto"/>
              </a:rPr>
              <a:t>Агорафобия</a:t>
            </a:r>
            <a:endParaRPr sz="30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33" name="Google Shape;133;p20"/>
          <p:cNvSpPr txBox="1"/>
          <p:nvPr/>
        </p:nvSpPr>
        <p:spPr>
          <a:xfrm>
            <a:off x="4910025" y="1609075"/>
            <a:ext cx="4075200" cy="47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000">
                <a:latin typeface="Roboto"/>
                <a:ea typeface="Roboto"/>
                <a:cs typeface="Roboto"/>
                <a:sym typeface="Roboto"/>
              </a:rPr>
              <a:t>Клаустрофобия</a:t>
            </a:r>
            <a:endParaRPr sz="3000"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1"/>
          <p:cNvSpPr txBox="1">
            <a:spLocks noGrp="1"/>
          </p:cNvSpPr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21"/>
          <p:cNvSpPr txBox="1">
            <a:spLocks noGrp="1"/>
          </p:cNvSpPr>
          <p:nvPr>
            <p:ph type="body" idx="1"/>
          </p:nvPr>
        </p:nvSpPr>
        <p:spPr>
          <a:xfrm>
            <a:off x="311700" y="1229875"/>
            <a:ext cx="8520600" cy="333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40" name="Google Shape;140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75500"/>
            <a:ext cx="3448050" cy="4600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42027" y="604250"/>
            <a:ext cx="5202175" cy="3732700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p21"/>
          <p:cNvSpPr txBox="1"/>
          <p:nvPr/>
        </p:nvSpPr>
        <p:spPr>
          <a:xfrm>
            <a:off x="247625" y="-65500"/>
            <a:ext cx="4075200" cy="47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000">
                <a:latin typeface="Roboto"/>
                <a:ea typeface="Roboto"/>
                <a:cs typeface="Roboto"/>
                <a:sym typeface="Roboto"/>
              </a:rPr>
              <a:t>Арахнофобия</a:t>
            </a:r>
            <a:endParaRPr sz="30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3" name="Google Shape;143;p21"/>
          <p:cNvSpPr txBox="1"/>
          <p:nvPr/>
        </p:nvSpPr>
        <p:spPr>
          <a:xfrm>
            <a:off x="4572000" y="-65500"/>
            <a:ext cx="4075200" cy="47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000">
                <a:latin typeface="Roboto"/>
                <a:ea typeface="Roboto"/>
                <a:cs typeface="Roboto"/>
                <a:sym typeface="Roboto"/>
              </a:rPr>
              <a:t>Танатофобия</a:t>
            </a:r>
            <a:endParaRPr sz="3000"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Geometric">
  <a:themeElements>
    <a:clrScheme name="Geometric">
      <a:dk1>
        <a:srgbClr val="2A3990"/>
      </a:dk1>
      <a:lt1>
        <a:srgbClr val="FFFFFF"/>
      </a:lt1>
      <a:dk2>
        <a:srgbClr val="434343"/>
      </a:dk2>
      <a:lt2>
        <a:srgbClr val="999999"/>
      </a:lt2>
      <a:accent1>
        <a:srgbClr val="212D74"/>
      </a:accent1>
      <a:accent2>
        <a:srgbClr val="3949AB"/>
      </a:accent2>
      <a:accent3>
        <a:srgbClr val="9C254D"/>
      </a:accent3>
      <a:accent4>
        <a:srgbClr val="D23369"/>
      </a:accent4>
      <a:accent5>
        <a:srgbClr val="F06292"/>
      </a:accent5>
      <a:accent6>
        <a:srgbClr val="7890CD"/>
      </a:accent6>
      <a:hlink>
        <a:srgbClr val="F06292"/>
      </a:hlink>
      <a:folHlink>
        <a:srgbClr val="F0629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703</Words>
  <Application>Microsoft Office PowerPoint</Application>
  <PresentationFormat>Экран (16:9)</PresentationFormat>
  <Paragraphs>76</Paragraphs>
  <Slides>22</Slides>
  <Notes>22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8" baseType="lpstr">
      <vt:lpstr>Arial</vt:lpstr>
      <vt:lpstr>Impact</vt:lpstr>
      <vt:lpstr>Times New Roman</vt:lpstr>
      <vt:lpstr>Roboto</vt:lpstr>
      <vt:lpstr>Calibri</vt:lpstr>
      <vt:lpstr>Geometric</vt:lpstr>
      <vt:lpstr>Лекарственные препараты, применяемые в терапии фобий.</vt:lpstr>
      <vt:lpstr>План:</vt:lpstr>
      <vt:lpstr>Актуальность:</vt:lpstr>
      <vt:lpstr>Презентация PowerPoint</vt:lpstr>
      <vt:lpstr>История изучения фобий</vt:lpstr>
      <vt:lpstr>История изучения фобий </vt:lpstr>
      <vt:lpstr>Наиболее частые виды фобий:</vt:lpstr>
      <vt:lpstr>Презентация PowerPoint</vt:lpstr>
      <vt:lpstr>Презентация PowerPoint</vt:lpstr>
      <vt:lpstr>Презентация PowerPoint</vt:lpstr>
      <vt:lpstr>Лечение фобий</vt:lpstr>
      <vt:lpstr>ВАЖНО</vt:lpstr>
      <vt:lpstr>Лекарственные средства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Заключение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Лекарственные препараты, применяемые в терапии фобий.</dc:title>
  <dc:creator>User</dc:creator>
  <cp:lastModifiedBy>User</cp:lastModifiedBy>
  <cp:revision>1</cp:revision>
  <dcterms:modified xsi:type="dcterms:W3CDTF">2020-05-20T03:12:02Z</dcterms:modified>
</cp:coreProperties>
</file>