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58" r:id="rId3"/>
    <p:sldId id="312" r:id="rId4"/>
    <p:sldId id="345" r:id="rId5"/>
    <p:sldId id="347" r:id="rId6"/>
    <p:sldId id="348" r:id="rId7"/>
    <p:sldId id="349" r:id="rId8"/>
    <p:sldId id="350" r:id="rId9"/>
    <p:sldId id="351" r:id="rId10"/>
    <p:sldId id="352" r:id="rId11"/>
    <p:sldId id="320" r:id="rId12"/>
    <p:sldId id="314" r:id="rId13"/>
    <p:sldId id="315" r:id="rId14"/>
    <p:sldId id="321" r:id="rId15"/>
    <p:sldId id="322" r:id="rId16"/>
    <p:sldId id="323" r:id="rId17"/>
    <p:sldId id="324" r:id="rId18"/>
    <p:sldId id="325" r:id="rId19"/>
    <p:sldId id="326" r:id="rId20"/>
    <p:sldId id="327" r:id="rId21"/>
    <p:sldId id="328" r:id="rId22"/>
    <p:sldId id="329" r:id="rId23"/>
    <p:sldId id="353" r:id="rId24"/>
    <p:sldId id="330" r:id="rId25"/>
    <p:sldId id="354" r:id="rId26"/>
    <p:sldId id="319" r:id="rId27"/>
    <p:sldId id="344" r:id="rId28"/>
    <p:sldId id="331" r:id="rId29"/>
    <p:sldId id="355" r:id="rId30"/>
    <p:sldId id="332" r:id="rId31"/>
    <p:sldId id="333" r:id="rId32"/>
    <p:sldId id="334" r:id="rId33"/>
    <p:sldId id="335" r:id="rId34"/>
    <p:sldId id="336" r:id="rId35"/>
    <p:sldId id="278" r:id="rId36"/>
    <p:sldId id="279" r:id="rId37"/>
    <p:sldId id="267" r:id="rId38"/>
    <p:sldId id="304" r:id="rId39"/>
    <p:sldId id="268" r:id="rId40"/>
    <p:sldId id="305" r:id="rId41"/>
    <p:sldId id="269" r:id="rId42"/>
    <p:sldId id="297" r:id="rId43"/>
    <p:sldId id="299" r:id="rId44"/>
    <p:sldId id="298" r:id="rId45"/>
    <p:sldId id="273" r:id="rId46"/>
    <p:sldId id="281" r:id="rId47"/>
    <p:sldId id="282" r:id="rId48"/>
    <p:sldId id="283" r:id="rId49"/>
    <p:sldId id="284" r:id="rId50"/>
    <p:sldId id="285" r:id="rId51"/>
    <p:sldId id="286" r:id="rId52"/>
    <p:sldId id="287" r:id="rId53"/>
    <p:sldId id="274" r:id="rId54"/>
    <p:sldId id="288" r:id="rId55"/>
    <p:sldId id="290" r:id="rId56"/>
    <p:sldId id="300" r:id="rId57"/>
    <p:sldId id="302" r:id="rId58"/>
    <p:sldId id="303" r:id="rId59"/>
    <p:sldId id="289" r:id="rId60"/>
    <p:sldId id="291" r:id="rId61"/>
    <p:sldId id="275" r:id="rId62"/>
    <p:sldId id="356" r:id="rId63"/>
    <p:sldId id="301" r:id="rId64"/>
    <p:sldId id="276" r:id="rId65"/>
    <p:sldId id="294" r:id="rId66"/>
    <p:sldId id="295" r:id="rId67"/>
    <p:sldId id="311" r:id="rId68"/>
    <p:sldId id="292" r:id="rId69"/>
    <p:sldId id="280" r:id="rId70"/>
    <p:sldId id="262" r:id="rId71"/>
    <p:sldId id="341"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8B227-D807-4E8C-9B09-996880B52BC9}" type="datetimeFigureOut">
              <a:rPr lang="ru-RU" smtClean="0"/>
              <a:t>03.05.2016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FDAA6-7DEE-4367-9CDD-3AC9251DF6CC}" type="slidenum">
              <a:rPr lang="ru-RU" smtClean="0"/>
              <a:t>‹#›</a:t>
            </a:fld>
            <a:endParaRPr lang="ru-RU"/>
          </a:p>
        </p:txBody>
      </p:sp>
    </p:spTree>
    <p:extLst>
      <p:ext uri="{BB962C8B-B14F-4D97-AF65-F5344CB8AC3E}">
        <p14:creationId xmlns:p14="http://schemas.microsoft.com/office/powerpoint/2010/main" val="311041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EE56CF92-EC42-4CDA-9B04-7D81C9C2E3B4}" type="slidenum">
              <a:rPr lang="ru-RU" sz="1200" smtClean="0"/>
              <a:pPr eaLnBrk="1" hangingPunct="1"/>
              <a:t>42</a:t>
            </a:fld>
            <a:endParaRPr lang="ru-RU"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FF62371A-7E77-43A3-BDB9-44A6C19FB760}" type="slidenum">
              <a:rPr lang="ru-RU" sz="1200" smtClean="0"/>
              <a:pPr eaLnBrk="1" hangingPunct="1"/>
              <a:t>44</a:t>
            </a:fld>
            <a:endParaRPr lang="ru-RU"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0616BF-39A0-43F5-978E-94A4ACBCD339}"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30813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616BF-39A0-43F5-978E-94A4ACBCD339}"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426340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616BF-39A0-43F5-978E-94A4ACBCD339}"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193108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616BF-39A0-43F5-978E-94A4ACBCD339}"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374979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0616BF-39A0-43F5-978E-94A4ACBCD339}"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38256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0616BF-39A0-43F5-978E-94A4ACBCD339}" type="datetimeFigureOut">
              <a:rPr lang="ru-RU" smtClean="0"/>
              <a:t>03.05.2016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345549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0616BF-39A0-43F5-978E-94A4ACBCD339}" type="datetimeFigureOut">
              <a:rPr lang="ru-RU" smtClean="0"/>
              <a:t>03.05.2016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110126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0616BF-39A0-43F5-978E-94A4ACBCD339}" type="datetimeFigureOut">
              <a:rPr lang="ru-RU" smtClean="0"/>
              <a:t>03.05.2016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150831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0616BF-39A0-43F5-978E-94A4ACBCD339}" type="datetimeFigureOut">
              <a:rPr lang="ru-RU" smtClean="0"/>
              <a:t>03.05.2016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40705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0616BF-39A0-43F5-978E-94A4ACBCD339}" type="datetimeFigureOut">
              <a:rPr lang="ru-RU" smtClean="0"/>
              <a:t>03.05.2016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218901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0616BF-39A0-43F5-978E-94A4ACBCD339}" type="datetimeFigureOut">
              <a:rPr lang="ru-RU" smtClean="0"/>
              <a:t>03.05.2016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13CB45-2875-41E6-B57D-5A67A284069B}" type="slidenum">
              <a:rPr lang="ru-RU" smtClean="0"/>
              <a:t>‹#›</a:t>
            </a:fld>
            <a:endParaRPr lang="ru-RU"/>
          </a:p>
        </p:txBody>
      </p:sp>
    </p:spTree>
    <p:extLst>
      <p:ext uri="{BB962C8B-B14F-4D97-AF65-F5344CB8AC3E}">
        <p14:creationId xmlns:p14="http://schemas.microsoft.com/office/powerpoint/2010/main" val="348334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616BF-39A0-43F5-978E-94A4ACBCD339}" type="datetimeFigureOut">
              <a:rPr lang="ru-RU" smtClean="0"/>
              <a:t>03.05.2016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3CB45-2875-41E6-B57D-5A67A284069B}" type="slidenum">
              <a:rPr lang="ru-RU" smtClean="0"/>
              <a:t>‹#›</a:t>
            </a:fld>
            <a:endParaRPr lang="ru-RU"/>
          </a:p>
        </p:txBody>
      </p:sp>
    </p:spTree>
    <p:extLst>
      <p:ext uri="{BB962C8B-B14F-4D97-AF65-F5344CB8AC3E}">
        <p14:creationId xmlns:p14="http://schemas.microsoft.com/office/powerpoint/2010/main" val="335790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babyzzz.ru/wp-content/uploads/2014/09/%D0%BC%D0%B5%D0%B4%D1%81%D0%B5%D1%81%D1%82%D1%80%D0%B0-%D1%81-%D1%83%D0%BA%D0%BE%D0%BB%D0%BE%D0%BC.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20072" y="1124745"/>
            <a:ext cx="3923928" cy="2475706"/>
          </a:xfrm>
        </p:spPr>
        <p:txBody>
          <a:bodyPr>
            <a:normAutofit fontScale="90000"/>
          </a:bodyPr>
          <a:lstStyle/>
          <a:p>
            <a:r>
              <a:rPr lang="ru-RU" b="1" dirty="0" smtClean="0"/>
              <a:t>Тема: </a:t>
            </a:r>
            <a:r>
              <a:rPr lang="ru-RU" sz="4000" b="1" dirty="0" smtClean="0"/>
              <a:t>Нарушение терморегуляции. Лихорадки</a:t>
            </a:r>
            <a:r>
              <a:rPr lang="ru-RU" dirty="0" smtClean="0"/>
              <a:t> </a:t>
            </a:r>
            <a:endParaRPr lang="ru-RU" dirty="0"/>
          </a:p>
        </p:txBody>
      </p:sp>
      <p:sp>
        <p:nvSpPr>
          <p:cNvPr id="3" name="Подзаголовок 2"/>
          <p:cNvSpPr>
            <a:spLocks noGrp="1"/>
          </p:cNvSpPr>
          <p:nvPr>
            <p:ph type="subTitle" idx="1"/>
          </p:nvPr>
        </p:nvSpPr>
        <p:spPr>
          <a:xfrm>
            <a:off x="282575" y="4509120"/>
            <a:ext cx="8537897" cy="2232248"/>
          </a:xfrm>
        </p:spPr>
        <p:txBody>
          <a:bodyPr>
            <a:normAutofit fontScale="92500" lnSpcReduction="20000"/>
          </a:bodyPr>
          <a:lstStyle/>
          <a:p>
            <a:r>
              <a:rPr lang="ru-RU" b="1" dirty="0">
                <a:solidFill>
                  <a:schemeClr val="accent2"/>
                </a:solidFill>
              </a:rPr>
              <a:t>Лекция №</a:t>
            </a:r>
            <a:r>
              <a:rPr lang="ru-RU" b="1" dirty="0" smtClean="0">
                <a:solidFill>
                  <a:schemeClr val="accent2"/>
                </a:solidFill>
              </a:rPr>
              <a:t>14 </a:t>
            </a:r>
            <a:r>
              <a:rPr lang="ru-RU" b="1" dirty="0">
                <a:solidFill>
                  <a:schemeClr val="accent2"/>
                </a:solidFill>
              </a:rPr>
              <a:t>для студентов </a:t>
            </a:r>
          </a:p>
          <a:p>
            <a:r>
              <a:rPr lang="ru-RU" b="1" dirty="0">
                <a:solidFill>
                  <a:schemeClr val="accent2"/>
                </a:solidFill>
              </a:rPr>
              <a:t>5 курса, обучающихся по специальности </a:t>
            </a:r>
          </a:p>
          <a:p>
            <a:r>
              <a:rPr lang="ru-RU" b="1" dirty="0">
                <a:solidFill>
                  <a:schemeClr val="accent2"/>
                </a:solidFill>
              </a:rPr>
              <a:t>060103 – Педиатрия</a:t>
            </a:r>
          </a:p>
          <a:p>
            <a:r>
              <a:rPr lang="ru-RU" sz="2400" b="1" dirty="0">
                <a:solidFill>
                  <a:srgbClr val="000066"/>
                </a:solidFill>
              </a:rPr>
              <a:t>К.м.н., доцент </a:t>
            </a:r>
            <a:r>
              <a:rPr lang="ru-RU" sz="2400" b="1" dirty="0" err="1">
                <a:solidFill>
                  <a:srgbClr val="000066"/>
                </a:solidFill>
              </a:rPr>
              <a:t>Гордиец</a:t>
            </a:r>
            <a:r>
              <a:rPr lang="ru-RU" sz="2400" b="1" dirty="0">
                <a:solidFill>
                  <a:srgbClr val="000066"/>
                </a:solidFill>
              </a:rPr>
              <a:t> Анастасия Викторовна</a:t>
            </a:r>
          </a:p>
          <a:p>
            <a:r>
              <a:rPr lang="ru-RU" sz="2400" b="1" dirty="0">
                <a:solidFill>
                  <a:srgbClr val="000066"/>
                </a:solidFill>
              </a:rPr>
              <a:t>Красноярск, 2016</a:t>
            </a:r>
          </a:p>
          <a:p>
            <a:endParaRPr lang="ru-RU" dirty="0"/>
          </a:p>
        </p:txBody>
      </p:sp>
      <p:sp>
        <p:nvSpPr>
          <p:cNvPr id="5" name="AutoShape 8" descr="%D0%BC%D0%B5%D0%B4%D1%81%D0%B5%D1%81%D1%82%D1%80%D0%B0-%D1%81-%D1%83%D0%BA%D0%BE%D0%BB%D0%BE%D0%BC">
            <a:hlinkClick r:id="rId2"/>
          </p:cNvPr>
          <p:cNvSpPr>
            <a:spLocks noChangeAspect="1" noChangeArrowheads="1"/>
          </p:cNvSpPr>
          <p:nvPr/>
        </p:nvSpPr>
        <p:spPr bwMode="auto">
          <a:xfrm>
            <a:off x="282575" y="198439"/>
            <a:ext cx="8105849"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b="1" dirty="0">
                <a:solidFill>
                  <a:srgbClr val="000066"/>
                </a:solidFill>
              </a:rPr>
              <a:t>Кафедра поликлинической педиатрии и пропедевтики детских болезней с курсом ПО</a:t>
            </a:r>
            <a:endParaRPr lang="ru-RU" dirty="0"/>
          </a:p>
        </p:txBody>
      </p:sp>
      <p:pic>
        <p:nvPicPr>
          <p:cNvPr id="14338" name="Picture 2" descr="C:\Users\Adminn\Desktop\температура\градусник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24744"/>
            <a:ext cx="5112568" cy="329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86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descr="C:\Users\Adminn\Desktop\температура\граф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34"/>
            <a:ext cx="9144000" cy="672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9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latin typeface="Times New Roman" pitchFamily="18" charset="0"/>
                <a:cs typeface="Times New Roman" pitchFamily="18" charset="0"/>
              </a:rPr>
              <a:t>Нарушения терморегуляции</a:t>
            </a:r>
          </a:p>
        </p:txBody>
      </p:sp>
      <p:sp>
        <p:nvSpPr>
          <p:cNvPr id="3" name="Объект 2"/>
          <p:cNvSpPr>
            <a:spLocks noGrp="1"/>
          </p:cNvSpPr>
          <p:nvPr>
            <p:ph idx="1"/>
          </p:nvPr>
        </p:nvSpPr>
        <p:spPr>
          <a:xfrm>
            <a:off x="179512" y="1412776"/>
            <a:ext cx="8712968" cy="5256584"/>
          </a:xfrm>
        </p:spPr>
        <p:txBody>
          <a:bodyPr>
            <a:normAutofit/>
          </a:bodyPr>
          <a:lstStyle/>
          <a:p>
            <a:r>
              <a:rPr lang="ru-RU" sz="4800" dirty="0" smtClean="0"/>
              <a:t>проявляются </a:t>
            </a:r>
            <a:r>
              <a:rPr lang="ru-RU" sz="4800" dirty="0"/>
              <a:t>гипертермией, </a:t>
            </a:r>
            <a:endParaRPr lang="ru-RU" sz="4800" dirty="0" smtClean="0"/>
          </a:p>
          <a:p>
            <a:r>
              <a:rPr lang="ru-RU" sz="4800" dirty="0" smtClean="0"/>
              <a:t>гипотермией</a:t>
            </a:r>
            <a:r>
              <a:rPr lang="ru-RU" sz="4800" dirty="0"/>
              <a:t>, </a:t>
            </a:r>
            <a:endParaRPr lang="ru-RU" sz="4800" dirty="0" smtClean="0"/>
          </a:p>
          <a:p>
            <a:r>
              <a:rPr lang="ru-RU" sz="4800" dirty="0" err="1" smtClean="0"/>
              <a:t>ознобоподобным</a:t>
            </a:r>
            <a:r>
              <a:rPr lang="ru-RU" sz="4800" dirty="0" smtClean="0"/>
              <a:t> гиперкинезом</a:t>
            </a:r>
            <a:r>
              <a:rPr lang="ru-RU" sz="4800" dirty="0"/>
              <a:t>, </a:t>
            </a:r>
            <a:endParaRPr lang="ru-RU" sz="4800" dirty="0" smtClean="0"/>
          </a:p>
          <a:p>
            <a:r>
              <a:rPr lang="ru-RU" sz="4800" dirty="0" smtClean="0"/>
              <a:t>синдромом </a:t>
            </a:r>
            <a:r>
              <a:rPr lang="ru-RU" sz="4800" dirty="0"/>
              <a:t>«ознобления».</a:t>
            </a:r>
            <a:endParaRPr lang="ru-RU" sz="4800" dirty="0"/>
          </a:p>
        </p:txBody>
      </p:sp>
    </p:spTree>
    <p:extLst>
      <p:ext uri="{BB962C8B-B14F-4D97-AF65-F5344CB8AC3E}">
        <p14:creationId xmlns:p14="http://schemas.microsoft.com/office/powerpoint/2010/main" val="215892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Главными причинами нарушений терморегуляции</a:t>
            </a:r>
          </a:p>
        </p:txBody>
      </p:sp>
      <p:sp>
        <p:nvSpPr>
          <p:cNvPr id="3" name="Объект 2"/>
          <p:cNvSpPr>
            <a:spLocks noGrp="1"/>
          </p:cNvSpPr>
          <p:nvPr>
            <p:ph idx="1"/>
          </p:nvPr>
        </p:nvSpPr>
        <p:spPr>
          <a:xfrm>
            <a:off x="251520" y="1600200"/>
            <a:ext cx="3528392" cy="4997152"/>
          </a:xfrm>
        </p:spPr>
        <p:txBody>
          <a:bodyPr>
            <a:normAutofit fontScale="92500"/>
          </a:bodyPr>
          <a:lstStyle/>
          <a:p>
            <a:r>
              <a:rPr lang="ru-RU" dirty="0" smtClean="0"/>
              <a:t>у </a:t>
            </a:r>
            <a:r>
              <a:rPr lang="ru-RU" dirty="0"/>
              <a:t>детей принято считать вегетососудистую дистонию, </a:t>
            </a:r>
            <a:endParaRPr lang="ru-RU" dirty="0" smtClean="0"/>
          </a:p>
          <a:p>
            <a:r>
              <a:rPr lang="ru-RU" dirty="0" smtClean="0"/>
              <a:t>акклиматизацию </a:t>
            </a:r>
            <a:r>
              <a:rPr lang="ru-RU" dirty="0"/>
              <a:t>к новым условиям проживания/внешней среде </a:t>
            </a:r>
            <a:endParaRPr lang="ru-RU" dirty="0" smtClean="0"/>
          </a:p>
          <a:p>
            <a:r>
              <a:rPr lang="ru-RU" dirty="0" smtClean="0"/>
              <a:t> </a:t>
            </a:r>
            <a:r>
              <a:rPr lang="ru-RU" dirty="0"/>
              <a:t>повреждения гипоталамуса.</a:t>
            </a:r>
            <a:endParaRPr lang="ru-RU" dirty="0"/>
          </a:p>
        </p:txBody>
      </p:sp>
      <p:pic>
        <p:nvPicPr>
          <p:cNvPr id="4" name="Picture 2" descr="C:\Users\Adminn\Desktop\golovnoy_mozg_chelovek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916831"/>
            <a:ext cx="5181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10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Акклиматизация</a:t>
            </a:r>
            <a:endParaRPr lang="ru-RU" dirty="0">
              <a:solidFill>
                <a:srgbClr val="FF0000"/>
              </a:solidFill>
            </a:endParaRPr>
          </a:p>
        </p:txBody>
      </p:sp>
      <p:sp>
        <p:nvSpPr>
          <p:cNvPr id="3" name="Объект 2"/>
          <p:cNvSpPr>
            <a:spLocks noGrp="1"/>
          </p:cNvSpPr>
          <p:nvPr>
            <p:ph idx="1"/>
          </p:nvPr>
        </p:nvSpPr>
        <p:spPr>
          <a:xfrm>
            <a:off x="457200" y="1600201"/>
            <a:ext cx="8229600" cy="2476872"/>
          </a:xfrm>
        </p:spPr>
        <p:txBody>
          <a:bodyPr>
            <a:normAutofit fontScale="85000" lnSpcReduction="10000"/>
          </a:bodyPr>
          <a:lstStyle/>
          <a:p>
            <a:r>
              <a:rPr lang="ru-RU" dirty="0" smtClean="0"/>
              <a:t>Вы </a:t>
            </a:r>
            <a:r>
              <a:rPr lang="ru-RU" dirty="0"/>
              <a:t>переехали на новое место с другим климатом или же съехали с сельского дома в огромный шумный мегаполис. Резкое изменение условий проживания или климата, всегда запускает процесс акклиматизации, которые бывает весьма длительным, вплоть до нескольких лет.</a:t>
            </a:r>
          </a:p>
        </p:txBody>
      </p:sp>
      <p:pic>
        <p:nvPicPr>
          <p:cNvPr id="4" name="Picture 3" descr="C:\Users\Adminn\Desktop\normalnaia-temperatura-u-grudnich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21088"/>
            <a:ext cx="4667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95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solidFill>
                  <a:srgbClr val="FF0000"/>
                </a:solidFill>
              </a:rPr>
              <a:t>Гипертермия перманентного характера представлена затяжным </a:t>
            </a:r>
            <a:r>
              <a:rPr lang="ru-RU" sz="3200" dirty="0" err="1">
                <a:solidFill>
                  <a:srgbClr val="FF0000"/>
                </a:solidFill>
              </a:rPr>
              <a:t>суб</a:t>
            </a:r>
            <a:r>
              <a:rPr lang="ru-RU" sz="3200" dirty="0">
                <a:solidFill>
                  <a:srgbClr val="FF0000"/>
                </a:solidFill>
              </a:rPr>
              <a:t>- или </a:t>
            </a:r>
            <a:r>
              <a:rPr lang="ru-RU" sz="3200" dirty="0" err="1" smtClean="0">
                <a:solidFill>
                  <a:srgbClr val="FF0000"/>
                </a:solidFill>
              </a:rPr>
              <a:t>фебрилитетом</a:t>
            </a:r>
            <a:endParaRPr lang="ru-RU" sz="3200" dirty="0">
              <a:solidFill>
                <a:srgbClr val="FF0000"/>
              </a:solidFill>
            </a:endParaRPr>
          </a:p>
        </p:txBody>
      </p:sp>
      <p:sp>
        <p:nvSpPr>
          <p:cNvPr id="3" name="Объект 2"/>
          <p:cNvSpPr>
            <a:spLocks noGrp="1"/>
          </p:cNvSpPr>
          <p:nvPr>
            <p:ph idx="1"/>
          </p:nvPr>
        </p:nvSpPr>
        <p:spPr>
          <a:xfrm>
            <a:off x="0" y="1600200"/>
            <a:ext cx="9036496" cy="5257800"/>
          </a:xfrm>
        </p:spPr>
        <p:txBody>
          <a:bodyPr>
            <a:normAutofit fontScale="47500" lnSpcReduction="20000"/>
          </a:bodyPr>
          <a:lstStyle/>
          <a:p>
            <a:pPr fontAlgn="base"/>
            <a:r>
              <a:rPr lang="ru-RU" dirty="0" smtClean="0"/>
              <a:t>Под </a:t>
            </a:r>
            <a:r>
              <a:rPr lang="ru-RU" dirty="0"/>
              <a:t>затяжным субфебрилитетом, или повышением температуры неинфекционного генеза, подразумевается колебание ее в пределах 37-38 °С (т. е. выше индивидуальной нормы) в течение более 2-3 </a:t>
            </a:r>
            <a:r>
              <a:rPr lang="ru-RU" dirty="0" err="1"/>
              <a:t>нед</a:t>
            </a:r>
            <a:r>
              <a:rPr lang="ru-RU" dirty="0"/>
              <a:t>. Периоды повышенной температуры могут держаться на протяжении нескольких лет. В анамнезе у таких больных нередко еще до появления температурных расстройств отмечаются высокая лихорадка при инфекциях и длительные температурные «хвосты» - после них. У большинства больных и без лечения может нормализоваться температура в летний период или в период отдыха независимо от времени года. Температура повышается у детей и подростков при посещении занятий в учебных заведениях, перед контрольным опросом и контрольными работами. У учащихся субфебрилитет появляется или возобновляется с 9-10-го дня учебы.</a:t>
            </a:r>
          </a:p>
          <a:p>
            <a:pPr fontAlgn="base"/>
            <a:r>
              <a:rPr lang="ru-RU" dirty="0"/>
              <a:t>Характерна относительно удовлетворительная переносимость длительной и высокой температуры с сохранением двигательной и интеллектуальной активности. Некоторые больные предъявляют жалобы на слабость, разбитость, головную боль. Температура по сравнению с ее повышением у здоровых на фоне инфекции не меняется в циркадном ритме. Она бывает монотонной в течение суток или инвертированной (более высокая в первую половину дня). При </a:t>
            </a:r>
            <a:r>
              <a:rPr lang="ru-RU" dirty="0" err="1"/>
              <a:t>амидопириновой</a:t>
            </a:r>
            <a:r>
              <a:rPr lang="ru-RU" dirty="0"/>
              <a:t> пробе снижение температуры отсутствует; исключены патологические состояния, которые могут вызывать повышение температуры тела (инфекции, опухолевые, иммунологические, коллагеновые и другие процессы).</a:t>
            </a:r>
          </a:p>
          <a:p>
            <a:pPr fontAlgn="base"/>
            <a:r>
              <a:rPr lang="ru-RU" dirty="0"/>
              <a:t>В настоящее время такие температурные расстройства рассматриваются как проявления церебральных вегетативных расстройств и входят в картину синдрома вегетативной дистонии, который трактуется как психовегетативный синдром. Известно, что синдром вегетативной дисфункции может развиться на фоне клинических признаков конституционально-приобретенной гипоталамической дисфункции и без таковой. При этом не обнаруживается разницы в частоте возникновения гипертермических расстройств. Однако при гипертермии, возникшей на фоне гипоталамического синдрома, чаще встречается монотонный субфебрилитет, который сочетается с </a:t>
            </a:r>
            <a:r>
              <a:rPr lang="ru-RU" dirty="0" err="1"/>
              <a:t>нейрообменно</a:t>
            </a:r>
            <a:r>
              <a:rPr lang="ru-RU" dirty="0"/>
              <a:t>-эндокринными нарушениями, вегетативными расстройствами как перманентного, так и пароксизмального (вегетативные кризы) характера. При синдроме вегетативной дистонии, сопровождающемся расстройством терморегуляции без клинических признаков дисфункции гипоталамуса, гипертермия отличается фебрильными цифрами, которые могут носить длительный </a:t>
            </a:r>
            <a:r>
              <a:rPr lang="ru-RU" dirty="0" err="1"/>
              <a:t>персистирующий</a:t>
            </a:r>
            <a:r>
              <a:rPr lang="ru-RU" dirty="0"/>
              <a:t> характер.</a:t>
            </a:r>
          </a:p>
          <a:p>
            <a:endParaRPr lang="ru-RU" dirty="0"/>
          </a:p>
        </p:txBody>
      </p:sp>
    </p:spTree>
    <p:extLst>
      <p:ext uri="{BB962C8B-B14F-4D97-AF65-F5344CB8AC3E}">
        <p14:creationId xmlns:p14="http://schemas.microsoft.com/office/powerpoint/2010/main" val="2140632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Пароксизмальная гипертермия - это температурные </a:t>
            </a:r>
            <a:r>
              <a:rPr lang="ru-RU" dirty="0" smtClean="0">
                <a:solidFill>
                  <a:srgbClr val="FF0000"/>
                </a:solidFill>
              </a:rPr>
              <a:t>кризы</a:t>
            </a:r>
            <a:endParaRPr lang="ru-RU" dirty="0">
              <a:solidFill>
                <a:srgbClr val="FF0000"/>
              </a:solidFill>
            </a:endParaRPr>
          </a:p>
        </p:txBody>
      </p:sp>
      <p:sp>
        <p:nvSpPr>
          <p:cNvPr id="3" name="Объект 2"/>
          <p:cNvSpPr>
            <a:spLocks noGrp="1"/>
          </p:cNvSpPr>
          <p:nvPr>
            <p:ph idx="1"/>
          </p:nvPr>
        </p:nvSpPr>
        <p:spPr>
          <a:xfrm>
            <a:off x="107504" y="1484784"/>
            <a:ext cx="8928992" cy="5373216"/>
          </a:xfrm>
        </p:spPr>
        <p:txBody>
          <a:bodyPr>
            <a:normAutofit fontScale="47500" lnSpcReduction="20000"/>
          </a:bodyPr>
          <a:lstStyle/>
          <a:p>
            <a:pPr fontAlgn="base"/>
            <a:r>
              <a:rPr lang="ru-RU" sz="3400" dirty="0" smtClean="0"/>
              <a:t>Криз </a:t>
            </a:r>
            <a:r>
              <a:rPr lang="ru-RU" sz="3400" dirty="0"/>
              <a:t>проявляется внезапным повышением температуры до 39-41 °С, сопровождается </a:t>
            </a:r>
            <a:r>
              <a:rPr lang="ru-RU" sz="3400" dirty="0" err="1"/>
              <a:t>ознобоподобным</a:t>
            </a:r>
            <a:r>
              <a:rPr lang="ru-RU" sz="3400" dirty="0"/>
              <a:t> гиперкинезом, ощущением внутреннего напряжения, головной болью, гиперемией лица и другими вегетативными симптомами. Температура держится несколько часов и литически падает. После ее снижения остаются слабость и разбитость, проходящие через некоторое время. Гипертермические кризы могут возникать как на фоне нормальной температуры тела, так и на фоне длительно держащегося субфебрилитета (перманентно-пароксизмальные гипертермические расстройства). Пароксизмальное резкое повышение температуры может возникать изолированно.</a:t>
            </a:r>
          </a:p>
          <a:p>
            <a:pPr fontAlgn="base"/>
            <a:r>
              <a:rPr lang="ru-RU" sz="3400" dirty="0"/>
              <a:t>Объективное обследование больных показало, что признаки </a:t>
            </a:r>
            <a:r>
              <a:rPr lang="ru-RU" sz="3400" dirty="0" err="1"/>
              <a:t>дизрафического</a:t>
            </a:r>
            <a:r>
              <a:rPr lang="ru-RU" sz="3400" dirty="0"/>
              <a:t> статуса и аллергические реакции в анамнезе достоверно чаще встречаются при гипертермии, чем при синдроме вегетативной дисфункции без гипертермических расстройств.</a:t>
            </a:r>
          </a:p>
          <a:p>
            <a:pPr fontAlgn="base"/>
            <a:r>
              <a:rPr lang="ru-RU" sz="3400" dirty="0"/>
              <a:t>У больных с нарушением терморегуляции обнаружены особенности и в проявлениях психовегетативного синдрома, заключающиеся в преобладании </a:t>
            </a:r>
            <a:r>
              <a:rPr lang="ru-RU" sz="3400" dirty="0" err="1"/>
              <a:t>депрессивно</a:t>
            </a:r>
            <a:r>
              <a:rPr lang="ru-RU" sz="3400" dirty="0"/>
              <a:t>-ипохондрических черт в сочетании с </a:t>
            </a:r>
            <a:r>
              <a:rPr lang="ru-RU" sz="3400" dirty="0" err="1"/>
              <a:t>интраверсией</a:t>
            </a:r>
            <a:r>
              <a:rPr lang="ru-RU" sz="3400" dirty="0"/>
              <a:t> и меньшими показателями уровня тревоги по сравнению с этими показателями у больных без </a:t>
            </a:r>
            <a:r>
              <a:rPr lang="ru-RU" sz="3400" dirty="0" err="1"/>
              <a:t>терморегуляционных</a:t>
            </a:r>
            <a:r>
              <a:rPr lang="ru-RU" sz="3400" dirty="0"/>
              <a:t> расстройств. У первых при исследовании ЭЭГ имеются признаки повышения активности </a:t>
            </a:r>
            <a:r>
              <a:rPr lang="ru-RU" sz="3400" dirty="0" err="1"/>
              <a:t>таламо</a:t>
            </a:r>
            <a:r>
              <a:rPr lang="ru-RU" sz="3400" dirty="0"/>
              <a:t>-кортикальной системы, что выражается в более высокой процентной представленности а-индекса и индекса текущей синхронизации.</a:t>
            </a:r>
          </a:p>
          <a:p>
            <a:pPr fontAlgn="base"/>
            <a:r>
              <a:rPr lang="ru-RU" sz="3400" dirty="0"/>
              <a:t>Исследование состояния вегетативной нервной системы свидетельствует о повышении активности симпатической системы, что проявляется спазмом сосудов кожи и подкожной клетчатки по данным плетизмографии и кожной </a:t>
            </a:r>
            <a:r>
              <a:rPr lang="ru-RU" sz="3400" dirty="0" err="1"/>
              <a:t>термотопографии</a:t>
            </a:r>
            <a:r>
              <a:rPr lang="ru-RU" sz="3400" dirty="0"/>
              <a:t> (феномен </a:t>
            </a:r>
            <a:r>
              <a:rPr lang="ru-RU" sz="3400" dirty="0" err="1"/>
              <a:t>термоампутации</a:t>
            </a:r>
            <a:r>
              <a:rPr lang="ru-RU" sz="3400" dirty="0"/>
              <a:t> на конечностях), результатами внутрикожной адреналиновой пробы, КГР и т.д.</a:t>
            </a:r>
          </a:p>
          <a:p>
            <a:endParaRPr lang="ru-RU" dirty="0"/>
          </a:p>
        </p:txBody>
      </p:sp>
    </p:spTree>
    <p:extLst>
      <p:ext uri="{BB962C8B-B14F-4D97-AF65-F5344CB8AC3E}">
        <p14:creationId xmlns:p14="http://schemas.microsoft.com/office/powerpoint/2010/main" val="2945924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552728"/>
          </a:xfrm>
        </p:spPr>
        <p:txBody>
          <a:bodyPr>
            <a:normAutofit fontScale="92500" lnSpcReduction="20000"/>
          </a:bodyPr>
          <a:lstStyle/>
          <a:p>
            <a:pPr fontAlgn="base"/>
            <a:r>
              <a:rPr lang="ru-RU" dirty="0" smtClean="0"/>
              <a:t>Гипертермия </a:t>
            </a:r>
            <a:r>
              <a:rPr lang="ru-RU" dirty="0"/>
              <a:t>связана с нарушением деятельности ЦНС, в основе которого могут лежать как психогенные, так и органические процессы. При органических поражениях ЦНС гипертермия возникает при </a:t>
            </a:r>
            <a:r>
              <a:rPr lang="ru-RU" dirty="0" err="1"/>
              <a:t>краниофарингиомах</a:t>
            </a:r>
            <a:r>
              <a:rPr lang="ru-RU" dirty="0"/>
              <a:t>, опухолях, кровоизлиянии в области гипоталамуса, черепно-мозговой травме, аксиальной </a:t>
            </a:r>
            <a:r>
              <a:rPr lang="ru-RU" dirty="0" err="1"/>
              <a:t>полиэнцефалопатии</a:t>
            </a:r>
            <a:r>
              <a:rPr lang="ru-RU" dirty="0"/>
              <a:t> </a:t>
            </a:r>
            <a:r>
              <a:rPr lang="ru-RU" dirty="0" err="1"/>
              <a:t>Гайе</a:t>
            </a:r>
            <a:r>
              <a:rPr lang="ru-RU" dirty="0"/>
              <a:t>-Вернике, нейрохирургических (вмешательствах, интоксикациях, как редкое осложнение общего наркоза. Гипертермические расстройства на фоне тяжело текущих психических заболеваний. Гипертермия наблюдается при приеме лекарственных препаратов - антибиотиков, особенно пенициллинового ряда, гипотензивных средств, </a:t>
            </a:r>
            <a:r>
              <a:rPr lang="ru-RU" dirty="0" err="1"/>
              <a:t>дифенина</a:t>
            </a:r>
            <a:r>
              <a:rPr lang="ru-RU" dirty="0"/>
              <a:t>, нейролептиков и т. д</a:t>
            </a:r>
            <a:r>
              <a:rPr lang="ru-RU" dirty="0" smtClean="0"/>
              <a:t>.</a:t>
            </a:r>
            <a:endParaRPr lang="ru-RU" dirty="0"/>
          </a:p>
        </p:txBody>
      </p:sp>
    </p:spTree>
    <p:extLst>
      <p:ext uri="{BB962C8B-B14F-4D97-AF65-F5344CB8AC3E}">
        <p14:creationId xmlns:p14="http://schemas.microsoft.com/office/powerpoint/2010/main" val="3688211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408712"/>
          </a:xfrm>
        </p:spPr>
        <p:txBody>
          <a:bodyPr>
            <a:normAutofit fontScale="85000" lnSpcReduction="20000"/>
          </a:bodyPr>
          <a:lstStyle/>
          <a:p>
            <a:r>
              <a:rPr lang="ru-RU" dirty="0"/>
              <a:t>Гипертермия может возникать при резком перегревании организма (высокая температура окружающей среды), причем температура тела повышается до 41 °С и более. У людей с врожденным или приобретенным </a:t>
            </a:r>
            <a:r>
              <a:rPr lang="ru-RU" dirty="0" err="1"/>
              <a:t>ангидрозом</a:t>
            </a:r>
            <a:r>
              <a:rPr lang="ru-RU" dirty="0"/>
              <a:t>, при гидратации и солевой недостаточности возникают расстройства сознания, бред. Центральная интенсивная гипертермия неблагоприятно влияет на организм и нарушает деятельность всех систем - сердечно-сосудистой, дыхательной, нарушается метаболизм. Температура тела 43 °С и выше несовместима с жизнью. Поражение спинного мозга на шейном уровне наряду с развитием </a:t>
            </a:r>
            <a:r>
              <a:rPr lang="ru-RU" dirty="0" err="1"/>
              <a:t>тетраплегии</a:t>
            </a:r>
            <a:r>
              <a:rPr lang="ru-RU" dirty="0"/>
              <a:t> приводит к гипертермии вследствие нарушения температурного контроля, который осуществляется симпатическими нервными путями. После исчезновения гипертермии ниже уровня поражения остаются некоторые расстройства терморегуляции.</a:t>
            </a:r>
            <a:endParaRPr lang="ru-RU" dirty="0"/>
          </a:p>
        </p:txBody>
      </p:sp>
    </p:spTree>
    <p:extLst>
      <p:ext uri="{BB962C8B-B14F-4D97-AF65-F5344CB8AC3E}">
        <p14:creationId xmlns:p14="http://schemas.microsoft.com/office/powerpoint/2010/main" val="2634710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FF0000"/>
                </a:solidFill>
              </a:rPr>
              <a:t>Гипотермия</a:t>
            </a:r>
            <a:endParaRPr lang="ru-RU" b="1" dirty="0">
              <a:solidFill>
                <a:srgbClr val="FF0000"/>
              </a:solidFill>
            </a:endParaRPr>
          </a:p>
        </p:txBody>
      </p:sp>
      <p:sp>
        <p:nvSpPr>
          <p:cNvPr id="3" name="Объект 2"/>
          <p:cNvSpPr>
            <a:spLocks noGrp="1"/>
          </p:cNvSpPr>
          <p:nvPr>
            <p:ph idx="1"/>
          </p:nvPr>
        </p:nvSpPr>
        <p:spPr>
          <a:xfrm>
            <a:off x="457200" y="1196752"/>
            <a:ext cx="8229600" cy="5472608"/>
          </a:xfrm>
        </p:spPr>
        <p:txBody>
          <a:bodyPr>
            <a:normAutofit fontScale="85000" lnSpcReduction="20000"/>
          </a:bodyPr>
          <a:lstStyle/>
          <a:p>
            <a:pPr fontAlgn="base"/>
            <a:r>
              <a:rPr lang="ru-RU" dirty="0" smtClean="0"/>
              <a:t>считается </a:t>
            </a:r>
            <a:r>
              <a:rPr lang="ru-RU" dirty="0"/>
              <a:t>температура тела ниже 35 °С, так нее как и гипертермия, она возникает при нарушении деятельности нервной системы и нередко является симптомом синдромом вегетативной дисфункции. При гипотермии отмечается слабость, снижение работоспособности. Вегетативные проявления свидетельствуют о повышении активности парасимпатической системы (низкое артериальное давление, потливость, стойкий красный дермографизм, иногда возвышающийся, и др.).</a:t>
            </a:r>
          </a:p>
          <a:p>
            <a:pPr fontAlgn="base"/>
            <a:r>
              <a:rPr lang="ru-RU" dirty="0"/>
              <a:t>При нарастании гипотермии (34 °С) отмечаются спутанность сознания (</a:t>
            </a:r>
            <a:r>
              <a:rPr lang="ru-RU" dirty="0" err="1"/>
              <a:t>прекоматозное</a:t>
            </a:r>
            <a:r>
              <a:rPr lang="ru-RU" dirty="0"/>
              <a:t> состояние), гипоксия и другие соматические проявления. Дальнейшее понижение температуры приводит к смерти.</a:t>
            </a:r>
          </a:p>
        </p:txBody>
      </p:sp>
    </p:spTree>
    <p:extLst>
      <p:ext uri="{BB962C8B-B14F-4D97-AF65-F5344CB8AC3E}">
        <p14:creationId xmlns:p14="http://schemas.microsoft.com/office/powerpoint/2010/main" val="1300565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568952" cy="6408712"/>
          </a:xfrm>
        </p:spPr>
        <p:txBody>
          <a:bodyPr>
            <a:normAutofit fontScale="85000" lnSpcReduction="20000"/>
          </a:bodyPr>
          <a:lstStyle/>
          <a:p>
            <a:r>
              <a:rPr lang="ru-RU" dirty="0"/>
              <a:t>Известно, что у новорожденных и стариков, которые чувствительны к смене температуры, могут возникать гипотермические реакции. Гипотермия может наблюдаться у здоровых молодых людей при высокой теплоотдаче (пребывание в холодной воде и т. д.). Температура тела снижается при органических процессах в ЦНС с поражением гипоталамуса, что может приводить к гипотермии и даже </a:t>
            </a:r>
            <a:r>
              <a:rPr lang="ru-RU" dirty="0" err="1"/>
              <a:t>пойкилотермии</a:t>
            </a:r>
            <a:r>
              <a:rPr lang="ru-RU" dirty="0"/>
              <a:t>. Снижение температуры тела отмечается при </a:t>
            </a:r>
            <a:r>
              <a:rPr lang="ru-RU" dirty="0" err="1"/>
              <a:t>гипопитуитаризме</a:t>
            </a:r>
            <a:r>
              <a:rPr lang="ru-RU" dirty="0"/>
              <a:t>, гипотиреозе, паркинсонизме (нередко сочетается с ортостатической гипотензией), а также при истощении и интоксикации алкоголем</a:t>
            </a:r>
            <a:r>
              <a:rPr lang="ru-RU" dirty="0" smtClean="0"/>
              <a:t>.</a:t>
            </a:r>
          </a:p>
          <a:p>
            <a:r>
              <a:rPr lang="ru-RU" dirty="0"/>
              <a:t>Гипертермию могут вызвать и фармакологические препараты, способствующие развитию </a:t>
            </a:r>
            <a:r>
              <a:rPr lang="ru-RU" dirty="0" err="1"/>
              <a:t>вазодилатации</a:t>
            </a:r>
            <a:r>
              <a:rPr lang="ru-RU" dirty="0"/>
              <a:t>: </a:t>
            </a:r>
            <a:r>
              <a:rPr lang="ru-RU" dirty="0" err="1"/>
              <a:t>фенотиазин</a:t>
            </a:r>
            <a:r>
              <a:rPr lang="ru-RU" dirty="0"/>
              <a:t>, барбитураты, </a:t>
            </a:r>
            <a:r>
              <a:rPr lang="ru-RU" dirty="0" err="1"/>
              <a:t>бензодиазепины</a:t>
            </a:r>
            <a:r>
              <a:rPr lang="ru-RU" dirty="0"/>
              <a:t>, резерпин, </a:t>
            </a:r>
            <a:r>
              <a:rPr lang="ru-RU" dirty="0" err="1"/>
              <a:t>бутирофеноны</a:t>
            </a:r>
            <a:r>
              <a:rPr lang="ru-RU" dirty="0"/>
              <a:t>.</a:t>
            </a:r>
            <a:endParaRPr lang="ru-RU" dirty="0"/>
          </a:p>
        </p:txBody>
      </p:sp>
    </p:spTree>
    <p:extLst>
      <p:ext uri="{BB962C8B-B14F-4D97-AF65-F5344CB8AC3E}">
        <p14:creationId xmlns:p14="http://schemas.microsoft.com/office/powerpoint/2010/main" val="335244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292080" y="274638"/>
            <a:ext cx="3394720" cy="1143000"/>
          </a:xfrm>
        </p:spPr>
        <p:txBody>
          <a:bodyPr/>
          <a:lstStyle/>
          <a:p>
            <a:r>
              <a:rPr lang="ru-RU" dirty="0">
                <a:solidFill>
                  <a:srgbClr val="FF3300"/>
                </a:solidFill>
              </a:rPr>
              <a:t>Цель:</a:t>
            </a:r>
          </a:p>
        </p:txBody>
      </p:sp>
      <p:sp>
        <p:nvSpPr>
          <p:cNvPr id="4099" name="Rectangle 3"/>
          <p:cNvSpPr>
            <a:spLocks noGrp="1" noChangeArrowheads="1"/>
          </p:cNvSpPr>
          <p:nvPr>
            <p:ph type="body" sz="half" idx="2"/>
          </p:nvPr>
        </p:nvSpPr>
        <p:spPr>
          <a:xfrm>
            <a:off x="5796136" y="1268760"/>
            <a:ext cx="3347864" cy="4857403"/>
          </a:xfrm>
        </p:spPr>
        <p:txBody>
          <a:bodyPr>
            <a:normAutofit/>
          </a:bodyPr>
          <a:lstStyle/>
          <a:p>
            <a:r>
              <a:rPr lang="ru-RU" dirty="0"/>
              <a:t>Изучить принципы организации неотложной помощи детям и подросткам на </a:t>
            </a:r>
            <a:r>
              <a:rPr lang="ru-RU" dirty="0" err="1"/>
              <a:t>догоспитальном</a:t>
            </a:r>
            <a:r>
              <a:rPr lang="ru-RU" dirty="0"/>
              <a:t> </a:t>
            </a:r>
            <a:r>
              <a:rPr lang="ru-RU" dirty="0" smtClean="0"/>
              <a:t>этапе при нарушениях терморегуляции и лихорадке. </a:t>
            </a:r>
            <a:endParaRPr lang="ru-RU" dirty="0"/>
          </a:p>
          <a:p>
            <a:endParaRPr lang="ru-RU" dirty="0"/>
          </a:p>
        </p:txBody>
      </p:sp>
      <p:pic>
        <p:nvPicPr>
          <p:cNvPr id="6" name="Picture 2" descr="C:\Users\Adminn\Desktop\температура\термометр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5616624"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86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b="1" dirty="0" err="1">
                <a:solidFill>
                  <a:srgbClr val="FF0000"/>
                </a:solidFill>
              </a:rPr>
              <a:t>Ознобоподобный</a:t>
            </a:r>
            <a:r>
              <a:rPr lang="ru-RU" b="1" dirty="0">
                <a:solidFill>
                  <a:srgbClr val="FF0000"/>
                </a:solidFill>
              </a:rPr>
              <a:t> </a:t>
            </a:r>
            <a:r>
              <a:rPr lang="ru-RU" b="1" dirty="0" smtClean="0">
                <a:solidFill>
                  <a:srgbClr val="FF0000"/>
                </a:solidFill>
              </a:rPr>
              <a:t>гиперкинез</a:t>
            </a:r>
            <a:endParaRPr lang="ru-RU" dirty="0">
              <a:solidFill>
                <a:srgbClr val="FF0000"/>
              </a:solidFill>
            </a:endParaRPr>
          </a:p>
        </p:txBody>
      </p:sp>
      <p:sp>
        <p:nvSpPr>
          <p:cNvPr id="3" name="Объект 2"/>
          <p:cNvSpPr>
            <a:spLocks noGrp="1"/>
          </p:cNvSpPr>
          <p:nvPr>
            <p:ph idx="1"/>
          </p:nvPr>
        </p:nvSpPr>
        <p:spPr>
          <a:xfrm>
            <a:off x="107504" y="1196752"/>
            <a:ext cx="8856984" cy="5472608"/>
          </a:xfrm>
        </p:spPr>
        <p:txBody>
          <a:bodyPr>
            <a:normAutofit fontScale="62500" lnSpcReduction="20000"/>
          </a:bodyPr>
          <a:lstStyle/>
          <a:p>
            <a:pPr fontAlgn="base"/>
            <a:r>
              <a:rPr lang="ru-RU" dirty="0" smtClean="0"/>
              <a:t>Внезапное </a:t>
            </a:r>
            <a:r>
              <a:rPr lang="ru-RU" dirty="0"/>
              <a:t>возникновение озноба (холодной дрожи), сопровождающееся ощущением внутренней дрожи, усилением </a:t>
            </a:r>
            <a:r>
              <a:rPr lang="ru-RU" dirty="0" err="1"/>
              <a:t>пиломоторной</a:t>
            </a:r>
            <a:r>
              <a:rPr lang="ru-RU" dirty="0"/>
              <a:t> реакции («гусиная кожа»), внутреннего напряжения; в некоторых случаях сочетается с повышением температуры. </a:t>
            </a:r>
            <a:r>
              <a:rPr lang="ru-RU" dirty="0" err="1"/>
              <a:t>Ознобоподобный</a:t>
            </a:r>
            <a:r>
              <a:rPr lang="ru-RU" dirty="0"/>
              <a:t> гиперкинез нередко включается в картину вегетативного криза. Это явление возникает в результате усиления физиологических механизмов теплообразования и связано с повышенной активностью симпатоадреналовой системы. Возникновение озноба обусловлено передачей эфферентных стимулов, идущих из задних отделов гипоталамуса через красные ядра к </a:t>
            </a:r>
            <a:r>
              <a:rPr lang="ru-RU" dirty="0" err="1"/>
              <a:t>мотонейронам</a:t>
            </a:r>
            <a:r>
              <a:rPr lang="ru-RU" dirty="0"/>
              <a:t> передних рогов спинного мозга. При этом существенная роль отводится к адреналину и тироксину (активация </a:t>
            </a:r>
            <a:r>
              <a:rPr lang="ru-RU" dirty="0" err="1"/>
              <a:t>эрготропных</a:t>
            </a:r>
            <a:r>
              <a:rPr lang="ru-RU" dirty="0"/>
              <a:t> систем). Озноб может быть связан с инфекцией. Лихорадочный озноб повышает температуру на 3-4 °С, этому способствуют образующиеся пирогенные вещества, т. е. повышается производство тепла. Кроме того, он может быть следствием психогенных влияний (эмоционального стресса), которые приводят к выбросу катехоламинов и, соответственно, возбуждению, идущему по указанным путям. Исследование эмоциональной сферы у таких больных выявляет наличие тревоги, тревожно-депрессивных расстройств и симптомов, свидетельствующих об активации симпатоадреналовой системы (бледность кожных покровов, тахикардия, повышенное артериальное давление и т.д.).</a:t>
            </a:r>
          </a:p>
          <a:p>
            <a:endParaRPr lang="ru-RU" dirty="0"/>
          </a:p>
        </p:txBody>
      </p:sp>
    </p:spTree>
    <p:extLst>
      <p:ext uri="{BB962C8B-B14F-4D97-AF65-F5344CB8AC3E}">
        <p14:creationId xmlns:p14="http://schemas.microsoft.com/office/powerpoint/2010/main" val="3080274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a:solidFill>
                  <a:srgbClr val="FF0000"/>
                </a:solidFill>
              </a:rPr>
              <a:t>Синдром «ознобления</a:t>
            </a:r>
            <a:r>
              <a:rPr lang="ru-RU" b="1" dirty="0" smtClean="0">
                <a:solidFill>
                  <a:srgbClr val="FF0000"/>
                </a:solidFill>
              </a:rPr>
              <a:t>»</a:t>
            </a:r>
            <a:endParaRPr lang="ru-RU" dirty="0">
              <a:solidFill>
                <a:srgbClr val="FF0000"/>
              </a:solidFill>
            </a:endParaRPr>
          </a:p>
        </p:txBody>
      </p:sp>
      <p:sp>
        <p:nvSpPr>
          <p:cNvPr id="3" name="Объект 2"/>
          <p:cNvSpPr>
            <a:spLocks noGrp="1"/>
          </p:cNvSpPr>
          <p:nvPr>
            <p:ph idx="1"/>
          </p:nvPr>
        </p:nvSpPr>
        <p:spPr>
          <a:xfrm>
            <a:off x="179512" y="980728"/>
            <a:ext cx="8784976" cy="5877272"/>
          </a:xfrm>
        </p:spPr>
        <p:txBody>
          <a:bodyPr>
            <a:normAutofit fontScale="70000" lnSpcReduction="20000"/>
          </a:bodyPr>
          <a:lstStyle/>
          <a:p>
            <a:pPr fontAlgn="base"/>
            <a:r>
              <a:rPr lang="ru-RU" dirty="0" smtClean="0"/>
              <a:t>Синдром </a:t>
            </a:r>
            <a:r>
              <a:rPr lang="ru-RU" dirty="0"/>
              <a:t>«ознобления» характеризуется почти постоянным ощущением «холода в организме» или в различных частях тела - спине, голове. Больной жалуется, что он мерзнет, по телу «бегают мурашки». При синдроме «ознобления» имеются довольно грубые эмоционально-личностные нарушения (психические расстройства), проявляющиеся </a:t>
            </a:r>
            <a:r>
              <a:rPr lang="ru-RU" dirty="0" err="1"/>
              <a:t>сенестопатически</a:t>
            </a:r>
            <a:r>
              <a:rPr lang="ru-RU" dirty="0"/>
              <a:t>-ипохондрическим синдромом с фобиями. Больные не переносят и боятся сквозняков, резких изменений погоды, низких температур. Они вынуждены постоянно тепло одеваться, даже при относительно высокой температуре воздуха. Летом ходят в зимних шапках, платках, так как «мерзнет голова», редко принимают ванну и моют голову. Температура тела при этом бывает нормальной или субфебрильной. Субфебрилитет длительный, невысокий, монотонный, часто сочетается с клиническими признаками гипоталамической дисфункции - </a:t>
            </a:r>
            <a:r>
              <a:rPr lang="ru-RU" dirty="0" err="1"/>
              <a:t>нейрообменно</a:t>
            </a:r>
            <a:r>
              <a:rPr lang="ru-RU" dirty="0"/>
              <a:t>-эндокринными расстройствами, нарушением влечений и мотиваций. Вегетативные симптомы представлены лабильностью артериального давления, пульса, расстройствами дыхания (</a:t>
            </a:r>
            <a:r>
              <a:rPr lang="ru-RU" dirty="0" err="1"/>
              <a:t>гипервентиляционный</a:t>
            </a:r>
            <a:r>
              <a:rPr lang="ru-RU" dirty="0"/>
              <a:t> синдром), повышенной потливостью. Исследование вегетативной нервной системы выявляет симпатическую недостаточность на фоне доминирования активности парасимпатической системы.</a:t>
            </a:r>
          </a:p>
          <a:p>
            <a:endParaRPr lang="ru-RU" dirty="0"/>
          </a:p>
        </p:txBody>
      </p:sp>
    </p:spTree>
    <p:extLst>
      <p:ext uri="{BB962C8B-B14F-4D97-AF65-F5344CB8AC3E}">
        <p14:creationId xmlns:p14="http://schemas.microsoft.com/office/powerpoint/2010/main" val="2416755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Патогенез нарушений </a:t>
            </a:r>
            <a:r>
              <a:rPr lang="ru-RU" b="1" dirty="0" smtClean="0">
                <a:solidFill>
                  <a:srgbClr val="FF0000"/>
                </a:solidFill>
              </a:rPr>
              <a:t>терморегуляций</a:t>
            </a:r>
            <a:endParaRPr lang="ru-RU" dirty="0">
              <a:solidFill>
                <a:srgbClr val="FF0000"/>
              </a:solidFill>
            </a:endParaRPr>
          </a:p>
        </p:txBody>
      </p:sp>
      <p:sp>
        <p:nvSpPr>
          <p:cNvPr id="3" name="Объект 2"/>
          <p:cNvSpPr>
            <a:spLocks noGrp="1"/>
          </p:cNvSpPr>
          <p:nvPr>
            <p:ph idx="1"/>
          </p:nvPr>
        </p:nvSpPr>
        <p:spPr>
          <a:xfrm>
            <a:off x="323528" y="1600200"/>
            <a:ext cx="8363272" cy="5069160"/>
          </a:xfrm>
        </p:spPr>
        <p:txBody>
          <a:bodyPr>
            <a:normAutofit fontScale="62500" lnSpcReduction="20000"/>
          </a:bodyPr>
          <a:lstStyle/>
          <a:p>
            <a:r>
              <a:rPr lang="ru-RU" dirty="0"/>
              <a:t>Регуляция температуры тела у теплокровных животных, т. е. поддержание </a:t>
            </a:r>
            <a:r>
              <a:rPr lang="ru-RU" dirty="0" err="1"/>
              <a:t>термогомеостаза</a:t>
            </a:r>
            <a:r>
              <a:rPr lang="ru-RU" dirty="0"/>
              <a:t> независимо от температуры окружающей среды, является достижением эволюционного развития. Температура тела отражает интенсивность биоэнергетических процессов и является результирующей процессов теплопродукции и теплоотдачи. Выделяют две основные фазы терморегуляции - химическую и физическую. Химическая терморегуляция осуществляется за счет местного и общего метаболизма, способствующего повышению теплообразования. Физическая - обеспечивает процессы теплоотдачи путем </a:t>
            </a:r>
            <a:r>
              <a:rPr lang="ru-RU" dirty="0" err="1"/>
              <a:t>теплопроведения</a:t>
            </a:r>
            <a:r>
              <a:rPr lang="ru-RU" dirty="0"/>
              <a:t> (конвенция) и теплоизлучения (радиация), а также путем испарения воды с поверхности кожи и слизистых оболочек. Основную роль при этом играют потоотделение и вазомоторные механизмы. Имеются центральные и периферические термочувствительные системы. К периферической терморегуляции относятся нервные рецепторы кожи, подкожной жировой клетчатки и внутренних органов. Кожа является теплообменным органом и регулятором температуры тела. Существенная роль отводится гемодинамике. Она - один из механизмов поддержания оптимальной для метаболизма температуры организма. </a:t>
            </a:r>
            <a:endParaRPr lang="ru-RU" dirty="0"/>
          </a:p>
        </p:txBody>
      </p:sp>
    </p:spTree>
    <p:extLst>
      <p:ext uri="{BB962C8B-B14F-4D97-AF65-F5344CB8AC3E}">
        <p14:creationId xmlns:p14="http://schemas.microsoft.com/office/powerpoint/2010/main" val="1434644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n\Desktop\htmlconvd-UrEznh_html_3c0beb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192688"/>
          </a:xfrm>
        </p:spPr>
        <p:txBody>
          <a:bodyPr>
            <a:normAutofit fontScale="77500" lnSpcReduction="20000"/>
          </a:bodyPr>
          <a:lstStyle/>
          <a:p>
            <a:pPr fontAlgn="base"/>
            <a:r>
              <a:rPr lang="ru-RU" dirty="0"/>
              <a:t>Информация об изменении температуры передается по афферентным системам в ЦНС. Многочисленные исследования, начиная с работ </a:t>
            </a:r>
            <a:r>
              <a:rPr lang="ru-RU" dirty="0" err="1"/>
              <a:t>Claude</a:t>
            </a:r>
            <a:r>
              <a:rPr lang="ru-RU" dirty="0"/>
              <a:t> </a:t>
            </a:r>
            <a:r>
              <a:rPr lang="ru-RU" dirty="0" err="1"/>
              <a:t>strongernard</a:t>
            </a:r>
            <a:r>
              <a:rPr lang="ru-RU" dirty="0"/>
              <a:t>, выполненные в 80-х годах XIX столетия, подтвердили особую роль гипоталамуса в процессах терморегуляции.</a:t>
            </a:r>
          </a:p>
          <a:p>
            <a:pPr fontAlgn="base"/>
            <a:r>
              <a:rPr lang="ru-RU" dirty="0"/>
              <a:t>В гипоталамусе выделяют медиальную </a:t>
            </a:r>
            <a:r>
              <a:rPr lang="ru-RU" dirty="0" err="1"/>
              <a:t>преоптическую</a:t>
            </a:r>
            <a:r>
              <a:rPr lang="ru-RU" dirty="0"/>
              <a:t> область переднего гипоталамуса (МПО), которой отводится роль «теплового центра», или центра теплоотдачи, и задний гипоталамус - «</a:t>
            </a:r>
            <a:r>
              <a:rPr lang="ru-RU" dirty="0" err="1"/>
              <a:t>холодовой</a:t>
            </a:r>
            <a:r>
              <a:rPr lang="ru-RU" dirty="0"/>
              <a:t> центр», или центр теплопродукции, в который входят вентро- и дорсомедиальные ядра гипоталамуса. Термочувствительные нейроны МПО и заднего гипоталамуса чувствительны как к центральным, так и к периферическим изменениям температуры. К термочувствительным центрам мозга относятся также </a:t>
            </a:r>
            <a:r>
              <a:rPr lang="ru-RU" dirty="0" err="1"/>
              <a:t>мезэнцефальная</a:t>
            </a:r>
            <a:r>
              <a:rPr lang="ru-RU" dirty="0"/>
              <a:t> активирующая система, </a:t>
            </a:r>
            <a:r>
              <a:rPr lang="ru-RU" dirty="0" err="1"/>
              <a:t>гипокамп</a:t>
            </a:r>
            <a:r>
              <a:rPr lang="ru-RU" dirty="0"/>
              <a:t>, ядра </a:t>
            </a:r>
            <a:r>
              <a:rPr lang="ru-RU" dirty="0" err="1"/>
              <a:t>амигдалы</a:t>
            </a:r>
            <a:r>
              <a:rPr lang="ru-RU" dirty="0"/>
              <a:t>, кора головного мозга. В спинном мозге имеются специфические термочувствительные элементы.</a:t>
            </a:r>
          </a:p>
        </p:txBody>
      </p:sp>
    </p:spTree>
    <p:extLst>
      <p:ext uri="{BB962C8B-B14F-4D97-AF65-F5344CB8AC3E}">
        <p14:creationId xmlns:p14="http://schemas.microsoft.com/office/powerpoint/2010/main" val="858921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23554" name="Picture 2" descr="C:\Users\Adminn\Desktop\htmlconvd-UrEznh_html_6b99c2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73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normAutofit fontScale="85000" lnSpcReduction="10000"/>
          </a:bodyPr>
          <a:lstStyle/>
          <a:p>
            <a:r>
              <a:rPr lang="ru-RU" dirty="0"/>
              <a:t>Существует несколько теорий, объясняющих поддержание температуры тела. Наиболее распространенной является теория «установочной точки». Под «установочной точкой» понимают тот уровень температуры, при котором деятельность </a:t>
            </a:r>
            <a:r>
              <a:rPr lang="ru-RU" dirty="0" err="1"/>
              <a:t>терморегуляционных</a:t>
            </a:r>
            <a:r>
              <a:rPr lang="ru-RU" dirty="0"/>
              <a:t> механизмов минимальна, стремится к нулю и является оптимальной в данных условиях. Возмущающие воздействия, меняющие температурный режим организма, приводят к активации процессов либо теплопродукции, либо теплоотдачи, что возвращает температуру к исходной «установочной точке». В исследованиях, посвященных вопросам терморегуляции, отражено участие симпатической и парасимпатической систем.</a:t>
            </a:r>
            <a:endParaRPr lang="ru-RU" dirty="0"/>
          </a:p>
        </p:txBody>
      </p:sp>
    </p:spTree>
    <p:extLst>
      <p:ext uri="{BB962C8B-B14F-4D97-AF65-F5344CB8AC3E}">
        <p14:creationId xmlns:p14="http://schemas.microsoft.com/office/powerpoint/2010/main" val="3009426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27650" name="Picture 2" descr="C:\Users\Adminn\Desktop\slide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633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784976" cy="6408712"/>
          </a:xfrm>
        </p:spPr>
        <p:txBody>
          <a:bodyPr>
            <a:normAutofit fontScale="92500" lnSpcReduction="20000"/>
          </a:bodyPr>
          <a:lstStyle/>
          <a:p>
            <a:r>
              <a:rPr lang="ru-RU" dirty="0"/>
              <a:t>Влиянию фармакологических препаратов на вегетативные функции, в том числе на терморегуляцию, посвящены многочисленные работы. Установлено, что альфа и бета-адреноблокаторы приводят к снижению температуры тела вследствие увеличения кожного кровотока, что изменяет активность периферических терморецепторов. Общие и местные анестетики, барбитураты, транквилизаторы, нейролептики, </a:t>
            </a:r>
            <a:r>
              <a:rPr lang="ru-RU" dirty="0" err="1"/>
              <a:t>ганглиоблокаторы</a:t>
            </a:r>
            <a:r>
              <a:rPr lang="ru-RU" dirty="0"/>
              <a:t>, ацетилхолин и другие вещества также влияют на изменение температуры тела. При этом имеются сведения об их действии на тканевый обмен, тонус кожных сосудов, потоотделение, мионевральный синапс (курареподобные средства), мышечный тонус (холодная дрожь), но не на терморецепторы.</a:t>
            </a:r>
            <a:endParaRPr lang="ru-RU" dirty="0"/>
          </a:p>
        </p:txBody>
      </p:sp>
    </p:spTree>
    <p:extLst>
      <p:ext uri="{BB962C8B-B14F-4D97-AF65-F5344CB8AC3E}">
        <p14:creationId xmlns:p14="http://schemas.microsoft.com/office/powerpoint/2010/main" val="1196623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2530" name="Picture 2" descr="C:\Users\Adminn\Desktop\c52e88ead9946ad0d04809e340302c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400"/>
            <a:ext cx="9144000" cy="67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82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720080"/>
          </a:xfrm>
        </p:spPr>
        <p:txBody>
          <a:bodyPr>
            <a:normAutofit fontScale="90000"/>
          </a:bodyPr>
          <a:lstStyle/>
          <a:p>
            <a:r>
              <a:rPr lang="ru-RU" b="1" dirty="0">
                <a:solidFill>
                  <a:srgbClr val="FF3300"/>
                </a:solidFill>
              </a:rPr>
              <a:t>План лекции:</a:t>
            </a:r>
            <a:endParaRPr lang="ru-RU" dirty="0"/>
          </a:p>
        </p:txBody>
      </p:sp>
      <p:sp>
        <p:nvSpPr>
          <p:cNvPr id="4" name="Объект 3"/>
          <p:cNvSpPr>
            <a:spLocks noGrp="1"/>
          </p:cNvSpPr>
          <p:nvPr>
            <p:ph sz="half" idx="2"/>
          </p:nvPr>
        </p:nvSpPr>
        <p:spPr>
          <a:xfrm>
            <a:off x="457200" y="1340768"/>
            <a:ext cx="4040188" cy="5517232"/>
          </a:xfrm>
        </p:spPr>
        <p:txBody>
          <a:bodyPr>
            <a:normAutofit fontScale="92500" lnSpcReduction="10000"/>
          </a:bodyPr>
          <a:lstStyle/>
          <a:p>
            <a:pPr>
              <a:lnSpc>
                <a:spcPct val="90000"/>
              </a:lnSpc>
            </a:pPr>
            <a:r>
              <a:rPr lang="ru-RU" dirty="0">
                <a:latin typeface="Times New Roman" pitchFamily="18" charset="0"/>
                <a:cs typeface="Times New Roman" pitchFamily="18" charset="0"/>
              </a:rPr>
              <a:t>Актуальность.</a:t>
            </a:r>
          </a:p>
          <a:p>
            <a:pPr>
              <a:lnSpc>
                <a:spcPct val="90000"/>
              </a:lnSpc>
            </a:pPr>
            <a:r>
              <a:rPr lang="ru-RU" dirty="0">
                <a:latin typeface="Times New Roman" pitchFamily="18" charset="0"/>
                <a:cs typeface="Times New Roman" pitchFamily="18" charset="0"/>
              </a:rPr>
              <a:t>Принципы измерения температуры. Термометры</a:t>
            </a:r>
            <a:r>
              <a:rPr lang="ru-RU" dirty="0" smtClean="0">
                <a:latin typeface="Times New Roman" pitchFamily="18" charset="0"/>
                <a:cs typeface="Times New Roman" pitchFamily="18" charset="0"/>
              </a:rPr>
              <a:t>.</a:t>
            </a:r>
          </a:p>
          <a:p>
            <a:pPr>
              <a:lnSpc>
                <a:spcPct val="90000"/>
              </a:lnSpc>
            </a:pPr>
            <a:r>
              <a:rPr lang="ru-RU" dirty="0" smtClean="0">
                <a:latin typeface="Times New Roman" pitchFamily="18" charset="0"/>
                <a:cs typeface="Times New Roman" pitchFamily="18" charset="0"/>
              </a:rPr>
              <a:t>Нарушение терморегуляции (гипертермия, гипотермия, </a:t>
            </a:r>
            <a:r>
              <a:rPr lang="ru-RU" dirty="0" err="1">
                <a:latin typeface="Times New Roman" pitchFamily="18" charset="0"/>
                <a:cs typeface="Times New Roman" pitchFamily="18" charset="0"/>
              </a:rPr>
              <a:t>ознобоподобным</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гиперкинез, синдром </a:t>
            </a:r>
            <a:r>
              <a:rPr lang="ru-RU" dirty="0">
                <a:latin typeface="Times New Roman" pitchFamily="18" charset="0"/>
                <a:cs typeface="Times New Roman" pitchFamily="18" charset="0"/>
              </a:rPr>
              <a:t>«ознобления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nSpc>
                <a:spcPct val="90000"/>
              </a:lnSpc>
            </a:pPr>
            <a:r>
              <a:rPr lang="ru-RU" dirty="0" smtClean="0">
                <a:latin typeface="Times New Roman" pitchFamily="18" charset="0"/>
                <a:cs typeface="Times New Roman" pitchFamily="18" charset="0"/>
              </a:rPr>
              <a:t>Лихорадка</a:t>
            </a:r>
            <a:r>
              <a:rPr lang="ru-RU" dirty="0">
                <a:latin typeface="Times New Roman" pitchFamily="18" charset="0"/>
                <a:cs typeface="Times New Roman" pitchFamily="18" charset="0"/>
              </a:rPr>
              <a:t>. Патогенез.</a:t>
            </a:r>
          </a:p>
          <a:p>
            <a:pPr>
              <a:lnSpc>
                <a:spcPct val="90000"/>
              </a:lnSpc>
            </a:pPr>
            <a:r>
              <a:rPr lang="ru-RU" dirty="0">
                <a:latin typeface="Times New Roman" pitchFamily="18" charset="0"/>
                <a:cs typeface="Times New Roman" pitchFamily="18" charset="0"/>
              </a:rPr>
              <a:t>Причины лихорадки.</a:t>
            </a:r>
          </a:p>
          <a:p>
            <a:pPr>
              <a:lnSpc>
                <a:spcPct val="90000"/>
              </a:lnSpc>
            </a:pPr>
            <a:r>
              <a:rPr lang="ru-RU" dirty="0">
                <a:latin typeface="Times New Roman" pitchFamily="18" charset="0"/>
                <a:cs typeface="Times New Roman" pitchFamily="18" charset="0"/>
              </a:rPr>
              <a:t>Тактика при лихорадках неясного генеза.</a:t>
            </a:r>
          </a:p>
          <a:p>
            <a:pPr>
              <a:lnSpc>
                <a:spcPct val="90000"/>
              </a:lnSpc>
            </a:pPr>
            <a:r>
              <a:rPr lang="ru-RU" dirty="0">
                <a:latin typeface="Times New Roman" pitchFamily="18" charset="0"/>
                <a:cs typeface="Times New Roman" pitchFamily="18" charset="0"/>
              </a:rPr>
              <a:t>Виды лихорадок.</a:t>
            </a:r>
          </a:p>
          <a:p>
            <a:pPr>
              <a:lnSpc>
                <a:spcPct val="90000"/>
              </a:lnSpc>
            </a:pPr>
            <a:r>
              <a:rPr lang="ru-RU" dirty="0">
                <a:latin typeface="Times New Roman" pitchFamily="18" charset="0"/>
                <a:cs typeface="Times New Roman" pitchFamily="18" charset="0"/>
              </a:rPr>
              <a:t> «Розовая» лихорадка.</a:t>
            </a:r>
          </a:p>
          <a:p>
            <a:pPr>
              <a:lnSpc>
                <a:spcPct val="90000"/>
              </a:lnSpc>
            </a:pPr>
            <a:r>
              <a:rPr lang="ru-RU" dirty="0">
                <a:latin typeface="Times New Roman" pitchFamily="18" charset="0"/>
                <a:cs typeface="Times New Roman" pitchFamily="18" charset="0"/>
              </a:rPr>
              <a:t>«Белая» лихорадка.</a:t>
            </a:r>
          </a:p>
          <a:p>
            <a:pPr>
              <a:lnSpc>
                <a:spcPct val="90000"/>
              </a:lnSpc>
            </a:pPr>
            <a:r>
              <a:rPr lang="ru-RU" dirty="0" err="1">
                <a:latin typeface="Times New Roman" pitchFamily="18" charset="0"/>
                <a:cs typeface="Times New Roman" pitchFamily="18" charset="0"/>
              </a:rPr>
              <a:t>Гипертемический</a:t>
            </a:r>
            <a:r>
              <a:rPr lang="ru-RU" dirty="0">
                <a:latin typeface="Times New Roman" pitchFamily="18" charset="0"/>
                <a:cs typeface="Times New Roman" pitchFamily="18" charset="0"/>
              </a:rPr>
              <a:t> синдром.</a:t>
            </a:r>
          </a:p>
          <a:p>
            <a:pPr>
              <a:lnSpc>
                <a:spcPct val="90000"/>
              </a:lnSpc>
            </a:pPr>
            <a:r>
              <a:rPr lang="ru-RU" dirty="0">
                <a:latin typeface="Times New Roman" pitchFamily="18" charset="0"/>
                <a:cs typeface="Times New Roman" pitchFamily="18" charset="0"/>
              </a:rPr>
              <a:t>Последствия ГТС.</a:t>
            </a:r>
          </a:p>
          <a:p>
            <a:endParaRPr lang="ru-RU" dirty="0"/>
          </a:p>
        </p:txBody>
      </p:sp>
      <p:sp>
        <p:nvSpPr>
          <p:cNvPr id="6" name="Объект 5"/>
          <p:cNvSpPr>
            <a:spLocks noGrp="1"/>
          </p:cNvSpPr>
          <p:nvPr>
            <p:ph sz="quarter" idx="4"/>
          </p:nvPr>
        </p:nvSpPr>
        <p:spPr>
          <a:xfrm>
            <a:off x="4645025" y="1340768"/>
            <a:ext cx="4041775" cy="5328592"/>
          </a:xfrm>
        </p:spPr>
        <p:txBody>
          <a:bodyPr>
            <a:normAutofit/>
          </a:bodyPr>
          <a:lstStyle/>
          <a:p>
            <a:pPr>
              <a:lnSpc>
                <a:spcPct val="90000"/>
              </a:lnSpc>
            </a:pPr>
            <a:r>
              <a:rPr lang="ru-RU" dirty="0">
                <a:latin typeface="Times New Roman" pitchFamily="18" charset="0"/>
                <a:cs typeface="Times New Roman" pitchFamily="18" charset="0"/>
              </a:rPr>
              <a:t>Смертельная опасность при лихорадке.</a:t>
            </a:r>
          </a:p>
          <a:p>
            <a:pPr>
              <a:lnSpc>
                <a:spcPct val="90000"/>
              </a:lnSpc>
            </a:pPr>
            <a:r>
              <a:rPr lang="ru-RU" dirty="0">
                <a:latin typeface="Times New Roman" pitchFamily="18" charset="0"/>
                <a:cs typeface="Times New Roman" pitchFamily="18" charset="0"/>
              </a:rPr>
              <a:t>Тактика при лихорадке. Система «светофора».</a:t>
            </a:r>
          </a:p>
          <a:p>
            <a:pPr>
              <a:lnSpc>
                <a:spcPct val="90000"/>
              </a:lnSpc>
            </a:pPr>
            <a:r>
              <a:rPr lang="ru-RU" dirty="0">
                <a:latin typeface="Times New Roman" pitchFamily="18" charset="0"/>
                <a:cs typeface="Times New Roman" pitchFamily="18" charset="0"/>
              </a:rPr>
              <a:t>Лечение лихорадки.</a:t>
            </a:r>
          </a:p>
          <a:p>
            <a:pPr>
              <a:lnSpc>
                <a:spcPct val="90000"/>
              </a:lnSpc>
            </a:pPr>
            <a:r>
              <a:rPr lang="ru-RU" dirty="0">
                <a:latin typeface="Times New Roman" pitchFamily="18" charset="0"/>
                <a:cs typeface="Times New Roman" pitchFamily="18" charset="0"/>
              </a:rPr>
              <a:t>Показания для госпитализации.</a:t>
            </a:r>
          </a:p>
          <a:p>
            <a:pPr>
              <a:lnSpc>
                <a:spcPct val="90000"/>
              </a:lnSpc>
            </a:pPr>
            <a:r>
              <a:rPr lang="ru-RU" dirty="0">
                <a:latin typeface="Times New Roman" pitchFamily="18" charset="0"/>
                <a:cs typeface="Times New Roman" pitchFamily="18" charset="0"/>
              </a:rPr>
              <a:t>Запрещенные жаропонижающие средства у детей и взрослых.</a:t>
            </a:r>
          </a:p>
          <a:p>
            <a:pPr>
              <a:lnSpc>
                <a:spcPct val="90000"/>
              </a:lnSpc>
            </a:pPr>
            <a:r>
              <a:rPr lang="ru-RU" dirty="0">
                <a:latin typeface="Times New Roman" pitchFamily="18" charset="0"/>
                <a:cs typeface="Times New Roman" pitchFamily="18" charset="0"/>
              </a:rPr>
              <a:t>Выводы. </a:t>
            </a:r>
          </a:p>
          <a:p>
            <a:pPr marL="0" indent="0">
              <a:buNone/>
            </a:pPr>
            <a:endParaRPr lang="ru-RU" dirty="0"/>
          </a:p>
        </p:txBody>
      </p:sp>
    </p:spTree>
    <p:extLst>
      <p:ext uri="{BB962C8B-B14F-4D97-AF65-F5344CB8AC3E}">
        <p14:creationId xmlns:p14="http://schemas.microsoft.com/office/powerpoint/2010/main" val="66190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9144000" cy="6552728"/>
          </a:xfrm>
        </p:spPr>
        <p:txBody>
          <a:bodyPr>
            <a:normAutofit fontScale="85000" lnSpcReduction="10000"/>
          </a:bodyPr>
          <a:lstStyle/>
          <a:p>
            <a:pPr fontAlgn="base"/>
            <a:r>
              <a:rPr lang="ru-RU" dirty="0"/>
              <a:t>Показано значение стволовых </a:t>
            </a:r>
            <a:r>
              <a:rPr lang="ru-RU" dirty="0" err="1"/>
              <a:t>адрено</a:t>
            </a:r>
            <a:r>
              <a:rPr lang="ru-RU" dirty="0"/>
              <a:t>- и </a:t>
            </a:r>
            <a:r>
              <a:rPr lang="ru-RU" dirty="0" err="1"/>
              <a:t>серотонинергических</a:t>
            </a:r>
            <a:r>
              <a:rPr lang="ru-RU" dirty="0"/>
              <a:t> систем для терморегуляции и зависимость температуры от баланса норадреналина и серотонина в гипоталамусе. Большое внимание уделяется соотношению концентрации ионов натрия и кальция во внеклеточной жидкости. Таким образом, температурный гомеостаз является результатом интегративной деятельности физиологических систем, обеспечивающих метаболические процессы, которые находятся под координирующим влиянием нервной системы.</a:t>
            </a:r>
          </a:p>
          <a:p>
            <a:pPr fontAlgn="base"/>
            <a:r>
              <a:rPr lang="ru-RU" dirty="0"/>
              <a:t>Неинфекционное повышение температуры считалось проявлением вегетоневроза, вегетативной дистонии, вазомоторного невроза; аномальной температурной реакцией «вегетативно-стигматизированных» субъектов под воздействием обычных факторов или психогенной лихорадкой у людей с определенными конституциональными особенностями нервной системы.</a:t>
            </a:r>
          </a:p>
          <a:p>
            <a:endParaRPr lang="ru-RU" dirty="0"/>
          </a:p>
        </p:txBody>
      </p:sp>
    </p:spTree>
    <p:extLst>
      <p:ext uri="{BB962C8B-B14F-4D97-AF65-F5344CB8AC3E}">
        <p14:creationId xmlns:p14="http://schemas.microsoft.com/office/powerpoint/2010/main" val="3624362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552728"/>
          </a:xfrm>
        </p:spPr>
        <p:txBody>
          <a:bodyPr>
            <a:normAutofit fontScale="70000" lnSpcReduction="20000"/>
          </a:bodyPr>
          <a:lstStyle/>
          <a:p>
            <a:r>
              <a:rPr lang="ru-RU" dirty="0"/>
              <a:t>Основными причинами затяжного субфебрилитета, «неясных» повышений температуры являются физиологические, психогенные, нейроэндокринные расстройства, ложные причины. К физиологическим расстройствам терморегуляции относят повышение температуры (до субфебрильных цифр) конституционального (правильного) характера, как результат физических и спортивных перегрузок, в некоторых случаях во второй половине менструального цикла, редко в течение первых 3-4 мес. беременности, что связывают с активностью желтого тела. Ложная температура зависит от неисправности термометра или симуляции. Повышение температуры (до 40-42 °С) описывается нередко при истерических припадках. Температурная кривая характеризуется очень быстрым подъемом и критическим падением до нормального, субфебрильного или </a:t>
            </a:r>
            <a:r>
              <a:rPr lang="ru-RU" dirty="0" err="1"/>
              <a:t>гипофебрильного</a:t>
            </a:r>
            <a:r>
              <a:rPr lang="ru-RU" dirty="0"/>
              <a:t> уровня. Субфебрилитет при неврозах обнаруживается у трети больных. Психогенное повышение температуры наблюдается преимущественно в детском и юношеском возрасте на фоне вегетативно-эндокринных расстройств пубертатного периода. В этих случаях провоцирующим, пусковым фактором могут быть эмоции, физическое перенапряжение, стрессовые ситуации. Благоприятным фоном является </a:t>
            </a:r>
            <a:r>
              <a:rPr lang="ru-RU" dirty="0" err="1"/>
              <a:t>аллергизация</a:t>
            </a:r>
            <a:r>
              <a:rPr lang="ru-RU" dirty="0"/>
              <a:t>, эндокринная </a:t>
            </a:r>
            <a:r>
              <a:rPr lang="ru-RU" dirty="0" err="1"/>
              <a:t>дисрегуляция</a:t>
            </a:r>
            <a:r>
              <a:rPr lang="ru-RU" dirty="0"/>
              <a:t> и пр. Возможно условно-рефлекторное повышение температуры, когда сама обстановка, например измерение температуры, служит условным раздражителем.</a:t>
            </a:r>
            <a:endParaRPr lang="ru-RU" dirty="0"/>
          </a:p>
        </p:txBody>
      </p:sp>
    </p:spTree>
    <p:extLst>
      <p:ext uri="{BB962C8B-B14F-4D97-AF65-F5344CB8AC3E}">
        <p14:creationId xmlns:p14="http://schemas.microsoft.com/office/powerpoint/2010/main" val="3265898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Диагностика </a:t>
            </a:r>
            <a:r>
              <a:rPr lang="ru-RU" b="1" dirty="0" err="1">
                <a:solidFill>
                  <a:srgbClr val="FF0000"/>
                </a:solidFill>
              </a:rPr>
              <a:t>терморегуляционных</a:t>
            </a:r>
            <a:r>
              <a:rPr lang="ru-RU" b="1" dirty="0">
                <a:solidFill>
                  <a:srgbClr val="FF0000"/>
                </a:solidFill>
              </a:rPr>
              <a:t> расстройств</a:t>
            </a:r>
          </a:p>
        </p:txBody>
      </p:sp>
      <p:sp>
        <p:nvSpPr>
          <p:cNvPr id="3" name="Объект 2"/>
          <p:cNvSpPr>
            <a:spLocks noGrp="1"/>
          </p:cNvSpPr>
          <p:nvPr>
            <p:ph idx="1"/>
          </p:nvPr>
        </p:nvSpPr>
        <p:spPr>
          <a:xfrm>
            <a:off x="457200" y="1600200"/>
            <a:ext cx="8229600" cy="4997152"/>
          </a:xfrm>
        </p:spPr>
        <p:txBody>
          <a:bodyPr>
            <a:normAutofit fontScale="85000" lnSpcReduction="10000"/>
          </a:bodyPr>
          <a:lstStyle/>
          <a:p>
            <a:r>
              <a:rPr lang="ru-RU" dirty="0" smtClean="0"/>
              <a:t>до </a:t>
            </a:r>
            <a:r>
              <a:rPr lang="ru-RU" dirty="0"/>
              <a:t>настоящего времени трудна и требует поэтапного подхода. Она должна начинаться с эпидемиологического анализа, полного анализа заболевания, соматического обследования, стандартных лабораторных исследований и в части случаев с применения специальных методов для исключения патологического состояния, приводящего к повышению температуры тела. При этом в первую очередь должны быть исключены инфекционные заболевания, опухолевые, иммунологические, системные заболевания соединительной ткани, </a:t>
            </a:r>
            <a:r>
              <a:rPr lang="ru-RU" dirty="0" err="1"/>
              <a:t>демиелинизирующие</a:t>
            </a:r>
            <a:r>
              <a:rPr lang="ru-RU" dirty="0"/>
              <a:t> процессы, интоксикации и др.</a:t>
            </a:r>
            <a:endParaRPr lang="ru-RU" dirty="0"/>
          </a:p>
        </p:txBody>
      </p:sp>
    </p:spTree>
    <p:extLst>
      <p:ext uri="{BB962C8B-B14F-4D97-AF65-F5344CB8AC3E}">
        <p14:creationId xmlns:p14="http://schemas.microsoft.com/office/powerpoint/2010/main" val="1714952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Лечение нарушения </a:t>
            </a:r>
            <a:r>
              <a:rPr lang="ru-RU" b="1" dirty="0" smtClean="0">
                <a:solidFill>
                  <a:srgbClr val="FF0000"/>
                </a:solidFill>
              </a:rPr>
              <a:t>терморегуляции</a:t>
            </a:r>
            <a:endParaRPr lang="ru-RU" dirty="0">
              <a:solidFill>
                <a:srgbClr val="FF0000"/>
              </a:solidFill>
            </a:endParaRPr>
          </a:p>
        </p:txBody>
      </p:sp>
      <p:sp>
        <p:nvSpPr>
          <p:cNvPr id="3" name="Объект 2"/>
          <p:cNvSpPr>
            <a:spLocks noGrp="1"/>
          </p:cNvSpPr>
          <p:nvPr>
            <p:ph idx="1"/>
          </p:nvPr>
        </p:nvSpPr>
        <p:spPr>
          <a:xfrm>
            <a:off x="251520" y="1600200"/>
            <a:ext cx="8712968" cy="5069160"/>
          </a:xfrm>
        </p:spPr>
        <p:txBody>
          <a:bodyPr/>
          <a:lstStyle/>
          <a:p>
            <a:pPr fontAlgn="base"/>
            <a:r>
              <a:rPr lang="ru-RU" dirty="0" smtClean="0"/>
              <a:t>Нарушения </a:t>
            </a:r>
            <a:r>
              <a:rPr lang="ru-RU" dirty="0"/>
              <a:t>терморегуляции чаще проявляются гипертермическими расстройствами. Терапия должна проводиться с учетом того, что гипертермия есть проявление синдрома вегетативной дисфункции. В связи с этим необходимы следующие меры:</a:t>
            </a:r>
          </a:p>
          <a:p>
            <a:endParaRPr lang="ru-RU" dirty="0"/>
          </a:p>
        </p:txBody>
      </p:sp>
    </p:spTree>
    <p:extLst>
      <p:ext uri="{BB962C8B-B14F-4D97-AF65-F5344CB8AC3E}">
        <p14:creationId xmlns:p14="http://schemas.microsoft.com/office/powerpoint/2010/main" val="1964167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77500" lnSpcReduction="20000"/>
          </a:bodyPr>
          <a:lstStyle/>
          <a:p>
            <a:pPr fontAlgn="base"/>
            <a:r>
              <a:rPr lang="ru-RU" dirty="0"/>
              <a:t>Воздействие на эмоциональную сферу: назначение средств, влияющих на психические расстройства с учетом их характера (транквилизаторы, антидепрессанты и </a:t>
            </a:r>
            <a:r>
              <a:rPr lang="ru-RU" dirty="0" err="1"/>
              <a:t>др</a:t>
            </a:r>
            <a:r>
              <a:rPr lang="ru-RU" dirty="0"/>
              <a:t>).</a:t>
            </a:r>
          </a:p>
          <a:p>
            <a:pPr fontAlgn="base"/>
            <a:r>
              <a:rPr lang="ru-RU" dirty="0"/>
              <a:t>Назначение препаратов, уменьшающих адренергическую активацию, оказывающих как центральное, так и периферическое действие (резерпин по 0,1 мг 1-2 раза в сутки, бета-адреноблокаторы по 60-80 мг/</a:t>
            </a:r>
            <a:r>
              <a:rPr lang="ru-RU" dirty="0" err="1"/>
              <a:t>сут</a:t>
            </a:r>
            <a:r>
              <a:rPr lang="ru-RU" dirty="0"/>
              <a:t>., альфа-</a:t>
            </a:r>
            <a:r>
              <a:rPr lang="ru-RU" dirty="0" err="1"/>
              <a:t>адреноблокаторы</a:t>
            </a:r>
            <a:r>
              <a:rPr lang="ru-RU" dirty="0"/>
              <a:t> - </a:t>
            </a:r>
            <a:r>
              <a:rPr lang="ru-RU" dirty="0" err="1"/>
              <a:t>пирроксан</a:t>
            </a:r>
            <a:r>
              <a:rPr lang="ru-RU" dirty="0"/>
              <a:t> по 0,015 г 1-3 раза в сутки, </a:t>
            </a:r>
            <a:r>
              <a:rPr lang="ru-RU" dirty="0" err="1"/>
              <a:t>фентоламин</a:t>
            </a:r>
            <a:r>
              <a:rPr lang="ru-RU" dirty="0"/>
              <a:t> по 25 мг 1-2 раза в день и др.).</a:t>
            </a:r>
          </a:p>
          <a:p>
            <a:pPr fontAlgn="base"/>
            <a:r>
              <a:rPr lang="ru-RU" dirty="0"/>
              <a:t>Применение препаратов, усиливающих теплоотдачу путем расширения периферических сосудов кожи: никотиновая кислота, но-шпа и др.</a:t>
            </a:r>
          </a:p>
          <a:p>
            <a:pPr fontAlgn="base"/>
            <a:r>
              <a:rPr lang="ru-RU" dirty="0"/>
              <a:t>Общеукрепляющее лечение; физическое закаливание.</a:t>
            </a:r>
          </a:p>
          <a:p>
            <a:pPr fontAlgn="base"/>
            <a:r>
              <a:rPr lang="ru-RU" dirty="0"/>
              <a:t>При синдроме «ознобления», помимо вышеуказанных препаратов, целесообразно назначение нейролептиков.</a:t>
            </a:r>
          </a:p>
          <a:p>
            <a:endParaRPr lang="ru-RU" dirty="0"/>
          </a:p>
        </p:txBody>
      </p:sp>
    </p:spTree>
    <p:extLst>
      <p:ext uri="{BB962C8B-B14F-4D97-AF65-F5344CB8AC3E}">
        <p14:creationId xmlns:p14="http://schemas.microsoft.com/office/powerpoint/2010/main" val="1323866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Лихорадка</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pPr marL="0" indent="0">
              <a:buNone/>
            </a:pPr>
            <a:r>
              <a:rPr lang="ru-RU" b="1" dirty="0" smtClean="0"/>
              <a:t>– </a:t>
            </a:r>
            <a:r>
              <a:rPr lang="ru-RU" dirty="0"/>
              <a:t>(</a:t>
            </a:r>
            <a:r>
              <a:rPr lang="ru-RU" dirty="0" err="1"/>
              <a:t>febris</a:t>
            </a:r>
            <a:r>
              <a:rPr lang="ru-RU" dirty="0"/>
              <a:t>, </a:t>
            </a:r>
            <a:r>
              <a:rPr lang="ru-RU" dirty="0" err="1"/>
              <a:t>pyrexia</a:t>
            </a:r>
            <a:r>
              <a:rPr lang="ru-RU" dirty="0"/>
              <a:t>) – неспецифическая  защитно-приспособительная реакция организма на воздействие различных патогенных факторов, выражающаяся временной перестройкой теплообмена, повышая теплопродукцию (мышечная дрожь) и снижая теплоотдачу (спазм периферических сосудов и уменьшение потоотделения), стимулирующая естественную реактивность организма.</a:t>
            </a:r>
          </a:p>
          <a:p>
            <a:endParaRPr lang="ru-RU" dirty="0"/>
          </a:p>
        </p:txBody>
      </p:sp>
    </p:spTree>
    <p:extLst>
      <p:ext uri="{BB962C8B-B14F-4D97-AF65-F5344CB8AC3E}">
        <p14:creationId xmlns:p14="http://schemas.microsoft.com/office/powerpoint/2010/main" val="1606095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В основе лихорадки лежит</a:t>
            </a:r>
          </a:p>
        </p:txBody>
      </p:sp>
      <p:sp>
        <p:nvSpPr>
          <p:cNvPr id="3" name="Объект 2"/>
          <p:cNvSpPr>
            <a:spLocks noGrp="1"/>
          </p:cNvSpPr>
          <p:nvPr>
            <p:ph idx="1"/>
          </p:nvPr>
        </p:nvSpPr>
        <p:spPr/>
        <p:txBody>
          <a:bodyPr>
            <a:normAutofit/>
          </a:bodyPr>
          <a:lstStyle/>
          <a:p>
            <a:r>
              <a:rPr lang="ru-RU" dirty="0" smtClean="0"/>
              <a:t>своеобразная </a:t>
            </a:r>
            <a:r>
              <a:rPr lang="ru-RU" dirty="0"/>
              <a:t>реакция гипоталамических центров </a:t>
            </a:r>
            <a:r>
              <a:rPr lang="ru-RU" dirty="0" err="1"/>
              <a:t>терморегуляциипри</a:t>
            </a:r>
            <a:r>
              <a:rPr lang="ru-RU" dirty="0"/>
              <a:t> различных заболеваниях на действие пирогенных веществ (</a:t>
            </a:r>
            <a:r>
              <a:rPr lang="ru-RU" i="1" dirty="0"/>
              <a:t>токсины микробов, продукты распада микроорганизмов, пирогенные цитокины – интерферон гамма, </a:t>
            </a:r>
            <a:r>
              <a:rPr lang="ru-RU" i="1" dirty="0" err="1"/>
              <a:t>интерлейкин</a:t>
            </a:r>
            <a:r>
              <a:rPr lang="ru-RU" i="1" dirty="0"/>
              <a:t> 1(ИЛ–1), ФНО-альфа</a:t>
            </a:r>
            <a:r>
              <a:rPr lang="ru-RU" dirty="0"/>
              <a:t>), вырабатывающихся при развитии инфекционного процесса.</a:t>
            </a:r>
            <a:endParaRPr lang="ru-RU" dirty="0"/>
          </a:p>
        </p:txBody>
      </p:sp>
    </p:spTree>
    <p:extLst>
      <p:ext uri="{BB962C8B-B14F-4D97-AF65-F5344CB8AC3E}">
        <p14:creationId xmlns:p14="http://schemas.microsoft.com/office/powerpoint/2010/main" val="380761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b="1" dirty="0" smtClean="0">
                <a:solidFill>
                  <a:srgbClr val="FF0000"/>
                </a:solidFill>
              </a:rPr>
              <a:t>Причины лихорадки</a:t>
            </a:r>
            <a:endParaRPr lang="ru-RU" b="1" dirty="0">
              <a:solidFill>
                <a:srgbClr val="FF0000"/>
              </a:solidFill>
            </a:endParaRPr>
          </a:p>
        </p:txBody>
      </p:sp>
      <p:sp>
        <p:nvSpPr>
          <p:cNvPr id="3" name="Объект 2"/>
          <p:cNvSpPr>
            <a:spLocks noGrp="1"/>
          </p:cNvSpPr>
          <p:nvPr>
            <p:ph idx="1"/>
          </p:nvPr>
        </p:nvSpPr>
        <p:spPr>
          <a:xfrm>
            <a:off x="457200" y="1268760"/>
            <a:ext cx="8229600" cy="5256584"/>
          </a:xfrm>
        </p:spPr>
        <p:txBody>
          <a:bodyPr>
            <a:normAutofit fontScale="85000" lnSpcReduction="20000"/>
          </a:bodyPr>
          <a:lstStyle/>
          <a:p>
            <a:r>
              <a:rPr lang="ru-RU" b="1" dirty="0" smtClean="0">
                <a:solidFill>
                  <a:srgbClr val="FF0000"/>
                </a:solidFill>
              </a:rPr>
              <a:t>Инфекционные </a:t>
            </a:r>
            <a:r>
              <a:rPr lang="ru-RU" b="1" dirty="0">
                <a:solidFill>
                  <a:srgbClr val="FF0000"/>
                </a:solidFill>
              </a:rPr>
              <a:t>заболевания </a:t>
            </a:r>
            <a:r>
              <a:rPr lang="ru-RU" dirty="0"/>
              <a:t>— одна из самых частых причин лихорадки; </a:t>
            </a:r>
            <a:endParaRPr lang="ru-RU" dirty="0" smtClean="0"/>
          </a:p>
          <a:p>
            <a:r>
              <a:rPr lang="ru-RU" b="1" dirty="0" smtClean="0"/>
              <a:t>Лихорадка </a:t>
            </a:r>
            <a:r>
              <a:rPr lang="ru-RU" b="1" dirty="0"/>
              <a:t>неинфекционной природы </a:t>
            </a:r>
            <a:r>
              <a:rPr lang="ru-RU" dirty="0"/>
              <a:t>может быть</a:t>
            </a:r>
            <a:r>
              <a:rPr lang="ru-RU" dirty="0" smtClean="0"/>
              <a:t>:</a:t>
            </a:r>
          </a:p>
          <a:p>
            <a:r>
              <a:rPr lang="ru-RU" dirty="0" smtClean="0"/>
              <a:t> </a:t>
            </a:r>
            <a:r>
              <a:rPr lang="ru-RU" b="1" dirty="0">
                <a:solidFill>
                  <a:srgbClr val="0070C0"/>
                </a:solidFill>
              </a:rPr>
              <a:t>Центрального генеза </a:t>
            </a:r>
            <a:r>
              <a:rPr lang="ru-RU" dirty="0"/>
              <a:t>— в результате повреждения различных отделов ЦНС; </a:t>
            </a:r>
            <a:endParaRPr lang="ru-RU" dirty="0" smtClean="0"/>
          </a:p>
          <a:p>
            <a:r>
              <a:rPr lang="ru-RU" b="1" dirty="0" smtClean="0">
                <a:solidFill>
                  <a:srgbClr val="0070C0"/>
                </a:solidFill>
              </a:rPr>
              <a:t>Психогенного </a:t>
            </a:r>
            <a:r>
              <a:rPr lang="ru-RU" b="1" dirty="0">
                <a:solidFill>
                  <a:srgbClr val="0070C0"/>
                </a:solidFill>
              </a:rPr>
              <a:t>характера </a:t>
            </a:r>
            <a:r>
              <a:rPr lang="ru-RU" dirty="0"/>
              <a:t>— нарушения высшей нервной деятельности (психические расстройства, невроз); эмоциональное напряжение; </a:t>
            </a:r>
            <a:endParaRPr lang="ru-RU" dirty="0" smtClean="0"/>
          </a:p>
          <a:p>
            <a:r>
              <a:rPr lang="ru-RU" b="1" dirty="0" smtClean="0">
                <a:solidFill>
                  <a:srgbClr val="0070C0"/>
                </a:solidFill>
              </a:rPr>
              <a:t>Эндокринного </a:t>
            </a:r>
            <a:r>
              <a:rPr lang="ru-RU" b="1" dirty="0">
                <a:solidFill>
                  <a:srgbClr val="0070C0"/>
                </a:solidFill>
              </a:rPr>
              <a:t>генеза </a:t>
            </a:r>
            <a:r>
              <a:rPr lang="ru-RU" dirty="0"/>
              <a:t>— тиреотоксикоз, </a:t>
            </a:r>
            <a:r>
              <a:rPr lang="ru-RU" dirty="0" err="1"/>
              <a:t>феохромоцитома</a:t>
            </a:r>
            <a:r>
              <a:rPr lang="ru-RU" dirty="0" smtClean="0"/>
              <a:t>;</a:t>
            </a:r>
          </a:p>
          <a:p>
            <a:r>
              <a:rPr lang="ru-RU" dirty="0" smtClean="0"/>
              <a:t> </a:t>
            </a:r>
            <a:r>
              <a:rPr lang="ru-RU" b="1" dirty="0">
                <a:solidFill>
                  <a:srgbClr val="0070C0"/>
                </a:solidFill>
              </a:rPr>
              <a:t>Лекарственного генеза </a:t>
            </a:r>
            <a:r>
              <a:rPr lang="ru-RU" dirty="0"/>
              <a:t>— прием некоторых препаратов (ксантиновые лекарственные средства, эфедрин, </a:t>
            </a:r>
            <a:r>
              <a:rPr lang="ru-RU" dirty="0" err="1"/>
              <a:t>метилтионин</a:t>
            </a:r>
            <a:r>
              <a:rPr lang="ru-RU" dirty="0"/>
              <a:t> хлорид, некоторые антибиотики, </a:t>
            </a:r>
            <a:r>
              <a:rPr lang="ru-RU" dirty="0" err="1"/>
              <a:t>дифенин</a:t>
            </a:r>
            <a:r>
              <a:rPr lang="ru-RU" dirty="0"/>
              <a:t> и другие). </a:t>
            </a:r>
            <a:endParaRPr lang="ru-RU" dirty="0" smtClean="0"/>
          </a:p>
          <a:p>
            <a:endParaRPr lang="ru-RU" dirty="0"/>
          </a:p>
        </p:txBody>
      </p:sp>
    </p:spTree>
    <p:extLst>
      <p:ext uri="{BB962C8B-B14F-4D97-AF65-F5344CB8AC3E}">
        <p14:creationId xmlns:p14="http://schemas.microsoft.com/office/powerpoint/2010/main" val="226902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descr="C:\Users\Adminn\Desktop\температура\неясн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68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568952" cy="2002234"/>
          </a:xfrm>
        </p:spPr>
        <p:txBody>
          <a:bodyPr>
            <a:normAutofit fontScale="90000"/>
          </a:bodyPr>
          <a:lstStyle/>
          <a:p>
            <a:r>
              <a:rPr lang="ru-RU" b="1" dirty="0" smtClean="0">
                <a:solidFill>
                  <a:srgbClr val="FF0000"/>
                </a:solidFill>
              </a:rPr>
              <a:t>Виды лихорадок </a:t>
            </a:r>
            <a:br>
              <a:rPr lang="ru-RU" b="1" dirty="0" smtClean="0">
                <a:solidFill>
                  <a:srgbClr val="FF0000"/>
                </a:solidFill>
              </a:rPr>
            </a:br>
            <a:r>
              <a:rPr lang="ru-RU" b="1" dirty="0" smtClean="0">
                <a:solidFill>
                  <a:srgbClr val="FF0000"/>
                </a:solidFill>
              </a:rPr>
              <a:t>По длительности лихорадки:</a:t>
            </a:r>
            <a:br>
              <a:rPr lang="ru-RU" b="1"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457200" y="1772816"/>
            <a:ext cx="8229600" cy="4896544"/>
          </a:xfrm>
        </p:spPr>
        <p:txBody>
          <a:bodyPr>
            <a:normAutofit/>
          </a:bodyPr>
          <a:lstStyle/>
          <a:p>
            <a:r>
              <a:rPr lang="ru-RU" sz="4400" dirty="0"/>
              <a:t>Эфемерная — от нескольких часов до нескольких дней; </a:t>
            </a:r>
            <a:endParaRPr lang="ru-RU" sz="4400" dirty="0" smtClean="0"/>
          </a:p>
          <a:p>
            <a:r>
              <a:rPr lang="ru-RU" sz="4400" dirty="0" smtClean="0"/>
              <a:t>Острая </a:t>
            </a:r>
            <a:r>
              <a:rPr lang="ru-RU" sz="4400" dirty="0"/>
              <a:t>— до 2 недель; </a:t>
            </a:r>
            <a:endParaRPr lang="ru-RU" sz="4400" dirty="0" smtClean="0"/>
          </a:p>
          <a:p>
            <a:r>
              <a:rPr lang="ru-RU" sz="4400" dirty="0" smtClean="0"/>
              <a:t>Подострая </a:t>
            </a:r>
            <a:r>
              <a:rPr lang="ru-RU" sz="4400" dirty="0"/>
              <a:t>— до 6 недель; </a:t>
            </a:r>
            <a:endParaRPr lang="ru-RU" sz="4400" dirty="0" smtClean="0"/>
          </a:p>
          <a:p>
            <a:r>
              <a:rPr lang="ru-RU" sz="4400" dirty="0" smtClean="0"/>
              <a:t>Хроническая </a:t>
            </a:r>
            <a:r>
              <a:rPr lang="ru-RU" sz="4400" dirty="0"/>
              <a:t>— более 6 недель.</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395666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778098"/>
          </a:xfrm>
        </p:spPr>
        <p:txBody>
          <a:bodyPr/>
          <a:lstStyle/>
          <a:p>
            <a:r>
              <a:rPr lang="ru-RU" dirty="0" smtClean="0">
                <a:solidFill>
                  <a:srgbClr val="FF0000"/>
                </a:solidFill>
              </a:rPr>
              <a:t>Актуальность</a:t>
            </a:r>
            <a:endParaRPr lang="ru-RU" dirty="0">
              <a:solidFill>
                <a:srgbClr val="FF0000"/>
              </a:solidFill>
            </a:endParaRPr>
          </a:p>
        </p:txBody>
      </p:sp>
      <p:sp>
        <p:nvSpPr>
          <p:cNvPr id="3" name="Объект 2"/>
          <p:cNvSpPr>
            <a:spLocks noGrp="1"/>
          </p:cNvSpPr>
          <p:nvPr>
            <p:ph idx="1"/>
          </p:nvPr>
        </p:nvSpPr>
        <p:spPr>
          <a:xfrm>
            <a:off x="107504" y="1052736"/>
            <a:ext cx="9036496" cy="5805264"/>
          </a:xfrm>
        </p:spPr>
        <p:txBody>
          <a:bodyPr>
            <a:normAutofit fontScale="77500" lnSpcReduction="20000"/>
          </a:bodyPr>
          <a:lstStyle/>
          <a:p>
            <a:r>
              <a:rPr lang="ru-RU" dirty="0"/>
              <a:t>Несмотря на успехи медицины в лечении лихорадочных инфекционных заболеваний, число больных с длительным </a:t>
            </a:r>
            <a:r>
              <a:rPr lang="ru-RU" dirty="0" err="1"/>
              <a:t>персистирующим</a:t>
            </a:r>
            <a:r>
              <a:rPr lang="ru-RU" dirty="0"/>
              <a:t> субфебрилитетом неясного генеза не уменьшается, а возрастает. Среди детей в возрасте от 7 до 17 лет длительный субфебрилитет отмечается у 14,5 %, во взрослой популяции - у 4-9 % обследованных.</a:t>
            </a:r>
          </a:p>
          <a:p>
            <a:r>
              <a:rPr lang="ru-RU" dirty="0" smtClean="0"/>
              <a:t>Лихорадка </a:t>
            </a:r>
            <a:r>
              <a:rPr lang="ru-RU" dirty="0"/>
              <a:t>— один из частый симптомов многих детских болезней. </a:t>
            </a:r>
            <a:endParaRPr lang="ru-RU" dirty="0" smtClean="0"/>
          </a:p>
          <a:p>
            <a:r>
              <a:rPr lang="ru-RU" dirty="0" smtClean="0"/>
              <a:t>В </a:t>
            </a:r>
            <a:r>
              <a:rPr lang="ru-RU" dirty="0"/>
              <a:t>связи с широкой доступностью жаропонижающих лекарственных препаратов, врачи всё чаще сталкиваются с такими проблемами как — бесконтрольное применение препаратов, передозировка, осложнения и побочные эффекты, что не может не сказываться на здоровье детей. </a:t>
            </a:r>
            <a:endParaRPr lang="ru-RU" dirty="0" smtClean="0"/>
          </a:p>
          <a:p>
            <a:r>
              <a:rPr lang="ru-RU" dirty="0" smtClean="0"/>
              <a:t>Поэтому</a:t>
            </a:r>
            <a:r>
              <a:rPr lang="ru-RU" dirty="0"/>
              <a:t>, очень важно понимать, что является лихорадкой и в каких случаях необходимо назначение жаропонижающих, а в каких можно обойтись без них</a:t>
            </a:r>
            <a:r>
              <a:rPr lang="ru-RU" dirty="0" smtClean="0"/>
              <a:t>.</a:t>
            </a:r>
            <a:endParaRPr lang="ru-RU" dirty="0"/>
          </a:p>
        </p:txBody>
      </p:sp>
    </p:spTree>
    <p:extLst>
      <p:ext uri="{BB962C8B-B14F-4D97-AF65-F5344CB8AC3E}">
        <p14:creationId xmlns:p14="http://schemas.microsoft.com/office/powerpoint/2010/main" val="1745557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descr="C:\Users\Adminn\Desktop\температура\температу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5725"/>
            <a:ext cx="8856984" cy="668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247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rPr>
              <a:t>По степени повышения температуры тела:</a:t>
            </a:r>
            <a:endParaRPr lang="ru-RU" sz="3200" b="1" dirty="0">
              <a:solidFill>
                <a:srgbClr val="FF0000"/>
              </a:solidFill>
            </a:endParaRPr>
          </a:p>
        </p:txBody>
      </p:sp>
      <p:sp>
        <p:nvSpPr>
          <p:cNvPr id="3" name="Объект 2"/>
          <p:cNvSpPr>
            <a:spLocks noGrp="1"/>
          </p:cNvSpPr>
          <p:nvPr>
            <p:ph idx="1"/>
          </p:nvPr>
        </p:nvSpPr>
        <p:spPr>
          <a:xfrm>
            <a:off x="179512" y="1268760"/>
            <a:ext cx="8856984" cy="5472608"/>
          </a:xfrm>
        </p:spPr>
        <p:txBody>
          <a:bodyPr>
            <a:normAutofit fontScale="92500" lnSpcReduction="10000"/>
          </a:bodyPr>
          <a:lstStyle/>
          <a:p>
            <a:r>
              <a:rPr lang="ru-RU" dirty="0" smtClean="0"/>
              <a:t>Субфебрильная </a:t>
            </a:r>
            <a:r>
              <a:rPr lang="ru-RU" dirty="0"/>
              <a:t>— до 38°С; </a:t>
            </a:r>
            <a:endParaRPr lang="ru-RU" dirty="0" smtClean="0"/>
          </a:p>
          <a:p>
            <a:r>
              <a:rPr lang="ru-RU" dirty="0" smtClean="0"/>
              <a:t>Умеренная </a:t>
            </a:r>
            <a:r>
              <a:rPr lang="ru-RU" dirty="0"/>
              <a:t>(фебрильная) — до 39°С; </a:t>
            </a:r>
            <a:endParaRPr lang="ru-RU" dirty="0" smtClean="0"/>
          </a:p>
          <a:p>
            <a:r>
              <a:rPr lang="ru-RU" dirty="0" smtClean="0"/>
              <a:t>Высокая </a:t>
            </a:r>
            <a:r>
              <a:rPr lang="ru-RU" dirty="0"/>
              <a:t>— до 41°С; </a:t>
            </a:r>
            <a:endParaRPr lang="ru-RU" dirty="0" smtClean="0"/>
          </a:p>
          <a:p>
            <a:r>
              <a:rPr lang="ru-RU" dirty="0" smtClean="0"/>
              <a:t>Гипертермическая </a:t>
            </a:r>
            <a:r>
              <a:rPr lang="ru-RU" dirty="0"/>
              <a:t>— свыше 41°С</a:t>
            </a:r>
            <a:r>
              <a:rPr lang="ru-RU" dirty="0" smtClean="0"/>
              <a:t>.</a:t>
            </a:r>
            <a:endParaRPr lang="ru-RU" dirty="0" smtClean="0"/>
          </a:p>
          <a:p>
            <a:pPr marL="0" indent="0">
              <a:buNone/>
            </a:pPr>
            <a:r>
              <a:rPr lang="ru-RU" dirty="0" smtClean="0"/>
              <a:t>Учащение </a:t>
            </a:r>
            <a:r>
              <a:rPr lang="ru-RU" dirty="0"/>
              <a:t>и пульса соответствует повышению температуры тела (на каждый градус свыше 37°С одышка становиться больше на 4 дыхания в минуту, а тахикардия на 20 ударов в минуту).</a:t>
            </a:r>
            <a:br>
              <a:rPr lang="ru-RU" dirty="0"/>
            </a:br>
            <a:r>
              <a:rPr lang="ru-RU" dirty="0" smtClean="0"/>
              <a:t/>
            </a:r>
            <a:br>
              <a:rPr lang="ru-RU" dirty="0" smtClean="0"/>
            </a:br>
            <a:r>
              <a:rPr lang="ru-RU" dirty="0" smtClean="0"/>
              <a:t/>
            </a:r>
            <a:br>
              <a:rPr lang="ru-RU" dirty="0" smtClean="0"/>
            </a:br>
            <a:endParaRPr lang="ru-RU" dirty="0"/>
          </a:p>
        </p:txBody>
      </p:sp>
      <p:pic>
        <p:nvPicPr>
          <p:cNvPr id="4098" name="Picture 2" descr="C:\Users\Adminn\Desktop\температура\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176259"/>
            <a:ext cx="8208912"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43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body" idx="1"/>
          </p:nvPr>
        </p:nvSpPr>
        <p:spPr>
          <a:xfrm>
            <a:off x="179512" y="908720"/>
            <a:ext cx="4032448" cy="5688632"/>
          </a:xfrm>
        </p:spPr>
        <p:txBody>
          <a:bodyPr>
            <a:normAutofit fontScale="85000" lnSpcReduction="20000"/>
          </a:bodyPr>
          <a:lstStyle/>
          <a:p>
            <a:pPr eaLnBrk="1" hangingPunct="1">
              <a:buClr>
                <a:srgbClr val="320032"/>
              </a:buClr>
              <a:defRPr/>
            </a:pPr>
            <a:r>
              <a:rPr lang="ru-RU" b="1" dirty="0" smtClean="0">
                <a:solidFill>
                  <a:srgbClr val="000066"/>
                </a:solidFill>
                <a:effectLst/>
                <a:latin typeface="Tahoma" pitchFamily="34" charset="0"/>
              </a:rPr>
              <a:t>адекватная реакция- теплоотдача соответствует повышенной теплопродукции;</a:t>
            </a:r>
            <a:r>
              <a:rPr lang="ru-RU" b="1" dirty="0" smtClean="0">
                <a:solidFill>
                  <a:srgbClr val="000066"/>
                </a:solidFill>
                <a:effectLst/>
                <a:latin typeface="Tahoma" pitchFamily="34" charset="0"/>
                <a:cs typeface="Times New Roman" pitchFamily="18" charset="0"/>
              </a:rPr>
              <a:t> </a:t>
            </a:r>
            <a:endParaRPr lang="ru-RU" b="1" dirty="0" smtClean="0">
              <a:solidFill>
                <a:srgbClr val="000066"/>
              </a:solidFill>
              <a:effectLst/>
              <a:latin typeface="Tahoma" pitchFamily="34" charset="0"/>
            </a:endParaRPr>
          </a:p>
          <a:p>
            <a:pPr eaLnBrk="1" hangingPunct="1">
              <a:buClr>
                <a:srgbClr val="320032"/>
              </a:buClr>
              <a:defRPr/>
            </a:pPr>
            <a:r>
              <a:rPr lang="ru-RU" b="1" dirty="0" smtClean="0">
                <a:solidFill>
                  <a:srgbClr val="000066"/>
                </a:solidFill>
                <a:effectLst/>
                <a:latin typeface="Tahoma" pitchFamily="34" charset="0"/>
              </a:rPr>
              <a:t>тахикардия и учащение дыхания соответствуют уровню температуры;</a:t>
            </a:r>
          </a:p>
          <a:p>
            <a:pPr eaLnBrk="1" hangingPunct="1">
              <a:buClr>
                <a:srgbClr val="320032"/>
              </a:buClr>
              <a:defRPr/>
            </a:pPr>
            <a:r>
              <a:rPr lang="ru-RU" b="1" dirty="0" err="1" smtClean="0">
                <a:solidFill>
                  <a:srgbClr val="000066"/>
                </a:solidFill>
                <a:effectLst/>
                <a:latin typeface="Tahoma" pitchFamily="34" charset="0"/>
              </a:rPr>
              <a:t>ректально-дигитальный</a:t>
            </a:r>
            <a:r>
              <a:rPr lang="ru-RU" b="1" dirty="0" smtClean="0">
                <a:solidFill>
                  <a:srgbClr val="000066"/>
                </a:solidFill>
                <a:effectLst/>
                <a:latin typeface="Tahoma" pitchFamily="34" charset="0"/>
              </a:rPr>
              <a:t> градиент не превышает 5-</a:t>
            </a:r>
            <a:r>
              <a:rPr lang="ru-RU" b="1" dirty="0" smtClean="0">
                <a:solidFill>
                  <a:srgbClr val="000066"/>
                </a:solidFill>
                <a:effectLst/>
                <a:latin typeface="Tahoma" pitchFamily="34" charset="0"/>
                <a:cs typeface="Times New Roman" pitchFamily="18" charset="0"/>
              </a:rPr>
              <a:t>6 °</a:t>
            </a:r>
            <a:r>
              <a:rPr lang="ru-RU" b="1" dirty="0" smtClean="0">
                <a:solidFill>
                  <a:srgbClr val="000066"/>
                </a:solidFill>
                <a:effectLst/>
                <a:latin typeface="Tahoma" pitchFamily="34" charset="0"/>
              </a:rPr>
              <a:t>С;</a:t>
            </a:r>
            <a:r>
              <a:rPr lang="ru-RU" b="1" dirty="0" smtClean="0">
                <a:solidFill>
                  <a:srgbClr val="000066"/>
                </a:solidFill>
                <a:effectLst/>
                <a:latin typeface="Tahoma" pitchFamily="34" charset="0"/>
                <a:cs typeface="Times New Roman" pitchFamily="18" charset="0"/>
              </a:rPr>
              <a:t> </a:t>
            </a:r>
            <a:endParaRPr lang="ru-RU" b="1" dirty="0" smtClean="0">
              <a:solidFill>
                <a:srgbClr val="000066"/>
              </a:solidFill>
              <a:effectLst/>
              <a:latin typeface="Tahoma" pitchFamily="34" charset="0"/>
            </a:endParaRPr>
          </a:p>
          <a:p>
            <a:pPr eaLnBrk="1" hangingPunct="1">
              <a:buClr>
                <a:srgbClr val="320032"/>
              </a:buClr>
              <a:defRPr/>
            </a:pPr>
            <a:endParaRPr lang="ru-RU" b="1" dirty="0" smtClean="0">
              <a:solidFill>
                <a:srgbClr val="320032"/>
              </a:solidFill>
              <a:latin typeface="Tahoma" pitchFamily="34" charset="0"/>
            </a:endParaRPr>
          </a:p>
        </p:txBody>
      </p:sp>
      <p:sp>
        <p:nvSpPr>
          <p:cNvPr id="19459" name="Rectangle 3"/>
          <p:cNvSpPr>
            <a:spLocks noGrp="1" noChangeArrowheads="1"/>
          </p:cNvSpPr>
          <p:nvPr>
            <p:ph type="title"/>
          </p:nvPr>
        </p:nvSpPr>
        <p:spPr>
          <a:xfrm>
            <a:off x="533400" y="304800"/>
            <a:ext cx="807720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pPr eaLnBrk="1" hangingPunct="1"/>
            <a:r>
              <a:rPr lang="ru-RU" sz="3600" b="1" dirty="0" smtClean="0">
                <a:solidFill>
                  <a:srgbClr val="C00000"/>
                </a:solidFill>
                <a:effectLst/>
                <a:latin typeface="Tahoma" pitchFamily="34" charset="0"/>
              </a:rPr>
              <a:t>«Розовая» лихорадка</a:t>
            </a:r>
          </a:p>
        </p:txBody>
      </p:sp>
      <p:pic>
        <p:nvPicPr>
          <p:cNvPr id="17410" name="Picture 2" descr="C:\Users\Adminn\Desktop\температура\термометры-450x33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1844824"/>
            <a:ext cx="428625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82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8892480" cy="6669360"/>
          </a:xfrm>
        </p:spPr>
        <p:txBody>
          <a:bodyPr>
            <a:normAutofit fontScale="85000" lnSpcReduction="10000"/>
          </a:bodyPr>
          <a:lstStyle/>
          <a:p>
            <a:pPr marL="0" indent="0">
              <a:buNone/>
            </a:pPr>
            <a:r>
              <a:rPr lang="ru-RU" dirty="0" smtClean="0"/>
              <a:t>предполагает </a:t>
            </a:r>
            <a:r>
              <a:rPr lang="ru-RU" dirty="0"/>
              <a:t>наличие кратковременного эпизода повышения температуры тела (от нескольких минут до 1 – 2 ч) и не сопровождается существенным ухудшением самочувствия ребенка. </a:t>
            </a:r>
            <a:endParaRPr lang="ru-RU" dirty="0" smtClean="0"/>
          </a:p>
          <a:p>
            <a:pPr marL="0" indent="0">
              <a:buNone/>
            </a:pPr>
            <a:r>
              <a:rPr lang="ru-RU" dirty="0" smtClean="0"/>
              <a:t>Кожа </a:t>
            </a:r>
            <a:r>
              <a:rPr lang="ru-RU" dirty="0"/>
              <a:t>обычно розового цвета, влажная. </a:t>
            </a:r>
            <a:endParaRPr lang="ru-RU" dirty="0" smtClean="0"/>
          </a:p>
          <a:p>
            <a:pPr marL="0" indent="0">
              <a:buNone/>
            </a:pPr>
            <a:r>
              <a:rPr lang="ru-RU" dirty="0" smtClean="0"/>
              <a:t>Температура </a:t>
            </a:r>
            <a:r>
              <a:rPr lang="ru-RU" dirty="0"/>
              <a:t>в ряде случаев может быть высокой (39° – 40°С), но, как правило, легко поддается воздействию жаропонижающих средств. </a:t>
            </a:r>
            <a:endParaRPr lang="ru-RU" dirty="0" smtClean="0"/>
          </a:p>
          <a:p>
            <a:pPr marL="0" indent="0">
              <a:buNone/>
            </a:pPr>
            <a:r>
              <a:rPr lang="ru-RU" dirty="0" smtClean="0"/>
              <a:t>Такая </a:t>
            </a:r>
            <a:r>
              <a:rPr lang="ru-RU" dirty="0"/>
              <a:t>реакция носит название </a:t>
            </a:r>
            <a:r>
              <a:rPr lang="ru-RU" i="1" dirty="0"/>
              <a:t>«розовой»</a:t>
            </a:r>
            <a:r>
              <a:rPr lang="ru-RU" dirty="0"/>
              <a:t> или </a:t>
            </a:r>
            <a:r>
              <a:rPr lang="ru-RU" i="1" dirty="0"/>
              <a:t>«красной»</a:t>
            </a:r>
            <a:r>
              <a:rPr lang="ru-RU" dirty="0"/>
              <a:t> гипертермии. </a:t>
            </a:r>
            <a:endParaRPr lang="ru-RU" dirty="0" smtClean="0"/>
          </a:p>
          <a:p>
            <a:pPr marL="0" indent="0">
              <a:buNone/>
            </a:pPr>
            <a:r>
              <a:rPr lang="ru-RU" i="1" dirty="0" smtClean="0"/>
              <a:t>«</a:t>
            </a:r>
            <a:r>
              <a:rPr lang="ru-RU" i="1" dirty="0"/>
              <a:t>Розовая» лихорадка</a:t>
            </a:r>
            <a:r>
              <a:rPr lang="ru-RU" dirty="0"/>
              <a:t> адекватный процесс, сигнализирует о соответствии теплопродукции теплоотдаче: кожа ребенка влажная и теплая на ощупь, розовая или умеренно гиперемирована,  самочувствие не страдает.  </a:t>
            </a:r>
            <a:endParaRPr lang="ru-RU" dirty="0" smtClean="0"/>
          </a:p>
          <a:p>
            <a:pPr marL="0" indent="0">
              <a:buNone/>
            </a:pPr>
            <a:r>
              <a:rPr lang="ru-RU" dirty="0" smtClean="0"/>
              <a:t>Этот </a:t>
            </a:r>
            <a:r>
              <a:rPr lang="ru-RU" dirty="0"/>
              <a:t>вариант лихорадки </a:t>
            </a:r>
            <a:r>
              <a:rPr lang="ru-RU" dirty="0" err="1"/>
              <a:t>прогностически</a:t>
            </a:r>
            <a:r>
              <a:rPr lang="ru-RU" dirty="0"/>
              <a:t> благоприятен</a:t>
            </a:r>
            <a:r>
              <a:rPr lang="ru-RU" dirty="0" smtClean="0"/>
              <a:t>.</a:t>
            </a:r>
            <a:endParaRPr lang="ru-RU" dirty="0"/>
          </a:p>
        </p:txBody>
      </p:sp>
    </p:spTree>
    <p:extLst>
      <p:ext uri="{BB962C8B-B14F-4D97-AF65-F5344CB8AC3E}">
        <p14:creationId xmlns:p14="http://schemas.microsoft.com/office/powerpoint/2010/main" val="3844343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04800" y="1219200"/>
            <a:ext cx="4339208" cy="4953000"/>
          </a:xfrm>
          <a:noFill/>
          <a:extLst>
            <a:ext uri="{909E8E84-426E-40DD-AFC4-6F175D3DCCD1}">
              <a14:hiddenFill xmlns:a14="http://schemas.microsoft.com/office/drawing/2010/main">
                <a:solidFill>
                  <a:srgbClr val="FFFFFF"/>
                </a:solidFill>
              </a14:hiddenFill>
            </a:ext>
          </a:extLst>
        </p:spPr>
        <p:txBody>
          <a:bodyPr>
            <a:normAutofit fontScale="85000" lnSpcReduction="20000"/>
          </a:bodyPr>
          <a:lstStyle/>
          <a:p>
            <a:pPr eaLnBrk="1" hangingPunct="1">
              <a:buClr>
                <a:srgbClr val="320032"/>
              </a:buClr>
            </a:pPr>
            <a:r>
              <a:rPr lang="ru-RU" b="1" dirty="0" smtClean="0">
                <a:solidFill>
                  <a:srgbClr val="000066"/>
                </a:solidFill>
                <a:effectLst/>
                <a:latin typeface="Tahoma" pitchFamily="34" charset="0"/>
              </a:rPr>
              <a:t>неадекватная реакция- теплоотдача меньше теплопродукции;</a:t>
            </a:r>
            <a:r>
              <a:rPr lang="ru-RU" b="1" dirty="0" smtClean="0">
                <a:solidFill>
                  <a:srgbClr val="000066"/>
                </a:solidFill>
                <a:effectLst/>
                <a:latin typeface="Tahoma" pitchFamily="34" charset="0"/>
                <a:cs typeface="Times New Roman" pitchFamily="18" charset="0"/>
              </a:rPr>
              <a:t> </a:t>
            </a:r>
            <a:endParaRPr lang="ru-RU" b="1" dirty="0" smtClean="0">
              <a:solidFill>
                <a:srgbClr val="000066"/>
              </a:solidFill>
              <a:effectLst/>
              <a:latin typeface="Tahoma" pitchFamily="34" charset="0"/>
            </a:endParaRPr>
          </a:p>
          <a:p>
            <a:pPr eaLnBrk="1" hangingPunct="1">
              <a:buClr>
                <a:srgbClr val="320032"/>
              </a:buClr>
            </a:pPr>
            <a:r>
              <a:rPr lang="ru-RU" b="1" dirty="0" smtClean="0">
                <a:solidFill>
                  <a:srgbClr val="000066"/>
                </a:solidFill>
                <a:effectLst/>
                <a:latin typeface="Tahoma" pitchFamily="34" charset="0"/>
              </a:rPr>
              <a:t>стойкое сохранение гипертермии, чрезмерная тахикардия, одышка, возможен бред, судороги;</a:t>
            </a:r>
          </a:p>
          <a:p>
            <a:pPr eaLnBrk="1" hangingPunct="1">
              <a:buClr>
                <a:srgbClr val="320032"/>
              </a:buClr>
            </a:pPr>
            <a:r>
              <a:rPr lang="ru-RU" b="1" dirty="0" smtClean="0">
                <a:solidFill>
                  <a:srgbClr val="000066"/>
                </a:solidFill>
                <a:effectLst/>
                <a:latin typeface="Tahoma" pitchFamily="34" charset="0"/>
              </a:rPr>
              <a:t>ректально-</a:t>
            </a:r>
            <a:r>
              <a:rPr lang="ru-RU" b="1" dirty="0" err="1" smtClean="0">
                <a:solidFill>
                  <a:srgbClr val="000066"/>
                </a:solidFill>
                <a:effectLst/>
                <a:latin typeface="Tahoma" pitchFamily="34" charset="0"/>
              </a:rPr>
              <a:t>дигитальный</a:t>
            </a:r>
            <a:r>
              <a:rPr lang="ru-RU" b="1" dirty="0" smtClean="0">
                <a:solidFill>
                  <a:srgbClr val="000066"/>
                </a:solidFill>
                <a:effectLst/>
                <a:latin typeface="Tahoma" pitchFamily="34" charset="0"/>
              </a:rPr>
              <a:t> градиент не превышает </a:t>
            </a:r>
            <a:r>
              <a:rPr lang="ru-RU" b="1" dirty="0" smtClean="0">
                <a:solidFill>
                  <a:srgbClr val="000066"/>
                </a:solidFill>
                <a:effectLst/>
                <a:latin typeface="Tahoma" pitchFamily="34" charset="0"/>
                <a:cs typeface="Times New Roman" pitchFamily="18" charset="0"/>
              </a:rPr>
              <a:t>6 °</a:t>
            </a:r>
            <a:r>
              <a:rPr lang="ru-RU" b="1" dirty="0" smtClean="0">
                <a:solidFill>
                  <a:srgbClr val="000066"/>
                </a:solidFill>
                <a:effectLst/>
                <a:latin typeface="Tahoma" pitchFamily="34" charset="0"/>
              </a:rPr>
              <a:t>С;</a:t>
            </a:r>
            <a:r>
              <a:rPr lang="ru-RU" b="1" dirty="0" smtClean="0">
                <a:solidFill>
                  <a:srgbClr val="000066"/>
                </a:solidFill>
                <a:effectLst/>
                <a:latin typeface="Tahoma" pitchFamily="34" charset="0"/>
                <a:cs typeface="Times New Roman" pitchFamily="18" charset="0"/>
              </a:rPr>
              <a:t> </a:t>
            </a:r>
            <a:endParaRPr lang="ru-RU" sz="3600" b="1" dirty="0" smtClean="0">
              <a:solidFill>
                <a:srgbClr val="000066"/>
              </a:solidFill>
              <a:effectLst/>
              <a:latin typeface="Times New Roman" pitchFamily="18" charset="0"/>
            </a:endParaRPr>
          </a:p>
          <a:p>
            <a:pPr algn="just" eaLnBrk="1" hangingPunct="1">
              <a:buClr>
                <a:srgbClr val="320032"/>
              </a:buClr>
            </a:pPr>
            <a:endParaRPr lang="ru-RU" sz="3600" b="1" dirty="0" smtClean="0">
              <a:solidFill>
                <a:srgbClr val="320032"/>
              </a:solidFill>
              <a:effectLst/>
              <a:latin typeface="Times New Roman" pitchFamily="18" charset="0"/>
            </a:endParaRPr>
          </a:p>
          <a:p>
            <a:pPr eaLnBrk="1" hangingPunct="1">
              <a:buClr>
                <a:srgbClr val="320032"/>
              </a:buClr>
              <a:buFont typeface="Wingdings" pitchFamily="2" charset="2"/>
              <a:buNone/>
            </a:pPr>
            <a:endParaRPr lang="ru-RU" sz="3600" b="1" dirty="0" smtClean="0">
              <a:solidFill>
                <a:srgbClr val="320032"/>
              </a:solidFill>
              <a:effectLst/>
              <a:latin typeface="Times New Roman" pitchFamily="18" charset="0"/>
            </a:endParaRPr>
          </a:p>
        </p:txBody>
      </p:sp>
      <p:sp>
        <p:nvSpPr>
          <p:cNvPr id="20483" name="Rectangle 3"/>
          <p:cNvSpPr>
            <a:spLocks noGrp="1" noChangeArrowheads="1"/>
          </p:cNvSpPr>
          <p:nvPr>
            <p:ph type="title"/>
          </p:nvPr>
        </p:nvSpPr>
        <p:spPr>
          <a:xfrm>
            <a:off x="533400" y="304800"/>
            <a:ext cx="807720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pPr eaLnBrk="1" hangingPunct="1"/>
            <a:r>
              <a:rPr lang="ru-RU" sz="3600" b="1" dirty="0" smtClean="0">
                <a:solidFill>
                  <a:srgbClr val="FF0000"/>
                </a:solidFill>
                <a:effectLst/>
                <a:latin typeface="Tahoma" pitchFamily="34" charset="0"/>
              </a:rPr>
              <a:t>«Бледная» лихорадка</a:t>
            </a:r>
          </a:p>
        </p:txBody>
      </p:sp>
      <p:pic>
        <p:nvPicPr>
          <p:cNvPr id="16386" name="Picture 2" descr="C:\Users\Adminn\Desktop\температура\градусник.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31762"/>
            <a:ext cx="413995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24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336704"/>
          </a:xfrm>
        </p:spPr>
        <p:txBody>
          <a:bodyPr>
            <a:normAutofit lnSpcReduction="10000"/>
          </a:bodyPr>
          <a:lstStyle/>
          <a:p>
            <a:r>
              <a:rPr lang="ru-RU" dirty="0" smtClean="0"/>
              <a:t>Лихорадка </a:t>
            </a:r>
            <a:r>
              <a:rPr lang="ru-RU" dirty="0"/>
              <a:t>приобретает неблагоприятное течение. При этом у ребенка отмечается нарушение состояния и самочувствия, длительно сохраняется озноб, появляется бледность кожных покровов, </a:t>
            </a:r>
            <a:r>
              <a:rPr lang="ru-RU" dirty="0" err="1"/>
              <a:t>акроцианоз</a:t>
            </a:r>
            <a:r>
              <a:rPr lang="ru-RU" dirty="0"/>
              <a:t> (синева вокруг рта и носа), «мраморность». Имеется сильное учащение сердцебиения (тахикардия) и дыхания (одышка). Конечности холодные на ощупь. Нарушено поведение ребенка, он вялый, безучастный ко всему, также может отмечаться возбуждение, бред и судороги. Слабый эффект от жаропонижающих средств. Этот вид лихорадки требует неотложной помощи. </a:t>
            </a:r>
          </a:p>
        </p:txBody>
      </p:sp>
    </p:spTree>
    <p:extLst>
      <p:ext uri="{BB962C8B-B14F-4D97-AF65-F5344CB8AC3E}">
        <p14:creationId xmlns:p14="http://schemas.microsoft.com/office/powerpoint/2010/main" val="1884377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274638"/>
            <a:ext cx="4176464" cy="1143000"/>
          </a:xfrm>
        </p:spPr>
        <p:txBody>
          <a:bodyPr/>
          <a:lstStyle/>
          <a:p>
            <a:r>
              <a:rPr lang="ru-RU" b="1" dirty="0" smtClean="0">
                <a:solidFill>
                  <a:srgbClr val="FF0000"/>
                </a:solidFill>
              </a:rPr>
              <a:t>ГТС</a:t>
            </a:r>
            <a:endParaRPr lang="ru-RU" b="1" dirty="0">
              <a:solidFill>
                <a:srgbClr val="FF0000"/>
              </a:solidFill>
            </a:endParaRPr>
          </a:p>
        </p:txBody>
      </p:sp>
      <p:sp>
        <p:nvSpPr>
          <p:cNvPr id="3" name="Объект 2"/>
          <p:cNvSpPr>
            <a:spLocks noGrp="1"/>
          </p:cNvSpPr>
          <p:nvPr>
            <p:ph idx="1"/>
          </p:nvPr>
        </p:nvSpPr>
        <p:spPr>
          <a:xfrm>
            <a:off x="0" y="188640"/>
            <a:ext cx="4788024" cy="6669360"/>
          </a:xfrm>
        </p:spPr>
        <p:txBody>
          <a:bodyPr>
            <a:normAutofit fontScale="70000" lnSpcReduction="20000"/>
          </a:bodyPr>
          <a:lstStyle/>
          <a:p>
            <a:r>
              <a:rPr lang="ru-RU" dirty="0"/>
              <a:t>Также неотложной помощи требует гипертермический синдром, особенно у детей раннего возраста. При гипертермическом синдроме происходит декомпенсация (истощение) терморегуляции с резким нарастанием теплопродукции, неадекватно сниженной теплоотдачей и отсутствия эффекта от жаропонижающих препаратов. При нем отмечается быстрое и неадекватное повышение температуры тела, что сопровождается нарушением микроциркуляции, метаболическими расстройствами, дисфункцией жизненно важных органов и систем.</a:t>
            </a:r>
            <a:br>
              <a:rPr lang="ru-RU" dirty="0"/>
            </a:br>
            <a:endParaRPr lang="ru-RU" dirty="0"/>
          </a:p>
        </p:txBody>
      </p:sp>
      <p:pic>
        <p:nvPicPr>
          <p:cNvPr id="15362" name="Picture 2" descr="C:\Users\Adminn\Desktop\температура\градусник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32048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08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У </a:t>
            </a:r>
            <a:r>
              <a:rPr lang="ru-RU" b="1" i="1" dirty="0">
                <a:solidFill>
                  <a:srgbClr val="FF0000"/>
                </a:solidFill>
              </a:rPr>
              <a:t>новорожденных ГТС</a:t>
            </a:r>
            <a:endParaRPr lang="ru-RU" b="1" dirty="0">
              <a:solidFill>
                <a:srgbClr val="FF0000"/>
              </a:solidFill>
            </a:endParaRPr>
          </a:p>
        </p:txBody>
      </p:sp>
      <p:sp>
        <p:nvSpPr>
          <p:cNvPr id="3" name="Объект 2"/>
          <p:cNvSpPr>
            <a:spLocks noGrp="1"/>
          </p:cNvSpPr>
          <p:nvPr>
            <p:ph idx="1"/>
          </p:nvPr>
        </p:nvSpPr>
        <p:spPr/>
        <p:txBody>
          <a:bodyPr>
            <a:normAutofit/>
          </a:bodyPr>
          <a:lstStyle/>
          <a:p>
            <a:pPr marL="0" indent="0">
              <a:buNone/>
            </a:pPr>
            <a:r>
              <a:rPr lang="ru-RU" i="1" dirty="0" smtClean="0"/>
              <a:t>характеризуется </a:t>
            </a:r>
            <a:r>
              <a:rPr lang="ru-RU" i="1" dirty="0"/>
              <a:t>стойким повышением температуры выше 40°С в течение 3–6 час.</a:t>
            </a:r>
            <a:r>
              <a:rPr lang="ru-RU" dirty="0"/>
              <a:t> Ребенок отказывается от кормления грудью. Возможна частая рвота, сопровождающая нарушения водно-электролитного обмена, приводит к гипоксии периферических тканей и гиперкапнии с накоплением недоокисленных метаболитов и ацидозом смешанного генеза.</a:t>
            </a:r>
          </a:p>
          <a:p>
            <a:endParaRPr lang="ru-RU" dirty="0"/>
          </a:p>
        </p:txBody>
      </p:sp>
    </p:spTree>
    <p:extLst>
      <p:ext uri="{BB962C8B-B14F-4D97-AF65-F5344CB8AC3E}">
        <p14:creationId xmlns:p14="http://schemas.microsoft.com/office/powerpoint/2010/main" val="360846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У </a:t>
            </a:r>
            <a:r>
              <a:rPr lang="ru-RU" b="1" i="1" dirty="0">
                <a:solidFill>
                  <a:srgbClr val="FF0000"/>
                </a:solidFill>
              </a:rPr>
              <a:t>детей раннего возраста ГТС</a:t>
            </a:r>
            <a:endParaRPr lang="ru-RU" b="1" dirty="0">
              <a:solidFill>
                <a:srgbClr val="FF0000"/>
              </a:solidFill>
            </a:endParaRPr>
          </a:p>
        </p:txBody>
      </p:sp>
      <p:sp>
        <p:nvSpPr>
          <p:cNvPr id="3" name="Объект 2"/>
          <p:cNvSpPr>
            <a:spLocks noGrp="1"/>
          </p:cNvSpPr>
          <p:nvPr>
            <p:ph idx="1"/>
          </p:nvPr>
        </p:nvSpPr>
        <p:spPr/>
        <p:txBody>
          <a:bodyPr>
            <a:normAutofit lnSpcReduction="10000"/>
          </a:bodyPr>
          <a:lstStyle/>
          <a:p>
            <a:r>
              <a:rPr lang="ru-RU" i="1" dirty="0" smtClean="0"/>
              <a:t>диагностируется </a:t>
            </a:r>
            <a:r>
              <a:rPr lang="ru-RU" i="1" dirty="0"/>
              <a:t>при стойком повышении температуры выше 40°С более 6 часов. </a:t>
            </a:r>
            <a:r>
              <a:rPr lang="ru-RU" dirty="0"/>
              <a:t>Через 10-12 часов после повышения температуры тела развивается гипоксическая энцефалопатия, которая в дальнейшем может проявиться повышенной возбуждаемостью, неадекватными психическими реакциями, страхами и нарушениями сна. Нередко при ГТС могут также возникать и судороги.</a:t>
            </a:r>
          </a:p>
          <a:p>
            <a:endParaRPr lang="ru-RU" dirty="0"/>
          </a:p>
        </p:txBody>
      </p:sp>
    </p:spTree>
    <p:extLst>
      <p:ext uri="{BB962C8B-B14F-4D97-AF65-F5344CB8AC3E}">
        <p14:creationId xmlns:p14="http://schemas.microsoft.com/office/powerpoint/2010/main" val="2637835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У детей старшего возраста при ГТС</a:t>
            </a:r>
          </a:p>
        </p:txBody>
      </p:sp>
      <p:sp>
        <p:nvSpPr>
          <p:cNvPr id="3" name="Объект 2"/>
          <p:cNvSpPr>
            <a:spLocks noGrp="1"/>
          </p:cNvSpPr>
          <p:nvPr>
            <p:ph idx="1"/>
          </p:nvPr>
        </p:nvSpPr>
        <p:spPr/>
        <p:txBody>
          <a:bodyPr/>
          <a:lstStyle/>
          <a:p>
            <a:r>
              <a:rPr lang="ru-RU" dirty="0" smtClean="0"/>
              <a:t>имеет </a:t>
            </a:r>
            <a:r>
              <a:rPr lang="ru-RU" dirty="0"/>
              <a:t>место угнетение глюкокортикоидной функции коры надпочечников. Клинически это проявляется снижением АД ниже возрастной нормы, уменьшением ударного объема крови, уменьшением частоты сердечных сокращений.</a:t>
            </a:r>
            <a:endParaRPr lang="ru-RU" dirty="0"/>
          </a:p>
        </p:txBody>
      </p:sp>
    </p:spTree>
    <p:extLst>
      <p:ext uri="{BB962C8B-B14F-4D97-AF65-F5344CB8AC3E}">
        <p14:creationId xmlns:p14="http://schemas.microsoft.com/office/powerpoint/2010/main" val="109832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n\Desktop\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0628"/>
            <a:ext cx="8928992"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012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Последствия ГТС</a:t>
            </a:r>
            <a:endParaRPr lang="ru-RU" b="1" dirty="0">
              <a:solidFill>
                <a:srgbClr val="FF0000"/>
              </a:solidFill>
            </a:endParaRPr>
          </a:p>
        </p:txBody>
      </p:sp>
      <p:sp>
        <p:nvSpPr>
          <p:cNvPr id="3" name="Объект 2"/>
          <p:cNvSpPr>
            <a:spLocks noGrp="1"/>
          </p:cNvSpPr>
          <p:nvPr>
            <p:ph idx="1"/>
          </p:nvPr>
        </p:nvSpPr>
        <p:spPr/>
        <p:txBody>
          <a:bodyPr>
            <a:normAutofit fontScale="92500" lnSpcReduction="20000"/>
          </a:bodyPr>
          <a:lstStyle/>
          <a:p>
            <a:r>
              <a:rPr lang="ru-RU" dirty="0"/>
              <a:t>Дети, которые перенесли ГТС в последующие годы жизни, склонны к вегето-сосудистым дисфункциям. На высоте лихорадочной реакции может наблюдаться абдоминальный болевой синдром, что обусловлено спазмом сосудов органов брюшной полости. Наряду с высоким повышением температуры тела у этих детей отмечаются </a:t>
            </a:r>
            <a:r>
              <a:rPr lang="ru-RU" dirty="0" err="1"/>
              <a:t>цианотичность</a:t>
            </a:r>
            <a:r>
              <a:rPr lang="ru-RU" dirty="0"/>
              <a:t> кожных покровов нижних конечностей. Также повышается стойкий белый дермографизм, имеет место повышение сухожильных и кожных рефлексов.</a:t>
            </a:r>
            <a:endParaRPr lang="ru-RU" dirty="0"/>
          </a:p>
        </p:txBody>
      </p:sp>
    </p:spTree>
    <p:extLst>
      <p:ext uri="{BB962C8B-B14F-4D97-AF65-F5344CB8AC3E}">
        <p14:creationId xmlns:p14="http://schemas.microsoft.com/office/powerpoint/2010/main" val="2609007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Смертельная опасность</a:t>
            </a:r>
            <a:endParaRPr lang="ru-RU" b="1" dirty="0">
              <a:solidFill>
                <a:srgbClr val="FF0000"/>
              </a:solidFill>
            </a:endParaRPr>
          </a:p>
        </p:txBody>
      </p:sp>
      <p:sp>
        <p:nvSpPr>
          <p:cNvPr id="3" name="Объект 2"/>
          <p:cNvSpPr>
            <a:spLocks noGrp="1"/>
          </p:cNvSpPr>
          <p:nvPr>
            <p:ph idx="1"/>
          </p:nvPr>
        </p:nvSpPr>
        <p:spPr/>
        <p:txBody>
          <a:bodyPr>
            <a:normAutofit fontScale="70000" lnSpcReduction="20000"/>
          </a:bodyPr>
          <a:lstStyle/>
          <a:p>
            <a:r>
              <a:rPr lang="ru-RU" dirty="0"/>
              <a:t>При неконтролируемом повышении температуры тела выше 40ºС, судорогах на протяжении 2-х и более часов, как у детей раннего, так и у детей старшего возраста возникают необратимые дистрофические изменения в головном мозге. Это состояние чаще всего сопровождается беспокойством, тахикардией, резким побледнением кожи, холодным потом, цианозом (иногда с багряным оттенком), отдышкой (признак, который указывает на возникновение отека легких), спустя некоторое время появляется стонущее дыхание, набухание шейных вен, судороги, неконтролируемые мочеиспускание и дефекация. Артериальное давление резко падает, усиливается тахикардия, нарастает сердечно-сосудистая недостаточность. При условии, когда температура тела у ребенка с ГС достигает 42ºС, наступает тепловой удар, что может привести к летальному исходу.</a:t>
            </a:r>
            <a:endParaRPr lang="ru-RU" dirty="0"/>
          </a:p>
        </p:txBody>
      </p:sp>
    </p:spTree>
    <p:extLst>
      <p:ext uri="{BB962C8B-B14F-4D97-AF65-F5344CB8AC3E}">
        <p14:creationId xmlns:p14="http://schemas.microsoft.com/office/powerpoint/2010/main" val="2006768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Тревожные симптомы, сопутствующие лихорадке</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0" y="1196752"/>
            <a:ext cx="9036496" cy="5544616"/>
          </a:xfrm>
        </p:spPr>
        <p:txBody>
          <a:bodyPr>
            <a:normAutofit fontScale="55000" lnSpcReduction="20000"/>
          </a:bodyPr>
          <a:lstStyle/>
          <a:p>
            <a:pPr lvl="0"/>
            <a:r>
              <a:rPr lang="ru-RU" dirty="0"/>
              <a:t>Лихорадка у ребенка до 3 мес. жизни требует госпитализации и динамического наблюдения из-за высокого риска развития серьезной бактериальной инфекции.</a:t>
            </a:r>
          </a:p>
          <a:p>
            <a:pPr lvl="0"/>
            <a:r>
              <a:rPr lang="ru-RU" dirty="0"/>
              <a:t>«Бледная» лихорадка требует восстановления микроциркуляции.</a:t>
            </a:r>
          </a:p>
          <a:p>
            <a:pPr lvl="0"/>
            <a:r>
              <a:rPr lang="ru-RU" dirty="0"/>
              <a:t>Лихорадка без катаральных явлений, сыпи и других видимых локальных симптомов инфекции у детей первых трех лет жизни может указывать на развитие бактериемии.</a:t>
            </a:r>
          </a:p>
          <a:p>
            <a:pPr lvl="0"/>
            <a:r>
              <a:rPr lang="ru-RU" dirty="0"/>
              <a:t>Сохранение фебрильной лихорадки более 3 дней (с учащением дыхания, в </a:t>
            </a:r>
            <a:r>
              <a:rPr lang="ru-RU" dirty="0" err="1"/>
              <a:t>т.ч</a:t>
            </a:r>
            <a:r>
              <a:rPr lang="ru-RU" dirty="0"/>
              <a:t>. при отсутствии катаральной симптоматики) может свидетельствовать о развитии пневмонии.</a:t>
            </a:r>
          </a:p>
          <a:p>
            <a:pPr lvl="0"/>
            <a:r>
              <a:rPr lang="ru-RU" dirty="0"/>
              <a:t>Геморрагическая сыпь на фоне лихорадки требует исключения </a:t>
            </a:r>
            <a:r>
              <a:rPr lang="ru-RU" dirty="0" err="1"/>
              <a:t>менингококцемии</a:t>
            </a:r>
            <a:r>
              <a:rPr lang="ru-RU" dirty="0"/>
              <a:t> и проведения экстренной терапии.</a:t>
            </a:r>
          </a:p>
          <a:p>
            <a:pPr lvl="0"/>
            <a:r>
              <a:rPr lang="ru-RU" dirty="0"/>
              <a:t>Ригидность затылочных мышц, реакция большого родничка на фоне лихорадки указывает на инфекцию ЦНС (менингит).</a:t>
            </a:r>
          </a:p>
          <a:p>
            <a:pPr lvl="0"/>
            <a:r>
              <a:rPr lang="ru-RU" dirty="0"/>
              <a:t>Лихорадка на фоне болей в животе, рвоты требует исключения хирургической патологии.</a:t>
            </a:r>
          </a:p>
          <a:p>
            <a:pPr lvl="0"/>
            <a:r>
              <a:rPr lang="ru-RU" dirty="0"/>
              <a:t>Лихорадка с болями в суставах может быть связана с бактериальным артритом, остеомиелитом.</a:t>
            </a:r>
          </a:p>
          <a:p>
            <a:pPr lvl="0"/>
            <a:r>
              <a:rPr lang="ru-RU" dirty="0"/>
              <a:t>Стойкая лихорадка с сыпью, изменениями на слизистой оболочке ротовой полости, склеритом, увеличением лимфоузлов, требует исключения болезни Кавасаки.</a:t>
            </a:r>
          </a:p>
          <a:p>
            <a:pPr lvl="0"/>
            <a:r>
              <a:rPr lang="ru-RU" dirty="0"/>
              <a:t>Продолжительная более 2 недель лихорадка требует обследования для выявления длительно протекающих инфекций, болезней соединительной ткани, иммунодефицита, </a:t>
            </a:r>
            <a:r>
              <a:rPr lang="ru-RU" dirty="0" err="1"/>
              <a:t>онкопатологии</a:t>
            </a:r>
            <a:r>
              <a:rPr lang="ru-RU" dirty="0"/>
              <a:t>.</a:t>
            </a:r>
          </a:p>
          <a:p>
            <a:endParaRPr lang="ru-RU" dirty="0"/>
          </a:p>
        </p:txBody>
      </p:sp>
    </p:spTree>
    <p:extLst>
      <p:ext uri="{BB962C8B-B14F-4D97-AF65-F5344CB8AC3E}">
        <p14:creationId xmlns:p14="http://schemas.microsoft.com/office/powerpoint/2010/main" val="1893874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 группу риска входят:</a:t>
            </a:r>
            <a:endParaRPr lang="ru-RU" b="1"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fontScale="92500" lnSpcReduction="20000"/>
          </a:bodyPr>
          <a:lstStyle/>
          <a:p>
            <a:r>
              <a:rPr lang="ru-RU" dirty="0" smtClean="0"/>
              <a:t>Дети </a:t>
            </a:r>
            <a:r>
              <a:rPr lang="ru-RU" dirty="0"/>
              <a:t>первых трех месяцев жизни; </a:t>
            </a:r>
            <a:endParaRPr lang="ru-RU" dirty="0" smtClean="0"/>
          </a:p>
          <a:p>
            <a:r>
              <a:rPr lang="ru-RU" dirty="0" smtClean="0"/>
              <a:t>Дети </a:t>
            </a:r>
            <a:r>
              <a:rPr lang="ru-RU" dirty="0"/>
              <a:t>с фебрильными </a:t>
            </a:r>
            <a:r>
              <a:rPr lang="ru-RU" dirty="0" smtClean="0"/>
              <a:t>судорогами </a:t>
            </a:r>
            <a:r>
              <a:rPr lang="ru-RU" dirty="0"/>
              <a:t>в анамнезе — то есть те, у которых раньше уже отмечались судороги на фоне повышения температуры тела</a:t>
            </a:r>
            <a:r>
              <a:rPr lang="ru-RU" dirty="0" smtClean="0"/>
              <a:t>;</a:t>
            </a:r>
          </a:p>
          <a:p>
            <a:r>
              <a:rPr lang="ru-RU" dirty="0" smtClean="0"/>
              <a:t> </a:t>
            </a:r>
            <a:r>
              <a:rPr lang="ru-RU" dirty="0"/>
              <a:t>С патологией ЦНС</a:t>
            </a:r>
            <a:r>
              <a:rPr lang="ru-RU" dirty="0" smtClean="0"/>
              <a:t>;</a:t>
            </a:r>
          </a:p>
          <a:p>
            <a:r>
              <a:rPr lang="ru-RU" dirty="0" smtClean="0"/>
              <a:t> </a:t>
            </a:r>
            <a:r>
              <a:rPr lang="ru-RU" dirty="0"/>
              <a:t>С хроническими заболеваниями сердца и легких; </a:t>
            </a:r>
            <a:endParaRPr lang="ru-RU" dirty="0" smtClean="0"/>
          </a:p>
          <a:p>
            <a:r>
              <a:rPr lang="ru-RU" dirty="0" smtClean="0"/>
              <a:t>Дети </a:t>
            </a:r>
            <a:r>
              <a:rPr lang="ru-RU" dirty="0"/>
              <a:t>с наследственными метаболическими заболеваниями.</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2456537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Система </a:t>
            </a:r>
            <a:r>
              <a:rPr lang="ru-RU" b="1" dirty="0">
                <a:solidFill>
                  <a:srgbClr val="FF0000"/>
                </a:solidFill>
              </a:rPr>
              <a:t>«светофора»</a:t>
            </a:r>
          </a:p>
        </p:txBody>
      </p:sp>
      <p:sp>
        <p:nvSpPr>
          <p:cNvPr id="3" name="Объект 2"/>
          <p:cNvSpPr>
            <a:spLocks noGrp="1"/>
          </p:cNvSpPr>
          <p:nvPr>
            <p:ph idx="1"/>
          </p:nvPr>
        </p:nvSpPr>
        <p:spPr>
          <a:xfrm>
            <a:off x="457200" y="1600200"/>
            <a:ext cx="8229600" cy="4997152"/>
          </a:xfrm>
        </p:spPr>
        <p:txBody>
          <a:bodyPr>
            <a:normAutofit fontScale="70000" lnSpcReduction="20000"/>
          </a:bodyPr>
          <a:lstStyle/>
          <a:p>
            <a:r>
              <a:rPr lang="ru-RU" dirty="0"/>
              <a:t>В 2013 г. опубликовано обновленное руководство NICE по тактике лечения лихорадки у ребенка в возрасте до 5 лет. В основу прогнозирования риска серьезных состояний положена система «светофора», одним из базовых симптомов является частота сердечных сокращений. Система «светофора</a:t>
            </a:r>
            <a:r>
              <a:rPr lang="ru-RU" dirty="0" smtClean="0"/>
              <a:t>»:</a:t>
            </a:r>
            <a:endParaRPr lang="ru-RU" dirty="0"/>
          </a:p>
          <a:p>
            <a:r>
              <a:rPr lang="ru-RU" dirty="0"/>
              <a:t>• «зеленый» — дети с низким риском развития тяжелых состояний/осложнений;</a:t>
            </a:r>
          </a:p>
          <a:p>
            <a:r>
              <a:rPr lang="ru-RU" dirty="0"/>
              <a:t>• «желтый» — дети со средним уровнем риска (1 или более симптомов);</a:t>
            </a:r>
          </a:p>
          <a:p>
            <a:r>
              <a:rPr lang="ru-RU" dirty="0"/>
              <a:t>• «красный» — дети с высоким риском (1 или более симптомов).</a:t>
            </a:r>
          </a:p>
          <a:p>
            <a:r>
              <a:rPr lang="ru-RU" dirty="0"/>
              <a:t>Предложенная система помогает эффективно оценить состояние ребенка как при очном осмотре врачом, так и при дистанционном опросе родителей пациента или фельдшера в отдаленном районе. В зависимости от результатов тестирования больного предложены следующие мероприятия (NICE, 2013):</a:t>
            </a:r>
          </a:p>
          <a:p>
            <a:endParaRPr lang="ru-RU" dirty="0"/>
          </a:p>
        </p:txBody>
      </p:sp>
    </p:spTree>
    <p:extLst>
      <p:ext uri="{BB962C8B-B14F-4D97-AF65-F5344CB8AC3E}">
        <p14:creationId xmlns:p14="http://schemas.microsoft.com/office/powerpoint/2010/main" val="5202771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71415154"/>
              </p:ext>
            </p:extLst>
          </p:nvPr>
        </p:nvGraphicFramePr>
        <p:xfrm>
          <a:off x="35496" y="116633"/>
          <a:ext cx="9000999" cy="6553056"/>
        </p:xfrm>
        <a:graphic>
          <a:graphicData uri="http://schemas.openxmlformats.org/drawingml/2006/table">
            <a:tbl>
              <a:tblPr firstRow="1" firstCol="1" bandRow="1">
                <a:tableStyleId>{5C22544A-7EE6-4342-B048-85BDC9FD1C3A}</a:tableStyleId>
              </a:tblPr>
              <a:tblGrid>
                <a:gridCol w="1440160"/>
                <a:gridCol w="1872208"/>
                <a:gridCol w="2664296"/>
                <a:gridCol w="3024335"/>
              </a:tblGrid>
              <a:tr h="504001">
                <a:tc>
                  <a:txBody>
                    <a:bodyPr/>
                    <a:lstStyle/>
                    <a:p>
                      <a:pPr algn="just"/>
                      <a:r>
                        <a:rPr lang="ru-RU" sz="1100" dirty="0">
                          <a:solidFill>
                            <a:schemeClr val="tx1"/>
                          </a:solidFill>
                          <a:effectLst/>
                          <a:latin typeface="Times New Roman" pitchFamily="18" charset="0"/>
                          <a:cs typeface="Times New Roman" pitchFamily="18" charset="0"/>
                        </a:rPr>
                        <a:t>Симптомы</a:t>
                      </a:r>
                      <a:r>
                        <a:rPr lang="ru-RU" sz="1100" dirty="0" smtClean="0">
                          <a:solidFill>
                            <a:schemeClr val="tx1"/>
                          </a:solidFill>
                          <a:effectLst/>
                          <a:latin typeface="Times New Roman" pitchFamily="18" charset="0"/>
                          <a:cs typeface="Times New Roman" pitchFamily="18" charset="0"/>
                        </a:rPr>
                        <a:t>/</a:t>
                      </a:r>
                    </a:p>
                    <a:p>
                      <a:pPr algn="just"/>
                      <a:r>
                        <a:rPr lang="ru-RU" sz="1100" dirty="0" smtClean="0">
                          <a:solidFill>
                            <a:schemeClr val="tx1"/>
                          </a:solidFill>
                          <a:effectLst/>
                          <a:latin typeface="Times New Roman" pitchFamily="18" charset="0"/>
                          <a:cs typeface="Times New Roman" pitchFamily="18" charset="0"/>
                        </a:rPr>
                        <a:t>Признаки</a:t>
                      </a:r>
                      <a:endParaRPr lang="ru-RU" sz="1100" dirty="0">
                        <a:solidFill>
                          <a:schemeClr val="tx1"/>
                        </a:solidFill>
                        <a:effectLst/>
                        <a:latin typeface="Times New Roman" pitchFamily="18" charset="0"/>
                        <a:cs typeface="Times New Roman" pitchFamily="18" charset="0"/>
                      </a:endParaRPr>
                    </a:p>
                  </a:txBody>
                  <a:tcPr marL="45760" marR="45760" marT="0" marB="0">
                    <a:solidFill>
                      <a:schemeClr val="bg1">
                        <a:lumMod val="95000"/>
                      </a:schemeClr>
                    </a:solidFill>
                  </a:tcPr>
                </a:tc>
                <a:tc>
                  <a:txBody>
                    <a:bodyPr/>
                    <a:lstStyle/>
                    <a:p>
                      <a:pPr algn="ctr"/>
                      <a:r>
                        <a:rPr lang="ru-RU" sz="1100" dirty="0">
                          <a:solidFill>
                            <a:schemeClr val="tx1"/>
                          </a:solidFill>
                          <a:effectLst/>
                          <a:latin typeface="Times New Roman" pitchFamily="18" charset="0"/>
                          <a:cs typeface="Times New Roman" pitchFamily="18" charset="0"/>
                        </a:rPr>
                        <a:t>«Зеленый»</a:t>
                      </a:r>
                    </a:p>
                    <a:p>
                      <a:pPr algn="ctr"/>
                      <a:r>
                        <a:rPr lang="ru-RU" sz="1100" dirty="0">
                          <a:solidFill>
                            <a:schemeClr val="tx1"/>
                          </a:solidFill>
                          <a:effectLst/>
                          <a:latin typeface="Times New Roman" pitchFamily="18" charset="0"/>
                          <a:cs typeface="Times New Roman" pitchFamily="18" charset="0"/>
                        </a:rPr>
                        <a:t>низкий риск</a:t>
                      </a:r>
                    </a:p>
                  </a:txBody>
                  <a:tcPr marL="45760" marR="45760" marT="0" marB="0">
                    <a:solidFill>
                      <a:srgbClr val="00B050"/>
                    </a:solidFill>
                  </a:tcPr>
                </a:tc>
                <a:tc>
                  <a:txBody>
                    <a:bodyPr/>
                    <a:lstStyle/>
                    <a:p>
                      <a:pPr algn="ctr"/>
                      <a:r>
                        <a:rPr lang="ru-RU" sz="1100" dirty="0">
                          <a:solidFill>
                            <a:schemeClr val="tx1"/>
                          </a:solidFill>
                          <a:effectLst/>
                          <a:latin typeface="Times New Roman" pitchFamily="18" charset="0"/>
                          <a:cs typeface="Times New Roman" pitchFamily="18" charset="0"/>
                        </a:rPr>
                        <a:t>«Желтый»</a:t>
                      </a:r>
                    </a:p>
                    <a:p>
                      <a:pPr algn="ctr"/>
                      <a:r>
                        <a:rPr lang="ru-RU" sz="1100" dirty="0">
                          <a:solidFill>
                            <a:schemeClr val="tx1"/>
                          </a:solidFill>
                          <a:effectLst/>
                          <a:latin typeface="Times New Roman" pitchFamily="18" charset="0"/>
                          <a:cs typeface="Times New Roman" pitchFamily="18" charset="0"/>
                        </a:rPr>
                        <a:t>средний риск</a:t>
                      </a:r>
                    </a:p>
                  </a:txBody>
                  <a:tcPr marL="45760" marR="45760" marT="0" marB="0">
                    <a:solidFill>
                      <a:srgbClr val="FFFF00"/>
                    </a:solidFill>
                  </a:tcPr>
                </a:tc>
                <a:tc>
                  <a:txBody>
                    <a:bodyPr/>
                    <a:lstStyle/>
                    <a:p>
                      <a:pPr algn="ctr"/>
                      <a:r>
                        <a:rPr lang="ru-RU" sz="1100" dirty="0">
                          <a:solidFill>
                            <a:schemeClr val="tx1"/>
                          </a:solidFill>
                          <a:effectLst/>
                          <a:latin typeface="Times New Roman" pitchFamily="18" charset="0"/>
                          <a:cs typeface="Times New Roman" pitchFamily="18" charset="0"/>
                        </a:rPr>
                        <a:t>«Красный»</a:t>
                      </a:r>
                    </a:p>
                    <a:p>
                      <a:pPr algn="ctr"/>
                      <a:r>
                        <a:rPr lang="ru-RU" sz="1100" dirty="0">
                          <a:solidFill>
                            <a:schemeClr val="tx1"/>
                          </a:solidFill>
                          <a:effectLst/>
                          <a:latin typeface="Times New Roman" pitchFamily="18" charset="0"/>
                          <a:cs typeface="Times New Roman" pitchFamily="18" charset="0"/>
                        </a:rPr>
                        <a:t>высокий риск </a:t>
                      </a:r>
                    </a:p>
                  </a:txBody>
                  <a:tcPr marL="45760" marR="45760" marT="0" marB="0">
                    <a:solidFill>
                      <a:srgbClr val="FF0000"/>
                    </a:solidFill>
                  </a:tcPr>
                </a:tc>
              </a:tr>
              <a:tr h="412435">
                <a:tc>
                  <a:txBody>
                    <a:bodyPr/>
                    <a:lstStyle/>
                    <a:p>
                      <a:pPr algn="just"/>
                      <a:r>
                        <a:rPr lang="ru-RU" sz="1100" dirty="0">
                          <a:solidFill>
                            <a:schemeClr val="tx1"/>
                          </a:solidFill>
                          <a:effectLst/>
                          <a:latin typeface="Times New Roman" pitchFamily="18" charset="0"/>
                          <a:cs typeface="Times New Roman" pitchFamily="18" charset="0"/>
                        </a:rPr>
                        <a:t>Цвет</a:t>
                      </a:r>
                    </a:p>
                    <a:p>
                      <a:pPr algn="just"/>
                      <a:r>
                        <a:rPr lang="ru-RU" sz="1100" dirty="0">
                          <a:solidFill>
                            <a:schemeClr val="tx1"/>
                          </a:solidFill>
                          <a:effectLst/>
                          <a:latin typeface="Times New Roman" pitchFamily="18" charset="0"/>
                          <a:cs typeface="Times New Roman" pitchFamily="18" charset="0"/>
                        </a:rPr>
                        <a:t>(кожи, губ, языка)</a:t>
                      </a:r>
                    </a:p>
                  </a:txBody>
                  <a:tcPr marL="45760" marR="45760" marT="0" marB="0">
                    <a:solidFill>
                      <a:schemeClr val="bg1">
                        <a:lumMod val="95000"/>
                      </a:schemeClr>
                    </a:solidFill>
                  </a:tcPr>
                </a:tc>
                <a:tc>
                  <a:txBody>
                    <a:bodyPr/>
                    <a:lstStyle/>
                    <a:p>
                      <a:pPr algn="just"/>
                      <a:r>
                        <a:rPr lang="ru-RU" sz="1100" dirty="0">
                          <a:effectLst/>
                          <a:latin typeface="Times New Roman" pitchFamily="18" charset="0"/>
                          <a:cs typeface="Times New Roman" pitchFamily="18" charset="0"/>
                        </a:rPr>
                        <a:t>Нормальный</a:t>
                      </a:r>
                    </a:p>
                  </a:txBody>
                  <a:tcPr marL="45760" marR="45760" marT="0" marB="0">
                    <a:solidFill>
                      <a:srgbClr val="00B050"/>
                    </a:solidFill>
                  </a:tcPr>
                </a:tc>
                <a:tc>
                  <a:txBody>
                    <a:bodyPr/>
                    <a:lstStyle/>
                    <a:p>
                      <a:pPr algn="just"/>
                      <a:r>
                        <a:rPr lang="ru-RU" sz="1100" dirty="0">
                          <a:effectLst/>
                          <a:latin typeface="Times New Roman" pitchFamily="18" charset="0"/>
                          <a:cs typeface="Times New Roman" pitchFamily="18" charset="0"/>
                        </a:rPr>
                        <a:t>Бледный (по мнению родителя/</a:t>
                      </a:r>
                    </a:p>
                    <a:p>
                      <a:pPr algn="just"/>
                      <a:r>
                        <a:rPr lang="ru-RU" sz="1100" dirty="0">
                          <a:effectLst/>
                          <a:latin typeface="Times New Roman" pitchFamily="18" charset="0"/>
                          <a:cs typeface="Times New Roman" pitchFamily="18" charset="0"/>
                        </a:rPr>
                        <a:t>опекуна)</a:t>
                      </a:r>
                    </a:p>
                  </a:txBody>
                  <a:tcPr marL="45760" marR="45760" marT="0" marB="0">
                    <a:solidFill>
                      <a:srgbClr val="FFFF00"/>
                    </a:solidFill>
                  </a:tcPr>
                </a:tc>
                <a:tc>
                  <a:txBody>
                    <a:bodyPr/>
                    <a:lstStyle/>
                    <a:p>
                      <a:pPr algn="just"/>
                      <a:r>
                        <a:rPr lang="ru-RU" sz="1100" dirty="0">
                          <a:effectLst/>
                          <a:latin typeface="Times New Roman" pitchFamily="18" charset="0"/>
                          <a:cs typeface="Times New Roman" pitchFamily="18" charset="0"/>
                        </a:rPr>
                        <a:t>Бледный/пестрый/пепельный/</a:t>
                      </a:r>
                    </a:p>
                    <a:p>
                      <a:pPr algn="just"/>
                      <a:r>
                        <a:rPr lang="ru-RU" sz="1100" dirty="0">
                          <a:effectLst/>
                          <a:latin typeface="Times New Roman" pitchFamily="18" charset="0"/>
                          <a:cs typeface="Times New Roman" pitchFamily="18" charset="0"/>
                        </a:rPr>
                        <a:t>синюшный</a:t>
                      </a:r>
                    </a:p>
                  </a:txBody>
                  <a:tcPr marL="45760" marR="45760" marT="0" marB="0">
                    <a:solidFill>
                      <a:srgbClr val="FF0000"/>
                    </a:solidFill>
                  </a:tcPr>
                </a:tc>
              </a:tr>
              <a:tr h="1374785">
                <a:tc>
                  <a:txBody>
                    <a:bodyPr/>
                    <a:lstStyle/>
                    <a:p>
                      <a:pPr algn="just"/>
                      <a:r>
                        <a:rPr lang="ru-RU" sz="1100" dirty="0">
                          <a:solidFill>
                            <a:schemeClr val="tx1"/>
                          </a:solidFill>
                          <a:effectLst/>
                          <a:latin typeface="Times New Roman" pitchFamily="18" charset="0"/>
                          <a:cs typeface="Times New Roman" pitchFamily="18" charset="0"/>
                        </a:rPr>
                        <a:t>Активность</a:t>
                      </a:r>
                    </a:p>
                  </a:txBody>
                  <a:tcPr marL="45760" marR="45760" marT="0" marB="0">
                    <a:solidFill>
                      <a:schemeClr val="bg1">
                        <a:lumMod val="95000"/>
                      </a:schemeClr>
                    </a:solidFill>
                  </a:tcPr>
                </a:tc>
                <a:tc>
                  <a:txBody>
                    <a:bodyPr/>
                    <a:lstStyle/>
                    <a:p>
                      <a:pPr algn="just"/>
                      <a:r>
                        <a:rPr lang="ru-RU" sz="1100" dirty="0">
                          <a:effectLst/>
                          <a:latin typeface="Times New Roman" pitchFamily="18" charset="0"/>
                          <a:cs typeface="Times New Roman" pitchFamily="18" charset="0"/>
                        </a:rPr>
                        <a:t>Нормально отвечает</a:t>
                      </a:r>
                    </a:p>
                    <a:p>
                      <a:pPr algn="just"/>
                      <a:r>
                        <a:rPr lang="ru-RU" sz="1100" dirty="0">
                          <a:effectLst/>
                          <a:latin typeface="Times New Roman" pitchFamily="18" charset="0"/>
                          <a:cs typeface="Times New Roman" pitchFamily="18" charset="0"/>
                        </a:rPr>
                        <a:t>на обращение</a:t>
                      </a:r>
                    </a:p>
                    <a:p>
                      <a:pPr algn="just"/>
                      <a:r>
                        <a:rPr lang="ru-RU" sz="1100" dirty="0">
                          <a:effectLst/>
                          <a:latin typeface="Times New Roman" pitchFamily="18" charset="0"/>
                          <a:cs typeface="Times New Roman" pitchFamily="18" charset="0"/>
                        </a:rPr>
                        <a:t>Выглядит довольным</a:t>
                      </a:r>
                    </a:p>
                    <a:p>
                      <a:pPr algn="just"/>
                      <a:r>
                        <a:rPr lang="ru-RU" sz="1100" dirty="0">
                          <a:effectLst/>
                          <a:latin typeface="Times New Roman" pitchFamily="18" charset="0"/>
                          <a:cs typeface="Times New Roman" pitchFamily="18" charset="0"/>
                        </a:rPr>
                        <a:t>или улыбается</a:t>
                      </a:r>
                    </a:p>
                    <a:p>
                      <a:pPr algn="just"/>
                      <a:r>
                        <a:rPr lang="ru-RU" sz="1100" dirty="0">
                          <a:effectLst/>
                          <a:latin typeface="Times New Roman" pitchFamily="18" charset="0"/>
                          <a:cs typeface="Times New Roman" pitchFamily="18" charset="0"/>
                        </a:rPr>
                        <a:t>Бодрствует или быстро</a:t>
                      </a:r>
                    </a:p>
                    <a:p>
                      <a:pPr algn="just"/>
                      <a:r>
                        <a:rPr lang="ru-RU" sz="1100" dirty="0">
                          <a:effectLst/>
                          <a:latin typeface="Times New Roman" pitchFamily="18" charset="0"/>
                          <a:cs typeface="Times New Roman" pitchFamily="18" charset="0"/>
                        </a:rPr>
                        <a:t>пробуждается</a:t>
                      </a:r>
                    </a:p>
                    <a:p>
                      <a:pPr algn="just"/>
                      <a:r>
                        <a:rPr lang="ru-RU" sz="1100" dirty="0">
                          <a:effectLst/>
                          <a:latin typeface="Times New Roman" pitchFamily="18" charset="0"/>
                          <a:cs typeface="Times New Roman" pitchFamily="18" charset="0"/>
                        </a:rPr>
                        <a:t>Сильный нормальный плач</a:t>
                      </a:r>
                    </a:p>
                    <a:p>
                      <a:pPr algn="just"/>
                      <a:r>
                        <a:rPr lang="ru-RU" sz="1100" dirty="0">
                          <a:effectLst/>
                          <a:latin typeface="Times New Roman" pitchFamily="18" charset="0"/>
                          <a:cs typeface="Times New Roman" pitchFamily="18" charset="0"/>
                        </a:rPr>
                        <a:t>или не плачет</a:t>
                      </a:r>
                    </a:p>
                  </a:txBody>
                  <a:tcPr marL="45760" marR="45760" marT="0" marB="0">
                    <a:solidFill>
                      <a:srgbClr val="00B050"/>
                    </a:solidFill>
                  </a:tcPr>
                </a:tc>
                <a:tc>
                  <a:txBody>
                    <a:bodyPr/>
                    <a:lstStyle/>
                    <a:p>
                      <a:pPr algn="just"/>
                      <a:r>
                        <a:rPr lang="ru-RU" sz="1100" dirty="0">
                          <a:effectLst/>
                          <a:latin typeface="Times New Roman" pitchFamily="18" charset="0"/>
                          <a:cs typeface="Times New Roman" pitchFamily="18" charset="0"/>
                        </a:rPr>
                        <a:t>Не отвечает нормально на обращение</a:t>
                      </a:r>
                    </a:p>
                    <a:p>
                      <a:pPr algn="just"/>
                      <a:r>
                        <a:rPr lang="ru-RU" sz="1100" dirty="0">
                          <a:effectLst/>
                          <a:latin typeface="Times New Roman" pitchFamily="18" charset="0"/>
                          <a:cs typeface="Times New Roman" pitchFamily="18" charset="0"/>
                        </a:rPr>
                        <a:t>Не улыбается</a:t>
                      </a:r>
                    </a:p>
                    <a:p>
                      <a:pPr algn="just"/>
                      <a:r>
                        <a:rPr lang="ru-RU" sz="1100" dirty="0">
                          <a:effectLst/>
                          <a:latin typeface="Times New Roman" pitchFamily="18" charset="0"/>
                          <a:cs typeface="Times New Roman" pitchFamily="18" charset="0"/>
                        </a:rPr>
                        <a:t>Пробуждается только при длительной</a:t>
                      </a:r>
                    </a:p>
                    <a:p>
                      <a:pPr algn="just"/>
                      <a:r>
                        <a:rPr lang="ru-RU" sz="1100" dirty="0">
                          <a:effectLst/>
                          <a:latin typeface="Times New Roman" pitchFamily="18" charset="0"/>
                          <a:cs typeface="Times New Roman" pitchFamily="18" charset="0"/>
                        </a:rPr>
                        <a:t>стимуляции</a:t>
                      </a:r>
                    </a:p>
                    <a:p>
                      <a:pPr algn="just"/>
                      <a:r>
                        <a:rPr lang="ru-RU" sz="1100" dirty="0">
                          <a:effectLst/>
                          <a:latin typeface="Times New Roman" pitchFamily="18" charset="0"/>
                          <a:cs typeface="Times New Roman" pitchFamily="18" charset="0"/>
                        </a:rPr>
                        <a:t>Снижение активности</a:t>
                      </a:r>
                    </a:p>
                  </a:txBody>
                  <a:tcPr marL="45760" marR="45760" marT="0" marB="0">
                    <a:solidFill>
                      <a:srgbClr val="FFFF00"/>
                    </a:solidFill>
                  </a:tcPr>
                </a:tc>
                <a:tc>
                  <a:txBody>
                    <a:bodyPr/>
                    <a:lstStyle/>
                    <a:p>
                      <a:pPr algn="just"/>
                      <a:r>
                        <a:rPr lang="ru-RU" sz="1100" dirty="0">
                          <a:effectLst/>
                          <a:latin typeface="Times New Roman" pitchFamily="18" charset="0"/>
                          <a:cs typeface="Times New Roman" pitchFamily="18" charset="0"/>
                        </a:rPr>
                        <a:t>Не реагирует на обращение</a:t>
                      </a:r>
                    </a:p>
                    <a:p>
                      <a:pPr algn="just"/>
                      <a:r>
                        <a:rPr lang="ru-RU" sz="1100" dirty="0">
                          <a:effectLst/>
                          <a:latin typeface="Times New Roman" pitchFamily="18" charset="0"/>
                          <a:cs typeface="Times New Roman" pitchFamily="18" charset="0"/>
                        </a:rPr>
                        <a:t>Выглядит больным (мнение</a:t>
                      </a:r>
                    </a:p>
                    <a:p>
                      <a:pPr algn="just"/>
                      <a:r>
                        <a:rPr lang="ru-RU" sz="1100" dirty="0">
                          <a:effectLst/>
                          <a:latin typeface="Times New Roman" pitchFamily="18" charset="0"/>
                          <a:cs typeface="Times New Roman" pitchFamily="18" charset="0"/>
                        </a:rPr>
                        <a:t>медработника)</a:t>
                      </a:r>
                    </a:p>
                    <a:p>
                      <a:pPr algn="just"/>
                      <a:r>
                        <a:rPr lang="ru-RU" sz="1100" dirty="0">
                          <a:effectLst/>
                          <a:latin typeface="Times New Roman" pitchFamily="18" charset="0"/>
                          <a:cs typeface="Times New Roman" pitchFamily="18" charset="0"/>
                        </a:rPr>
                        <a:t>Не пробуждается</a:t>
                      </a:r>
                    </a:p>
                    <a:p>
                      <a:pPr algn="just"/>
                      <a:r>
                        <a:rPr lang="ru-RU" sz="1100" dirty="0">
                          <a:effectLst/>
                          <a:latin typeface="Times New Roman" pitchFamily="18" charset="0"/>
                          <a:cs typeface="Times New Roman" pitchFamily="18" charset="0"/>
                        </a:rPr>
                        <a:t>Крик слабый, высокий,</a:t>
                      </a:r>
                    </a:p>
                    <a:p>
                      <a:pPr algn="just"/>
                      <a:r>
                        <a:rPr lang="ru-RU" sz="1100" dirty="0">
                          <a:effectLst/>
                          <a:latin typeface="Times New Roman" pitchFamily="18" charset="0"/>
                          <a:cs typeface="Times New Roman" pitchFamily="18" charset="0"/>
                        </a:rPr>
                        <a:t>непрерывный</a:t>
                      </a:r>
                    </a:p>
                  </a:txBody>
                  <a:tcPr marL="45760" marR="45760" marT="0" marB="0">
                    <a:solidFill>
                      <a:srgbClr val="FF0000"/>
                    </a:solidFill>
                  </a:tcPr>
                </a:tc>
              </a:tr>
              <a:tr h="1237307">
                <a:tc>
                  <a:txBody>
                    <a:bodyPr/>
                    <a:lstStyle/>
                    <a:p>
                      <a:pPr algn="just"/>
                      <a:r>
                        <a:rPr lang="ru-RU" sz="1100" dirty="0">
                          <a:solidFill>
                            <a:schemeClr val="tx1"/>
                          </a:solidFill>
                          <a:effectLst/>
                          <a:latin typeface="Times New Roman" pitchFamily="18" charset="0"/>
                          <a:cs typeface="Times New Roman" pitchFamily="18" charset="0"/>
                        </a:rPr>
                        <a:t>Дыхание</a:t>
                      </a:r>
                    </a:p>
                  </a:txBody>
                  <a:tcPr marL="45760" marR="45760" marT="0" marB="0">
                    <a:solidFill>
                      <a:schemeClr val="bg1">
                        <a:lumMod val="95000"/>
                      </a:schemeClr>
                    </a:solidFill>
                  </a:tcPr>
                </a:tc>
                <a:tc>
                  <a:txBody>
                    <a:bodyPr/>
                    <a:lstStyle/>
                    <a:p>
                      <a:pPr algn="just"/>
                      <a:r>
                        <a:rPr lang="ru-RU" sz="1100" dirty="0">
                          <a:effectLst/>
                          <a:latin typeface="Times New Roman" pitchFamily="18" charset="0"/>
                          <a:cs typeface="Times New Roman" pitchFamily="18" charset="0"/>
                        </a:rPr>
                        <a:t>Норма</a:t>
                      </a:r>
                    </a:p>
                  </a:txBody>
                  <a:tcPr marL="45760" marR="45760" marT="0" marB="0">
                    <a:solidFill>
                      <a:srgbClr val="00B050"/>
                    </a:solidFill>
                  </a:tcPr>
                </a:tc>
                <a:tc>
                  <a:txBody>
                    <a:bodyPr/>
                    <a:lstStyle/>
                    <a:p>
                      <a:pPr algn="just"/>
                      <a:r>
                        <a:rPr lang="ru-RU" sz="1100" dirty="0">
                          <a:effectLst/>
                          <a:latin typeface="Times New Roman" pitchFamily="18" charset="0"/>
                          <a:cs typeface="Times New Roman" pitchFamily="18" charset="0"/>
                        </a:rPr>
                        <a:t>Расширение ноздрей при носовом</a:t>
                      </a:r>
                    </a:p>
                    <a:p>
                      <a:pPr algn="just"/>
                      <a:r>
                        <a:rPr lang="ru-RU" sz="1100" dirty="0">
                          <a:effectLst/>
                          <a:latin typeface="Times New Roman" pitchFamily="18" charset="0"/>
                          <a:cs typeface="Times New Roman" pitchFamily="18" charset="0"/>
                        </a:rPr>
                        <a:t>дыхании</a:t>
                      </a:r>
                    </a:p>
                    <a:p>
                      <a:pPr algn="just"/>
                      <a:r>
                        <a:rPr lang="ru-RU" sz="1100" dirty="0" err="1">
                          <a:effectLst/>
                          <a:latin typeface="Times New Roman" pitchFamily="18" charset="0"/>
                          <a:cs typeface="Times New Roman" pitchFamily="18" charset="0"/>
                        </a:rPr>
                        <a:t>Тахипноэ</a:t>
                      </a:r>
                      <a:r>
                        <a:rPr lang="ru-RU" sz="1100" dirty="0">
                          <a:effectLst/>
                          <a:latin typeface="Times New Roman" pitchFamily="18" charset="0"/>
                          <a:cs typeface="Times New Roman" pitchFamily="18" charset="0"/>
                        </a:rPr>
                        <a:t>: &gt; 50 в мин (дети в возрасте</a:t>
                      </a:r>
                    </a:p>
                    <a:p>
                      <a:pPr algn="just"/>
                      <a:r>
                        <a:rPr lang="ru-RU" sz="1100" dirty="0">
                          <a:effectLst/>
                          <a:latin typeface="Times New Roman" pitchFamily="18" charset="0"/>
                          <a:cs typeface="Times New Roman" pitchFamily="18" charset="0"/>
                        </a:rPr>
                        <a:t>6–12 </a:t>
                      </a:r>
                      <a:r>
                        <a:rPr lang="ru-RU" sz="1100" dirty="0" err="1">
                          <a:effectLst/>
                          <a:latin typeface="Times New Roman" pitchFamily="18" charset="0"/>
                          <a:cs typeface="Times New Roman" pitchFamily="18" charset="0"/>
                        </a:rPr>
                        <a:t>мес</a:t>
                      </a:r>
                      <a:r>
                        <a:rPr lang="ru-RU" sz="1100" dirty="0">
                          <a:effectLst/>
                          <a:latin typeface="Times New Roman" pitchFamily="18" charset="0"/>
                          <a:cs typeface="Times New Roman" pitchFamily="18" charset="0"/>
                        </a:rPr>
                        <a:t>), &gt; 40 в мин (старше 12 </a:t>
                      </a:r>
                      <a:r>
                        <a:rPr lang="ru-RU" sz="1100" dirty="0" err="1">
                          <a:effectLst/>
                          <a:latin typeface="Times New Roman" pitchFamily="18" charset="0"/>
                          <a:cs typeface="Times New Roman" pitchFamily="18" charset="0"/>
                        </a:rPr>
                        <a:t>мес</a:t>
                      </a:r>
                      <a:r>
                        <a:rPr lang="ru-RU" sz="1100" dirty="0">
                          <a:effectLst/>
                          <a:latin typeface="Times New Roman" pitchFamily="18" charset="0"/>
                          <a:cs typeface="Times New Roman" pitchFamily="18" charset="0"/>
                        </a:rPr>
                        <a:t>)</a:t>
                      </a:r>
                    </a:p>
                    <a:p>
                      <a:pPr algn="just"/>
                      <a:r>
                        <a:rPr lang="ru-RU" sz="1100" dirty="0">
                          <a:effectLst/>
                          <a:latin typeface="Times New Roman" pitchFamily="18" charset="0"/>
                          <a:cs typeface="Times New Roman" pitchFamily="18" charset="0"/>
                        </a:rPr>
                        <a:t>Сатурация 95%</a:t>
                      </a:r>
                    </a:p>
                    <a:p>
                      <a:pPr algn="just"/>
                      <a:r>
                        <a:rPr lang="ru-RU" sz="1100" dirty="0">
                          <a:effectLst/>
                          <a:latin typeface="Times New Roman" pitchFamily="18" charset="0"/>
                          <a:cs typeface="Times New Roman" pitchFamily="18" charset="0"/>
                        </a:rPr>
                        <a:t>Хрипы в легких</a:t>
                      </a:r>
                    </a:p>
                  </a:txBody>
                  <a:tcPr marL="45760" marR="45760" marT="0" marB="0">
                    <a:solidFill>
                      <a:srgbClr val="FFFF00"/>
                    </a:solidFill>
                  </a:tcPr>
                </a:tc>
                <a:tc>
                  <a:txBody>
                    <a:bodyPr/>
                    <a:lstStyle/>
                    <a:p>
                      <a:pPr algn="just"/>
                      <a:r>
                        <a:rPr lang="ru-RU" sz="1100" dirty="0">
                          <a:effectLst/>
                          <a:latin typeface="Times New Roman" pitchFamily="18" charset="0"/>
                          <a:cs typeface="Times New Roman" pitchFamily="18" charset="0"/>
                        </a:rPr>
                        <a:t>Шумное дыхание</a:t>
                      </a:r>
                    </a:p>
                    <a:p>
                      <a:pPr algn="just"/>
                      <a:r>
                        <a:rPr lang="ru-RU" sz="1100" dirty="0" err="1">
                          <a:effectLst/>
                          <a:latin typeface="Times New Roman" pitchFamily="18" charset="0"/>
                          <a:cs typeface="Times New Roman" pitchFamily="18" charset="0"/>
                        </a:rPr>
                        <a:t>Тахипноэ</a:t>
                      </a:r>
                      <a:r>
                        <a:rPr lang="ru-RU" sz="1100" dirty="0">
                          <a:effectLst/>
                          <a:latin typeface="Times New Roman" pitchFamily="18" charset="0"/>
                          <a:cs typeface="Times New Roman" pitchFamily="18" charset="0"/>
                        </a:rPr>
                        <a:t> &gt; 60 в мин</a:t>
                      </a:r>
                    </a:p>
                    <a:p>
                      <a:pPr algn="just"/>
                      <a:r>
                        <a:rPr lang="ru-RU" sz="1100" dirty="0">
                          <a:effectLst/>
                          <a:latin typeface="Times New Roman" pitchFamily="18" charset="0"/>
                          <a:cs typeface="Times New Roman" pitchFamily="18" charset="0"/>
                        </a:rPr>
                        <a:t>Умеренное/сильное втяжение</a:t>
                      </a:r>
                    </a:p>
                    <a:p>
                      <a:pPr algn="just"/>
                      <a:r>
                        <a:rPr lang="ru-RU" sz="1100" dirty="0" err="1">
                          <a:effectLst/>
                          <a:latin typeface="Times New Roman" pitchFamily="18" charset="0"/>
                          <a:cs typeface="Times New Roman" pitchFamily="18" charset="0"/>
                        </a:rPr>
                        <a:t>межреберий</a:t>
                      </a:r>
                      <a:endParaRPr lang="ru-RU" sz="1100" dirty="0">
                        <a:effectLst/>
                        <a:latin typeface="Times New Roman" pitchFamily="18" charset="0"/>
                        <a:cs typeface="Times New Roman" pitchFamily="18" charset="0"/>
                      </a:endParaRPr>
                    </a:p>
                  </a:txBody>
                  <a:tcPr marL="45760" marR="45760" marT="0" marB="0">
                    <a:solidFill>
                      <a:srgbClr val="FF0000"/>
                    </a:solidFill>
                  </a:tcPr>
                </a:tc>
              </a:tr>
              <a:tr h="1512264">
                <a:tc>
                  <a:txBody>
                    <a:bodyPr/>
                    <a:lstStyle/>
                    <a:p>
                      <a:pPr algn="just"/>
                      <a:r>
                        <a:rPr lang="ru-RU" sz="1100" dirty="0">
                          <a:solidFill>
                            <a:schemeClr val="tx1"/>
                          </a:solidFill>
                          <a:effectLst/>
                          <a:latin typeface="Times New Roman" pitchFamily="18" charset="0"/>
                          <a:cs typeface="Times New Roman" pitchFamily="18" charset="0"/>
                        </a:rPr>
                        <a:t>Кровообращение</a:t>
                      </a:r>
                    </a:p>
                    <a:p>
                      <a:pPr algn="just"/>
                      <a:r>
                        <a:rPr lang="ru-RU" sz="1100" dirty="0">
                          <a:solidFill>
                            <a:schemeClr val="tx1"/>
                          </a:solidFill>
                          <a:effectLst/>
                          <a:latin typeface="Times New Roman" pitchFamily="18" charset="0"/>
                          <a:cs typeface="Times New Roman" pitchFamily="18" charset="0"/>
                        </a:rPr>
                        <a:t>и гидратация</a:t>
                      </a:r>
                    </a:p>
                  </a:txBody>
                  <a:tcPr marL="45760" marR="45760" marT="0" marB="0">
                    <a:solidFill>
                      <a:schemeClr val="bg1">
                        <a:lumMod val="95000"/>
                      </a:schemeClr>
                    </a:solidFill>
                  </a:tcPr>
                </a:tc>
                <a:tc>
                  <a:txBody>
                    <a:bodyPr/>
                    <a:lstStyle/>
                    <a:p>
                      <a:pPr algn="just"/>
                      <a:r>
                        <a:rPr lang="ru-RU" sz="1100" dirty="0">
                          <a:effectLst/>
                          <a:latin typeface="Times New Roman" pitchFamily="18" charset="0"/>
                          <a:cs typeface="Times New Roman" pitchFamily="18" charset="0"/>
                        </a:rPr>
                        <a:t>Нормальная кожа и глаза</a:t>
                      </a:r>
                    </a:p>
                    <a:p>
                      <a:pPr algn="just"/>
                      <a:r>
                        <a:rPr lang="ru-RU" sz="1100" dirty="0">
                          <a:effectLst/>
                          <a:latin typeface="Times New Roman" pitchFamily="18" charset="0"/>
                          <a:cs typeface="Times New Roman" pitchFamily="18" charset="0"/>
                        </a:rPr>
                        <a:t>Влажные слизистые</a:t>
                      </a:r>
                    </a:p>
                    <a:p>
                      <a:pPr algn="just"/>
                      <a:r>
                        <a:rPr lang="ru-RU" sz="1100" dirty="0">
                          <a:effectLst/>
                          <a:latin typeface="Times New Roman" pitchFamily="18" charset="0"/>
                          <a:cs typeface="Times New Roman" pitchFamily="18" charset="0"/>
                        </a:rPr>
                        <a:t>оболочки</a:t>
                      </a:r>
                    </a:p>
                  </a:txBody>
                  <a:tcPr marL="45760" marR="45760" marT="0" marB="0">
                    <a:solidFill>
                      <a:srgbClr val="00B050"/>
                    </a:solidFill>
                  </a:tcPr>
                </a:tc>
                <a:tc>
                  <a:txBody>
                    <a:bodyPr/>
                    <a:lstStyle/>
                    <a:p>
                      <a:pPr algn="just"/>
                      <a:r>
                        <a:rPr lang="ru-RU" sz="1100" dirty="0">
                          <a:effectLst/>
                          <a:latin typeface="Times New Roman" pitchFamily="18" charset="0"/>
                          <a:cs typeface="Times New Roman" pitchFamily="18" charset="0"/>
                        </a:rPr>
                        <a:t>Тахикардия: &gt; 160 уд./мин (дети</a:t>
                      </a:r>
                    </a:p>
                    <a:p>
                      <a:pPr algn="just"/>
                      <a:r>
                        <a:rPr lang="ru-RU" sz="1100" dirty="0">
                          <a:effectLst/>
                          <a:latin typeface="Times New Roman" pitchFamily="18" charset="0"/>
                          <a:cs typeface="Times New Roman" pitchFamily="18" charset="0"/>
                        </a:rPr>
                        <a:t>в возрасте до 1 года), &gt; 150 уд./мин</a:t>
                      </a:r>
                    </a:p>
                    <a:p>
                      <a:pPr algn="just"/>
                      <a:r>
                        <a:rPr lang="ru-RU" sz="1100" dirty="0">
                          <a:effectLst/>
                          <a:latin typeface="Times New Roman" pitchFamily="18" charset="0"/>
                          <a:cs typeface="Times New Roman" pitchFamily="18" charset="0"/>
                        </a:rPr>
                        <a:t>(1–2 года), &gt; 140 уд./мин (2–5 лет)</a:t>
                      </a:r>
                    </a:p>
                    <a:p>
                      <a:pPr algn="just"/>
                      <a:r>
                        <a:rPr lang="ru-RU" sz="1100" dirty="0">
                          <a:effectLst/>
                          <a:latin typeface="Times New Roman" pitchFamily="18" charset="0"/>
                          <a:cs typeface="Times New Roman" pitchFamily="18" charset="0"/>
                        </a:rPr>
                        <a:t>Капиллярный тест 3 с</a:t>
                      </a:r>
                    </a:p>
                    <a:p>
                      <a:pPr algn="just"/>
                      <a:r>
                        <a:rPr lang="ru-RU" sz="1100" dirty="0">
                          <a:effectLst/>
                          <a:latin typeface="Times New Roman" pitchFamily="18" charset="0"/>
                          <a:cs typeface="Times New Roman" pitchFamily="18" charset="0"/>
                        </a:rPr>
                        <a:t>Сухость слизистых оболочек</a:t>
                      </a:r>
                    </a:p>
                    <a:p>
                      <a:pPr algn="just"/>
                      <a:r>
                        <a:rPr lang="ru-RU" sz="1100" dirty="0">
                          <a:effectLst/>
                          <a:latin typeface="Times New Roman" pitchFamily="18" charset="0"/>
                          <a:cs typeface="Times New Roman" pitchFamily="18" charset="0"/>
                        </a:rPr>
                        <a:t>Плохой аппетит</a:t>
                      </a:r>
                    </a:p>
                    <a:p>
                      <a:pPr algn="just"/>
                      <a:r>
                        <a:rPr lang="ru-RU" sz="1100" dirty="0">
                          <a:effectLst/>
                          <a:latin typeface="Times New Roman" pitchFamily="18" charset="0"/>
                          <a:cs typeface="Times New Roman" pitchFamily="18" charset="0"/>
                        </a:rPr>
                        <a:t>Снижение диуреза</a:t>
                      </a:r>
                    </a:p>
                  </a:txBody>
                  <a:tcPr marL="45760" marR="45760" marT="0" marB="0">
                    <a:solidFill>
                      <a:srgbClr val="FFFF00"/>
                    </a:solidFill>
                  </a:tcPr>
                </a:tc>
                <a:tc>
                  <a:txBody>
                    <a:bodyPr/>
                    <a:lstStyle/>
                    <a:p>
                      <a:pPr algn="just"/>
                      <a:r>
                        <a:rPr lang="ru-RU" sz="1100" dirty="0">
                          <a:effectLst/>
                          <a:latin typeface="Times New Roman" pitchFamily="18" charset="0"/>
                          <a:cs typeface="Times New Roman" pitchFamily="18" charset="0"/>
                        </a:rPr>
                        <a:t>Снижение тургора кожи</a:t>
                      </a:r>
                    </a:p>
                  </a:txBody>
                  <a:tcPr marL="45760" marR="45760" marT="0" marB="0">
                    <a:solidFill>
                      <a:srgbClr val="FF0000"/>
                    </a:solidFill>
                  </a:tcPr>
                </a:tc>
              </a:tr>
              <a:tr h="1512264">
                <a:tc>
                  <a:txBody>
                    <a:bodyPr/>
                    <a:lstStyle/>
                    <a:p>
                      <a:pPr algn="just"/>
                      <a:r>
                        <a:rPr lang="ru-RU" sz="1100" dirty="0">
                          <a:solidFill>
                            <a:schemeClr val="tx1"/>
                          </a:solidFill>
                          <a:effectLst/>
                          <a:latin typeface="Times New Roman" pitchFamily="18" charset="0"/>
                          <a:cs typeface="Times New Roman" pitchFamily="18" charset="0"/>
                        </a:rPr>
                        <a:t>Другое</a:t>
                      </a:r>
                    </a:p>
                  </a:txBody>
                  <a:tcPr marL="45760" marR="45760" marT="0" marB="0">
                    <a:solidFill>
                      <a:schemeClr val="bg1">
                        <a:lumMod val="95000"/>
                      </a:schemeClr>
                    </a:solidFill>
                  </a:tcPr>
                </a:tc>
                <a:tc>
                  <a:txBody>
                    <a:bodyPr/>
                    <a:lstStyle/>
                    <a:p>
                      <a:pPr algn="just"/>
                      <a:r>
                        <a:rPr lang="ru-RU" sz="1100" dirty="0">
                          <a:effectLst/>
                          <a:latin typeface="Times New Roman" pitchFamily="18" charset="0"/>
                          <a:cs typeface="Times New Roman" pitchFamily="18" charset="0"/>
                        </a:rPr>
                        <a:t>Ни одного симптома</a:t>
                      </a:r>
                    </a:p>
                    <a:p>
                      <a:pPr algn="just"/>
                      <a:r>
                        <a:rPr lang="ru-RU" sz="1100" dirty="0">
                          <a:effectLst/>
                          <a:latin typeface="Times New Roman" pitchFamily="18" charset="0"/>
                          <a:cs typeface="Times New Roman" pitchFamily="18" charset="0"/>
                        </a:rPr>
                        <a:t>из «желтой» и «красной»</a:t>
                      </a:r>
                    </a:p>
                    <a:p>
                      <a:pPr algn="just"/>
                      <a:r>
                        <a:rPr lang="ru-RU" sz="1100" dirty="0">
                          <a:effectLst/>
                          <a:latin typeface="Times New Roman" pitchFamily="18" charset="0"/>
                          <a:cs typeface="Times New Roman" pitchFamily="18" charset="0"/>
                        </a:rPr>
                        <a:t>зоны</a:t>
                      </a:r>
                    </a:p>
                  </a:txBody>
                  <a:tcPr marL="45760" marR="45760" marT="0" marB="0">
                    <a:solidFill>
                      <a:srgbClr val="00B050"/>
                    </a:solidFill>
                  </a:tcPr>
                </a:tc>
                <a:tc>
                  <a:txBody>
                    <a:bodyPr/>
                    <a:lstStyle/>
                    <a:p>
                      <a:pPr algn="just"/>
                      <a:r>
                        <a:rPr lang="ru-RU" sz="1100" dirty="0">
                          <a:effectLst/>
                          <a:latin typeface="Times New Roman" pitchFamily="18" charset="0"/>
                          <a:cs typeface="Times New Roman" pitchFamily="18" charset="0"/>
                        </a:rPr>
                        <a:t>Возраст 3–6 </a:t>
                      </a:r>
                      <a:r>
                        <a:rPr lang="ru-RU" sz="1100" dirty="0" err="1">
                          <a:effectLst/>
                          <a:latin typeface="Times New Roman" pitchFamily="18" charset="0"/>
                          <a:cs typeface="Times New Roman" pitchFamily="18" charset="0"/>
                        </a:rPr>
                        <a:t>мес</a:t>
                      </a:r>
                      <a:r>
                        <a:rPr lang="ru-RU" sz="1100" dirty="0">
                          <a:effectLst/>
                          <a:latin typeface="Times New Roman" pitchFamily="18" charset="0"/>
                          <a:cs typeface="Times New Roman" pitchFamily="18" charset="0"/>
                        </a:rPr>
                        <a:t>, температура тела 39°C</a:t>
                      </a:r>
                    </a:p>
                    <a:p>
                      <a:pPr algn="just"/>
                      <a:r>
                        <a:rPr lang="ru-RU" sz="1100" dirty="0">
                          <a:effectLst/>
                          <a:latin typeface="Times New Roman" pitchFamily="18" charset="0"/>
                          <a:cs typeface="Times New Roman" pitchFamily="18" charset="0"/>
                        </a:rPr>
                        <a:t>Лихорадка дольше 5 </a:t>
                      </a:r>
                      <a:r>
                        <a:rPr lang="ru-RU" sz="1100" dirty="0" err="1">
                          <a:effectLst/>
                          <a:latin typeface="Times New Roman" pitchFamily="18" charset="0"/>
                          <a:cs typeface="Times New Roman" pitchFamily="18" charset="0"/>
                        </a:rPr>
                        <a:t>сут</a:t>
                      </a:r>
                      <a:endParaRPr lang="ru-RU" sz="1100" dirty="0">
                        <a:effectLst/>
                        <a:latin typeface="Times New Roman" pitchFamily="18" charset="0"/>
                        <a:cs typeface="Times New Roman" pitchFamily="18" charset="0"/>
                      </a:endParaRPr>
                    </a:p>
                    <a:p>
                      <a:pPr algn="just"/>
                      <a:r>
                        <a:rPr lang="ru-RU" sz="1100" dirty="0">
                          <a:effectLst/>
                          <a:latin typeface="Times New Roman" pitchFamily="18" charset="0"/>
                          <a:cs typeface="Times New Roman" pitchFamily="18" charset="0"/>
                        </a:rPr>
                        <a:t>Озноб</a:t>
                      </a:r>
                    </a:p>
                    <a:p>
                      <a:pPr algn="just"/>
                      <a:r>
                        <a:rPr lang="ru-RU" sz="1100" dirty="0">
                          <a:effectLst/>
                          <a:latin typeface="Times New Roman" pitchFamily="18" charset="0"/>
                          <a:cs typeface="Times New Roman" pitchFamily="18" charset="0"/>
                        </a:rPr>
                        <a:t>Отек конечностей или суставов</a:t>
                      </a:r>
                    </a:p>
                    <a:p>
                      <a:pPr algn="just"/>
                      <a:r>
                        <a:rPr lang="ru-RU" sz="1100" dirty="0">
                          <a:effectLst/>
                          <a:latin typeface="Times New Roman" pitchFamily="18" charset="0"/>
                          <a:cs typeface="Times New Roman" pitchFamily="18" charset="0"/>
                        </a:rPr>
                        <a:t>Не опирается на ноги</a:t>
                      </a:r>
                    </a:p>
                  </a:txBody>
                  <a:tcPr marL="45760" marR="45760" marT="0" marB="0">
                    <a:solidFill>
                      <a:srgbClr val="FFFF00"/>
                    </a:solidFill>
                  </a:tcPr>
                </a:tc>
                <a:tc>
                  <a:txBody>
                    <a:bodyPr/>
                    <a:lstStyle/>
                    <a:p>
                      <a:pPr algn="just"/>
                      <a:r>
                        <a:rPr lang="ru-RU" sz="1100" dirty="0">
                          <a:effectLst/>
                          <a:latin typeface="Times New Roman" pitchFamily="18" charset="0"/>
                          <a:cs typeface="Times New Roman" pitchFamily="18" charset="0"/>
                        </a:rPr>
                        <a:t>Возраст &lt; 3 </a:t>
                      </a:r>
                      <a:r>
                        <a:rPr lang="ru-RU" sz="1100" dirty="0" err="1">
                          <a:effectLst/>
                          <a:latin typeface="Times New Roman" pitchFamily="18" charset="0"/>
                          <a:cs typeface="Times New Roman" pitchFamily="18" charset="0"/>
                        </a:rPr>
                        <a:t>мес</a:t>
                      </a:r>
                      <a:r>
                        <a:rPr lang="ru-RU" sz="1100" dirty="0">
                          <a:effectLst/>
                          <a:latin typeface="Times New Roman" pitchFamily="18" charset="0"/>
                          <a:cs typeface="Times New Roman" pitchFamily="18" charset="0"/>
                        </a:rPr>
                        <a:t>, температура</a:t>
                      </a:r>
                    </a:p>
                    <a:p>
                      <a:pPr algn="just"/>
                      <a:r>
                        <a:rPr lang="ru-RU" sz="1100" dirty="0">
                          <a:effectLst/>
                          <a:latin typeface="Times New Roman" pitchFamily="18" charset="0"/>
                          <a:cs typeface="Times New Roman" pitchFamily="18" charset="0"/>
                        </a:rPr>
                        <a:t>тела  38°C</a:t>
                      </a:r>
                    </a:p>
                    <a:p>
                      <a:pPr algn="just"/>
                      <a:r>
                        <a:rPr lang="ru-RU" sz="1100" dirty="0">
                          <a:effectLst/>
                          <a:latin typeface="Times New Roman" pitchFamily="18" charset="0"/>
                          <a:cs typeface="Times New Roman" pitchFamily="18" charset="0"/>
                        </a:rPr>
                        <a:t>Не бледнеющая сыпь</a:t>
                      </a:r>
                    </a:p>
                    <a:p>
                      <a:pPr algn="just"/>
                      <a:r>
                        <a:rPr lang="ru-RU" sz="1100" dirty="0" err="1">
                          <a:effectLst/>
                          <a:latin typeface="Times New Roman" pitchFamily="18" charset="0"/>
                          <a:cs typeface="Times New Roman" pitchFamily="18" charset="0"/>
                        </a:rPr>
                        <a:t>Выбухающий</a:t>
                      </a:r>
                      <a:r>
                        <a:rPr lang="ru-RU" sz="1100" dirty="0">
                          <a:effectLst/>
                          <a:latin typeface="Times New Roman" pitchFamily="18" charset="0"/>
                          <a:cs typeface="Times New Roman" pitchFamily="18" charset="0"/>
                        </a:rPr>
                        <a:t> родничок</a:t>
                      </a:r>
                    </a:p>
                    <a:p>
                      <a:pPr algn="just"/>
                      <a:r>
                        <a:rPr lang="ru-RU" sz="1100" dirty="0">
                          <a:effectLst/>
                          <a:latin typeface="Times New Roman" pitchFamily="18" charset="0"/>
                          <a:cs typeface="Times New Roman" pitchFamily="18" charset="0"/>
                        </a:rPr>
                        <a:t>Ригидность затылочных мышц</a:t>
                      </a:r>
                    </a:p>
                    <a:p>
                      <a:pPr algn="just"/>
                      <a:r>
                        <a:rPr lang="ru-RU" sz="1100" dirty="0">
                          <a:effectLst/>
                          <a:latin typeface="Times New Roman" pitchFamily="18" charset="0"/>
                          <a:cs typeface="Times New Roman" pitchFamily="18" charset="0"/>
                        </a:rPr>
                        <a:t>Эпилептический статус</a:t>
                      </a:r>
                    </a:p>
                    <a:p>
                      <a:pPr algn="just"/>
                      <a:r>
                        <a:rPr lang="ru-RU" sz="1100" dirty="0">
                          <a:effectLst/>
                          <a:latin typeface="Times New Roman" pitchFamily="18" charset="0"/>
                          <a:cs typeface="Times New Roman" pitchFamily="18" charset="0"/>
                        </a:rPr>
                        <a:t>Очаговые неврологические</a:t>
                      </a:r>
                    </a:p>
                    <a:p>
                      <a:pPr algn="just"/>
                      <a:r>
                        <a:rPr lang="ru-RU" sz="1100" dirty="0">
                          <a:effectLst/>
                          <a:latin typeface="Times New Roman" pitchFamily="18" charset="0"/>
                          <a:cs typeface="Times New Roman" pitchFamily="18" charset="0"/>
                        </a:rPr>
                        <a:t>симптомы</a:t>
                      </a:r>
                    </a:p>
                    <a:p>
                      <a:pPr algn="just"/>
                      <a:r>
                        <a:rPr lang="ru-RU" sz="1100" dirty="0">
                          <a:effectLst/>
                          <a:latin typeface="Times New Roman" pitchFamily="18" charset="0"/>
                          <a:cs typeface="Times New Roman" pitchFamily="18" charset="0"/>
                        </a:rPr>
                        <a:t>Фокальные судороги</a:t>
                      </a:r>
                    </a:p>
                  </a:txBody>
                  <a:tcPr marL="45760" marR="45760" marT="0" marB="0">
                    <a:solidFill>
                      <a:srgbClr val="FF0000"/>
                    </a:solidFill>
                  </a:tcPr>
                </a:tc>
              </a:tr>
            </a:tbl>
          </a:graphicData>
        </a:graphic>
      </p:graphicFrame>
    </p:spTree>
    <p:extLst>
      <p:ext uri="{BB962C8B-B14F-4D97-AF65-F5344CB8AC3E}">
        <p14:creationId xmlns:p14="http://schemas.microsoft.com/office/powerpoint/2010/main" val="1066724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n\Desktop\температура\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152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n\Desktop\температура\bolezn_kavasaki_u_det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0" y="5013176"/>
            <a:ext cx="23812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n\Desktop\температура\den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513" y="2761704"/>
            <a:ext cx="2032000" cy="22606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n\Desktop\температура\гемор лихорадка с почечным синдромом.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513" y="4141312"/>
            <a:ext cx="24765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dminn\Desktop\температура\Эбол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4270" y="2752576"/>
            <a:ext cx="1905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014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descr="C:\Users\Adminn\Desktop\температура\желтая лихорад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6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n\Desktop\температура\крымская гемор лихорад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784"/>
            <a:ext cx="9036496" cy="681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78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Система «светофора»</a:t>
            </a:r>
          </a:p>
        </p:txBody>
      </p:sp>
      <p:sp>
        <p:nvSpPr>
          <p:cNvPr id="3" name="Объект 2"/>
          <p:cNvSpPr>
            <a:spLocks noGrp="1"/>
          </p:cNvSpPr>
          <p:nvPr>
            <p:ph idx="1"/>
          </p:nvPr>
        </p:nvSpPr>
        <p:spPr/>
        <p:txBody>
          <a:bodyPr>
            <a:normAutofit fontScale="77500" lnSpcReduction="20000"/>
          </a:bodyPr>
          <a:lstStyle/>
          <a:p>
            <a:r>
              <a:rPr lang="ru-RU" dirty="0"/>
              <a:t>• если симптомы позволяют немедленно предположить опасную для жизни болезнь — требуется неотложная медицинская помощь;</a:t>
            </a:r>
          </a:p>
          <a:p>
            <a:r>
              <a:rPr lang="ru-RU" dirty="0"/>
              <a:t>• если зарегистрирован любой симптом из «красной» зоны, но нет опасности для жизни, необходимо доставить пациента к врачу в течение 2 ч;</a:t>
            </a:r>
          </a:p>
          <a:p>
            <a:r>
              <a:rPr lang="ru-RU" dirty="0"/>
              <a:t>• дети с любым симптомом из «желтой» зоны должны быть доставлены на осмотр к врачу, при этом сроки осмотра определяются по уточненным клиническим симптомам;</a:t>
            </a:r>
          </a:p>
          <a:p>
            <a:r>
              <a:rPr lang="ru-RU" dirty="0"/>
              <a:t>• дети, соответствующие «зеленой» зоне, могут быть оставлены для лечения дома, родителям должны быть даны рекомендации по уходу. </a:t>
            </a:r>
          </a:p>
          <a:p>
            <a:endParaRPr lang="ru-RU" dirty="0"/>
          </a:p>
        </p:txBody>
      </p:sp>
    </p:spTree>
    <p:extLst>
      <p:ext uri="{BB962C8B-B14F-4D97-AF65-F5344CB8AC3E}">
        <p14:creationId xmlns:p14="http://schemas.microsoft.com/office/powerpoint/2010/main" val="1783808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Термометры</a:t>
            </a:r>
            <a:endParaRPr lang="ru-RU" dirty="0"/>
          </a:p>
        </p:txBody>
      </p:sp>
      <p:pic>
        <p:nvPicPr>
          <p:cNvPr id="18434" name="Picture 2" descr="C:\Users\Adminn\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6280373" cy="2795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n\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789040"/>
            <a:ext cx="57150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829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6048672"/>
          </a:xfrm>
        </p:spPr>
        <p:txBody>
          <a:bodyPr>
            <a:normAutofit fontScale="92500" lnSpcReduction="20000"/>
          </a:bodyPr>
          <a:lstStyle/>
          <a:p>
            <a:r>
              <a:rPr lang="ru-RU" dirty="0"/>
              <a:t>Снижение температуры тела </a:t>
            </a:r>
            <a:r>
              <a:rPr lang="ru-RU" b="1" i="1" dirty="0"/>
              <a:t>не относится</a:t>
            </a:r>
            <a:r>
              <a:rPr lang="ru-RU" dirty="0"/>
              <a:t> к методам неотложной помощи. Применение жаропонижающих препаратов показано не всем детям с повышенной температурой, и авторы клинических рекомендаций, как зарубежных, так и отечественных, едины в ответе на этот вопрос. </a:t>
            </a:r>
            <a:endParaRPr lang="ru-RU" dirty="0" smtClean="0"/>
          </a:p>
          <a:p>
            <a:r>
              <a:rPr lang="ru-RU" dirty="0" smtClean="0"/>
              <a:t>Так</a:t>
            </a:r>
            <a:r>
              <a:rPr lang="ru-RU" dirty="0"/>
              <a:t>, в опубликованных Министерством здравоохранения РФ в 2012 г. «Протоколах диагностики и лечения острых респираторных заболеваний (ОРЗ)» указывается, что </a:t>
            </a:r>
            <a:r>
              <a:rPr lang="ru-RU" dirty="0" err="1"/>
              <a:t>антипиретические</a:t>
            </a:r>
            <a:r>
              <a:rPr lang="ru-RU" dirty="0"/>
              <a:t> препараты показаны детям с ОРИ и гриппом при выраженном дискомфорте или температуре тела выше 39°C.</a:t>
            </a:r>
          </a:p>
          <a:p>
            <a:endParaRPr lang="ru-RU" dirty="0"/>
          </a:p>
        </p:txBody>
      </p:sp>
    </p:spTree>
    <p:extLst>
      <p:ext uri="{BB962C8B-B14F-4D97-AF65-F5344CB8AC3E}">
        <p14:creationId xmlns:p14="http://schemas.microsoft.com/office/powerpoint/2010/main" val="1694666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При «красной лихорадке»</a:t>
            </a:r>
            <a:endParaRPr lang="ru-RU" b="1"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fontScale="70000" lnSpcReduction="20000"/>
          </a:bodyPr>
          <a:lstStyle/>
          <a:p>
            <a:r>
              <a:rPr lang="ru-RU" dirty="0" smtClean="0"/>
              <a:t>Ребенка </a:t>
            </a:r>
            <a:r>
              <a:rPr lang="ru-RU" dirty="0"/>
              <a:t>раскрыть, максимально обнажить и обеспечить доступ свежего воздуха (не допуская сквозняков). Необходимо обеспечить ребенка обильным питьем — на </a:t>
            </a:r>
            <a:r>
              <a:rPr lang="ru-RU" dirty="0" smtClean="0"/>
              <a:t>100 мл/год жизни </a:t>
            </a:r>
            <a:r>
              <a:rPr lang="ru-RU" dirty="0" smtClean="0"/>
              <a:t> </a:t>
            </a:r>
            <a:r>
              <a:rPr lang="ru-RU" dirty="0"/>
              <a:t>больше возрастной нормы жидкости в сутки. </a:t>
            </a:r>
            <a:endParaRPr lang="ru-RU" dirty="0" smtClean="0"/>
          </a:p>
          <a:p>
            <a:r>
              <a:rPr lang="ru-RU" dirty="0" smtClean="0"/>
              <a:t>Начинать </a:t>
            </a:r>
            <a:r>
              <a:rPr lang="ru-RU" dirty="0"/>
              <a:t>жаропонижающую терапию следует с физических методов охлаждения: </a:t>
            </a:r>
            <a:endParaRPr lang="ru-RU" dirty="0" smtClean="0"/>
          </a:p>
          <a:p>
            <a:r>
              <a:rPr lang="ru-RU" dirty="0" smtClean="0"/>
              <a:t>Прохладная </a:t>
            </a:r>
            <a:r>
              <a:rPr lang="ru-RU" dirty="0"/>
              <a:t>мокрая повязка на лоб; </a:t>
            </a:r>
            <a:endParaRPr lang="ru-RU" dirty="0" smtClean="0"/>
          </a:p>
          <a:p>
            <a:r>
              <a:rPr lang="ru-RU" dirty="0" smtClean="0"/>
              <a:t>Холод </a:t>
            </a:r>
            <a:r>
              <a:rPr lang="ru-RU" dirty="0"/>
              <a:t>(лед) на область крупных сосудов (подмышечные впадины, паховая область, сосуды шеи (сонная артерия)); </a:t>
            </a:r>
            <a:endParaRPr lang="ru-RU" dirty="0" smtClean="0"/>
          </a:p>
          <a:p>
            <a:pPr marL="0" indent="0">
              <a:buNone/>
            </a:pPr>
            <a:endParaRPr lang="ru-RU" dirty="0" smtClean="0"/>
          </a:p>
          <a:p>
            <a:pPr marL="0" indent="0">
              <a:buNone/>
            </a:pPr>
            <a:r>
              <a:rPr lang="ru-RU" dirty="0"/>
              <a:t>— </a:t>
            </a:r>
            <a:r>
              <a:rPr lang="ru-RU" b="1" dirty="0"/>
              <a:t>обтирания прохладной водой не рекомендованы для лечения лихорадки;</a:t>
            </a:r>
          </a:p>
          <a:p>
            <a:pPr marL="0" indent="0">
              <a:buNone/>
            </a:pPr>
            <a:r>
              <a:rPr lang="ru-RU" b="1" dirty="0"/>
              <a:t>— дети с лихорадкой должны быть одеты обычно, не прохладнее и не теплее окружающих.</a:t>
            </a:r>
          </a:p>
          <a:p>
            <a:endParaRPr lang="ru-RU" dirty="0"/>
          </a:p>
        </p:txBody>
      </p:sp>
    </p:spTree>
    <p:extLst>
      <p:ext uri="{BB962C8B-B14F-4D97-AF65-F5344CB8AC3E}">
        <p14:creationId xmlns:p14="http://schemas.microsoft.com/office/powerpoint/2010/main" val="1643802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9698" name="Picture 2" descr="C:\Users\Adminn\Desktop\9680-img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0628"/>
            <a:ext cx="8928992" cy="658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43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4978896" cy="6408712"/>
          </a:xfrm>
        </p:spPr>
        <p:txBody>
          <a:bodyPr>
            <a:normAutofit fontScale="70000" lnSpcReduction="20000"/>
          </a:bodyPr>
          <a:lstStyle/>
          <a:p>
            <a:r>
              <a:rPr lang="ru-RU" dirty="0"/>
              <a:t> В случае отсутствия эффекта переходят к жаропонижающим препаратами (внутрь или ректально). У детей применяют парацетамол (в сиропе, в таблетках, в свечах — в зависимости от возраста) в разовой дозировке 10-15 мг на 1 кг веса. </a:t>
            </a:r>
          </a:p>
          <a:p>
            <a:r>
              <a:rPr lang="ru-RU" dirty="0"/>
              <a:t>Ибупрофен назначают в разовой дозе 5-10 мг на 1 кг веса ребенка (перед применением ознакомьтесь с инструкцией). </a:t>
            </a:r>
          </a:p>
          <a:p>
            <a:r>
              <a:rPr lang="ru-RU" dirty="0"/>
              <a:t>Если в течение 30-45 минут температура не снижается, может потребоваться введение </a:t>
            </a:r>
            <a:r>
              <a:rPr lang="ru-RU" dirty="0" err="1"/>
              <a:t>антипиретической</a:t>
            </a:r>
            <a:r>
              <a:rPr lang="ru-RU" dirty="0"/>
              <a:t> смеси внутримышечно (делается медицинскими работниками).</a:t>
            </a:r>
            <a:br>
              <a:rPr lang="ru-RU" dirty="0"/>
            </a:br>
            <a:r>
              <a:rPr lang="ru-RU" dirty="0"/>
              <a:t/>
            </a:r>
            <a:br>
              <a:rPr lang="ru-RU" dirty="0"/>
            </a:br>
            <a:r>
              <a:rPr lang="ru-RU" b="1" dirty="0"/>
              <a:t>Запрещается одновременное использование нескольких жаропонижающих средств.</a:t>
            </a:r>
          </a:p>
          <a:p>
            <a:endParaRPr lang="ru-RU" dirty="0"/>
          </a:p>
          <a:p>
            <a:endParaRPr lang="ru-RU" dirty="0"/>
          </a:p>
        </p:txBody>
      </p:sp>
      <p:pic>
        <p:nvPicPr>
          <p:cNvPr id="6146" name="Picture 2" descr="C:\Users\Adminn\Desktop\температура\lihoradka-y-dete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429" y="188640"/>
            <a:ext cx="317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n\Desktop\1441693988_ibuprofen-si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429" y="3363640"/>
            <a:ext cx="3148225" cy="337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859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При «белой лихорадке»</a:t>
            </a:r>
            <a:endParaRPr lang="ru-RU" b="1" dirty="0">
              <a:solidFill>
                <a:srgbClr val="FF0000"/>
              </a:solidFill>
            </a:endParaRPr>
          </a:p>
        </p:txBody>
      </p:sp>
      <p:sp>
        <p:nvSpPr>
          <p:cNvPr id="3" name="Объект 2"/>
          <p:cNvSpPr>
            <a:spLocks noGrp="1"/>
          </p:cNvSpPr>
          <p:nvPr>
            <p:ph idx="1"/>
          </p:nvPr>
        </p:nvSpPr>
        <p:spPr>
          <a:xfrm>
            <a:off x="457200" y="1600200"/>
            <a:ext cx="8229600" cy="5069160"/>
          </a:xfrm>
        </p:spPr>
        <p:txBody>
          <a:bodyPr>
            <a:normAutofit fontScale="85000" lnSpcReduction="20000"/>
          </a:bodyPr>
          <a:lstStyle/>
          <a:p>
            <a:r>
              <a:rPr lang="ru-RU" dirty="0" smtClean="0"/>
              <a:t>При </a:t>
            </a:r>
            <a:r>
              <a:rPr lang="ru-RU" dirty="0"/>
              <a:t>этом типе лихорадки одновременно с жаропонижающими средствами необходимо дать еще и сосудорасширяющие препараты внутрь или </a:t>
            </a:r>
            <a:r>
              <a:rPr lang="ru-RU" dirty="0" smtClean="0"/>
              <a:t>внутримышечно. </a:t>
            </a:r>
            <a:r>
              <a:rPr lang="ru-RU" dirty="0"/>
              <a:t>При гипертермическом синдроме необходим контроль температуры тела </a:t>
            </a:r>
            <a:r>
              <a:rPr lang="ru-RU" dirty="0" smtClean="0"/>
              <a:t>каждые 30 минут.</a:t>
            </a:r>
          </a:p>
          <a:p>
            <a:r>
              <a:rPr lang="ru-RU" dirty="0"/>
              <a:t>При лечении ГТС, который сопровождается </a:t>
            </a:r>
            <a:r>
              <a:rPr lang="ru-RU" dirty="0" err="1"/>
              <a:t>токсемичной</a:t>
            </a:r>
            <a:r>
              <a:rPr lang="ru-RU" dirty="0"/>
              <a:t> гипертермией с </a:t>
            </a:r>
            <a:r>
              <a:rPr lang="ru-RU" dirty="0" err="1"/>
              <a:t>парантеральным</a:t>
            </a:r>
            <a:r>
              <a:rPr lang="ru-RU" dirty="0"/>
              <a:t> введением жидкости, назначается введение </a:t>
            </a:r>
            <a:r>
              <a:rPr lang="ru-RU" i="1" dirty="0" err="1"/>
              <a:t>глюкокортикостероидов</a:t>
            </a:r>
            <a:r>
              <a:rPr lang="ru-RU" i="1" dirty="0"/>
              <a:t> (ГКС) 2-3 мг/кг</a:t>
            </a:r>
            <a:r>
              <a:rPr lang="ru-RU" dirty="0"/>
              <a:t> (по преднизолону) и аскорбиновая кислота – 7-10 мг/кг.</a:t>
            </a:r>
          </a:p>
          <a:p>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16143001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Стартовая терапия</a:t>
            </a:r>
            <a:r>
              <a:rPr lang="ru-RU" b="1" dirty="0" smtClean="0">
                <a:solidFill>
                  <a:srgbClr val="FF0000"/>
                </a:solidFill>
              </a:rPr>
              <a:t>:</a:t>
            </a:r>
            <a:endParaRPr lang="ru-RU" b="1" dirty="0">
              <a:solidFill>
                <a:srgbClr val="FF0000"/>
              </a:solidFill>
            </a:endParaRPr>
          </a:p>
        </p:txBody>
      </p:sp>
      <p:sp>
        <p:nvSpPr>
          <p:cNvPr id="3" name="Объект 2"/>
          <p:cNvSpPr>
            <a:spLocks noGrp="1"/>
          </p:cNvSpPr>
          <p:nvPr>
            <p:ph idx="1"/>
          </p:nvPr>
        </p:nvSpPr>
        <p:spPr/>
        <p:txBody>
          <a:bodyPr>
            <a:normAutofit fontScale="85000" lnSpcReduction="10000"/>
          </a:bodyPr>
          <a:lstStyle/>
          <a:p>
            <a:pPr lvl="0"/>
            <a:r>
              <a:rPr lang="ru-RU" i="1" dirty="0" smtClean="0"/>
              <a:t>в/м</a:t>
            </a:r>
            <a:r>
              <a:rPr lang="ru-RU" dirty="0" smtClean="0"/>
              <a:t> </a:t>
            </a:r>
            <a:r>
              <a:rPr lang="ru-RU" dirty="0"/>
              <a:t>50% р-</a:t>
            </a:r>
            <a:r>
              <a:rPr lang="ru-RU" dirty="0" err="1"/>
              <a:t>ра</a:t>
            </a:r>
            <a:r>
              <a:rPr lang="ru-RU" i="1" dirty="0"/>
              <a:t> анальгина</a:t>
            </a:r>
            <a:r>
              <a:rPr lang="ru-RU" dirty="0"/>
              <a:t> (0,01-0,02 мл/кг) + 2% р-р </a:t>
            </a:r>
            <a:r>
              <a:rPr lang="ru-RU" i="1" dirty="0"/>
              <a:t>папаверина</a:t>
            </a:r>
            <a:r>
              <a:rPr lang="ru-RU" dirty="0"/>
              <a:t> (детям до 1 года 0,1-0,2 мл, старше года – 0,1-0,2 мл /год) или раствор но-</a:t>
            </a:r>
            <a:r>
              <a:rPr lang="ru-RU" i="1" dirty="0"/>
              <a:t>шпы</a:t>
            </a:r>
            <a:r>
              <a:rPr lang="ru-RU" dirty="0"/>
              <a:t> (0,1 мл/год жизни);</a:t>
            </a:r>
          </a:p>
          <a:p>
            <a:pPr lvl="0"/>
            <a:r>
              <a:rPr lang="ru-RU" dirty="0"/>
              <a:t>для детей школьного возраста – 1% р-р</a:t>
            </a:r>
            <a:r>
              <a:rPr lang="ru-RU" i="1" dirty="0"/>
              <a:t> дибазола</a:t>
            </a:r>
            <a:r>
              <a:rPr lang="ru-RU" dirty="0"/>
              <a:t> (0,1 мл/год жизни)+2,5% раствор </a:t>
            </a:r>
            <a:r>
              <a:rPr lang="ru-RU" i="1" dirty="0" err="1"/>
              <a:t>пипольфена</a:t>
            </a:r>
            <a:r>
              <a:rPr lang="ru-RU" dirty="0"/>
              <a:t> (0,1 мл/год жизни);</a:t>
            </a:r>
          </a:p>
          <a:p>
            <a:pPr lvl="0"/>
            <a:r>
              <a:rPr lang="ru-RU" dirty="0"/>
              <a:t>в более старшем возрасте</a:t>
            </a:r>
            <a:r>
              <a:rPr lang="ru-RU" dirty="0" smtClean="0"/>
              <a:t>: </a:t>
            </a:r>
            <a:r>
              <a:rPr lang="ru-RU" i="1" dirty="0" smtClean="0"/>
              <a:t>анальгин </a:t>
            </a:r>
            <a:r>
              <a:rPr lang="ru-RU" dirty="0"/>
              <a:t>50% </a:t>
            </a:r>
            <a:r>
              <a:rPr lang="ru-RU" i="1" dirty="0"/>
              <a:t>в/м</a:t>
            </a:r>
            <a:r>
              <a:rPr lang="ru-RU" dirty="0"/>
              <a:t> + 1% раствор </a:t>
            </a:r>
            <a:r>
              <a:rPr lang="ru-RU" i="1" dirty="0"/>
              <a:t>никотиновой кислоты</a:t>
            </a:r>
            <a:r>
              <a:rPr lang="ru-RU" dirty="0"/>
              <a:t> (0,05 мл/кг массы).</a:t>
            </a:r>
          </a:p>
          <a:p>
            <a:r>
              <a:rPr lang="ru-RU" i="1" dirty="0" err="1"/>
              <a:t>Пипольфен</a:t>
            </a:r>
            <a:r>
              <a:rPr lang="ru-RU" dirty="0"/>
              <a:t> можно заменить </a:t>
            </a:r>
            <a:r>
              <a:rPr lang="ru-RU" i="1" dirty="0"/>
              <a:t>Супрастином</a:t>
            </a:r>
            <a:r>
              <a:rPr lang="ru-RU" dirty="0"/>
              <a:t> или </a:t>
            </a:r>
            <a:r>
              <a:rPr lang="ru-RU" i="1" dirty="0"/>
              <a:t>Тавегилом</a:t>
            </a:r>
            <a:endParaRPr lang="ru-RU" dirty="0"/>
          </a:p>
          <a:p>
            <a:endParaRPr lang="ru-RU" dirty="0"/>
          </a:p>
        </p:txBody>
      </p:sp>
    </p:spTree>
    <p:extLst>
      <p:ext uri="{BB962C8B-B14F-4D97-AF65-F5344CB8AC3E}">
        <p14:creationId xmlns:p14="http://schemas.microsoft.com/office/powerpoint/2010/main" val="1132671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 неэффективности стартовой терапии</a:t>
            </a:r>
            <a:r>
              <a:rPr lang="ru-RU" b="1" dirty="0"/>
              <a:t>: </a:t>
            </a:r>
            <a:r>
              <a:rPr lang="ru-RU" i="1" dirty="0"/>
              <a:t>0,25% р-р </a:t>
            </a:r>
            <a:r>
              <a:rPr lang="ru-RU" i="1" dirty="0" err="1"/>
              <a:t>дроперидола</a:t>
            </a:r>
            <a:r>
              <a:rPr lang="ru-RU" dirty="0"/>
              <a:t> (0,1-0,2 мл/кг, или 0,05-0,25 мг/кг) в сочетании с плановым приемом </a:t>
            </a:r>
            <a:r>
              <a:rPr lang="ru-RU" i="1" dirty="0"/>
              <a:t>внутрь</a:t>
            </a:r>
            <a:r>
              <a:rPr lang="ru-RU" dirty="0"/>
              <a:t> ибупрофена (в разовой дозе 10 мг/кг до 4 раз/сутки) до стойкой нормализации температуры тела</a:t>
            </a:r>
            <a:r>
              <a:rPr lang="ru-RU" b="1" dirty="0"/>
              <a:t>.</a:t>
            </a:r>
            <a:endParaRPr lang="ru-RU" dirty="0">
              <a:effectLst/>
            </a:endParaRPr>
          </a:p>
        </p:txBody>
      </p:sp>
    </p:spTree>
    <p:extLst>
      <p:ext uri="{BB962C8B-B14F-4D97-AF65-F5344CB8AC3E}">
        <p14:creationId xmlns:p14="http://schemas.microsoft.com/office/powerpoint/2010/main" val="4261903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Показания для госпитализации</a:t>
            </a:r>
            <a:endParaRPr lang="ru-RU" b="1" dirty="0">
              <a:solidFill>
                <a:srgbClr val="FF0000"/>
              </a:solidFill>
            </a:endParaRPr>
          </a:p>
        </p:txBody>
      </p:sp>
      <p:sp>
        <p:nvSpPr>
          <p:cNvPr id="3" name="Объект 2"/>
          <p:cNvSpPr>
            <a:spLocks noGrp="1"/>
          </p:cNvSpPr>
          <p:nvPr>
            <p:ph idx="1"/>
          </p:nvPr>
        </p:nvSpPr>
        <p:spPr>
          <a:xfrm>
            <a:off x="251520" y="1600200"/>
            <a:ext cx="8435280" cy="4925144"/>
          </a:xfrm>
        </p:spPr>
        <p:txBody>
          <a:bodyPr>
            <a:normAutofit fontScale="70000" lnSpcReduction="20000"/>
          </a:bodyPr>
          <a:lstStyle/>
          <a:p>
            <a:r>
              <a:rPr lang="ru-RU" dirty="0"/>
              <a:t>Дети с ГС, а также </a:t>
            </a:r>
            <a:r>
              <a:rPr lang="ru-RU" dirty="0" err="1"/>
              <a:t>некупирующейся</a:t>
            </a:r>
            <a:r>
              <a:rPr lang="ru-RU" dirty="0"/>
              <a:t> «бледной» лихорадкой, после оказания неотложной помощи, должны быть госпитализированы в стационар с учетом характера и тяжести течения патологического процесса, вызвавшего лихорадку.</a:t>
            </a:r>
          </a:p>
          <a:p>
            <a:r>
              <a:rPr lang="ru-RU" dirty="0"/>
              <a:t>При «розовой» лихорадке эффективным считается снижение t на 0,5°С за 30 мин, а при «бледной» – переход в «розовую» и снижение </a:t>
            </a:r>
            <a:r>
              <a:rPr lang="ru-RU" dirty="0" err="1"/>
              <a:t>аксиллярной</a:t>
            </a:r>
            <a:r>
              <a:rPr lang="ru-RU" dirty="0"/>
              <a:t> температуры на 0,5°С за 30 мин.</a:t>
            </a:r>
          </a:p>
          <a:p>
            <a:r>
              <a:rPr lang="ru-RU" dirty="0"/>
              <a:t>Дети с ГС, а также </a:t>
            </a:r>
            <a:r>
              <a:rPr lang="ru-RU" dirty="0" err="1"/>
              <a:t>некупирующейся</a:t>
            </a:r>
            <a:r>
              <a:rPr lang="ru-RU" dirty="0"/>
              <a:t> «бледной» лихорадкой, после оказания неотложной помощи, должны быть госпитализированы в стационар с учетом характера и тяжести течения патологического процесса, вызвавшего лихорадку.</a:t>
            </a:r>
          </a:p>
          <a:p>
            <a:r>
              <a:rPr lang="ru-RU" dirty="0"/>
              <a:t>При «розовой» лихорадке эффективным считается снижение t на 0,5°С за 30 мин, а при «бледной» – переход в «розовую» и снижение </a:t>
            </a:r>
            <a:r>
              <a:rPr lang="ru-RU" dirty="0" err="1"/>
              <a:t>аксиллярной</a:t>
            </a:r>
            <a:r>
              <a:rPr lang="ru-RU" dirty="0"/>
              <a:t> температуры на 0,5°С за 30 мин.</a:t>
            </a:r>
          </a:p>
          <a:p>
            <a:endParaRPr lang="ru-RU" dirty="0"/>
          </a:p>
        </p:txBody>
      </p:sp>
    </p:spTree>
    <p:extLst>
      <p:ext uri="{BB962C8B-B14F-4D97-AF65-F5344CB8AC3E}">
        <p14:creationId xmlns:p14="http://schemas.microsoft.com/office/powerpoint/2010/main" val="231802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fontScale="92500" lnSpcReduction="10000"/>
          </a:bodyPr>
          <a:lstStyle/>
          <a:p>
            <a:r>
              <a:rPr lang="ru-RU" dirty="0"/>
              <a:t>Жаропонижающие препараты для лечения детей должны отвечать самым строгим критериям эффективности и безопасности. Из списка </a:t>
            </a:r>
            <a:r>
              <a:rPr lang="ru-RU" dirty="0" err="1"/>
              <a:t>антипиретических</a:t>
            </a:r>
            <a:r>
              <a:rPr lang="ru-RU" dirty="0"/>
              <a:t> средств </a:t>
            </a:r>
            <a:r>
              <a:rPr lang="ru-RU" u="sng" dirty="0"/>
              <a:t>исключены </a:t>
            </a:r>
            <a:r>
              <a:rPr lang="ru-RU" b="1" i="1" dirty="0">
                <a:solidFill>
                  <a:srgbClr val="FF0000"/>
                </a:solidFill>
              </a:rPr>
              <a:t>антипирин</a:t>
            </a:r>
            <a:r>
              <a:rPr lang="ru-RU" b="1" dirty="0">
                <a:solidFill>
                  <a:srgbClr val="FF0000"/>
                </a:solidFill>
              </a:rPr>
              <a:t>, </a:t>
            </a:r>
            <a:r>
              <a:rPr lang="ru-RU" b="1" i="1" dirty="0">
                <a:solidFill>
                  <a:srgbClr val="FF0000"/>
                </a:solidFill>
              </a:rPr>
              <a:t>амидопирин</a:t>
            </a:r>
            <a:r>
              <a:rPr lang="ru-RU" b="1" dirty="0">
                <a:solidFill>
                  <a:srgbClr val="FF0000"/>
                </a:solidFill>
              </a:rPr>
              <a:t>, </a:t>
            </a:r>
            <a:r>
              <a:rPr lang="ru-RU" b="1" i="1" dirty="0">
                <a:solidFill>
                  <a:srgbClr val="FF0000"/>
                </a:solidFill>
              </a:rPr>
              <a:t>фенацетин</a:t>
            </a:r>
            <a:r>
              <a:rPr lang="ru-RU" b="1" dirty="0">
                <a:solidFill>
                  <a:srgbClr val="FF0000"/>
                </a:solidFill>
              </a:rPr>
              <a:t> и </a:t>
            </a:r>
            <a:r>
              <a:rPr lang="ru-RU" b="1" i="1" dirty="0">
                <a:solidFill>
                  <a:srgbClr val="FF0000"/>
                </a:solidFill>
              </a:rPr>
              <a:t>анальгин</a:t>
            </a:r>
            <a:r>
              <a:rPr lang="ru-RU" dirty="0"/>
              <a:t> </a:t>
            </a:r>
            <a:r>
              <a:rPr lang="ru-RU" dirty="0" smtClean="0"/>
              <a:t>(</a:t>
            </a:r>
            <a:r>
              <a:rPr lang="ru-RU" dirty="0" err="1" smtClean="0"/>
              <a:t>агранулоцитоз</a:t>
            </a:r>
            <a:r>
              <a:rPr lang="ru-RU" dirty="0" smtClean="0"/>
              <a:t>) ввиду </a:t>
            </a:r>
            <a:r>
              <a:rPr lang="ru-RU" dirty="0"/>
              <a:t>их токсичности и многочисленных побочных </a:t>
            </a:r>
            <a:r>
              <a:rPr lang="ru-RU" dirty="0" smtClean="0"/>
              <a:t>эффектов. </a:t>
            </a:r>
          </a:p>
          <a:p>
            <a:r>
              <a:rPr lang="ru-RU" b="1" i="1" dirty="0" smtClean="0">
                <a:solidFill>
                  <a:srgbClr val="FF0000"/>
                </a:solidFill>
              </a:rPr>
              <a:t>Ацетилсалициловая </a:t>
            </a:r>
            <a:r>
              <a:rPr lang="ru-RU" b="1" i="1" dirty="0">
                <a:solidFill>
                  <a:srgbClr val="FF0000"/>
                </a:solidFill>
              </a:rPr>
              <a:t>кислота</a:t>
            </a:r>
            <a:r>
              <a:rPr lang="ru-RU" b="1" dirty="0">
                <a:solidFill>
                  <a:srgbClr val="FF0000"/>
                </a:solidFill>
              </a:rPr>
              <a:t> </a:t>
            </a:r>
            <a:r>
              <a:rPr lang="ru-RU" dirty="0"/>
              <a:t>запрещена для применения детьми до 15 (в некоторых странах — до 18) </a:t>
            </a:r>
            <a:r>
              <a:rPr lang="ru-RU" dirty="0" smtClean="0"/>
              <a:t>лет</a:t>
            </a:r>
            <a:r>
              <a:rPr lang="ru-RU" dirty="0"/>
              <a:t> </a:t>
            </a:r>
            <a:r>
              <a:rPr lang="ru-RU" dirty="0" smtClean="0"/>
              <a:t>(с-м Рея).</a:t>
            </a:r>
          </a:p>
          <a:p>
            <a:r>
              <a:rPr lang="ru-RU" b="1" i="1" dirty="0">
                <a:solidFill>
                  <a:srgbClr val="FF0000"/>
                </a:solidFill>
              </a:rPr>
              <a:t>При комбинации парацетамола и ибупрофена </a:t>
            </a:r>
            <a:r>
              <a:rPr lang="ru-RU" i="1" dirty="0"/>
              <a:t>возможно развитие поражение </a:t>
            </a:r>
            <a:r>
              <a:rPr lang="ru-RU" i="1" dirty="0" smtClean="0"/>
              <a:t>почек (ГУС, с-м </a:t>
            </a:r>
            <a:r>
              <a:rPr lang="ru-RU" i="1" dirty="0" err="1" smtClean="0"/>
              <a:t>Гассера</a:t>
            </a:r>
            <a:r>
              <a:rPr lang="ru-RU" i="1" dirty="0" smtClean="0"/>
              <a:t>)</a:t>
            </a:r>
            <a:endParaRPr lang="ru-RU" dirty="0"/>
          </a:p>
          <a:p>
            <a:endParaRPr lang="ru-RU" dirty="0"/>
          </a:p>
          <a:p>
            <a:endParaRPr lang="ru-RU" dirty="0"/>
          </a:p>
        </p:txBody>
      </p:sp>
    </p:spTree>
    <p:extLst>
      <p:ext uri="{BB962C8B-B14F-4D97-AF65-F5344CB8AC3E}">
        <p14:creationId xmlns:p14="http://schemas.microsoft.com/office/powerpoint/2010/main" val="6862182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a:bodyPr>
          <a:lstStyle/>
          <a:p>
            <a:r>
              <a:rPr lang="ru-RU" dirty="0" smtClean="0"/>
              <a:t>Выводы</a:t>
            </a:r>
          </a:p>
          <a:p>
            <a:r>
              <a:rPr lang="ru-RU" dirty="0" smtClean="0"/>
              <a:t>Родители должны уметь измерить температуру ребенку</a:t>
            </a:r>
          </a:p>
          <a:p>
            <a:r>
              <a:rPr lang="ru-RU" dirty="0" smtClean="0"/>
              <a:t>Применять физические методы охлаждения  при «розовой» лихорадке</a:t>
            </a:r>
          </a:p>
          <a:p>
            <a:r>
              <a:rPr lang="ru-RU" dirty="0" smtClean="0"/>
              <a:t>При нарушениях терморегуляции и лихорадке у </a:t>
            </a:r>
            <a:r>
              <a:rPr lang="ru-RU" dirty="0"/>
              <a:t>ребенка обязательна консультация врача. </a:t>
            </a:r>
            <a:endParaRPr lang="ru-RU" dirty="0" smtClean="0"/>
          </a:p>
          <a:p>
            <a:pPr marL="0" indent="0">
              <a:buNone/>
            </a:pPr>
            <a:r>
              <a:rPr lang="ru-RU" dirty="0" smtClean="0"/>
              <a:t/>
            </a:r>
            <a:br>
              <a:rPr lang="ru-RU" dirty="0" smtClean="0"/>
            </a:br>
            <a:endParaRPr lang="ru-RU" dirty="0"/>
          </a:p>
        </p:txBody>
      </p:sp>
    </p:spTree>
    <p:extLst>
      <p:ext uri="{BB962C8B-B14F-4D97-AF65-F5344CB8AC3E}">
        <p14:creationId xmlns:p14="http://schemas.microsoft.com/office/powerpoint/2010/main" val="202231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Adminn\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8640"/>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Adminn\Deskto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14603"/>
            <a:ext cx="4968552" cy="3784037"/>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Users\Adminn\Desktop\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023427"/>
            <a:ext cx="4762500" cy="268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669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5"/>
          <p:cNvSpPr>
            <a:spLocks noGrp="1"/>
          </p:cNvSpPr>
          <p:nvPr>
            <p:ph type="sldNum" sz="quarter" idx="12"/>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D808F6F-A2B9-4E6B-B377-B1EBF913E8CB}" type="slidenum">
              <a:rPr lang="ru-RU" sz="1400" smtClean="0"/>
              <a:pPr eaLnBrk="1" hangingPunct="1"/>
              <a:t>70</a:t>
            </a:fld>
            <a:endParaRPr lang="ru-RU" sz="1400" smtClean="0"/>
          </a:p>
        </p:txBody>
      </p:sp>
      <p:sp>
        <p:nvSpPr>
          <p:cNvPr id="55299" name="Rectangle 2"/>
          <p:cNvSpPr>
            <a:spLocks noGrp="1" noChangeArrowheads="1"/>
          </p:cNvSpPr>
          <p:nvPr>
            <p:ph type="title"/>
          </p:nvPr>
        </p:nvSpPr>
        <p:spPr>
          <a:xfrm>
            <a:off x="539750" y="274638"/>
            <a:ext cx="8147050" cy="490537"/>
          </a:xfrm>
        </p:spPr>
        <p:txBody>
          <a:bodyPr>
            <a:normAutofit fontScale="90000"/>
          </a:bodyPr>
          <a:lstStyle/>
          <a:p>
            <a:pPr eaLnBrk="1" hangingPunct="1"/>
            <a:r>
              <a:rPr lang="ru-RU" b="1" smtClean="0">
                <a:solidFill>
                  <a:srgbClr val="C00000"/>
                </a:solidFill>
                <a:latin typeface="Tahoma" pitchFamily="34" charset="0"/>
                <a:cs typeface="Tahoma" pitchFamily="34" charset="0"/>
              </a:rPr>
              <a:t>Литература:</a:t>
            </a:r>
          </a:p>
        </p:txBody>
      </p:sp>
      <p:sp>
        <p:nvSpPr>
          <p:cNvPr id="55300" name="Rectangle 3"/>
          <p:cNvSpPr>
            <a:spLocks noGrp="1" noChangeArrowheads="1"/>
          </p:cNvSpPr>
          <p:nvPr>
            <p:ph type="body" idx="1"/>
          </p:nvPr>
        </p:nvSpPr>
        <p:spPr>
          <a:xfrm>
            <a:off x="0" y="836613"/>
            <a:ext cx="9036495" cy="6021387"/>
          </a:xfrm>
        </p:spPr>
        <p:txBody>
          <a:bodyPr>
            <a:normAutofit/>
          </a:bodyPr>
          <a:lstStyle/>
          <a:p>
            <a:pPr marL="609600" indent="-609600" algn="ctr">
              <a:lnSpc>
                <a:spcPct val="80000"/>
              </a:lnSpc>
              <a:buFontTx/>
              <a:buNone/>
            </a:pPr>
            <a:r>
              <a:rPr lang="ru-RU" sz="2800" b="1" dirty="0" smtClean="0">
                <a:solidFill>
                  <a:srgbClr val="3333CC"/>
                </a:solidFill>
                <a:latin typeface="Times New Roman" pitchFamily="18" charset="0"/>
                <a:cs typeface="Times New Roman" pitchFamily="18" charset="0"/>
              </a:rPr>
              <a:t>Обязательная:</a:t>
            </a:r>
          </a:p>
          <a:p>
            <a:pPr marL="609600" indent="-609600">
              <a:lnSpc>
                <a:spcPct val="80000"/>
              </a:lnSpc>
              <a:buFontTx/>
              <a:buAutoNum type="arabicPeriod"/>
            </a:pPr>
            <a:r>
              <a:rPr lang="ru-RU" sz="2800" dirty="0" smtClean="0">
                <a:latin typeface="Times New Roman" pitchFamily="18" charset="0"/>
                <a:cs typeface="Times New Roman" pitchFamily="18" charset="0"/>
              </a:rPr>
              <a:t>Поликлиническая педиатрия: учеб. для мед. вузов / ред. А. С. Калмыкова. - М. : ГЭОТАР-Медиа, 2011.  </a:t>
            </a:r>
          </a:p>
          <a:p>
            <a:pPr marL="609600" indent="-609600" algn="ctr">
              <a:lnSpc>
                <a:spcPct val="80000"/>
              </a:lnSpc>
              <a:buFontTx/>
              <a:buNone/>
            </a:pPr>
            <a:r>
              <a:rPr lang="ru-RU" sz="28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a:t>
            </a:r>
            <a:r>
              <a:rPr lang="ru-RU" altLang="ja-JP" sz="2800" b="1" dirty="0" smtClean="0">
                <a:solidFill>
                  <a:srgbClr val="3333CC"/>
                </a:solidFill>
                <a:latin typeface="Times New Roman" pitchFamily="18" charset="0"/>
                <a:cs typeface="Times New Roman" pitchFamily="18" charset="0"/>
              </a:rPr>
              <a:t>Электронные ресурсы:</a:t>
            </a:r>
          </a:p>
          <a:p>
            <a:pPr marL="609600" indent="-609600" algn="ctr">
              <a:lnSpc>
                <a:spcPct val="80000"/>
              </a:lnSpc>
              <a:buFontTx/>
              <a:buNone/>
            </a:pPr>
            <a:r>
              <a:rPr lang="ru-RU" altLang="ja-JP" sz="2800" dirty="0" smtClean="0">
                <a:latin typeface="Times New Roman" pitchFamily="18" charset="0"/>
                <a:cs typeface="Times New Roman" pitchFamily="18" charset="0"/>
              </a:rPr>
              <a:t>1. ЭБС </a:t>
            </a:r>
            <a:r>
              <a:rPr lang="ru-RU" altLang="ja-JP" sz="2800" dirty="0" err="1" smtClean="0">
                <a:latin typeface="Times New Roman" pitchFamily="18" charset="0"/>
                <a:cs typeface="Times New Roman" pitchFamily="18" charset="0"/>
              </a:rPr>
              <a:t>КрасГМУ</a:t>
            </a:r>
            <a:r>
              <a:rPr lang="ru-RU" altLang="ja-JP" sz="2800" dirty="0" smtClean="0">
                <a:latin typeface="Times New Roman" pitchFamily="18" charset="0"/>
                <a:cs typeface="Times New Roman" pitchFamily="18" charset="0"/>
              </a:rPr>
              <a:t> "</a:t>
            </a:r>
            <a:r>
              <a:rPr lang="ru-RU" altLang="ja-JP" sz="2800" dirty="0" err="1" smtClean="0">
                <a:latin typeface="Times New Roman" pitchFamily="18" charset="0"/>
                <a:cs typeface="Times New Roman" pitchFamily="18" charset="0"/>
              </a:rPr>
              <a:t>Colibris</a:t>
            </a:r>
            <a:r>
              <a:rPr lang="ru-RU" altLang="ja-JP" sz="2800" dirty="0" smtClean="0">
                <a:latin typeface="Times New Roman" pitchFamily="18" charset="0"/>
                <a:cs typeface="Times New Roman" pitchFamily="18" charset="0"/>
              </a:rPr>
              <a:t>";</a:t>
            </a:r>
          </a:p>
          <a:p>
            <a:pPr marL="609600" indent="-609600" algn="ctr">
              <a:lnSpc>
                <a:spcPct val="80000"/>
              </a:lnSpc>
              <a:buFontTx/>
              <a:buNone/>
            </a:pPr>
            <a:r>
              <a:rPr lang="ru-RU" altLang="ja-JP" sz="2800" dirty="0" smtClean="0">
                <a:latin typeface="Times New Roman" pitchFamily="18" charset="0"/>
                <a:cs typeface="Times New Roman" pitchFamily="18" charset="0"/>
              </a:rPr>
              <a:t>2. ЭБС Консультант студента;</a:t>
            </a:r>
          </a:p>
          <a:p>
            <a:pPr marL="609600" indent="-609600" algn="ctr">
              <a:lnSpc>
                <a:spcPct val="80000"/>
              </a:lnSpc>
              <a:buFontTx/>
              <a:buNone/>
            </a:pPr>
            <a:r>
              <a:rPr lang="ru-RU" altLang="ja-JP" sz="2800" dirty="0" smtClean="0">
                <a:latin typeface="Times New Roman" pitchFamily="18" charset="0"/>
                <a:cs typeface="Times New Roman" pitchFamily="18" charset="0"/>
              </a:rPr>
              <a:t>3. ЭБС </a:t>
            </a:r>
            <a:r>
              <a:rPr lang="ru-RU" altLang="ja-JP" sz="2800" dirty="0" err="1" smtClean="0">
                <a:latin typeface="Times New Roman" pitchFamily="18" charset="0"/>
                <a:cs typeface="Times New Roman" pitchFamily="18" charset="0"/>
              </a:rPr>
              <a:t>iBooks</a:t>
            </a:r>
            <a:r>
              <a:rPr lang="ru-RU" altLang="ja-JP" sz="2800" dirty="0" smtClean="0">
                <a:latin typeface="Times New Roman" pitchFamily="18" charset="0"/>
                <a:cs typeface="Times New Roman" pitchFamily="18" charset="0"/>
              </a:rPr>
              <a:t>;</a:t>
            </a:r>
          </a:p>
          <a:p>
            <a:pPr marL="609600" indent="-609600" algn="ctr">
              <a:lnSpc>
                <a:spcPct val="80000"/>
              </a:lnSpc>
              <a:buFontTx/>
              <a:buNone/>
            </a:pPr>
            <a:r>
              <a:rPr lang="ru-RU" altLang="ja-JP" sz="2800" dirty="0" smtClean="0">
                <a:latin typeface="Times New Roman" pitchFamily="18" charset="0"/>
                <a:cs typeface="Times New Roman" pitchFamily="18" charset="0"/>
              </a:rPr>
              <a:t>4. НЭБ </a:t>
            </a:r>
            <a:r>
              <a:rPr lang="ru-RU" altLang="ja-JP" sz="2800" dirty="0" err="1" smtClean="0">
                <a:latin typeface="Times New Roman" pitchFamily="18" charset="0"/>
                <a:cs typeface="Times New Roman" pitchFamily="18" charset="0"/>
              </a:rPr>
              <a:t>eLibrary</a:t>
            </a:r>
            <a:endParaRPr lang="ru-RU"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06504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Благодарю за внимание!</a:t>
            </a:r>
            <a:endParaRPr lang="ru-RU" b="1" dirty="0">
              <a:solidFill>
                <a:srgbClr val="FF0000"/>
              </a:solidFill>
            </a:endParaRPr>
          </a:p>
        </p:txBody>
      </p:sp>
      <p:sp>
        <p:nvSpPr>
          <p:cNvPr id="3" name="Объект 2"/>
          <p:cNvSpPr>
            <a:spLocks noGrp="1"/>
          </p:cNvSpPr>
          <p:nvPr>
            <p:ph idx="1"/>
          </p:nvPr>
        </p:nvSpPr>
        <p:spPr>
          <a:xfrm>
            <a:off x="251520" y="1600200"/>
            <a:ext cx="2592288" cy="4525963"/>
          </a:xfrm>
        </p:spPr>
        <p:txBody>
          <a:bodyPr>
            <a:normAutofit/>
          </a:bodyPr>
          <a:lstStyle/>
          <a:p>
            <a:pPr marL="0" indent="0">
              <a:buNone/>
            </a:pPr>
            <a:r>
              <a:rPr lang="ru-RU" dirty="0" smtClean="0"/>
              <a:t>1. Имеет ли женщина право на аборт?</a:t>
            </a:r>
          </a:p>
          <a:p>
            <a:pPr marL="0" indent="0">
              <a:buNone/>
            </a:pPr>
            <a:r>
              <a:rPr lang="ru-RU" dirty="0" smtClean="0"/>
              <a:t>2. Ваше отношение к абортам?</a:t>
            </a:r>
          </a:p>
          <a:p>
            <a:endParaRPr lang="ru-RU" dirty="0"/>
          </a:p>
        </p:txBody>
      </p:sp>
      <p:pic>
        <p:nvPicPr>
          <p:cNvPr id="24578" name="Picture 2" descr="C:\Users\Adminn\Desktop\1197065101_abort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09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Adminn\Desktop\image-32486-1359550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6695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Adminn\Desktop\819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32656"/>
            <a:ext cx="633670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36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Adminn\Desktop\Prism_Clinical_Thermometers_for_Oral_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392488" cy="41044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n\Deskto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84784"/>
            <a:ext cx="332761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62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4978</Words>
  <Application>Microsoft Office PowerPoint</Application>
  <PresentationFormat>Экран (4:3)</PresentationFormat>
  <Paragraphs>287</Paragraphs>
  <Slides>71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Тема Office</vt:lpstr>
      <vt:lpstr>Тема: Нарушение терморегуляции. Лихорадки </vt:lpstr>
      <vt:lpstr>Цель:</vt:lpstr>
      <vt:lpstr>План лекции:</vt:lpstr>
      <vt:lpstr>Актуальность</vt:lpstr>
      <vt:lpstr>Презентация PowerPoint</vt:lpstr>
      <vt:lpstr>Термометры</vt:lpstr>
      <vt:lpstr>Презентация PowerPoint</vt:lpstr>
      <vt:lpstr>Презентация PowerPoint</vt:lpstr>
      <vt:lpstr>Презентация PowerPoint</vt:lpstr>
      <vt:lpstr>Презентация PowerPoint</vt:lpstr>
      <vt:lpstr>Нарушения терморегуляции</vt:lpstr>
      <vt:lpstr>Главными причинами нарушений терморегуляции</vt:lpstr>
      <vt:lpstr>Акклиматизация</vt:lpstr>
      <vt:lpstr>Гипертермия перманентного характера представлена затяжным суб- или фебрилитетом</vt:lpstr>
      <vt:lpstr>Пароксизмальная гипертермия - это температурные кризы</vt:lpstr>
      <vt:lpstr>Презентация PowerPoint</vt:lpstr>
      <vt:lpstr>Презентация PowerPoint</vt:lpstr>
      <vt:lpstr>Гипотермия</vt:lpstr>
      <vt:lpstr>Презентация PowerPoint</vt:lpstr>
      <vt:lpstr>Ознобоподобный гиперкинез</vt:lpstr>
      <vt:lpstr>Синдром «ознобления»</vt:lpstr>
      <vt:lpstr>Патогенез нарушений терморегуляций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Диагностика терморегуляционных расстройств</vt:lpstr>
      <vt:lpstr>Лечение нарушения терморегуляции</vt:lpstr>
      <vt:lpstr>Презентация PowerPoint</vt:lpstr>
      <vt:lpstr>Лихорадка</vt:lpstr>
      <vt:lpstr>В основе лихорадки лежит</vt:lpstr>
      <vt:lpstr>Причины лихорадки</vt:lpstr>
      <vt:lpstr>Презентация PowerPoint</vt:lpstr>
      <vt:lpstr>Виды лихорадок  По длительности лихорадки: </vt:lpstr>
      <vt:lpstr>Презентация PowerPoint</vt:lpstr>
      <vt:lpstr>По степени повышения температуры тела:</vt:lpstr>
      <vt:lpstr>«Розовая» лихорадка</vt:lpstr>
      <vt:lpstr>Презентация PowerPoint</vt:lpstr>
      <vt:lpstr>«Бледная» лихорадка</vt:lpstr>
      <vt:lpstr>Презентация PowerPoint</vt:lpstr>
      <vt:lpstr>ГТС</vt:lpstr>
      <vt:lpstr>У новорожденных ГТС</vt:lpstr>
      <vt:lpstr>У детей раннего возраста ГТС</vt:lpstr>
      <vt:lpstr>У детей старшего возраста при ГТС</vt:lpstr>
      <vt:lpstr>Последствия ГТС</vt:lpstr>
      <vt:lpstr>Смертельная опасность</vt:lpstr>
      <vt:lpstr>Тревожные симптомы, сопутствующие лихорадке </vt:lpstr>
      <vt:lpstr>В группу риска входят:</vt:lpstr>
      <vt:lpstr>Система «светофора»</vt:lpstr>
      <vt:lpstr>Презентация PowerPoint</vt:lpstr>
      <vt:lpstr>Презентация PowerPoint</vt:lpstr>
      <vt:lpstr>Презентация PowerPoint</vt:lpstr>
      <vt:lpstr>Презентация PowerPoint</vt:lpstr>
      <vt:lpstr>Система «светофора»</vt:lpstr>
      <vt:lpstr>Презентация PowerPoint</vt:lpstr>
      <vt:lpstr>При «красной лихорадке»</vt:lpstr>
      <vt:lpstr>Презентация PowerPoint</vt:lpstr>
      <vt:lpstr>Презентация PowerPoint</vt:lpstr>
      <vt:lpstr>При «белой лихорадке»</vt:lpstr>
      <vt:lpstr>Стартовая терапия:</vt:lpstr>
      <vt:lpstr>Презентация PowerPoint</vt:lpstr>
      <vt:lpstr>Показания для госпитализации</vt:lpstr>
      <vt:lpstr>Презентация PowerPoint</vt:lpstr>
      <vt:lpstr>Презентация PowerPoint</vt:lpstr>
      <vt:lpstr>Литература:</vt:lpstr>
      <vt:lpstr>Благодарю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Нарушение терморегуляции. Лихорадки </dc:title>
  <dc:creator>Adminn</dc:creator>
  <cp:lastModifiedBy>Adminn</cp:lastModifiedBy>
  <cp:revision>47</cp:revision>
  <dcterms:created xsi:type="dcterms:W3CDTF">2016-05-01T02:13:34Z</dcterms:created>
  <dcterms:modified xsi:type="dcterms:W3CDTF">2016-05-03T12:53:02Z</dcterms:modified>
</cp:coreProperties>
</file>