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64" r:id="rId5"/>
    <p:sldId id="266" r:id="rId6"/>
    <p:sldId id="261" r:id="rId7"/>
    <p:sldId id="262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63" r:id="rId16"/>
    <p:sldId id="270" r:id="rId17"/>
    <p:sldId id="281" r:id="rId18"/>
    <p:sldId id="282" r:id="rId19"/>
    <p:sldId id="283" r:id="rId20"/>
    <p:sldId id="279" r:id="rId21"/>
    <p:sldId id="284" r:id="rId22"/>
    <p:sldId id="289" r:id="rId23"/>
    <p:sldId id="287" r:id="rId24"/>
    <p:sldId id="288" r:id="rId25"/>
    <p:sldId id="290" r:id="rId26"/>
    <p:sldId id="293" r:id="rId27"/>
    <p:sldId id="292" r:id="rId28"/>
    <p:sldId id="294" r:id="rId29"/>
    <p:sldId id="296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38328"/>
            <a:ext cx="11722608" cy="905256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«Красноярский государственный медицинский университет имени профессора В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Войно-Ясенецкого»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здравоохранения Российской федерации Кафедра стоматологии ИПО</a:t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655064"/>
            <a:ext cx="11722608" cy="4974336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/>
              <a:t>БОЛЕЗНИ ПРОРЕЗЫВАНИЯ ЗУБОВ.</a:t>
            </a:r>
          </a:p>
          <a:p>
            <a:r>
              <a:rPr lang="ru-RU" sz="3600" b="1" dirty="0"/>
              <a:t>П</a:t>
            </a:r>
            <a:r>
              <a:rPr lang="ru-RU" sz="3600" b="1" dirty="0" smtClean="0"/>
              <a:t>РИЧИНЫ. КЛИНИКА. ДИАГНОСТИКА. ОСЛОЖНЕНИЯ</a:t>
            </a:r>
            <a:r>
              <a:rPr lang="ru-RU" sz="3600" b="1" dirty="0" smtClean="0"/>
              <a:t>.</a:t>
            </a:r>
          </a:p>
          <a:p>
            <a:r>
              <a:rPr lang="ru-RU" sz="3600" b="1" dirty="0"/>
              <a:t> </a:t>
            </a:r>
            <a:r>
              <a:rPr lang="ru-RU" sz="3600" b="1" dirty="0" smtClean="0"/>
              <a:t>                     </a:t>
            </a:r>
            <a:r>
              <a:rPr lang="ru-RU" sz="3600" b="1" dirty="0" smtClean="0"/>
              <a:t>ЛЕЧЕНИЕ</a:t>
            </a:r>
            <a:r>
              <a:rPr lang="ru-RU" sz="1800" dirty="0"/>
              <a:t>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 ординатор кафедры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стоматологии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ИПО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по специальности «стоматология хирургическая»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          Дзидзоев Ростислав Денисович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Рецензент к.м.н., доцент Дуж Анатолий Николаевич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" sz="1800" b="1" dirty="0"/>
          </a:p>
          <a:p>
            <a:r>
              <a:rPr lang="ru-RU" sz="1800" dirty="0" smtClean="0">
                <a:solidFill>
                  <a:schemeClr val="tx1"/>
                </a:solidFill>
              </a:rPr>
              <a:t>Красноярск 2022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32378" r="37425" b="6490"/>
          <a:stretch/>
        </p:blipFill>
        <p:spPr>
          <a:xfrm>
            <a:off x="365760" y="2752344"/>
            <a:ext cx="342900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6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4904"/>
            <a:ext cx="9875520" cy="484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Ретенция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4" b="21321"/>
          <a:stretch/>
        </p:blipFill>
        <p:spPr>
          <a:xfrm>
            <a:off x="932688" y="1344168"/>
            <a:ext cx="9720072" cy="4471416"/>
          </a:xfrm>
        </p:spPr>
      </p:pic>
    </p:spTree>
    <p:extLst>
      <p:ext uri="{BB962C8B-B14F-4D97-AF65-F5344CB8AC3E}">
        <p14:creationId xmlns:p14="http://schemas.microsoft.com/office/powerpoint/2010/main" val="367021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8328"/>
            <a:ext cx="10716768" cy="649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ДИСТОПИЯ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271016"/>
            <a:ext cx="11594592" cy="4824984"/>
          </a:xfrm>
        </p:spPr>
        <p:txBody>
          <a:bodyPr/>
          <a:lstStyle/>
          <a:p>
            <a:pPr marL="4572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Дистопия </a:t>
            </a:r>
            <a:r>
              <a:rPr lang="ru-RU" dirty="0"/>
              <a:t>- неправильное положение </a:t>
            </a:r>
            <a:r>
              <a:rPr lang="ru-RU" dirty="0" smtClean="0"/>
              <a:t>зубов, смещение </a:t>
            </a:r>
            <a:r>
              <a:rPr lang="ru-RU" dirty="0"/>
              <a:t>их в вестибулярном, небном,</a:t>
            </a:r>
            <a:br>
              <a:rPr lang="ru-RU" dirty="0"/>
            </a:br>
            <a:r>
              <a:rPr lang="ru-RU" dirty="0"/>
              <a:t>язычном направлении, поворот вокруг </a:t>
            </a:r>
            <a:r>
              <a:rPr lang="ru-RU" dirty="0" smtClean="0"/>
              <a:t>своей оси.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2276856"/>
            <a:ext cx="5641848" cy="3819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8"/>
          <a:stretch/>
        </p:blipFill>
        <p:spPr>
          <a:xfrm>
            <a:off x="6080760" y="2276856"/>
            <a:ext cx="5806440" cy="38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94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38328"/>
            <a:ext cx="10698480" cy="557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Адентия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078992"/>
            <a:ext cx="11567160" cy="5431536"/>
          </a:xfrm>
        </p:spPr>
        <p:txBody>
          <a:bodyPr/>
          <a:lstStyle/>
          <a:p>
            <a:pPr marL="4572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Адентия</a:t>
            </a:r>
            <a:r>
              <a:rPr lang="ru-RU" sz="3600" dirty="0"/>
              <a:t> (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adentia</a:t>
            </a:r>
            <a:r>
              <a:rPr lang="ru-RU" sz="3600" dirty="0" smtClean="0"/>
              <a:t>)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dirty="0" smtClean="0"/>
              <a:t>прорезывания </a:t>
            </a:r>
            <a:r>
              <a:rPr lang="ru-RU" sz="2800" dirty="0"/>
              <a:t>зуба </a:t>
            </a:r>
            <a:r>
              <a:rPr lang="ru-RU" sz="2800" dirty="0" smtClean="0"/>
              <a:t>не произошло </a:t>
            </a:r>
            <a:r>
              <a:rPr lang="ru-RU" sz="2800" dirty="0"/>
              <a:t>по </a:t>
            </a:r>
            <a:r>
              <a:rPr lang="ru-RU" sz="2800" dirty="0" smtClean="0"/>
              <a:t>причине </a:t>
            </a:r>
            <a:r>
              <a:rPr lang="ru-RU" sz="2800" dirty="0"/>
              <a:t>гибели зубного </a:t>
            </a:r>
            <a:r>
              <a:rPr lang="ru-RU" sz="2800" dirty="0" smtClean="0"/>
              <a:t>зачатка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Адентия </a:t>
            </a:r>
            <a:r>
              <a:rPr lang="ru-RU" dirty="0" smtClean="0"/>
              <a:t> </a:t>
            </a:r>
            <a:r>
              <a:rPr lang="ru-RU" sz="2400" dirty="0"/>
              <a:t>бывает </a:t>
            </a:r>
            <a:r>
              <a:rPr lang="ru-RU" sz="2400" b="1" dirty="0"/>
              <a:t>полной (</a:t>
            </a:r>
            <a:r>
              <a:rPr lang="ru-RU" sz="2400" b="1" dirty="0" smtClean="0"/>
              <a:t>completa) </a:t>
            </a:r>
            <a:r>
              <a:rPr lang="ru-RU" sz="2400" dirty="0" smtClean="0"/>
              <a:t>-когда </a:t>
            </a:r>
            <a:r>
              <a:rPr lang="ru-RU" sz="2400" dirty="0"/>
              <a:t>отсутствуют все зубы, и </a:t>
            </a:r>
            <a:r>
              <a:rPr lang="ru-RU" sz="2400" b="1" dirty="0"/>
              <a:t>неполной (</a:t>
            </a:r>
            <a:r>
              <a:rPr lang="ru-RU" sz="2400" b="1" dirty="0" smtClean="0"/>
              <a:t>adentia incompleta</a:t>
            </a:r>
            <a:r>
              <a:rPr lang="ru-RU" sz="2400" b="1" dirty="0"/>
              <a:t>)</a:t>
            </a:r>
            <a:r>
              <a:rPr lang="ru-RU" sz="2400" dirty="0"/>
              <a:t>, когда отсутствует часть </a:t>
            </a:r>
            <a:r>
              <a:rPr lang="ru-RU" sz="2400" dirty="0" smtClean="0"/>
              <a:t>зубов.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43546" r="7031"/>
          <a:stretch/>
        </p:blipFill>
        <p:spPr>
          <a:xfrm>
            <a:off x="1783080" y="2862072"/>
            <a:ext cx="8485632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3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01752"/>
            <a:ext cx="11484864" cy="130759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                      </a:t>
            </a:r>
            <a:r>
              <a:rPr lang="ru-RU" sz="4000" b="1" dirty="0" smtClean="0"/>
              <a:t>ОСЛОЖНЕНИЯ </a:t>
            </a:r>
            <a:br>
              <a:rPr lang="ru-RU" sz="4000" b="1" dirty="0" smtClean="0"/>
            </a:br>
            <a:r>
              <a:rPr lang="ru-RU" sz="4000" b="1" dirty="0" smtClean="0"/>
              <a:t>  </a:t>
            </a:r>
            <a:r>
              <a:rPr lang="ru-RU" sz="2700" dirty="0" smtClean="0"/>
              <a:t>ПРИ ЗАТРУДНЕННОМ    ПРОРЕЗЫВАНИИ </a:t>
            </a:r>
            <a:r>
              <a:rPr lang="ru-RU" sz="2700" dirty="0"/>
              <a:t>ЗУБА МУДРОСТИ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4"/>
          <a:stretch/>
        </p:blipFill>
        <p:spPr>
          <a:xfrm>
            <a:off x="822960" y="1609344"/>
            <a:ext cx="10222992" cy="4983480"/>
          </a:xfrm>
        </p:spPr>
      </p:pic>
    </p:spTree>
    <p:extLst>
      <p:ext uri="{BB962C8B-B14F-4D97-AF65-F5344CB8AC3E}">
        <p14:creationId xmlns:p14="http://schemas.microsoft.com/office/powerpoint/2010/main" val="174236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29184"/>
            <a:ext cx="11676888" cy="1636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     </a:t>
            </a:r>
            <a:r>
              <a:rPr lang="ru-RU" sz="3600" b="1" dirty="0"/>
              <a:t>ОСЛОЖНЕНИЯ </a:t>
            </a:r>
            <a:br>
              <a:rPr lang="ru-RU" sz="3600" b="1" dirty="0"/>
            </a:br>
            <a:r>
              <a:rPr lang="ru-RU" sz="3600" b="1" dirty="0"/>
              <a:t>  </a:t>
            </a:r>
            <a:r>
              <a:rPr lang="ru-RU" sz="3600" dirty="0"/>
              <a:t>ПРИ ЗАТРУДНЕННОМ    ПРОРЕЗЫВАНИИ ЗУБА МУДРОСТИ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9" b="19850"/>
          <a:stretch/>
        </p:blipFill>
        <p:spPr>
          <a:xfrm>
            <a:off x="676656" y="2130552"/>
            <a:ext cx="10424160" cy="4123944"/>
          </a:xfrm>
        </p:spPr>
      </p:pic>
    </p:spTree>
    <p:extLst>
      <p:ext uri="{BB962C8B-B14F-4D97-AF65-F5344CB8AC3E}">
        <p14:creationId xmlns:p14="http://schemas.microsoft.com/office/powerpoint/2010/main" val="373275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29184"/>
            <a:ext cx="1069848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ПЕРИКОРОНИТ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170432"/>
            <a:ext cx="11558016" cy="5449824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 smtClean="0"/>
              <a:t>Перикоронит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 воспаление мягких тканей, </a:t>
            </a:r>
            <a:r>
              <a:rPr lang="ru-RU" dirty="0" smtClean="0"/>
              <a:t>окружающих коронку прорезывающегося </a:t>
            </a:r>
            <a:r>
              <a:rPr lang="ru-RU" dirty="0"/>
              <a:t>зуба</a:t>
            </a:r>
            <a:r>
              <a:rPr lang="ru-RU" dirty="0" smtClean="0"/>
              <a:t>.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ричиной перикоронита является </a:t>
            </a:r>
            <a:r>
              <a:rPr lang="ru-RU" dirty="0" smtClean="0"/>
              <a:t>- затрудненное </a:t>
            </a:r>
            <a:r>
              <a:rPr lang="ru-RU" dirty="0"/>
              <a:t>прорезывание нижнего зуба </a:t>
            </a:r>
            <a:r>
              <a:rPr lang="ru-RU" dirty="0" smtClean="0"/>
              <a:t>мудрости</a:t>
            </a:r>
          </a:p>
          <a:p>
            <a:pPr marL="45720" indent="0">
              <a:buNone/>
            </a:pPr>
            <a:r>
              <a:rPr lang="ru-RU" sz="2800" b="1" dirty="0"/>
              <a:t>Этиология. </a:t>
            </a:r>
            <a:r>
              <a:rPr lang="ru-RU" dirty="0"/>
              <a:t>Перикоронит </a:t>
            </a:r>
            <a:r>
              <a:rPr lang="ru-RU" dirty="0" smtClean="0"/>
              <a:t>воз­никает </a:t>
            </a:r>
            <a:r>
              <a:rPr lang="ru-RU" dirty="0"/>
              <a:t>в результате </a:t>
            </a:r>
            <a:r>
              <a:rPr lang="ru-RU" dirty="0" smtClean="0"/>
              <a:t>активации </a:t>
            </a:r>
            <a:r>
              <a:rPr lang="ru-RU" dirty="0"/>
              <a:t>обычной микрофлоры полости рта. В ней преобладают анаэробные и факультативно-анаэробные виды </a:t>
            </a:r>
            <a:r>
              <a:rPr lang="ru-RU" dirty="0" smtClean="0"/>
              <a:t>бактерий, отмечена большая обсемененность микроорганизмами дистального отдела нижней челюсти.</a:t>
            </a:r>
          </a:p>
          <a:p>
            <a:pPr marL="45720" indent="0">
              <a:buNone/>
            </a:pPr>
            <a:r>
              <a:rPr lang="ru-RU" sz="2800" b="1" dirty="0"/>
              <a:t>Патогенез</a:t>
            </a:r>
            <a:r>
              <a:rPr lang="ru-RU" dirty="0"/>
              <a:t>. Во время прорезывания нижнего зуба мудрости слизистая оболочка над медиальными буграми атрофируется, ос­тальная часть коронки остается покрытой слизистой оболочкой — капюшоном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dirty="0"/>
              <a:t>В перикоронарное пространство </a:t>
            </a:r>
            <a:r>
              <a:rPr lang="ru-RU" dirty="0" smtClean="0"/>
              <a:t>( между коронкой </a:t>
            </a:r>
            <a:r>
              <a:rPr lang="ru-RU" dirty="0"/>
              <a:t>зуба и внутренней поверхностью капюшона) попадают пищевые остатки, клетки слущенного эпителия, слизь. Оптимальная температура, влажная среда, отсутствие света создают благоприят­ные условия для развития микрофлоры, находящейся в </a:t>
            </a:r>
            <a:r>
              <a:rPr lang="ru-RU" dirty="0" smtClean="0"/>
              <a:t>перикоронарном </a:t>
            </a:r>
            <a:r>
              <a:rPr lang="ru-RU" dirty="0"/>
              <a:t>пространстве.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Травма </a:t>
            </a:r>
            <a:r>
              <a:rPr lang="ru-RU" dirty="0"/>
              <a:t>слизистой оболочки капюшона во время жевания приводит к образованию на ее поверхности эрозий и язв, к снижению местного иммунитета.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В </a:t>
            </a:r>
            <a:r>
              <a:rPr lang="ru-RU" dirty="0"/>
              <a:t>результате этого </a:t>
            </a:r>
            <a:r>
              <a:rPr lang="ru-RU" dirty="0" smtClean="0"/>
              <a:t>развиваются </a:t>
            </a:r>
            <a:r>
              <a:rPr lang="ru-RU" dirty="0"/>
              <a:t>воспалительные явления в тканях, окружающих коронку не полностью прорезывавшегося зуба мудрости.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81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320040"/>
            <a:ext cx="10735056" cy="5029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Патогенез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64" y="996696"/>
            <a:ext cx="11558016" cy="5099304"/>
          </a:xfrm>
        </p:spPr>
        <p:txBody>
          <a:bodyPr/>
          <a:lstStyle/>
          <a:p>
            <a:r>
              <a:rPr lang="ru-RU" dirty="0" smtClean="0"/>
              <a:t>Частая травма </a:t>
            </a:r>
            <a:r>
              <a:rPr lang="ru-RU" dirty="0"/>
              <a:t>капюшона </a:t>
            </a:r>
            <a:r>
              <a:rPr lang="ru-RU" dirty="0" smtClean="0"/>
              <a:t>усиливает </a:t>
            </a:r>
            <a:r>
              <a:rPr lang="ru-RU" dirty="0"/>
              <a:t>воспаления </a:t>
            </a:r>
            <a:r>
              <a:rPr lang="ru-RU" dirty="0" smtClean="0"/>
              <a:t>,вызывая еще более выраженный отек  и утолщение капюшона. Ухудшается отток экссудата из перикоронарного пространства.</a:t>
            </a:r>
          </a:p>
          <a:p>
            <a:r>
              <a:rPr lang="ru-RU" dirty="0" smtClean="0"/>
              <a:t>Наблюдаются </a:t>
            </a:r>
            <a:r>
              <a:rPr lang="ru-RU" dirty="0"/>
              <a:t>рост грануляционной ткани в области шейки зуба, рассасывание прилежащих участков кости. Вследствие этого у зуба мудрости образуется патологический костно-десневой </a:t>
            </a:r>
            <a:r>
              <a:rPr lang="ru-RU" dirty="0" smtClean="0"/>
              <a:t>карман. Далее воспаление распространяется на клетчатку и надкостницу позадимолярной ямки, образуется гнойник. Возникает позадимолярный периостит.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" y="3209544"/>
            <a:ext cx="6854784" cy="3285744"/>
          </a:xfrm>
          <a:prstGeom prst="rect">
            <a:avLst/>
          </a:prstGeom>
        </p:spPr>
      </p:pic>
      <p:pic>
        <p:nvPicPr>
          <p:cNvPr id="5" name="Picture 2" descr="https://kenh14cdn.com/2019/1/14/1-1547445747868228610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80" y="3209544"/>
            <a:ext cx="4803815" cy="328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0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329184"/>
            <a:ext cx="11631168" cy="932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Клиническая </a:t>
            </a:r>
            <a:r>
              <a:rPr lang="ru-RU" b="1" dirty="0"/>
              <a:t>картина</a:t>
            </a:r>
            <a:r>
              <a:rPr lang="ru-RU" b="1" dirty="0" smtClean="0"/>
              <a:t>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Острый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перикоронит </a:t>
            </a:r>
            <a:r>
              <a:rPr lang="ru-RU" sz="2700" dirty="0"/>
              <a:t>протекает как маргинальный периодонтит и краевой гингивит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9184" y="1362456"/>
            <a:ext cx="11567160" cy="516636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КАТАРАЛЬНЫЙ ПЕРИКОРОНИТ :</a:t>
            </a:r>
            <a:r>
              <a:rPr lang="ru-RU" sz="2800" dirty="0" smtClean="0"/>
              <a:t> </a:t>
            </a:r>
            <a:r>
              <a:rPr lang="ru-RU" sz="2400" dirty="0" smtClean="0"/>
              <a:t> 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Развивается  в начале заболевания. </a:t>
            </a:r>
            <a:r>
              <a:rPr lang="ru-RU" sz="2400" dirty="0" smtClean="0"/>
              <a:t> Жалобы</a:t>
            </a:r>
            <a:r>
              <a:rPr lang="ru-RU" sz="2400" dirty="0"/>
              <a:t>: на боль при жевании в области прорезывающегося зуба мудрости. </a:t>
            </a:r>
            <a:r>
              <a:rPr lang="ru-RU" sz="2400" dirty="0" smtClean="0"/>
              <a:t> Общее </a:t>
            </a:r>
            <a:r>
              <a:rPr lang="ru-RU" sz="2400" dirty="0"/>
              <a:t>состояние удовлетворительное, температура тела нормальная. Определяется увеличенный и болезненный лимфатический узел в поднижнечелюстной области. </a:t>
            </a:r>
            <a:r>
              <a:rPr lang="ru-RU" sz="2400" dirty="0" smtClean="0"/>
              <a:t> Открывание </a:t>
            </a:r>
            <a:r>
              <a:rPr lang="ru-RU" sz="2400" dirty="0"/>
              <a:t>рта свободное. Обычно видны только один или оба медиальных бугра зуба. </a:t>
            </a:r>
            <a:r>
              <a:rPr lang="ru-RU" sz="2400" dirty="0" smtClean="0"/>
              <a:t> Иногда </a:t>
            </a:r>
            <a:r>
              <a:rPr lang="ru-RU" sz="2400" dirty="0"/>
              <a:t>вся коронка зуба находится под капюшоном. Выделений из-под капюшона нет</a:t>
            </a:r>
            <a:r>
              <a:rPr lang="ru-RU" sz="2400" dirty="0" smtClean="0"/>
              <a:t>,  </a:t>
            </a:r>
            <a:r>
              <a:rPr lang="ru-RU" sz="2400" dirty="0"/>
              <a:t>пальпация его болезненная.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1508761"/>
            <a:ext cx="57150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29184"/>
            <a:ext cx="10744200" cy="530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ГНОЙНЫЙ ПЕРИКОРОНИТ: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859536"/>
            <a:ext cx="11631168" cy="5687568"/>
          </a:xfrm>
        </p:spPr>
        <p:txBody>
          <a:bodyPr/>
          <a:lstStyle/>
          <a:p>
            <a:r>
              <a:rPr lang="ru-RU" dirty="0" smtClean="0"/>
              <a:t>Характеризуется сильной постоянной болью позади второго моляра, усиливающейся при жевании. Боль отдает в ухо, височную область</a:t>
            </a:r>
            <a:r>
              <a:rPr lang="ru-RU" dirty="0" smtClean="0"/>
              <a:t>.  </a:t>
            </a:r>
            <a:r>
              <a:rPr lang="ru-RU" dirty="0" smtClean="0"/>
              <a:t>Появляется боль при глотании (зубная ангина).</a:t>
            </a:r>
          </a:p>
          <a:p>
            <a:r>
              <a:rPr lang="ru-RU" dirty="0" smtClean="0"/>
              <a:t>Повышается температура тела </a:t>
            </a:r>
            <a:r>
              <a:rPr lang="ru-RU" dirty="0"/>
              <a:t>до 37–37,5 </a:t>
            </a:r>
            <a:r>
              <a:rPr lang="ru-RU" dirty="0" smtClean="0"/>
              <a:t>ºС</a:t>
            </a:r>
            <a:r>
              <a:rPr lang="ru-RU" dirty="0"/>
              <a:t> </a:t>
            </a:r>
            <a:r>
              <a:rPr lang="ru-RU" dirty="0" smtClean="0"/>
              <a:t>, открывание рта ограниченное и болезненное, поднижнечелюстные лимфатические узлы увеличены, болезненные при пальпации.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Слизистая оболочка вокруг зуба мудрости гиперемирована, отечна  в области капюшона и в области крыловидно-нижнечелюстной складки , и нижнего свода преддверия рта на уровне нижних моляров. При  надавливании на капюшон из-под него выделяется гнойное содержимое , возникает резкая боль.</a:t>
            </a:r>
            <a:endParaRPr lang="ru-RU" dirty="0"/>
          </a:p>
        </p:txBody>
      </p:sp>
      <p:pic>
        <p:nvPicPr>
          <p:cNvPr id="4" name="Picture 2" descr="https://stomatology.tomsk.ru/wp-content/uploads/2022/06/img_16084212215204-1-1024x57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9" y="2642616"/>
            <a:ext cx="6056461" cy="23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8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20040"/>
            <a:ext cx="10744200" cy="484632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Хроническая форма перикоронита: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868680"/>
            <a:ext cx="11667744" cy="5687568"/>
          </a:xfrm>
        </p:spPr>
        <p:txBody>
          <a:bodyPr/>
          <a:lstStyle/>
          <a:p>
            <a:r>
              <a:rPr lang="ru-RU" dirty="0" smtClean="0"/>
              <a:t>При хроническом течении процесса воспалительные явления полностью не стихают , нередко бывают обострения.</a:t>
            </a:r>
          </a:p>
          <a:p>
            <a:r>
              <a:rPr lang="ru-RU" b="1" dirty="0" smtClean="0"/>
              <a:t>ЖАЛОБЫ</a:t>
            </a:r>
            <a:r>
              <a:rPr lang="ru-RU" dirty="0" smtClean="0"/>
              <a:t>: иногда на затрудненное жевание на стороне поражения, </a:t>
            </a:r>
            <a:r>
              <a:rPr lang="ru-RU" dirty="0" smtClean="0"/>
              <a:t> болезненность </a:t>
            </a:r>
            <a:r>
              <a:rPr lang="ru-RU" dirty="0" smtClean="0"/>
              <a:t>капюшона над зубом мудрости</a:t>
            </a:r>
            <a:r>
              <a:rPr lang="ru-RU" dirty="0" smtClean="0"/>
              <a:t>,  </a:t>
            </a:r>
            <a:r>
              <a:rPr lang="ru-RU" dirty="0" smtClean="0"/>
              <a:t>а иногда лишь на дискомфорт в полости рта и неприятный запах .</a:t>
            </a:r>
          </a:p>
          <a:p>
            <a:r>
              <a:rPr lang="ru-RU" b="1" dirty="0" smtClean="0"/>
              <a:t>ПРИ ОСМОТРЕ</a:t>
            </a:r>
            <a:r>
              <a:rPr lang="ru-RU" dirty="0" smtClean="0"/>
              <a:t>: </a:t>
            </a:r>
            <a:r>
              <a:rPr lang="ru-RU" dirty="0" smtClean="0"/>
              <a:t> Слизистая  </a:t>
            </a:r>
            <a:r>
              <a:rPr lang="ru-RU" dirty="0" smtClean="0"/>
              <a:t>покрывающая зуб мудрости , </a:t>
            </a:r>
            <a:r>
              <a:rPr lang="ru-RU" dirty="0" smtClean="0"/>
              <a:t> гиперемирована </a:t>
            </a:r>
            <a:r>
              <a:rPr lang="ru-RU" dirty="0" smtClean="0"/>
              <a:t>, </a:t>
            </a:r>
            <a:r>
              <a:rPr lang="ru-RU" dirty="0" smtClean="0"/>
              <a:t> незначительно </a:t>
            </a:r>
            <a:r>
              <a:rPr lang="ru-RU" dirty="0" smtClean="0"/>
              <a:t>болезненная при пальпации. Иногда из-под капюшона выделяется небольшое количество серозной или гнойной жидкости. Слизистая капюшона изъязвлена, край его рубцово изменен. Поднижнечелюстной л/у увеличен , слегка болезненный при пальпации. Открывание рта свободное, </a:t>
            </a:r>
            <a:r>
              <a:rPr lang="ru-RU" dirty="0" smtClean="0"/>
              <a:t> безболезненное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Хронический перикоронит часто обостряется </a:t>
            </a:r>
            <a:r>
              <a:rPr lang="ru-RU" dirty="0" smtClean="0"/>
              <a:t>,  </a:t>
            </a:r>
            <a:r>
              <a:rPr lang="ru-RU" dirty="0" smtClean="0"/>
              <a:t>создавая картину острого процесса , </a:t>
            </a:r>
            <a:r>
              <a:rPr lang="ru-RU" dirty="0" smtClean="0"/>
              <a:t> вызывает </a:t>
            </a:r>
            <a:r>
              <a:rPr lang="ru-RU" dirty="0" smtClean="0"/>
              <a:t>бурно развивающиеся воспалительные явления ретромолярного периостита или абсцессов и флегмон прилежащих мягких тканей.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t="5660" r="9749" b="5132"/>
          <a:stretch/>
        </p:blipFill>
        <p:spPr>
          <a:xfrm>
            <a:off x="6647688" y="5056632"/>
            <a:ext cx="3630168" cy="1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20040"/>
            <a:ext cx="10707624" cy="199339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ЦЕЛЬ: 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Изучить причины, клинику</a:t>
            </a:r>
            <a:r>
              <a:rPr lang="ru-RU" sz="3100" dirty="0"/>
              <a:t>, методы </a:t>
            </a:r>
            <a:r>
              <a:rPr lang="ru-RU" sz="3100" dirty="0" smtClean="0"/>
              <a:t>диагностики </a:t>
            </a:r>
            <a:r>
              <a:rPr lang="ru-RU" sz="3100" dirty="0"/>
              <a:t>болезней </a:t>
            </a:r>
            <a:r>
              <a:rPr lang="ru-RU" sz="3100" dirty="0" smtClean="0"/>
              <a:t>прорезывания зубов.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0896" y="2715768"/>
            <a:ext cx="11594592" cy="375818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200" b="1" dirty="0" smtClean="0"/>
              <a:t>ЗАДАЧИ:</a:t>
            </a:r>
          </a:p>
          <a:p>
            <a:pPr marL="45720" indent="0">
              <a:buNone/>
            </a:pPr>
            <a:r>
              <a:rPr lang="ru-RU" sz="3600" dirty="0" smtClean="0"/>
              <a:t>1 Рассмотреть основные </a:t>
            </a:r>
            <a:r>
              <a:rPr lang="ru-RU" sz="3600" dirty="0"/>
              <a:t>предрасполагающие факторы и причины </a:t>
            </a:r>
            <a:r>
              <a:rPr lang="ru-RU" sz="3600" dirty="0" smtClean="0"/>
              <a:t>нарушений и болезней прорезывания  зубов.</a:t>
            </a:r>
          </a:p>
          <a:p>
            <a:pPr marL="45720" indent="0">
              <a:buNone/>
            </a:pP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/>
              <a:t>2</a:t>
            </a:r>
            <a:r>
              <a:rPr lang="ru-RU" sz="3600" dirty="0"/>
              <a:t>Осложнения затрудненного прорезывания </a:t>
            </a:r>
            <a:endParaRPr lang="ru-RU" sz="3600" dirty="0" smtClean="0"/>
          </a:p>
          <a:p>
            <a:pPr marL="45720" indent="0">
              <a:buNone/>
            </a:pP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/>
              <a:t>3 </a:t>
            </a:r>
            <a:r>
              <a:rPr lang="ru-RU" sz="3600" dirty="0"/>
              <a:t>Лечебная тактика при </a:t>
            </a:r>
            <a:r>
              <a:rPr lang="ru-RU" sz="3600" dirty="0" smtClean="0"/>
              <a:t>заболеваниях прорезывания зубов.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480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1752"/>
            <a:ext cx="10716768" cy="996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ПОЗАДИМОЛЯРНЫЙ ПЕРИОСТИТ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            возникает как осложнение гнойного перикоронита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1752" y="1389888"/>
            <a:ext cx="11558016" cy="5138928"/>
          </a:xfrm>
        </p:spPr>
        <p:txBody>
          <a:bodyPr/>
          <a:lstStyle/>
          <a:p>
            <a:r>
              <a:rPr lang="ru-RU" sz="2000" dirty="0" smtClean="0"/>
              <a:t>Развивается вследствии нарушения оттока экссудата при перикороните и распространения гнойной инфекции из маргинального периодонта и из-под капюшона на надкостницу позадимолярной ямки и клетчатку позадимолярного пространства , </a:t>
            </a:r>
            <a:r>
              <a:rPr lang="ru-RU" sz="2000" dirty="0" smtClean="0"/>
              <a:t> где </a:t>
            </a:r>
            <a:r>
              <a:rPr lang="ru-RU" sz="2000" dirty="0" smtClean="0"/>
              <a:t>формируется абсцесс.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/>
              <a:t>как при гнойном перикороните, но более выраженная</a:t>
            </a:r>
            <a:r>
              <a:rPr lang="ru-RU" sz="2000" dirty="0" smtClean="0"/>
              <a:t>.  </a:t>
            </a:r>
            <a:r>
              <a:rPr lang="ru-RU" sz="2000" dirty="0" smtClean="0"/>
              <a:t>Боль усиливается, появляются слабость, разбитость, температура тела до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38 – 38,5 С</a:t>
            </a:r>
            <a:r>
              <a:rPr lang="ru-RU" sz="2000" dirty="0" smtClean="0"/>
              <a:t>. </a:t>
            </a:r>
            <a:r>
              <a:rPr lang="ru-RU" sz="2000" dirty="0" smtClean="0"/>
              <a:t> Резко </a:t>
            </a:r>
            <a:r>
              <a:rPr lang="ru-RU" sz="2000" dirty="0" smtClean="0"/>
              <a:t>выраженная контрактура (2-3 степени</a:t>
            </a:r>
            <a:r>
              <a:rPr lang="ru-RU" sz="2000" dirty="0" smtClean="0"/>
              <a:t>), разжевывание </a:t>
            </a:r>
            <a:r>
              <a:rPr lang="ru-RU" sz="2000" dirty="0" smtClean="0"/>
              <a:t>пищи невозможно , нарушается сон. </a:t>
            </a:r>
            <a:r>
              <a:rPr lang="ru-RU" sz="2000" dirty="0" smtClean="0"/>
              <a:t> Больной </a:t>
            </a:r>
            <a:r>
              <a:rPr lang="ru-RU" sz="2000" dirty="0" smtClean="0"/>
              <a:t>бледен, отмечается выраженный отек тканей в заднем отделе поднижнечелюстной и нижнем отделе щечной области. Поднижнечелюстные л/узлы увеличены, болезненные</a:t>
            </a:r>
            <a:r>
              <a:rPr lang="ru-RU" sz="2000" dirty="0" smtClean="0"/>
              <a:t>.  </a:t>
            </a:r>
            <a:r>
              <a:rPr lang="ru-RU" sz="2000" dirty="0" smtClean="0"/>
              <a:t>Осмотр полости рта затруднен. Пальпация капюшона и окружающих тканей резко болезненна. В позадимолярной области определяется инфильтрат, переходящий на наружную, </a:t>
            </a:r>
            <a:r>
              <a:rPr lang="ru-RU" sz="2000" dirty="0" smtClean="0"/>
              <a:t> реже </a:t>
            </a:r>
            <a:r>
              <a:rPr lang="ru-RU" sz="2000" dirty="0" smtClean="0"/>
              <a:t>внутреннюю поверхность альвеолярной части челюсти.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1"/>
          <a:stretch/>
        </p:blipFill>
        <p:spPr>
          <a:xfrm>
            <a:off x="4465778" y="4599432"/>
            <a:ext cx="3229964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0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292608"/>
            <a:ext cx="10744200" cy="658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ДИАГНОСТИКА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4320" y="950976"/>
            <a:ext cx="11594592" cy="563270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ПЕРИКОРОНИТ и ПОЗАДИМОЛЯРНЫЙ ПЕРИОСТИТ</a:t>
            </a:r>
            <a:r>
              <a:rPr lang="ru-RU" dirty="0" smtClean="0"/>
              <a:t> – диагностируют на основании характерной </a:t>
            </a:r>
            <a:r>
              <a:rPr lang="ru-RU" b="1" dirty="0" smtClean="0"/>
              <a:t>клинической картины </a:t>
            </a:r>
            <a:r>
              <a:rPr lang="ru-RU" dirty="0" smtClean="0"/>
              <a:t>и </a:t>
            </a:r>
            <a:r>
              <a:rPr lang="ru-RU" dirty="0"/>
              <a:t> </a:t>
            </a:r>
            <a:r>
              <a:rPr lang="ru-RU" b="1" dirty="0"/>
              <a:t>лучевые методы диагностики</a:t>
            </a:r>
            <a:r>
              <a:rPr lang="ru-RU" dirty="0"/>
              <a:t>:</a:t>
            </a:r>
          </a:p>
          <a:p>
            <a:r>
              <a:rPr lang="ru-RU" sz="2400" dirty="0"/>
              <a:t>конусно-лучевая и спиральная компьютерная томография;</a:t>
            </a:r>
          </a:p>
          <a:p>
            <a:r>
              <a:rPr lang="ru-RU" sz="2400" dirty="0"/>
              <a:t>ортопантомография;</a:t>
            </a:r>
          </a:p>
          <a:p>
            <a:r>
              <a:rPr lang="ru-RU" sz="2400" dirty="0"/>
              <a:t>дентальная рентгенография;</a:t>
            </a:r>
          </a:p>
          <a:p>
            <a:r>
              <a:rPr lang="ru-RU" sz="2400" dirty="0"/>
              <a:t>рентгенография </a:t>
            </a:r>
          </a:p>
          <a:p>
            <a:pPr marL="45720" indent="0">
              <a:buNone/>
            </a:pPr>
            <a:r>
              <a:rPr lang="ru-RU" sz="2400" dirty="0" smtClean="0"/>
              <a:t>(той </a:t>
            </a:r>
            <a:r>
              <a:rPr lang="ru-RU" sz="2400" dirty="0"/>
              <a:t>стороны челюсти, где расположена </a:t>
            </a:r>
            <a:r>
              <a:rPr lang="ru-RU" sz="2400" dirty="0" smtClean="0"/>
              <a:t>патология).</a:t>
            </a:r>
            <a:endParaRPr lang="ru-RU" sz="2400" dirty="0"/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endParaRPr lang="ru-RU" sz="2000" dirty="0" smtClean="0"/>
          </a:p>
          <a:p>
            <a:pPr marL="45720" indent="0">
              <a:buNone/>
            </a:pPr>
            <a:r>
              <a:rPr lang="ru-RU" sz="2400" dirty="0" smtClean="0"/>
              <a:t>Чаще </a:t>
            </a:r>
            <a:r>
              <a:rPr lang="ru-RU" sz="2400" dirty="0"/>
              <a:t>всего применяют рентгенографию и </a:t>
            </a:r>
            <a:r>
              <a:rPr lang="ru-RU" sz="2400" dirty="0" smtClean="0"/>
              <a:t>ортопантографию</a:t>
            </a:r>
            <a:r>
              <a:rPr lang="ru-RU" sz="2400" dirty="0"/>
              <a:t>, </a:t>
            </a:r>
            <a:r>
              <a:rPr lang="ru-RU" sz="2400" dirty="0" smtClean="0"/>
              <a:t> но </a:t>
            </a:r>
            <a:r>
              <a:rPr lang="ru-RU" sz="2400" dirty="0"/>
              <a:t>более достоверным и точным методом считается конусно-лучевая компьютерная томография. Её особенность заключается в том, что излучение направляется коническим пучком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68" y="2039112"/>
            <a:ext cx="4581144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0896"/>
            <a:ext cx="9875520" cy="347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36" y="484632"/>
            <a:ext cx="5718544" cy="3273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4" y="3758184"/>
            <a:ext cx="5980176" cy="2834640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81" y="3758184"/>
            <a:ext cx="522299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292608"/>
            <a:ext cx="10725912" cy="5303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ДИФФЕРИНЦИАЛЬНАЯ ДИАГНОСТИКА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987552"/>
            <a:ext cx="11430000" cy="5577840"/>
          </a:xfrm>
        </p:spPr>
        <p:txBody>
          <a:bodyPr/>
          <a:lstStyle/>
          <a:p>
            <a:r>
              <a:rPr lang="ru-RU" dirty="0" smtClean="0"/>
              <a:t>Распознавание острого воспаления  при затрудненном прорезывании нижнего зуба мудрости не представляет трудностей.</a:t>
            </a:r>
          </a:p>
          <a:p>
            <a:r>
              <a:rPr lang="ru-RU" b="1" u="sng" dirty="0" smtClean="0"/>
              <a:t>Хронический перикоронит следует дифференцировать </a:t>
            </a:r>
            <a:r>
              <a:rPr lang="ru-RU" dirty="0" smtClean="0"/>
              <a:t>:</a:t>
            </a:r>
          </a:p>
          <a:p>
            <a:r>
              <a:rPr lang="ru-RU" b="1" dirty="0"/>
              <a:t>О</a:t>
            </a:r>
            <a:r>
              <a:rPr lang="ru-RU" b="1" dirty="0" smtClean="0"/>
              <a:t>т хронического пульпита </a:t>
            </a:r>
            <a:r>
              <a:rPr lang="ru-RU" dirty="0" smtClean="0"/>
              <a:t>(при </a:t>
            </a:r>
            <a:r>
              <a:rPr lang="ru-RU" dirty="0"/>
              <a:t>перикороните зуб </a:t>
            </a:r>
            <a:r>
              <a:rPr lang="ru-RU" dirty="0" smtClean="0"/>
              <a:t>интактный , </a:t>
            </a:r>
            <a:r>
              <a:rPr lang="ru-RU" dirty="0"/>
              <a:t>температурные раздражители не вызывают болевых ощущений, что позволяет отличить его от </a:t>
            </a:r>
            <a:r>
              <a:rPr lang="ru-RU" dirty="0" smtClean="0"/>
              <a:t>пульпита).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От хронического  периодонтита </a:t>
            </a:r>
            <a:r>
              <a:rPr lang="ru-RU" dirty="0" smtClean="0"/>
              <a:t>(при </a:t>
            </a:r>
            <a:r>
              <a:rPr lang="ru-RU" dirty="0"/>
              <a:t>обострении хронического периодонтита на рентгенограмме выявляются деструктивные изменения в периапикальной костной ткани, характерно наличие кариозной полости в причинном зубе или пломбы, то есть зуб </a:t>
            </a:r>
            <a:r>
              <a:rPr lang="ru-RU" dirty="0" smtClean="0"/>
              <a:t>неинтактен).</a:t>
            </a:r>
          </a:p>
          <a:p>
            <a:r>
              <a:rPr lang="ru-RU" dirty="0" smtClean="0"/>
              <a:t> В отдельных случаях </a:t>
            </a:r>
            <a:r>
              <a:rPr lang="ru-RU" b="1" dirty="0" smtClean="0"/>
              <a:t>от невралгии </a:t>
            </a:r>
            <a:r>
              <a:rPr lang="en-US" b="1" dirty="0" smtClean="0"/>
              <a:t>III</a:t>
            </a:r>
            <a:r>
              <a:rPr lang="ru-RU" b="1" dirty="0" smtClean="0"/>
              <a:t> ветви тройничного нерва </a:t>
            </a:r>
            <a:r>
              <a:rPr lang="ru-RU" dirty="0" smtClean="0"/>
              <a:t>(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невралгии тройничного нерва характерно следующее: боль бывает внезапной и кратковременной. Обычно она локализуется в области лица, отмечается наличие так называемых </a:t>
            </a:r>
            <a:r>
              <a:rPr lang="ru-RU" dirty="0" smtClean="0"/>
              <a:t>триггеров).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02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" y="374904"/>
            <a:ext cx="10698480" cy="48463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                       ЛЕЧЕНИЕ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996696"/>
            <a:ext cx="11521440" cy="5568696"/>
          </a:xfrm>
        </p:spPr>
        <p:txBody>
          <a:bodyPr/>
          <a:lstStyle/>
          <a:p>
            <a:r>
              <a:rPr lang="ru-RU" dirty="0"/>
              <a:t>Лечение перикоронита заключается в ликвидации воспалительных </a:t>
            </a:r>
            <a:r>
              <a:rPr lang="ru-RU" dirty="0" smtClean="0"/>
              <a:t>явлений.</a:t>
            </a:r>
          </a:p>
          <a:p>
            <a:r>
              <a:rPr lang="ru-RU" dirty="0"/>
              <a:t>Лечение перикоронарита проводится амбулаторно. Если зубной зачаток расположен правильно и ему хватает места зубной дуге, то </a:t>
            </a:r>
            <a:r>
              <a:rPr lang="ru-RU" dirty="0" smtClean="0"/>
              <a:t>проводят хирургическое лечение. 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Наиболее </a:t>
            </a:r>
            <a:r>
              <a:rPr lang="ru-RU" dirty="0"/>
              <a:t>предпочтительной является </a:t>
            </a:r>
            <a:r>
              <a:rPr lang="ru-RU" dirty="0" smtClean="0"/>
              <a:t>операция</a:t>
            </a:r>
            <a:r>
              <a:rPr lang="ru-RU" dirty="0"/>
              <a:t>-</a:t>
            </a:r>
            <a:r>
              <a:rPr lang="ru-RU" sz="2800" b="1" dirty="0" smtClean="0"/>
              <a:t>перикоронарэктомия</a:t>
            </a:r>
            <a:r>
              <a:rPr lang="ru-RU" b="1" dirty="0"/>
              <a:t> 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полное иссечение слизистой оболочки вокруг коронки зуба мудрости, позволяющее обнажить не только жевательную, но и боковые поверхности </a:t>
            </a:r>
            <a:r>
              <a:rPr lang="ru-RU" dirty="0" smtClean="0"/>
              <a:t>коронки. 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4" y="3346704"/>
            <a:ext cx="5391820" cy="323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282696"/>
            <a:ext cx="5785104" cy="33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9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20040"/>
            <a:ext cx="10744200" cy="1124712"/>
          </a:xfrm>
        </p:spPr>
        <p:txBody>
          <a:bodyPr>
            <a:normAutofit/>
          </a:bodyPr>
          <a:lstStyle/>
          <a:p>
            <a:r>
              <a:rPr lang="ru-RU" sz="2400" dirty="0"/>
              <a:t>При невозможности полностью обнажить жевательную и боковые поверхности зуба по причине его дистопии проводится оперативное вмешательство --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444751"/>
            <a:ext cx="11567160" cy="5074920"/>
          </a:xfrm>
        </p:spPr>
        <p:txBody>
          <a:bodyPr/>
          <a:lstStyle/>
          <a:p>
            <a:r>
              <a:rPr lang="ru-RU" sz="3200" b="1" dirty="0" smtClean="0"/>
              <a:t>Перикоронаротомия</a:t>
            </a:r>
            <a:r>
              <a:rPr lang="ru-RU" sz="3200" dirty="0"/>
              <a:t>-</a:t>
            </a:r>
            <a:r>
              <a:rPr lang="ru-RU" sz="2400" dirty="0" smtClean="0"/>
              <a:t>рассечение капюшона , прикрывающего коронку зуба или его дистальную часть. Под рассеченный капюшон вводят небольшую тонкую полоску йодоформной марли.</a:t>
            </a:r>
          </a:p>
          <a:p>
            <a:r>
              <a:rPr lang="ru-RU" dirty="0"/>
              <a:t>При перикороните и позадимолярном периостите хороший лечебный эффект дает однократная или двукратная новокаиновая или тримекаиновая блокада по типу проводниковой и инфильтрационной анестезии ( целесообразна инфильтрация тканей, окружающих </a:t>
            </a:r>
            <a:r>
              <a:rPr lang="ru-RU" dirty="0" smtClean="0"/>
              <a:t>зуб </a:t>
            </a:r>
            <a:r>
              <a:rPr lang="ru-RU" dirty="0"/>
              <a:t>мудрости с добавление антибиотиков, </a:t>
            </a:r>
            <a:r>
              <a:rPr lang="ru-RU" dirty="0" smtClean="0"/>
              <a:t> </a:t>
            </a:r>
            <a:r>
              <a:rPr lang="ru-RU" dirty="0"/>
              <a:t>протеолитических ферментов </a:t>
            </a:r>
            <a:r>
              <a:rPr lang="ru-RU" dirty="0" smtClean="0"/>
              <a:t>).</a:t>
            </a:r>
          </a:p>
          <a:p>
            <a:r>
              <a:rPr lang="ru-RU" dirty="0"/>
              <a:t>Показан прием внутрь сульфаниламидных препаратов, противовоспалительных и антигистаминных средств. При позадимолярном периостите проводят курс </a:t>
            </a:r>
            <a:r>
              <a:rPr lang="ru-RU" dirty="0" smtClean="0"/>
              <a:t>антибиотикотерапии(</a:t>
            </a:r>
            <a:r>
              <a:rPr lang="ru-RU" dirty="0" err="1" smtClean="0"/>
              <a:t>амоксиклав</a:t>
            </a:r>
            <a:r>
              <a:rPr lang="ru-RU" dirty="0" smtClean="0"/>
              <a:t> , линкомицин , клиндамицин и др.)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5084064"/>
            <a:ext cx="7955280" cy="14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1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320040"/>
            <a:ext cx="10753344" cy="144475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Назначают тепловые процедуры в виде ванночек для рта, полосканий, ингаляции; физические методы лечения – УВЧ, микроволновую терапию по 5 – 7 процедур, излучение гелий-неонового лазера. При воспалительной припухлости околочелюстных мягких тканей, лимфадените показаны наружные мазевые повязки, светолечение лампой соллюкс.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7" y="2153730"/>
            <a:ext cx="5934456" cy="406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33" y="2153730"/>
            <a:ext cx="574243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95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10896"/>
            <a:ext cx="11567160" cy="1911096"/>
          </a:xfrm>
        </p:spPr>
        <p:txBody>
          <a:bodyPr>
            <a:normAutofit/>
          </a:bodyPr>
          <a:lstStyle/>
          <a:p>
            <a:r>
              <a:rPr lang="ru-RU" sz="2400" dirty="0"/>
              <a:t>Когда зуб не может полностью прорезаться ввиду отсутствия достаточного места в зубном </a:t>
            </a:r>
            <a:r>
              <a:rPr lang="ru-RU" sz="2400" dirty="0" smtClean="0"/>
              <a:t>ряду,</a:t>
            </a:r>
            <a:r>
              <a:rPr lang="ru-RU" sz="2400" dirty="0"/>
              <a:t> е</a:t>
            </a:r>
            <a:r>
              <a:rPr lang="ru-RU" sz="2400" dirty="0" smtClean="0"/>
              <a:t>сли </a:t>
            </a:r>
            <a:r>
              <a:rPr lang="ru-RU" sz="2400" dirty="0"/>
              <a:t>причинный зуб располагается криво и упирается в соседние зубы или костную ткань альвеолярного отростка своей жевательной </a:t>
            </a:r>
            <a:r>
              <a:rPr lang="ru-RU" sz="2400" dirty="0" smtClean="0"/>
              <a:t>поверхностью- такой </a:t>
            </a:r>
            <a:r>
              <a:rPr lang="ru-RU" sz="2400" dirty="0"/>
              <a:t>зуб не сможет выполнять свое функциональное предназначение и подлежит удалению.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74320" y="2221992"/>
            <a:ext cx="11567160" cy="4251960"/>
          </a:xfrm>
        </p:spPr>
        <p:txBody>
          <a:bodyPr/>
          <a:lstStyle/>
          <a:p>
            <a:r>
              <a:rPr lang="ru-RU" dirty="0" smtClean="0"/>
              <a:t>Операцию </a:t>
            </a:r>
            <a:r>
              <a:rPr lang="ru-RU" dirty="0"/>
              <a:t>экстракции причинного зуба проводят вне обострения перикоронита, с целью избежать послеоперационных осложнений.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правило, одновременно иссекают капюшон и с помощью бормашины с охлаждением удаляют окружающую зуб кость, если она мешает удалению. </a:t>
            </a:r>
            <a:endParaRPr lang="ru-RU" dirty="0" smtClean="0"/>
          </a:p>
          <a:p>
            <a:r>
              <a:rPr lang="ru-RU" dirty="0" smtClean="0"/>
              <a:t>Иногда </a:t>
            </a:r>
            <a:r>
              <a:rPr lang="ru-RU" dirty="0"/>
              <a:t>прибегают к распиливанию зуба и выделению его по частям, в таких случаях не требуется удалять большое количество костной ткани.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удаления в лунку зуба иногда помещают остеопластический материал или богатую тромбоцитами плазму для быстрого формирования костной ткани.</a:t>
            </a:r>
          </a:p>
        </p:txBody>
      </p:sp>
    </p:spTree>
    <p:extLst>
      <p:ext uri="{BB962C8B-B14F-4D97-AF65-F5344CB8AC3E}">
        <p14:creationId xmlns:p14="http://schemas.microsoft.com/office/powerpoint/2010/main" val="2865855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292608"/>
            <a:ext cx="11622024" cy="1216152"/>
          </a:xfrm>
        </p:spPr>
        <p:txBody>
          <a:bodyPr>
            <a:normAutofit/>
          </a:bodyPr>
          <a:lstStyle/>
          <a:p>
            <a:r>
              <a:rPr lang="ru-RU" sz="2400" dirty="0"/>
              <a:t>Перикоронит нельзя вылечить терапевтическими методами.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Терапия </a:t>
            </a:r>
            <a:r>
              <a:rPr lang="ru-RU" sz="2400" dirty="0"/>
              <a:t>может присутствовать в комплексе лечения, но </a:t>
            </a:r>
            <a:r>
              <a:rPr lang="ru-RU" sz="2800" b="1" dirty="0"/>
              <a:t>хирургические мероприятия остаются основными способами устранения заболевания.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2057400"/>
            <a:ext cx="11393424" cy="4038600"/>
          </a:xfrm>
        </p:spPr>
        <p:txBody>
          <a:bodyPr>
            <a:normAutofit/>
          </a:bodyPr>
          <a:lstStyle/>
          <a:p>
            <a:r>
              <a:rPr lang="ru-RU" sz="2800" dirty="0"/>
              <a:t>Своевременное удаление зуба позволяет избавиться от всех неудобств, связанных с его затрудненным прорезыванием, и снимает необходимость повторных операций иссечения вновь и вновь образующегося «капюшона».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21607"/>
            <a:ext cx="4383024" cy="2707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72" y="3721606"/>
            <a:ext cx="6126480" cy="27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356616"/>
            <a:ext cx="10689336" cy="4297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Список литературы: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078992"/>
            <a:ext cx="10686687" cy="544982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1 Хирургическая </a:t>
            </a:r>
            <a:r>
              <a:rPr lang="ru-RU" dirty="0"/>
              <a:t>стоматология: Учебник/Под Ред. Т</a:t>
            </a:r>
            <a:r>
              <a:rPr lang="ru-RU" dirty="0" smtClean="0"/>
              <a:t>. Г.Робустовой </a:t>
            </a:r>
            <a:r>
              <a:rPr lang="ru-RU" dirty="0"/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3-е изд.,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перераб. и доп. – М.: Медицина,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2003г – 503 с.</a:t>
            </a: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/>
              <a:t>Андреищев А.Р., Федосенко Т.Д. Осложненное прорезывание зубов. Заболевания, повреждения и опухоли челюстно-лицевой области. СПб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.; 2007: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115-146с. </a:t>
            </a: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smtClean="0"/>
              <a:t>Базикян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Э. А. </a:t>
            </a:r>
            <a:r>
              <a:rPr lang="ru-RU" dirty="0" smtClean="0"/>
              <a:t>«Болезни </a:t>
            </a:r>
            <a:r>
              <a:rPr lang="ru-RU" dirty="0"/>
              <a:t>прорезывания </a:t>
            </a:r>
            <a:r>
              <a:rPr lang="ru-RU" dirty="0" smtClean="0"/>
              <a:t>зубов». </a:t>
            </a:r>
            <a:r>
              <a:rPr lang="ru-RU" dirty="0"/>
              <a:t>Э. А. </a:t>
            </a:r>
            <a:r>
              <a:rPr lang="ru-RU" dirty="0" smtClean="0"/>
              <a:t>Базикян , </a:t>
            </a:r>
            <a:r>
              <a:rPr lang="ru-RU" dirty="0"/>
              <a:t>А. И. Бычков, М. В. Козлова, Г. Н. </a:t>
            </a:r>
            <a:r>
              <a:rPr lang="ru-RU" dirty="0" smtClean="0"/>
              <a:t>Журули , </a:t>
            </a:r>
            <a:r>
              <a:rPr lang="ru-RU" dirty="0"/>
              <a:t>Г. А. </a:t>
            </a:r>
            <a:r>
              <a:rPr lang="ru-RU" dirty="0" smtClean="0"/>
              <a:t>Воложин , </a:t>
            </a:r>
            <a:r>
              <a:rPr lang="ru-RU" dirty="0"/>
              <a:t>М. Б. Морозов, А. А. </a:t>
            </a:r>
            <a:r>
              <a:rPr lang="ru-RU" dirty="0" smtClean="0"/>
              <a:t>Чунихин , </a:t>
            </a:r>
            <a:r>
              <a:rPr lang="ru-RU" dirty="0"/>
              <a:t>М. Н. Зудина - Москва : ГЭОТАР-Медиа,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- 80 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/>
              <a:t>Дунаевский В. А. Хирургическая стоматология. — М.: Медицина,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1979 г</a:t>
            </a:r>
            <a:r>
              <a:rPr lang="ru-RU" dirty="0" smtClean="0"/>
              <a:t>. </a:t>
            </a:r>
            <a:r>
              <a:rPr lang="ru-RU" dirty="0"/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472</a:t>
            </a:r>
            <a:r>
              <a:rPr lang="ru-RU" dirty="0"/>
              <a:t> с.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/>
              <a:t>Шаргородский А. Г. Воспалительные заболевания челюстно-лицевой области и шеи. — М., Медицина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1985г.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352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dirty="0" smtClean="0"/>
              <a:t>Боровский </a:t>
            </a:r>
            <a:r>
              <a:rPr lang="ru-RU" dirty="0"/>
              <a:t>Е. В., Данилевский Н. Ф. Атлас заболеваний слизистой оболочки полости рта. — М.: Медицина,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1981г.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288 </a:t>
            </a:r>
            <a:r>
              <a:rPr lang="ru-RU" dirty="0"/>
              <a:t>с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dirty="0" smtClean="0"/>
              <a:t>Министерство </a:t>
            </a:r>
            <a:r>
              <a:rPr lang="ru-RU" dirty="0"/>
              <a:t>здравоохранения РФ. Клинические рекомендации при диагнозе перикоронит. — 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2017г.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34 </a:t>
            </a:r>
            <a:r>
              <a:rPr lang="ru-RU" dirty="0"/>
              <a:t>с.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8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56616"/>
            <a:ext cx="10707624" cy="256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2648"/>
            <a:ext cx="11301984" cy="6007608"/>
          </a:xfrm>
        </p:spPr>
        <p:txBody>
          <a:bodyPr/>
          <a:lstStyle/>
          <a:p>
            <a:r>
              <a:rPr lang="ru-RU" sz="3600" b="1" dirty="0"/>
              <a:t>Прорезывание зубов </a:t>
            </a:r>
            <a:r>
              <a:rPr lang="ru-RU" sz="3200" dirty="0"/>
              <a:t>– это процесс вертикального перемещения зуба из места его закладки и развития внутри челюсти до появления коронки в полости рта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Процесс прорезывания зубов начинается после того как окончательно сформировалась коронка и сопровождается дальнейшим его развитием, ростом челюстных </a:t>
            </a:r>
            <a:r>
              <a:rPr lang="ru-RU" sz="3200" dirty="0" smtClean="0"/>
              <a:t>костей.</a:t>
            </a:r>
          </a:p>
          <a:p>
            <a:r>
              <a:rPr lang="ru-RU" sz="3200" dirty="0" smtClean="0"/>
              <a:t>Признаками </a:t>
            </a:r>
            <a:r>
              <a:rPr lang="ru-RU" sz="3200" dirty="0"/>
              <a:t>физиологического прорезывания зубов являются: своевременность, последовательность прорезывания определенных групп зубов и парность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r="63045"/>
          <a:stretch/>
        </p:blipFill>
        <p:spPr>
          <a:xfrm>
            <a:off x="9400032" y="4937760"/>
            <a:ext cx="2505456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50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04" y="347472"/>
            <a:ext cx="10643616" cy="137160"/>
          </a:xfrm>
        </p:spPr>
        <p:txBody>
          <a:bodyPr>
            <a:noAutofit/>
          </a:bodyPr>
          <a:lstStyle/>
          <a:p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2" name="Picture 2" descr="https://myslide.ru/documents_3/d0a11c9814364e5daa73cee8053976bb/img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0492" r="5089" b="6604"/>
          <a:stretch/>
        </p:blipFill>
        <p:spPr bwMode="auto">
          <a:xfrm>
            <a:off x="2340864" y="1179576"/>
            <a:ext cx="6519672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176" y="393192"/>
            <a:ext cx="11631168" cy="704088"/>
          </a:xfrm>
        </p:spPr>
        <p:txBody>
          <a:bodyPr>
            <a:normAutofit/>
          </a:bodyPr>
          <a:lstStyle/>
          <a:p>
            <a:r>
              <a:rPr lang="ru-RU" sz="2800" dirty="0"/>
              <a:t>Нарушения (аномалии) прорезывания зубов </a:t>
            </a:r>
            <a:r>
              <a:rPr lang="ru-RU" sz="2800" dirty="0" smtClean="0"/>
              <a:t>по Робустовой Т. Г. (2000г):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1197864"/>
            <a:ext cx="11695176" cy="4898136"/>
          </a:xfrm>
        </p:spPr>
        <p:txBody>
          <a:bodyPr/>
          <a:lstStyle/>
          <a:p>
            <a:r>
              <a:rPr lang="ru-RU" dirty="0"/>
              <a:t>1) </a:t>
            </a:r>
            <a:r>
              <a:rPr lang="ru-RU" dirty="0" smtClean="0"/>
              <a:t>За­трудненное </a:t>
            </a:r>
            <a:r>
              <a:rPr lang="ru-RU" dirty="0"/>
              <a:t>прорезывание зуба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ru-RU" dirty="0" smtClean="0"/>
              <a:t>Неправильное </a:t>
            </a:r>
            <a:r>
              <a:rPr lang="ru-RU" dirty="0"/>
              <a:t>положение зуба (смещение, возникшее в процессе прорезывания) — </a:t>
            </a:r>
            <a:r>
              <a:rPr lang="ru-RU" dirty="0" smtClean="0"/>
              <a:t>дистопированный </a:t>
            </a:r>
            <a:r>
              <a:rPr lang="ru-RU" dirty="0"/>
              <a:t>зуб;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</a:t>
            </a:r>
            <a:r>
              <a:rPr lang="ru-RU" dirty="0" smtClean="0"/>
              <a:t>Неполное </a:t>
            </a:r>
            <a:r>
              <a:rPr lang="ru-RU" dirty="0"/>
              <a:t>прорезывание зуба через костную ткань челюсти или слизистую оболочку (полуретенированный зуб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dirty="0"/>
              <a:t>4) </a:t>
            </a:r>
            <a:r>
              <a:rPr lang="ru-RU" dirty="0" smtClean="0"/>
              <a:t>За­держка </a:t>
            </a:r>
            <a:r>
              <a:rPr lang="ru-RU" dirty="0"/>
              <a:t>прорезывания полностью сформированного зуба через ком­пактную пластинку челюсти (ретенированный зуб)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47" y="3913632"/>
            <a:ext cx="9648825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760"/>
            <a:ext cx="9875520" cy="475488"/>
          </a:xfrm>
        </p:spPr>
        <p:txBody>
          <a:bodyPr>
            <a:noAutofit/>
          </a:bodyPr>
          <a:lstStyle/>
          <a:p>
            <a:r>
              <a:rPr lang="ru-RU" sz="3200" dirty="0"/>
              <a:t>ПО А. Г. ШАРГОРОДСКОМУ (2000 </a:t>
            </a:r>
            <a:r>
              <a:rPr lang="ru-RU" sz="3200" dirty="0" smtClean="0"/>
              <a:t>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033272"/>
            <a:ext cx="11576304" cy="5321808"/>
          </a:xfrm>
        </p:spPr>
        <p:txBody>
          <a:bodyPr/>
          <a:lstStyle/>
          <a:p>
            <a:pPr marL="502920" indent="-457200">
              <a:buAutoNum type="arabicPlain"/>
            </a:pPr>
            <a:r>
              <a:rPr lang="ru-RU" dirty="0" smtClean="0"/>
              <a:t>Ретенированным </a:t>
            </a:r>
            <a:r>
              <a:rPr lang="ru-RU" dirty="0"/>
              <a:t>называется зуб, </a:t>
            </a:r>
            <a:r>
              <a:rPr lang="ru-RU" dirty="0" smtClean="0"/>
              <a:t>находящийся в </a:t>
            </a:r>
            <a:r>
              <a:rPr lang="ru-RU" dirty="0"/>
              <a:t>толще костной ткани челюсти, не</a:t>
            </a:r>
            <a:br>
              <a:rPr lang="ru-RU" dirty="0"/>
            </a:br>
            <a:r>
              <a:rPr lang="ru-RU" dirty="0"/>
              <a:t>прорезавшийся в обычные сроки</a:t>
            </a:r>
            <a:r>
              <a:rPr lang="ru-RU" dirty="0" smtClean="0"/>
              <a:t>.</a:t>
            </a:r>
          </a:p>
          <a:p>
            <a:pPr marL="502920" indent="-457200">
              <a:buAutoNum type="arabicPlain"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2. Полуретенированным называется зуб, </a:t>
            </a:r>
            <a:r>
              <a:rPr lang="ru-RU" dirty="0" smtClean="0"/>
              <a:t>не полностью </a:t>
            </a:r>
            <a:r>
              <a:rPr lang="ru-RU" dirty="0"/>
              <a:t>прорезавшийся через костную ткань</a:t>
            </a:r>
            <a:br>
              <a:rPr lang="ru-RU" dirty="0"/>
            </a:br>
            <a:r>
              <a:rPr lang="ru-RU" dirty="0"/>
              <a:t>или слизистую оболочку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3. Дистопированными называются </a:t>
            </a:r>
            <a:r>
              <a:rPr lang="ru-RU" dirty="0" smtClean="0"/>
              <a:t>зубы, расположенные </a:t>
            </a:r>
            <a:r>
              <a:rPr lang="ru-RU" dirty="0"/>
              <a:t>вне зубной дуги, </a:t>
            </a:r>
            <a:r>
              <a:rPr lang="ru-RU" dirty="0" smtClean="0"/>
              <a:t>как</a:t>
            </a:r>
            <a:r>
              <a:rPr lang="ru-RU" dirty="0"/>
              <a:t> </a:t>
            </a:r>
            <a:r>
              <a:rPr lang="ru-RU" dirty="0" smtClean="0"/>
              <a:t>прорезавшиеся</a:t>
            </a:r>
            <a:r>
              <a:rPr lang="ru-RU" dirty="0"/>
              <a:t>, так и ретенированные </a:t>
            </a:r>
            <a:r>
              <a:rPr lang="ru-RU" dirty="0" smtClean="0"/>
              <a:t>и полуретенированные</a:t>
            </a:r>
            <a:endParaRPr lang="ru-RU" dirty="0"/>
          </a:p>
        </p:txBody>
      </p:sp>
      <p:pic>
        <p:nvPicPr>
          <p:cNvPr id="5" name="Picture 2" descr="https://med-advisor.ru/wp-content/uploads/2020/06/udalenie-retinirovannogo-z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63" y="1417320"/>
            <a:ext cx="3175603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 t="8431" r="12598" b="10727"/>
          <a:stretch/>
        </p:blipFill>
        <p:spPr>
          <a:xfrm>
            <a:off x="8138160" y="5084064"/>
            <a:ext cx="3767328" cy="1463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6" t="641" r="1213" b="-1"/>
          <a:stretch/>
        </p:blipFill>
        <p:spPr>
          <a:xfrm>
            <a:off x="3995928" y="3419856"/>
            <a:ext cx="2523744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93192"/>
            <a:ext cx="9875520" cy="896112"/>
          </a:xfrm>
        </p:spPr>
        <p:txBody>
          <a:bodyPr/>
          <a:lstStyle/>
          <a:p>
            <a:r>
              <a:rPr lang="ru-RU" dirty="0" smtClean="0"/>
              <a:t>                          ПРИЧИНЫ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3896"/>
            <a:ext cx="11356848" cy="5138928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Причины нарушения прорезывания зубов можно разделить на общие и местные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45720" indent="0">
              <a:buNone/>
            </a:pPr>
            <a:r>
              <a:rPr lang="ru-RU" sz="3200" b="1" dirty="0"/>
              <a:t>1Общие</a:t>
            </a:r>
            <a:r>
              <a:rPr lang="ru-RU" sz="3200" b="1" dirty="0" smtClean="0"/>
              <a:t>:</a:t>
            </a:r>
          </a:p>
          <a:p>
            <a:pPr marL="45720" indent="0">
              <a:buNone/>
            </a:pPr>
            <a:r>
              <a:rPr lang="ru-RU" sz="2400" dirty="0" smtClean="0"/>
              <a:t>*Считают</a:t>
            </a:r>
            <a:r>
              <a:rPr lang="ru-RU" sz="2400" dirty="0"/>
              <a:t>, что в процессе фило- и онтогенеза происходят редукция нижней челюсти и уменьшение дистального отдела альвеолярной части. В связи с этим нижнему зубу мудрости, который прорезывается последним, не хватает места для полного прорезывания</a:t>
            </a:r>
            <a:r>
              <a:rPr lang="ru-RU" sz="3200" dirty="0"/>
              <a:t>.</a:t>
            </a:r>
            <a:endParaRPr lang="ru-RU" sz="3200" b="1" dirty="0"/>
          </a:p>
          <a:p>
            <a:r>
              <a:rPr lang="ru-RU" sz="2400" dirty="0" smtClean="0"/>
              <a:t>Инфекционные </a:t>
            </a:r>
            <a:r>
              <a:rPr lang="ru-RU" sz="2400" dirty="0"/>
              <a:t>и эндокринные заболевания, рахит и авитаминозы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sz="2400" dirty="0"/>
              <a:t>Чаще болезни прорезывания зубов развиваются в области ниж­него зуба мудрости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92" y="5047488"/>
            <a:ext cx="2505456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29184"/>
            <a:ext cx="10716768" cy="704088"/>
          </a:xfrm>
        </p:spPr>
        <p:txBody>
          <a:bodyPr/>
          <a:lstStyle/>
          <a:p>
            <a:r>
              <a:rPr lang="ru-RU" dirty="0" smtClean="0"/>
              <a:t>2</a:t>
            </a:r>
            <a:r>
              <a:rPr lang="ru-RU" sz="3200" dirty="0" smtClean="0"/>
              <a:t> </a:t>
            </a:r>
            <a:r>
              <a:rPr lang="ru-RU" sz="3200" b="1" dirty="0" smtClean="0"/>
              <a:t>МЕСТНЫЕ: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033272"/>
            <a:ext cx="11640312" cy="5513832"/>
          </a:xfrm>
        </p:spPr>
        <p:txBody>
          <a:bodyPr>
            <a:normAutofit fontScale="85000" lnSpcReduction="20000"/>
          </a:bodyPr>
          <a:lstStyle/>
          <a:p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Осложнение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кариеса</a:t>
            </a:r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молочных зубов</a:t>
            </a:r>
            <a:r>
              <a:rPr lang="ru-RU" sz="2400" dirty="0"/>
              <a:t>, из-за чего на дёснах образуется плотная костная ткань и рубцы, а зачаток зуба поражается продуктами воспаления.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Преждевременная утрата молочного зуба </a:t>
            </a:r>
            <a:r>
              <a:rPr lang="ru-RU" sz="2400" dirty="0"/>
              <a:t>(более чем за два года до нормального срока) — на десне также образуется рубец. Причиной потери зуба может стать травма, выраженный кариес или другие заболевания, из-за которых пришлось удалить зуб.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молочного зуба в лунке</a:t>
            </a:r>
            <a:r>
              <a:rPr lang="ru-RU" sz="2400" dirty="0"/>
              <a:t>, в результате которой преграждается путь для нового постоянного зуба.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Смещение коронок соседних зубов</a:t>
            </a:r>
            <a:r>
              <a:rPr lang="ru-RU" sz="2400" dirty="0"/>
              <a:t>, приводящее к полуретенции прорезывающегося зуба.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Прирастание ретенированного зуба к корню соседнего зуба.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Патологические разрастания на корне прорезывающегося зуба</a:t>
            </a:r>
            <a:r>
              <a:rPr lang="ru-RU" sz="2400" dirty="0"/>
              <a:t>, например костные отложения или цементомы. Причины их развития на данный момент не изучены.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Искривление зубных корней</a:t>
            </a:r>
            <a:r>
              <a:rPr lang="ru-RU" sz="2400" dirty="0"/>
              <a:t>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Слишком глубокое расположение зачатка зуба.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Фолликулярная киста вокруг зачатка зуба</a:t>
            </a:r>
            <a:r>
              <a:rPr lang="ru-RU" sz="2400" dirty="0"/>
              <a:t>, которая давит на него и мешает нормальному прорезыванию.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Доброкачественные опухоли</a:t>
            </a:r>
            <a:r>
              <a:rPr lang="ru-RU" sz="2400" dirty="0"/>
              <a:t>, которые оттесняют зачатки зубов.</a:t>
            </a:r>
          </a:p>
          <a:p>
            <a: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Челюстно-лицевые </a:t>
            </a:r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травмы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3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301752"/>
            <a:ext cx="11649456" cy="21945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Инклюзия зуба </a:t>
            </a:r>
            <a:r>
              <a:rPr lang="ru-RU" sz="3600" dirty="0" smtClean="0"/>
              <a:t>- это </a:t>
            </a:r>
            <a:r>
              <a:rPr lang="ru-RU" sz="3600" dirty="0"/>
              <a:t>ситуация, при которой </a:t>
            </a:r>
            <a:r>
              <a:rPr lang="ru-RU" sz="3600" dirty="0" smtClean="0"/>
              <a:t>зуб расположен </a:t>
            </a:r>
            <a:r>
              <a:rPr lang="ru-RU" sz="3600" dirty="0"/>
              <a:t>настолько атипично, что даже частичное </a:t>
            </a:r>
            <a:r>
              <a:rPr lang="ru-RU" sz="3600" dirty="0" smtClean="0"/>
              <a:t>его прорезывание </a:t>
            </a:r>
            <a:r>
              <a:rPr lang="ru-RU" sz="3600" dirty="0"/>
              <a:t>невозможно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2" t="57118" r="13285" b="4906"/>
          <a:stretch/>
        </p:blipFill>
        <p:spPr>
          <a:xfrm>
            <a:off x="749808" y="2697480"/>
            <a:ext cx="4645153" cy="3300984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4" t="16631" r="2936" b="53658"/>
          <a:stretch/>
        </p:blipFill>
        <p:spPr>
          <a:xfrm>
            <a:off x="5394961" y="2697480"/>
            <a:ext cx="5798819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29184"/>
            <a:ext cx="11603736" cy="16367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Ретенция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 </a:t>
            </a:r>
            <a:r>
              <a:rPr lang="ru-RU" sz="3200" dirty="0"/>
              <a:t>(</a:t>
            </a:r>
            <a:r>
              <a:rPr lang="ru-RU" sz="3200" dirty="0" smtClean="0"/>
              <a:t>задержка </a:t>
            </a:r>
            <a:r>
              <a:rPr lang="ru-RU" sz="3200" dirty="0"/>
              <a:t>прорезывания) </a:t>
            </a:r>
            <a:r>
              <a:rPr lang="ru-RU" sz="3200" dirty="0" smtClean="0"/>
              <a:t>– называется явление</a:t>
            </a:r>
            <a:r>
              <a:rPr lang="ru-RU" sz="3200" dirty="0"/>
              <a:t>, при котором нормально или </a:t>
            </a:r>
            <a:r>
              <a:rPr lang="ru-RU" sz="3200" dirty="0" smtClean="0"/>
              <a:t>ненормально развитый </a:t>
            </a:r>
            <a:r>
              <a:rPr lang="ru-RU" sz="3200" dirty="0"/>
              <a:t>зуб не прорезался в соответствующее время </a:t>
            </a:r>
            <a:r>
              <a:rPr lang="ru-RU" sz="3200" dirty="0" smtClean="0"/>
              <a:t>на том </a:t>
            </a:r>
            <a:r>
              <a:rPr lang="ru-RU" sz="3200" dirty="0"/>
              <a:t>месте в зубном ряду, </a:t>
            </a:r>
            <a:r>
              <a:rPr lang="ru-RU" sz="3200" dirty="0" smtClean="0"/>
              <a:t> где </a:t>
            </a:r>
            <a:r>
              <a:rPr lang="ru-RU" sz="3200" dirty="0"/>
              <a:t>ожидалось его прорезывание.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2057400"/>
            <a:ext cx="11603736" cy="4626864"/>
          </a:xfrm>
        </p:spPr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Ретенция</a:t>
            </a:r>
            <a:r>
              <a:rPr lang="ru-RU" dirty="0"/>
              <a:t> может быть полной и неполной. Если </a:t>
            </a:r>
            <a:r>
              <a:rPr lang="ru-RU" dirty="0" smtClean="0"/>
              <a:t>зуб прорезался </a:t>
            </a:r>
            <a:r>
              <a:rPr lang="ru-RU" dirty="0"/>
              <a:t>не полностью, его принято </a:t>
            </a:r>
            <a:r>
              <a:rPr lang="ru-RU" dirty="0" smtClean="0"/>
              <a:t>именовать полуретенированным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smtClean="0"/>
              <a:t>В положении неполного прорезывания </a:t>
            </a:r>
            <a:r>
              <a:rPr lang="ru-RU" dirty="0"/>
              <a:t>он может находиться длительное время </a:t>
            </a:r>
            <a:r>
              <a:rPr lang="ru-RU" dirty="0" smtClean="0"/>
              <a:t>и являться </a:t>
            </a:r>
            <a:r>
              <a:rPr lang="ru-RU" dirty="0"/>
              <a:t>причиной развития </a:t>
            </a:r>
            <a:r>
              <a:rPr lang="ru-RU" dirty="0" smtClean="0"/>
              <a:t>гнойно-воспалительных заболеваний </a:t>
            </a:r>
            <a:r>
              <a:rPr lang="ru-RU" dirty="0"/>
              <a:t>и </a:t>
            </a:r>
            <a:r>
              <a:rPr lang="ru-RU" dirty="0" smtClean="0"/>
              <a:t>нарушений окклюзионных контактов                                                                            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ортопантомография- полуретенция ,дистопия зуба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3383280"/>
            <a:ext cx="4229100" cy="3136392"/>
          </a:xfrm>
          <a:prstGeom prst="rect">
            <a:avLst/>
          </a:prstGeom>
        </p:spPr>
      </p:pic>
      <p:pic>
        <p:nvPicPr>
          <p:cNvPr id="5" name="Picture 2" descr="https://cf3.ppt-online.org/files3/slide/x/xFk5C3g9YbnjHE2mzlAyItwUJfuZ4NWe8BVK7M/slide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" b="14210"/>
          <a:stretch/>
        </p:blipFill>
        <p:spPr bwMode="auto">
          <a:xfrm>
            <a:off x="6199633" y="3931920"/>
            <a:ext cx="5074920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8630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655</TotalTime>
  <Words>1332</Words>
  <Application>Microsoft Office PowerPoint</Application>
  <PresentationFormat>Широкоэкранный</PresentationFormat>
  <Paragraphs>140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Corbel</vt:lpstr>
      <vt:lpstr>Базис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 Ф. Войно-Ясенецкого» Министерства здравоохранения Российской федерации Кафедра стоматологии ИПО </vt:lpstr>
      <vt:lpstr>ЦЕЛЬ:   Изучить причины, клинику, методы диагностики болезней прорезывания зубов. </vt:lpstr>
      <vt:lpstr>.</vt:lpstr>
      <vt:lpstr>Нарушения (аномалии) прорезывания зубов по Робустовой Т. Г. (2000г):</vt:lpstr>
      <vt:lpstr>ПО А. Г. ШАРГОРОДСКОМУ (2000 г.)</vt:lpstr>
      <vt:lpstr>                          ПРИЧИНЫ </vt:lpstr>
      <vt:lpstr>2 МЕСТНЫЕ:</vt:lpstr>
      <vt:lpstr> Инклюзия зуба - это ситуация, при которой зуб расположен настолько атипично, что даже частичное его прорезывание невозможно.   </vt:lpstr>
      <vt:lpstr>Ретенция зуба (задержка прорезывания) – называется явление, при котором нормально или ненормально развитый зуб не прорезался в соответствующее время на том месте в зубном ряду,  где ожидалось его прорезывание.</vt:lpstr>
      <vt:lpstr>                                   Ретенция </vt:lpstr>
      <vt:lpstr>                                     ДИСТОПИЯ</vt:lpstr>
      <vt:lpstr>                                       Адентия</vt:lpstr>
      <vt:lpstr>                                            ОСЛОЖНЕНИЯ    ПРИ ЗАТРУДНЕННОМ    ПРОРЕЗЫВАНИИ ЗУБА МУДРОСТИ</vt:lpstr>
      <vt:lpstr>                                    ОСЛОЖНЕНИЯ    ПРИ ЗАТРУДНЕННОМ    ПРОРЕЗЫВАНИИ ЗУБА МУДРОСТИ</vt:lpstr>
      <vt:lpstr>                             ПЕРИКОРОНИТ</vt:lpstr>
      <vt:lpstr>Патогенез</vt:lpstr>
      <vt:lpstr>                          Клиническая картина.  Острый перикоронит протекает как маргинальный периодонтит и краевой гингивит</vt:lpstr>
      <vt:lpstr>ГНОЙНЫЙ ПЕРИКОРОНИТ:</vt:lpstr>
      <vt:lpstr>Хроническая форма перикоронита:</vt:lpstr>
      <vt:lpstr>                     ПОЗАДИМОЛЯРНЫЙ ПЕРИОСТИТ                  возникает как осложнение гнойного перикоронита</vt:lpstr>
      <vt:lpstr>                              ДИАГНОСТИКА</vt:lpstr>
      <vt:lpstr>.</vt:lpstr>
      <vt:lpstr>                      ДИФФЕРИНЦИАЛЬНАЯ ДИАГНОСТИКА</vt:lpstr>
      <vt:lpstr>                                               ЛЕЧЕНИЕ</vt:lpstr>
      <vt:lpstr>При невозможности полностью обнажить жевательную и боковые поверхности зуба по причине его дистопии проводится оперативное вмешательство --</vt:lpstr>
      <vt:lpstr>Назначают тепловые процедуры в виде ванночек для рта, полосканий, ингаляции; физические методы лечения – УВЧ, микроволновую терапию по 5 – 7 процедур, излучение гелий-неонового лазера. При воспалительной припухлости околочелюстных мягких тканей, лимфадените показаны наружные мазевые повязки, светолечение лампой соллюкс.</vt:lpstr>
      <vt:lpstr>Когда зуб не может полностью прорезаться ввиду отсутствия достаточного места в зубном ряду, если причинный зуб располагается криво и упирается в соседние зубы или костную ткань альвеолярного отростка своей жевательной поверхностью- такой зуб не сможет выполнять свое функциональное предназначение и подлежит удалению.</vt:lpstr>
      <vt:lpstr>Перикоронит нельзя вылечить терапевтическими методами.  Терапия может присутствовать в комплексе лечения, но хирургические мероприятия остаются основными способами устранения заболевания.</vt:lpstr>
      <vt:lpstr>Список литературы: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 </dc:title>
  <dc:creator>Пользователь</dc:creator>
  <cp:lastModifiedBy>Пользователь</cp:lastModifiedBy>
  <cp:revision>71</cp:revision>
  <dcterms:created xsi:type="dcterms:W3CDTF">2022-12-09T11:15:57Z</dcterms:created>
  <dcterms:modified xsi:type="dcterms:W3CDTF">2022-12-13T12:14:34Z</dcterms:modified>
</cp:coreProperties>
</file>