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333" r:id="rId4"/>
    <p:sldId id="347" r:id="rId5"/>
    <p:sldId id="318" r:id="rId6"/>
    <p:sldId id="324" r:id="rId7"/>
    <p:sldId id="321" r:id="rId8"/>
    <p:sldId id="320" r:id="rId9"/>
    <p:sldId id="348" r:id="rId10"/>
    <p:sldId id="325" r:id="rId11"/>
    <p:sldId id="335" r:id="rId12"/>
    <p:sldId id="323" r:id="rId13"/>
    <p:sldId id="326" r:id="rId14"/>
    <p:sldId id="340" r:id="rId15"/>
    <p:sldId id="336" r:id="rId16"/>
    <p:sldId id="337" r:id="rId17"/>
    <p:sldId id="338" r:id="rId18"/>
    <p:sldId id="339" r:id="rId19"/>
    <p:sldId id="341" r:id="rId20"/>
    <p:sldId id="342" r:id="rId21"/>
    <p:sldId id="343" r:id="rId22"/>
    <p:sldId id="352" r:id="rId23"/>
    <p:sldId id="357" r:id="rId24"/>
    <p:sldId id="356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F5E4E1"/>
    <a:srgbClr val="0000FF"/>
    <a:srgbClr val="E15611"/>
    <a:srgbClr val="E7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41" autoAdjust="0"/>
  </p:normalViewPr>
  <p:slideViewPr>
    <p:cSldViewPr>
      <p:cViewPr>
        <p:scale>
          <a:sx n="78" d="100"/>
          <a:sy n="78" d="100"/>
        </p:scale>
        <p:origin x="-15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C8895-BCAF-4567-95F8-A28DF59FB37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15F73-BD05-48CC-9F11-68C1E65CA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3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4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множественные фокальные асимметричные изменения легочной паренхимы. 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 стадия </a:t>
            </a:r>
            <a:r>
              <a:rPr lang="ru-RU" dirty="0" err="1" smtClean="0"/>
              <a:t>саркоидоза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9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Ретикулярный</a:t>
            </a:r>
            <a:r>
              <a:rPr lang="ru-RU" baseline="0" dirty="0" smtClean="0"/>
              <a:t> паттерн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2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динамическом наблюдении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66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15F73-BD05-48CC-9F11-68C1E65CA45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1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6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01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0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8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2A3990"/>
                </a:solidFill>
              </a:endParaRPr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>
                <a:solidFill>
                  <a:srgbClr val="434343"/>
                </a:solidFill>
              </a:rPr>
              <a:pPr/>
              <a:t>‹#›</a:t>
            </a:fld>
            <a:endParaRPr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ru">
                <a:solidFill>
                  <a:srgbClr val="D6DBF3"/>
                </a:solidFill>
              </a:rPr>
              <a:pPr/>
              <a:t>‹#›</a:t>
            </a:fld>
            <a:endParaRPr>
              <a:solidFill>
                <a:srgbClr val="D6DB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Рентгенография органов грудной клетки – 4 паттерна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3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sz="2000" cap="all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all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 Кафедра лучевой диагностики ИПО</a:t>
            </a:r>
            <a:endParaRPr lang="ru-RU" altLang="ru-RU" sz="2000" cap="all" dirty="0" smtClean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rgbClr val="D6DBF3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rgbClr val="D6DBF3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rgbClr val="D6DBF3">
                  <a:lumMod val="10000"/>
                </a:srgb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rgbClr val="D6DBF3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05064"/>
            <a:ext cx="38163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7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581128"/>
            <a:ext cx="8784976" cy="194421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Формирование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фиброзных изменений по типу «сотового легкого»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–толстостенные </a:t>
            </a:r>
            <a:r>
              <a:rPr lang="ru-RU" sz="2000" dirty="0" err="1">
                <a:solidFill>
                  <a:schemeClr val="accent3">
                    <a:lumMod val="10000"/>
                  </a:schemeClr>
                </a:solidFill>
              </a:rPr>
              <a:t>воздухосодержащие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кисты, располагающиеся в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несколько рядов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Расширение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и неравномерность просвета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бронха (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тракционные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бронхоэктазы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0" t="1441" r="24" b="49280"/>
          <a:stretch/>
        </p:blipFill>
        <p:spPr bwMode="auto">
          <a:xfrm>
            <a:off x="179512" y="1510938"/>
            <a:ext cx="4214926" cy="26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КТ-ОГК аксиальная </a:t>
            </a:r>
            <a:r>
              <a:rPr lang="ru-RU" sz="2800" b="1" dirty="0"/>
              <a:t>плоскость, </a:t>
            </a:r>
            <a:r>
              <a:rPr lang="ru-RU" sz="2400" b="1" i="1" dirty="0"/>
              <a:t>продолжение</a:t>
            </a:r>
            <a:r>
              <a:rPr lang="ru-RU" sz="2800" b="1" dirty="0"/>
              <a:t>  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0" t="52010" r="24"/>
          <a:stretch/>
        </p:blipFill>
        <p:spPr bwMode="auto">
          <a:xfrm>
            <a:off x="4572000" y="1534465"/>
            <a:ext cx="4252312" cy="263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29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01209"/>
            <a:ext cx="9144000" cy="115212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Визуализируется снижение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пневматизации легочной ткани средней интенсивности с нечеткими, неровными контурами по всем легочным полям обоих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легких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4" r="-230"/>
          <a:stretch/>
        </p:blipFill>
        <p:spPr bwMode="auto">
          <a:xfrm>
            <a:off x="5292080" y="1171416"/>
            <a:ext cx="2515457" cy="39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45384"/>
            <a:ext cx="3600400" cy="40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и боковая проекция:</a:t>
            </a:r>
          </a:p>
          <a:p>
            <a:r>
              <a:rPr lang="ru-RU" sz="2800" b="1" dirty="0" err="1"/>
              <a:t>пневмоцистная</a:t>
            </a:r>
            <a:r>
              <a:rPr lang="ru-RU" sz="2800" b="1" dirty="0"/>
              <a:t> пневмония</a:t>
            </a:r>
            <a:endParaRPr lang="ru-RU" sz="2800" b="1" dirty="0" smtClean="0"/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07659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514" y="5269850"/>
            <a:ext cx="9111486" cy="1183486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Стрелкой обозначено утолщение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междольковых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перегородок </a:t>
            </a:r>
            <a:r>
              <a:rPr lang="ru-RU" sz="2000" i="1" dirty="0" smtClean="0">
                <a:solidFill>
                  <a:schemeClr val="accent3">
                    <a:lumMod val="10000"/>
                  </a:schemeClr>
                </a:solidFill>
              </a:rPr>
              <a:t>ретикулярный паттерн</a:t>
            </a:r>
            <a:endParaRPr lang="ru-RU" sz="2000" i="1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" y="1124744"/>
            <a:ext cx="663085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КТ-ОГК аксиальная </a:t>
            </a:r>
            <a:r>
              <a:rPr lang="ru-RU" sz="2800" b="1" dirty="0"/>
              <a:t>плоскость, </a:t>
            </a:r>
            <a:r>
              <a:rPr lang="ru-RU" sz="2800" b="1" dirty="0" err="1" smtClean="0"/>
              <a:t>мягкотканное</a:t>
            </a:r>
            <a:r>
              <a:rPr lang="ru-RU" sz="2800" b="1" dirty="0" smtClean="0"/>
              <a:t> окно</a:t>
            </a:r>
          </a:p>
          <a:p>
            <a:r>
              <a:rPr lang="ru-RU" sz="2800" b="1" dirty="0" smtClean="0"/>
              <a:t>лимфогенный </a:t>
            </a:r>
            <a:r>
              <a:rPr lang="ru-RU" sz="2800" b="1" dirty="0" err="1"/>
              <a:t>карциноматоз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endParaRPr lang="ru-RU" sz="27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08518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58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1" y="-1653"/>
            <a:ext cx="8520600" cy="810400"/>
          </a:xfrm>
          <a:solidFill>
            <a:schemeClr val="accent5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Ателектаз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908721"/>
            <a:ext cx="8652788" cy="4752528"/>
          </a:xfrm>
          <a:solidFill>
            <a:schemeClr val="accent5"/>
          </a:solidFill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Ателектаз — это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коллапс легкого 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или его части вследствие нарушения вентиляции, обусловленной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обтурацией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бронха или сдавлением легкого.</a:t>
            </a: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Во многих случаях ателектаз является первым признаком рака легких, поэтому очень важно выявить специфичные для ателектаза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изменения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u="sng" dirty="0">
                <a:solidFill>
                  <a:schemeClr val="accent3">
                    <a:lumMod val="10000"/>
                  </a:schemeClr>
                </a:solidFill>
              </a:rPr>
              <a:t>Ключевые изменения на </a:t>
            </a:r>
            <a:r>
              <a:rPr lang="ru-RU" u="sng" dirty="0" smtClean="0">
                <a:solidFill>
                  <a:schemeClr val="accent3">
                    <a:lumMod val="10000"/>
                  </a:schemeClr>
                </a:solidFill>
              </a:rPr>
              <a:t>рентгенограмме</a:t>
            </a:r>
            <a:endParaRPr lang="ru-RU" u="sng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Уменьшение легкого в объеме, как следствие подъем купола диафрагмы, смещение средостения в патологическую сторону, смещение горизонтальной и косой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щели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Безвоздушный участок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66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 smtClean="0"/>
              <a:t>Варианты локализации ателектазов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957" y="5445224"/>
            <a:ext cx="4352503" cy="108012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ПВД — правое легкое верхняя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СРД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— правое легкое средняя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ПНД — правое легкое нижняя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932040" y="5445224"/>
            <a:ext cx="4211959" cy="1080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 — левое легкое верхняя доля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ЛНД — левое легкое нижняя доля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01736" y="2589920"/>
            <a:ext cx="720080" cy="288032"/>
          </a:xfrm>
          <a:prstGeom prst="rect">
            <a:avLst/>
          </a:prstGeom>
          <a:solidFill>
            <a:schemeClr val="accent5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ЛВД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80" y="1007529"/>
            <a:ext cx="8791560" cy="41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658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верхней доли правого </a:t>
            </a:r>
            <a:r>
              <a:rPr lang="ru-RU" b="1" dirty="0" smtClean="0"/>
              <a:t>легкого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941168"/>
            <a:ext cx="8436764" cy="1296143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Трехгранное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затенение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Подъем правого корня легкого</a:t>
            </a: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Облитерация загрудинного пространства (указано стрелкой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5" r="-114"/>
          <a:stretch/>
        </p:blipFill>
        <p:spPr bwMode="auto">
          <a:xfrm>
            <a:off x="5220072" y="1055787"/>
            <a:ext cx="3133725" cy="362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42478"/>
          <a:stretch/>
        </p:blipFill>
        <p:spPr bwMode="auto">
          <a:xfrm>
            <a:off x="395536" y="1052736"/>
            <a:ext cx="4239791" cy="362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567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ПЭТ-КТ </a:t>
            </a:r>
            <a:r>
              <a:rPr lang="ru-RU" b="1" dirty="0">
                <a:solidFill>
                  <a:schemeClr val="tx1"/>
                </a:solidFill>
              </a:rPr>
              <a:t>ОГК аксиальная </a:t>
            </a:r>
            <a:r>
              <a:rPr lang="ru-RU" b="1" dirty="0" smtClean="0">
                <a:solidFill>
                  <a:schemeClr val="tx1"/>
                </a:solidFill>
              </a:rPr>
              <a:t>плоскость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продолжение</a:t>
            </a:r>
            <a:endParaRPr lang="ru-RU" sz="2700" b="1" i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4797151"/>
            <a:ext cx="8520600" cy="1294681"/>
          </a:xfrm>
          <a:solidFill>
            <a:schemeClr val="accent5"/>
          </a:solidFill>
        </p:spPr>
        <p:txBody>
          <a:bodyPr/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изуализируется  опухоль правого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легкого с обструкцией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верхнедолевого  бронха, как следствие ателектаз верхний доли правого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1" r="307"/>
          <a:stretch/>
        </p:blipFill>
        <p:spPr bwMode="auto">
          <a:xfrm>
            <a:off x="4644008" y="1518970"/>
            <a:ext cx="3676650" cy="288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2131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00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средней доли правого </a:t>
            </a:r>
            <a:r>
              <a:rPr lang="ru-RU" b="1" dirty="0" smtClean="0"/>
              <a:t>легкого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797151"/>
            <a:ext cx="8580780" cy="1440161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Симптом силуэта — нечеткие границы правых отделов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Затемнение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треугольной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формы на боковой проекции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Незначительный подъем диафрагмы правого 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582321" cy="36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97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470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нижней доли </a:t>
            </a:r>
            <a:r>
              <a:rPr lang="ru-RU" b="1" smtClean="0"/>
              <a:t>правого легкого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941168"/>
            <a:ext cx="9036496" cy="1752492"/>
          </a:xfrm>
          <a:solidFill>
            <a:schemeClr val="accent5"/>
          </a:solidFill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На рентгенограммах ОГК в прямой и боковой проекциях визуализируется уплотнение легочной ткани в S9,S10</a:t>
            </a:r>
          </a:p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В правом </a:t>
            </a:r>
            <a:r>
              <a:rPr lang="ru-RU" sz="7200" dirty="0" err="1">
                <a:solidFill>
                  <a:schemeClr val="accent3">
                    <a:lumMod val="10000"/>
                  </a:schemeClr>
                </a:solidFill>
              </a:rPr>
              <a:t>кардиодиафрагмальном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7200" dirty="0" smtClean="0">
                <a:solidFill>
                  <a:schemeClr val="accent3">
                    <a:lumMod val="10000"/>
                  </a:schemeClr>
                </a:solidFill>
              </a:rPr>
              <a:t>синусе 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определяется гомогенное затемнение, сливающееся с правыми отделами </a:t>
            </a:r>
            <a:r>
              <a:rPr lang="ru-RU" sz="7200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sz="72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В правом </a:t>
            </a:r>
            <a:r>
              <a:rPr lang="ru-RU" sz="7200" dirty="0" err="1">
                <a:solidFill>
                  <a:schemeClr val="accent3">
                    <a:lumMod val="10000"/>
                  </a:schemeClr>
                </a:solidFill>
              </a:rPr>
              <a:t>кариодиафрагмальном</a:t>
            </a:r>
            <a:r>
              <a:rPr lang="ru-RU" sz="7200" dirty="0">
                <a:solidFill>
                  <a:schemeClr val="accent3">
                    <a:lumMod val="10000"/>
                  </a:schemeClr>
                </a:solidFill>
              </a:rPr>
              <a:t> синусе снижение прозрачности с выпуклыми четкими контурами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6950546" cy="400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6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dirty="0"/>
              <a:t>Ателектаз верхней доли левого легкого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Визуализируется уменьшение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объема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легкого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без подъема левого купола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диафрагма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В загрудинном пространстве визуализируются изменения высокой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плотности (спавшейся верхняя доля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левого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легкого)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Корень левого легкого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расширен, </a:t>
            </a:r>
            <a:r>
              <a:rPr lang="ru-RU" sz="2100" dirty="0">
                <a:solidFill>
                  <a:schemeClr val="accent3">
                    <a:lumMod val="10000"/>
                  </a:schemeClr>
                </a:solidFill>
              </a:rPr>
              <a:t>что может соответствовать образованию, обтурирующий просвет </a:t>
            </a:r>
            <a:r>
              <a:rPr lang="ru-RU" sz="2100" dirty="0" smtClean="0">
                <a:solidFill>
                  <a:schemeClr val="accent3">
                    <a:lumMod val="10000"/>
                  </a:schemeClr>
                </a:solidFill>
              </a:rPr>
              <a:t>бронха</a:t>
            </a:r>
            <a:endParaRPr lang="ru-RU" sz="2100" dirty="0">
              <a:solidFill>
                <a:schemeClr val="accent3">
                  <a:lumMod val="1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0" r="63"/>
          <a:stretch/>
        </p:blipFill>
        <p:spPr bwMode="auto">
          <a:xfrm>
            <a:off x="5117370" y="1094631"/>
            <a:ext cx="2981552" cy="355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2" y="1094631"/>
            <a:ext cx="4216466" cy="355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5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1"/>
            <a:ext cx="9144000" cy="8572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ru-RU" b="1" dirty="0" smtClean="0"/>
              <a:t>Рентгенологические паттерны ОГП</a:t>
            </a:r>
            <a:endParaRPr lang="ru-RU" b="1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2132856"/>
            <a:ext cx="295232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5" y="871297"/>
            <a:ext cx="8012558" cy="56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135425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Консолидация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3212976"/>
            <a:ext cx="1008112" cy="36004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/>
              </a:solidFill>
            </a:endParaRPr>
          </a:p>
          <a:p>
            <a:pPr algn="ctr"/>
            <a:r>
              <a:rPr lang="ru-RU" b="1" dirty="0" smtClean="0">
                <a:solidFill>
                  <a:schemeClr val="accent5"/>
                </a:solidFill>
              </a:rPr>
              <a:t>Очаг</a:t>
            </a:r>
            <a:endParaRPr lang="ru-RU" b="1" dirty="0">
              <a:solidFill>
                <a:schemeClr val="accent5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924944"/>
            <a:ext cx="1603846" cy="46805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437112"/>
            <a:ext cx="2664296" cy="64807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Интерстициальные изменения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077072"/>
            <a:ext cx="2562078" cy="50405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 Ателектаз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2924944"/>
            <a:ext cx="2088232" cy="468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38151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013176"/>
            <a:ext cx="8664616" cy="1438697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Синей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стрелкой указан долевой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ателектаз левого легкого</a:t>
            </a: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расной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стрелкой опухоль, которая </a:t>
            </a:r>
            <a:r>
              <a:rPr lang="ru-RU" dirty="0" err="1">
                <a:solidFill>
                  <a:schemeClr val="accent3">
                    <a:lumMod val="10000"/>
                  </a:schemeClr>
                </a:solidFill>
              </a:rPr>
              <a:t>обтурирует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 левый верхний долевой бронх (центральный рак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легкого)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6806530" cy="36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1137" cy="811213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КТ </a:t>
            </a:r>
            <a:r>
              <a:rPr lang="ru-RU" b="1" dirty="0">
                <a:solidFill>
                  <a:schemeClr val="tx1"/>
                </a:solidFill>
              </a:rPr>
              <a:t>ОГК аксиальная </a:t>
            </a:r>
            <a:r>
              <a:rPr lang="ru-RU" b="1" dirty="0" smtClean="0">
                <a:solidFill>
                  <a:schemeClr val="tx1"/>
                </a:solidFill>
              </a:rPr>
              <a:t>плоскость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700" b="1" i="1" dirty="0" smtClean="0">
                <a:solidFill>
                  <a:schemeClr val="tx1"/>
                </a:solidFill>
              </a:rPr>
              <a:t>продолжение</a:t>
            </a:r>
            <a:endParaRPr lang="ru-RU" sz="27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800" b="1" dirty="0"/>
              <a:t>Ателектаз верхней доли левого </a:t>
            </a:r>
            <a:r>
              <a:rPr lang="ru-RU" sz="2800" b="1" dirty="0" smtClean="0"/>
              <a:t>легкого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Симптом </a:t>
            </a:r>
            <a:r>
              <a:rPr lang="en-US" b="1" i="1" dirty="0" err="1">
                <a:solidFill>
                  <a:schemeClr val="accent4">
                    <a:lumMod val="10000"/>
                  </a:schemeClr>
                </a:solidFill>
              </a:rPr>
              <a:t>luft</a:t>
            </a:r>
            <a:r>
              <a:rPr lang="en-US" b="1" i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accent4">
                    <a:lumMod val="10000"/>
                  </a:schemeClr>
                </a:solidFill>
              </a:rPr>
              <a:t>sichel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(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серпа )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—можно встретить на рентгенограмме органов грудной полости при ателектазе верхней доли левого легкого.</a:t>
            </a:r>
          </a:p>
          <a:p>
            <a:r>
              <a:rPr lang="ru-RU" dirty="0" err="1">
                <a:solidFill>
                  <a:schemeClr val="accent4">
                    <a:lumMod val="10000"/>
                  </a:schemeClr>
                </a:solidFill>
              </a:rPr>
              <a:t>Гипервентилируемый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 сегмент визуализируется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на рентгенограмме в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прямой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проекции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от дуги аорты до апикальной части легкого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9" r="136"/>
          <a:stretch/>
        </p:blipFill>
        <p:spPr bwMode="auto">
          <a:xfrm>
            <a:off x="4554736" y="1035180"/>
            <a:ext cx="3794910" cy="376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9" y="1052736"/>
            <a:ext cx="40595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22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>Ателектазе </a:t>
            </a:r>
            <a:r>
              <a:rPr lang="ru-RU" b="1" dirty="0"/>
              <a:t>верхней доли левого легкого и частичный ателектаз правого легкого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797152"/>
            <a:ext cx="8712968" cy="1872208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Уплотнение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легочной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ткани левого легкого средней интенсивности, с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потерей силуэта контуров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сердца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Высокое стояние диафрагмы левого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Смещение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вниз </a:t>
            </a: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щели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Низкое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расположение правого корня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2" r="314"/>
          <a:stretch/>
        </p:blipFill>
        <p:spPr bwMode="auto">
          <a:xfrm>
            <a:off x="4932040" y="908720"/>
            <a:ext cx="2397350" cy="387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908719"/>
            <a:ext cx="3456386" cy="385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493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08720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sz="3100" b="1" dirty="0"/>
              <a:t>ПЭТ-КТ ОГК аксиальная плоскость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продолжение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4008" y="1196752"/>
            <a:ext cx="3816424" cy="417646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Образование обтюрирует левый и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правый верхнедолевой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бронх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Множественные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метастазы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кости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Стрелкой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указан метастаз в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ребро</a:t>
            </a:r>
          </a:p>
          <a:p>
            <a:pPr marL="114300" indent="0">
              <a:buNone/>
            </a:pPr>
            <a:r>
              <a:rPr lang="ru-RU" sz="2000" i="1" dirty="0" smtClean="0">
                <a:solidFill>
                  <a:schemeClr val="accent4">
                    <a:lumMod val="10000"/>
                  </a:schemeClr>
                </a:solidFill>
              </a:rPr>
              <a:t>Диагноз </a:t>
            </a:r>
            <a:r>
              <a:rPr lang="ru-RU" sz="2000" i="1" dirty="0" err="1" smtClean="0">
                <a:solidFill>
                  <a:schemeClr val="accent4">
                    <a:lumMod val="10000"/>
                  </a:schemeClr>
                </a:solidFill>
              </a:rPr>
              <a:t>Аденокарцинома</a:t>
            </a:r>
            <a:r>
              <a:rPr lang="ru-RU" sz="2000" i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2000" i="1" dirty="0">
                <a:solidFill>
                  <a:schemeClr val="accent4">
                    <a:lumMod val="10000"/>
                  </a:schemeClr>
                </a:solidFill>
              </a:rPr>
              <a:t>легкого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4"/>
          <a:stretch/>
        </p:blipFill>
        <p:spPr bwMode="auto">
          <a:xfrm>
            <a:off x="395536" y="908720"/>
            <a:ext cx="3546948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69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412777"/>
            <a:ext cx="5616624" cy="259228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4000" dirty="0" smtClean="0"/>
          </a:p>
          <a:p>
            <a:pPr marL="114300" indent="0">
              <a:buNone/>
            </a:pPr>
            <a:r>
              <a:rPr lang="ru-RU" sz="4000" dirty="0" smtClean="0"/>
              <a:t>Спасибо за внимание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9058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04900"/>
              </p:ext>
            </p:extLst>
          </p:nvPr>
        </p:nvGraphicFramePr>
        <p:xfrm>
          <a:off x="0" y="1"/>
          <a:ext cx="9144000" cy="824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952"/>
                <a:gridCol w="5004048"/>
              </a:tblGrid>
              <a:tr h="68327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5"/>
                          </a:solidFill>
                        </a:rPr>
                        <a:t>Интерстициальные заболевания лёгких</a:t>
                      </a:r>
                      <a:endParaRPr lang="ru-RU" sz="280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9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Ретикулярный (сетчатый) паттерн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Кистозный паттерн</a:t>
                      </a:r>
                    </a:p>
                  </a:txBody>
                  <a:tcPr/>
                </a:tc>
              </a:tr>
              <a:tr h="176770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Кардиогенный отек легких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Вирусная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Микоплазменная пневмония </a:t>
                      </a:r>
                      <a:endParaRPr lang="en-US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Пневмоцистная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пневмония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Обычная интерстициальная пневмония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(конечная фаза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развития  формирование </a:t>
                      </a:r>
                      <a:r>
                        <a:rPr lang="ru-RU" sz="2000" u="sng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“сотового” легкого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)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Идиопатический легочный фиброз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Лимфогенный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карциноматоз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Дерматомиозит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Ревматоидный артрит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-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Изменения, обусловленные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ru-RU" sz="2000" i="0" u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   </a:t>
                      </a:r>
                      <a:r>
                        <a:rPr lang="ru-RU" sz="2000" i="0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Roboto"/>
                        </a:rPr>
                        <a:t>приемом медикаментов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Нитрофурантоин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Метотрексат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Амиодарон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Бусульфан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</a:t>
                      </a:r>
                      <a:r>
                        <a:rPr lang="ru-RU" sz="20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б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леомицин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,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цитоксан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Гистиоцитоз из клеток </a:t>
                      </a: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Лангерганса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Лимфоидная интерстициальная пневмония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Пневматоцеле</a:t>
                      </a:r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20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Лимфангиолейомиоматоз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Roboto"/>
                        </a:rPr>
                        <a:t> легких</a:t>
                      </a:r>
                    </a:p>
                    <a:p>
                      <a:endParaRPr lang="ru-RU" sz="2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500404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53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581128"/>
            <a:ext cx="8652788" cy="194421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Изолированное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поражение паренхимы легких без увеличения внутригрудных лимфатических узлов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Ретикулярный паттерн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Узловой паттерн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еравномерное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утолщение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междолевой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щели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r="-443"/>
          <a:stretch/>
        </p:blipFill>
        <p:spPr bwMode="auto">
          <a:xfrm>
            <a:off x="5059444" y="1124745"/>
            <a:ext cx="2870174" cy="337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4" y="1124744"/>
            <a:ext cx="4038014" cy="33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проекция:</a:t>
            </a:r>
          </a:p>
          <a:p>
            <a:r>
              <a:rPr lang="ru-RU" sz="2800" b="1" dirty="0" err="1" smtClean="0"/>
              <a:t>саркоидоз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31193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5606" y="4941168"/>
            <a:ext cx="8652788" cy="158417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пределяются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диффузные двусторонние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ретикулярные изменения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Множественные очаговые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тени с тенденцией к  слиянию</a:t>
            </a: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Лимфатические узлы не увеличены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8" r="93"/>
          <a:stretch/>
        </p:blipFill>
        <p:spPr bwMode="auto">
          <a:xfrm>
            <a:off x="5364088" y="1063521"/>
            <a:ext cx="2857732" cy="37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6" y="1063521"/>
            <a:ext cx="4347406" cy="372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и боковая проекция:</a:t>
            </a:r>
          </a:p>
          <a:p>
            <a:r>
              <a:rPr lang="ru-RU" sz="2800" b="1" dirty="0" err="1" smtClean="0"/>
              <a:t>саркоидоз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61153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12"/>
            <a:ext cx="9144000" cy="901907"/>
          </a:xfr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700" b="1" dirty="0" smtClean="0"/>
              <a:t>Рентгенограмма ОГК прямая проекция, КТ-ОГК аксиальная </a:t>
            </a:r>
            <a:r>
              <a:rPr lang="ru-RU" sz="2700" b="1" dirty="0" err="1" smtClean="0"/>
              <a:t>плоскость:фиброзирующий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саркоидоз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34793"/>
            <a:ext cx="3888432" cy="200362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Визуализируется уплотнение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лёгочной ткани в средних и нижних отделах различной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интенсивности, лёгочной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рисунок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деформирован, </a:t>
            </a:r>
            <a:r>
              <a:rPr lang="ru-RU" dirty="0">
                <a:solidFill>
                  <a:schemeClr val="accent4">
                    <a:lumMod val="10000"/>
                  </a:schemeClr>
                </a:solidFill>
              </a:rPr>
              <a:t>корни не 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структурны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888432" cy="355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9686"/>
            <a:ext cx="3452963" cy="358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39" y="4534793"/>
            <a:ext cx="3452963" cy="2003625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114300" lvl="0">
              <a:lnSpc>
                <a:spcPct val="115000"/>
              </a:lnSpc>
              <a:buClr>
                <a:srgbClr val="434343"/>
              </a:buClr>
              <a:buSzPts val="1800"/>
            </a:pPr>
            <a:r>
              <a:rPr lang="ru-RU" kern="0" dirty="0" smtClean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В верхних отделах обоих легких определяются участки консолидации высокой плотности, </a:t>
            </a:r>
            <a:r>
              <a:rPr lang="ru-RU" kern="0" dirty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неправильно формы с тяжами к </a:t>
            </a:r>
            <a:r>
              <a:rPr lang="ru-RU" kern="0" dirty="0" smtClean="0">
                <a:solidFill>
                  <a:schemeClr val="accent4">
                    <a:lumMod val="10000"/>
                  </a:schemeClr>
                </a:solidFill>
                <a:latin typeface="Roboto"/>
                <a:sym typeface="Roboto"/>
              </a:rPr>
              <a:t>плевре</a:t>
            </a:r>
            <a:endParaRPr lang="ru-RU" kern="0" dirty="0">
              <a:solidFill>
                <a:schemeClr val="accent4">
                  <a:lumMod val="10000"/>
                </a:schemeClr>
              </a:solidFill>
              <a:latin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88966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6518" y="5373216"/>
            <a:ext cx="8595782" cy="122413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На последующей рентгенограмме спустя 8 лет визуализируются фиброзные изменения легочного рисунка, с меньшим проявлениям ретикулярного паттерна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8" r="65"/>
          <a:stretch/>
        </p:blipFill>
        <p:spPr bwMode="auto">
          <a:xfrm>
            <a:off x="4566241" y="1124744"/>
            <a:ext cx="397281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8" y="1124744"/>
            <a:ext cx="397544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Рентгенограмма ОГК прямая проекция</a:t>
            </a:r>
          </a:p>
          <a:p>
            <a:r>
              <a:rPr lang="ru-RU" sz="2400" b="1" i="1" dirty="0" smtClean="0"/>
              <a:t>продолжение</a:t>
            </a:r>
          </a:p>
        </p:txBody>
      </p:sp>
    </p:spTree>
    <p:extLst>
      <p:ext uri="{BB962C8B-B14F-4D97-AF65-F5344CB8AC3E}">
        <p14:creationId xmlns:p14="http://schemas.microsoft.com/office/powerpoint/2010/main" val="294573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43514"/>
          </a:xfrm>
          <a:solidFill>
            <a:schemeClr val="accent5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/>
              <a:t>Обычная интерстициальная пневмония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448234"/>
            <a:ext cx="4455268" cy="2005102"/>
          </a:xfrm>
          <a:solidFill>
            <a:schemeClr val="accent5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После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проведенной терапии по поводу сердечной недостаточности изменения на рентгенограмме остались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прежними</a:t>
            </a:r>
          </a:p>
          <a:p>
            <a:pPr marL="114300" indent="0">
              <a:buNone/>
            </a:pPr>
            <a:endParaRPr lang="ru-RU" sz="2000" dirty="0" smtClean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Выполнена КТ-ОГК,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на которой визуализировались изменения по типу сотового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легкого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5958"/>
          <a:stretch/>
        </p:blipFill>
        <p:spPr bwMode="auto">
          <a:xfrm>
            <a:off x="251520" y="1124744"/>
            <a:ext cx="4455268" cy="332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5004048" y="1124745"/>
            <a:ext cx="3958158" cy="43204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Обычная интерстициальная пневмония </a:t>
            </a: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</a:rPr>
              <a:t>гистологически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 проявляется фиброзом легочной паренхимы.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На рентгенограммах органов грудной полости ОИП проявляется ретикулярным паттерном в базальных сегментах легкого</a:t>
            </a:r>
          </a:p>
          <a:p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ля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подтверждения диагноза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необходимо 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выполнить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</a:rPr>
              <a:t>компьютерную томографи</a:t>
            </a:r>
            <a:r>
              <a:rPr lang="ru-RU" dirty="0">
                <a:solidFill>
                  <a:schemeClr val="accent3">
                    <a:lumMod val="10000"/>
                  </a:schemeClr>
                </a:solidFill>
              </a:rPr>
              <a:t>ю</a:t>
            </a:r>
            <a:endParaRPr lang="ru-RU" dirty="0" smtClean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0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8064" y="1412776"/>
            <a:ext cx="3756244" cy="396044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Двустороннее усиление и деформация легочного рисунка по ячеистому типу </a:t>
            </a:r>
          </a:p>
          <a:p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Междолевая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плевра уплотнена 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Тень сердца расширена в поперечнике , аорта уплотнена  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94"/>
          <a:stretch/>
        </p:blipFill>
        <p:spPr bwMode="auto">
          <a:xfrm>
            <a:off x="323528" y="1412777"/>
            <a:ext cx="470589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812"/>
            <a:ext cx="9144000" cy="973915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b="1" dirty="0" smtClean="0"/>
              <a:t>Рентгенограмма ОГК прямая проекция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44321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92704</TotalTime>
  <Words>792</Words>
  <Application>Microsoft Office PowerPoint</Application>
  <PresentationFormat>Экран (4:3)</PresentationFormat>
  <Paragraphs>136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Geometric</vt:lpstr>
      <vt:lpstr>Рентгенография органов грудной клетки – 4 паттерна  часть 3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Рентгенограмма ОГК прямая проекция, КТ-ОГК аксиальная плоскость:фиброзирующий саркоидоз  </vt:lpstr>
      <vt:lpstr>Презентация PowerPoint</vt:lpstr>
      <vt:lpstr>Обычная интерстициальная пневмония</vt:lpstr>
      <vt:lpstr>Презентация PowerPoint</vt:lpstr>
      <vt:lpstr>Презентация PowerPoint</vt:lpstr>
      <vt:lpstr>Презентация PowerPoint</vt:lpstr>
      <vt:lpstr>Презентация PowerPoint</vt:lpstr>
      <vt:lpstr>Ателектаз </vt:lpstr>
      <vt:lpstr>Варианты локализации ателектазов</vt:lpstr>
      <vt:lpstr>Ателектаз верхней доли правого легкого</vt:lpstr>
      <vt:lpstr> ПЭТ-КТ ОГК аксиальная плоскость продолжение</vt:lpstr>
      <vt:lpstr>Ателектаз средней доли правого легкого</vt:lpstr>
      <vt:lpstr>Ателектаз нижней доли правого легкого</vt:lpstr>
      <vt:lpstr>Ателектаз верхней доли левого легкого</vt:lpstr>
      <vt:lpstr>КТ ОГК аксиальная плоскость продолжение</vt:lpstr>
      <vt:lpstr>Ателектаз верхней доли левого легкого</vt:lpstr>
      <vt:lpstr>Ателектазе верхней доли левого легкого и частичный ателектаз правого легкого</vt:lpstr>
      <vt:lpstr>ПЭТ-КТ ОГК аксиальная плоскость продолжение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Рентгенография органов грудной клетки - базовая интерпретация  часть 2</dc:title>
  <dc:creator>Артем Колотурский</dc:creator>
  <cp:lastModifiedBy>Артем Колотурский</cp:lastModifiedBy>
  <cp:revision>271</cp:revision>
  <dcterms:created xsi:type="dcterms:W3CDTF">2023-03-25T06:08:18Z</dcterms:created>
  <dcterms:modified xsi:type="dcterms:W3CDTF">2024-04-22T10:34:14Z</dcterms:modified>
</cp:coreProperties>
</file>