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35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03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2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34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4580">
              <a:lnSpc>
                <a:spcPts val="1643"/>
              </a:lnSpc>
            </a:pPr>
            <a:fld id="{81D60167-4931-47E6-BA6A-407CBD079E47}" type="slidenum">
              <a:rPr lang="ru-RU" smtClean="0"/>
              <a:pPr marL="34580">
                <a:lnSpc>
                  <a:spcPts val="1643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27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1123" y="5766252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bg object 17"/>
          <p:cNvSpPr/>
          <p:nvPr/>
        </p:nvSpPr>
        <p:spPr>
          <a:xfrm>
            <a:off x="611123" y="1038728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bg object 18"/>
          <p:cNvSpPr/>
          <p:nvPr/>
        </p:nvSpPr>
        <p:spPr>
          <a:xfrm>
            <a:off x="606551" y="5836791"/>
            <a:ext cx="158750" cy="174620"/>
          </a:xfrm>
          <a:custGeom>
            <a:avLst/>
            <a:gdLst/>
            <a:ahLst/>
            <a:cxnLst/>
            <a:rect l="l" t="t" r="r" b="b"/>
            <a:pathLst>
              <a:path w="158750" h="192404">
                <a:moveTo>
                  <a:pt x="0" y="0"/>
                </a:moveTo>
                <a:lnTo>
                  <a:pt x="0" y="192024"/>
                </a:lnTo>
                <a:lnTo>
                  <a:pt x="158496" y="96012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4" b="0" i="0">
                <a:solidFill>
                  <a:srgbClr val="46465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34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4580">
              <a:lnSpc>
                <a:spcPts val="1643"/>
              </a:lnSpc>
            </a:pPr>
            <a:fld id="{81D60167-4931-47E6-BA6A-407CBD079E47}" type="slidenum">
              <a:rPr lang="ru-RU" smtClean="0"/>
              <a:pPr marL="34580">
                <a:lnSpc>
                  <a:spcPts val="1643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18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45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86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9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3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9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9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63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74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6D967-19BC-44BA-A82E-2185A5A9269B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EA09-59A1-479A-9E58-3024BEC31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7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6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890798" y="658425"/>
            <a:ext cx="6379668" cy="166119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34" b="1" kern="0" dirty="0">
                <a:solidFill>
                  <a:sysClr val="windowText" lastClr="000000"/>
                </a:solidFill>
              </a:rPr>
              <a:t>Федеральное государственное бюджетное образовательное учреждение высшего образования </a:t>
            </a:r>
            <a:br>
              <a:rPr lang="ru-RU" sz="1634" b="1" kern="0" dirty="0">
                <a:solidFill>
                  <a:sysClr val="windowText" lastClr="000000"/>
                </a:solidFill>
              </a:rPr>
            </a:br>
            <a:r>
              <a:rPr lang="ru-RU" sz="1634" b="1" kern="0" dirty="0">
                <a:solidFill>
                  <a:sysClr val="windowText" lastClr="000000"/>
                </a:solidFill>
              </a:rPr>
              <a:t>"Красноярский государственный медицинский университет имени профессора В.Ф. </a:t>
            </a:r>
            <a:r>
              <a:rPr lang="ru-RU" sz="1634" b="1" kern="0" dirty="0" err="1">
                <a:solidFill>
                  <a:sysClr val="windowText" lastClr="000000"/>
                </a:solidFill>
              </a:rPr>
              <a:t>Войно-Ясенецкого</a:t>
            </a:r>
            <a:r>
              <a:rPr lang="ru-RU" sz="1634" b="1" kern="0" dirty="0">
                <a:solidFill>
                  <a:sysClr val="windowText" lastClr="000000"/>
                </a:solidFill>
              </a:rPr>
              <a:t>" Министерства здравоохранения Российской Федерации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31253" y="2736236"/>
            <a:ext cx="8298756" cy="656745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78" b="1" dirty="0"/>
              <a:t>Замещение дефектов зубного ряда металлокерамическими мостовидными протезами. Показания и противопоказания Особенности конструирования и применения металлокерамических протезов при аномалиях прикуса.</a:t>
            </a:r>
            <a:endParaRPr lang="ru-RU" sz="2178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1781" y="4466345"/>
            <a:ext cx="4387583" cy="978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2" dirty="0"/>
              <a:t>Выполнил ординатор кафедры стоматологии ИПО </a:t>
            </a:r>
          </a:p>
          <a:p>
            <a:r>
              <a:rPr lang="ru-RU" sz="1452" dirty="0"/>
              <a:t>по специальности «Стоматология ортопедическая»</a:t>
            </a:r>
          </a:p>
          <a:p>
            <a:r>
              <a:rPr lang="ru-RU" sz="1452" b="1" dirty="0"/>
              <a:t>Юлдошходжаев Хотамходжа Мансурхуджаевич</a:t>
            </a:r>
          </a:p>
          <a:p>
            <a:r>
              <a:rPr lang="ru-RU" sz="1400" dirty="0" smtClean="0"/>
              <a:t>Рецензент к.м.н.</a:t>
            </a:r>
            <a:r>
              <a:rPr lang="ru-RU" sz="1400" b="1" dirty="0" smtClean="0"/>
              <a:t> </a:t>
            </a:r>
            <a:r>
              <a:rPr lang="ru-RU" sz="1400" b="1" smtClean="0"/>
              <a:t>Курочкин Вячеслав Николаевич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66232" y="6072307"/>
            <a:ext cx="1828799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34" dirty="0"/>
              <a:t>Красноярск 2021</a:t>
            </a:r>
          </a:p>
        </p:txBody>
      </p:sp>
    </p:spTree>
    <p:extLst>
      <p:ext uri="{BB962C8B-B14F-4D97-AF65-F5344CB8AC3E}">
        <p14:creationId xmlns:p14="http://schemas.microsoft.com/office/powerpoint/2010/main" val="265288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4868" y="332684"/>
            <a:ext cx="5768106" cy="688165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86"/>
              </a:spcBef>
            </a:pPr>
            <a:r>
              <a:rPr b="1" spc="-14" dirty="0">
                <a:latin typeface="+mn-lt"/>
                <a:cs typeface="Times New Roman"/>
              </a:rPr>
              <a:t>П</a:t>
            </a:r>
            <a:r>
              <a:rPr b="1" spc="-9" dirty="0">
                <a:latin typeface="+mn-lt"/>
                <a:cs typeface="Times New Roman"/>
              </a:rPr>
              <a:t>р</a:t>
            </a:r>
            <a:r>
              <a:rPr b="1" spc="-36" dirty="0">
                <a:latin typeface="+mn-lt"/>
                <a:cs typeface="Times New Roman"/>
              </a:rPr>
              <a:t>о</a:t>
            </a:r>
            <a:r>
              <a:rPr b="1" spc="-32" dirty="0">
                <a:latin typeface="+mn-lt"/>
                <a:cs typeface="Times New Roman"/>
              </a:rPr>
              <a:t>т</a:t>
            </a:r>
            <a:r>
              <a:rPr b="1" dirty="0">
                <a:latin typeface="+mn-lt"/>
                <a:cs typeface="Times New Roman"/>
              </a:rPr>
              <a:t>и</a:t>
            </a:r>
            <a:r>
              <a:rPr b="1" spc="-23" dirty="0">
                <a:latin typeface="+mn-lt"/>
                <a:cs typeface="Times New Roman"/>
              </a:rPr>
              <a:t>в</a:t>
            </a:r>
            <a:r>
              <a:rPr b="1" dirty="0">
                <a:latin typeface="+mn-lt"/>
                <a:cs typeface="Times New Roman"/>
              </a:rPr>
              <a:t>опо</a:t>
            </a:r>
            <a:r>
              <a:rPr b="1" spc="-41" dirty="0">
                <a:latin typeface="+mn-lt"/>
                <a:cs typeface="Times New Roman"/>
              </a:rPr>
              <a:t>к</a:t>
            </a:r>
            <a:r>
              <a:rPr b="1" dirty="0">
                <a:latin typeface="+mn-lt"/>
                <a:cs typeface="Times New Roman"/>
              </a:rPr>
              <a:t>а</a:t>
            </a:r>
            <a:r>
              <a:rPr b="1" spc="-14" dirty="0">
                <a:latin typeface="+mn-lt"/>
                <a:cs typeface="Times New Roman"/>
              </a:rPr>
              <a:t>з</a:t>
            </a:r>
            <a:r>
              <a:rPr b="1" dirty="0">
                <a:latin typeface="+mn-lt"/>
                <a:cs typeface="Times New Roman"/>
              </a:rPr>
              <a:t>ани</a:t>
            </a:r>
            <a:r>
              <a:rPr b="1" spc="-5" dirty="0">
                <a:latin typeface="+mn-lt"/>
                <a:cs typeface="Times New Roman"/>
              </a:rPr>
              <a:t>я: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8800" y="1631198"/>
            <a:ext cx="8052403" cy="352509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1815" spc="-18" dirty="0">
                <a:cs typeface="Times New Roman"/>
              </a:rPr>
              <a:t>1</a:t>
            </a:r>
            <a:r>
              <a:rPr sz="1815" spc="-18" dirty="0" smtClean="0">
                <a:cs typeface="Times New Roman"/>
              </a:rPr>
              <a:t>.</a:t>
            </a:r>
            <a:r>
              <a:rPr lang="ru-RU" sz="1815" spc="-18" dirty="0" smtClean="0">
                <a:cs typeface="Times New Roman"/>
              </a:rPr>
              <a:t> </a:t>
            </a:r>
            <a:r>
              <a:rPr sz="1815" spc="-18" dirty="0" err="1" smtClean="0">
                <a:cs typeface="Times New Roman"/>
              </a:rPr>
              <a:t>Абсолютные</a:t>
            </a:r>
            <a:r>
              <a:rPr sz="1815" spc="-18" dirty="0">
                <a:cs typeface="Times New Roman"/>
              </a:rPr>
              <a:t>:</a:t>
            </a:r>
            <a:endParaRPr sz="1815" dirty="0">
              <a:cs typeface="Times New Roman"/>
            </a:endParaRPr>
          </a:p>
          <a:p>
            <a:pPr marL="11527" marR="452416">
              <a:spcBef>
                <a:spcPts val="1284"/>
              </a:spcBef>
              <a:buAutoNum type="arabicParenR"/>
              <a:tabLst>
                <a:tab pos="260499" algn="l"/>
              </a:tabLst>
            </a:pPr>
            <a:r>
              <a:rPr lang="ru-RU" sz="1815" spc="-9" dirty="0" smtClean="0">
                <a:cs typeface="Times New Roman"/>
              </a:rPr>
              <a:t> </a:t>
            </a:r>
            <a:r>
              <a:rPr sz="1815" spc="-9" dirty="0" err="1" smtClean="0">
                <a:cs typeface="Times New Roman"/>
              </a:rPr>
              <a:t>Протезирование</a:t>
            </a:r>
            <a:r>
              <a:rPr sz="1815" spc="54" dirty="0" smtClean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недепульпированных</a:t>
            </a:r>
            <a:r>
              <a:rPr sz="1815" spc="109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зубов</a:t>
            </a:r>
            <a:r>
              <a:rPr sz="1815" spc="36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детей</a:t>
            </a:r>
            <a:r>
              <a:rPr sz="1815" spc="1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 </a:t>
            </a:r>
            <a:r>
              <a:rPr sz="1815" spc="-43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подростков</a:t>
            </a:r>
            <a:endParaRPr sz="1815" dirty="0">
              <a:cs typeface="Times New Roman"/>
            </a:endParaRPr>
          </a:p>
          <a:p>
            <a:pPr marL="260499" indent="-249549">
              <a:spcBef>
                <a:spcPts val="1266"/>
              </a:spcBef>
              <a:buAutoNum type="arabicParenR"/>
              <a:tabLst>
                <a:tab pos="261076" algn="l"/>
              </a:tabLst>
            </a:pPr>
            <a:r>
              <a:rPr sz="1815" spc="-9" dirty="0">
                <a:cs typeface="Times New Roman"/>
              </a:rPr>
              <a:t>Низкие,</a:t>
            </a:r>
            <a:r>
              <a:rPr sz="1815" spc="50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мелкие</a:t>
            </a:r>
            <a:r>
              <a:rPr sz="1815" spc="4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или</a:t>
            </a:r>
            <a:r>
              <a:rPr sz="1815" spc="3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плоские</a:t>
            </a:r>
            <a:r>
              <a:rPr sz="1815" spc="4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клинические</a:t>
            </a:r>
            <a:r>
              <a:rPr sz="1815" spc="109" dirty="0">
                <a:cs typeface="Times New Roman"/>
              </a:rPr>
              <a:t> </a:t>
            </a:r>
            <a:r>
              <a:rPr sz="1815" spc="-18" dirty="0" err="1">
                <a:cs typeface="Times New Roman"/>
              </a:rPr>
              <a:t>коронки</a:t>
            </a:r>
            <a:r>
              <a:rPr sz="1815" spc="9" dirty="0">
                <a:cs typeface="Times New Roman"/>
              </a:rPr>
              <a:t> </a:t>
            </a:r>
            <a:r>
              <a:rPr sz="1815" spc="-27" dirty="0" err="1" smtClean="0">
                <a:cs typeface="Times New Roman"/>
              </a:rPr>
              <a:t>зубов</a:t>
            </a:r>
            <a:r>
              <a:rPr lang="ru-RU" sz="1815" dirty="0">
                <a:cs typeface="Times New Roman"/>
              </a:rPr>
              <a:t> </a:t>
            </a:r>
            <a:r>
              <a:rPr sz="1815" spc="-5" dirty="0" smtClean="0">
                <a:cs typeface="Times New Roman"/>
              </a:rPr>
              <a:t>с</a:t>
            </a:r>
            <a:r>
              <a:rPr sz="1815" spc="5" dirty="0" smtClean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тонкими</a:t>
            </a:r>
            <a:r>
              <a:rPr sz="1815" spc="36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стенками,</a:t>
            </a:r>
            <a:r>
              <a:rPr sz="1815" spc="4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при</a:t>
            </a:r>
            <a:r>
              <a:rPr sz="1815" spc="14" dirty="0">
                <a:cs typeface="Times New Roman"/>
              </a:rPr>
              <a:t> </a:t>
            </a:r>
            <a:r>
              <a:rPr sz="1815" spc="-23" dirty="0" err="1">
                <a:cs typeface="Times New Roman"/>
              </a:rPr>
              <a:t>которых</a:t>
            </a:r>
            <a:r>
              <a:rPr sz="1815" spc="-14" dirty="0">
                <a:cs typeface="Times New Roman"/>
              </a:rPr>
              <a:t> </a:t>
            </a:r>
            <a:r>
              <a:rPr sz="1815" spc="-14" dirty="0" err="1" smtClean="0">
                <a:cs typeface="Times New Roman"/>
              </a:rPr>
              <a:t>невозможно</a:t>
            </a:r>
            <a:r>
              <a:rPr lang="ru-RU" sz="1815" dirty="0">
                <a:cs typeface="Times New Roman"/>
              </a:rPr>
              <a:t> </a:t>
            </a:r>
            <a:r>
              <a:rPr sz="1815" spc="-9" dirty="0" err="1" smtClean="0">
                <a:cs typeface="Times New Roman"/>
              </a:rPr>
              <a:t>сошлифовать</a:t>
            </a:r>
            <a:r>
              <a:rPr sz="1815" spc="32" dirty="0" smtClean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твердые</a:t>
            </a:r>
            <a:r>
              <a:rPr sz="1815" dirty="0">
                <a:cs typeface="Times New Roman"/>
              </a:rPr>
              <a:t> </a:t>
            </a:r>
            <a:r>
              <a:rPr sz="1815" spc="-14" dirty="0" err="1">
                <a:cs typeface="Times New Roman"/>
              </a:rPr>
              <a:t>ткани</a:t>
            </a:r>
            <a:r>
              <a:rPr sz="1815" spc="36" dirty="0">
                <a:cs typeface="Times New Roman"/>
              </a:rPr>
              <a:t> </a:t>
            </a:r>
            <a:r>
              <a:rPr sz="1815" spc="-23" dirty="0" err="1" smtClean="0">
                <a:cs typeface="Times New Roman"/>
              </a:rPr>
              <a:t>под</a:t>
            </a:r>
            <a:r>
              <a:rPr lang="ru-RU" sz="1815" spc="-9" dirty="0">
                <a:cs typeface="Times New Roman"/>
              </a:rPr>
              <a:t> </a:t>
            </a:r>
            <a:r>
              <a:rPr sz="1815" spc="-9" dirty="0" err="1" smtClean="0">
                <a:cs typeface="Times New Roman"/>
              </a:rPr>
              <a:t>металлокерамическую</a:t>
            </a:r>
            <a:r>
              <a:rPr lang="ru-RU" sz="1815" dirty="0">
                <a:cs typeface="Times New Roman"/>
              </a:rPr>
              <a:t> </a:t>
            </a:r>
            <a:r>
              <a:rPr sz="1815" spc="-5" dirty="0" err="1" smtClean="0">
                <a:cs typeface="Times New Roman"/>
              </a:rPr>
              <a:t>мостовидный</a:t>
            </a:r>
            <a:r>
              <a:rPr sz="1815" spc="36" dirty="0" smtClean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</a:t>
            </a:r>
            <a:endParaRPr sz="1815" dirty="0">
              <a:cs typeface="Times New Roman"/>
            </a:endParaRPr>
          </a:p>
          <a:p>
            <a:pPr marL="11527">
              <a:spcBef>
                <a:spcPts val="1266"/>
              </a:spcBef>
            </a:pPr>
            <a:r>
              <a:rPr sz="1815" dirty="0">
                <a:cs typeface="Times New Roman"/>
              </a:rPr>
              <a:t>2.</a:t>
            </a:r>
            <a:r>
              <a:rPr sz="1815" spc="-50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Относительные:</a:t>
            </a:r>
            <a:endParaRPr sz="1815" dirty="0">
              <a:cs typeface="Times New Roman"/>
            </a:endParaRPr>
          </a:p>
          <a:p>
            <a:pPr marL="259923" indent="-248973">
              <a:spcBef>
                <a:spcPts val="1284"/>
              </a:spcBef>
              <a:buAutoNum type="arabicParenR"/>
              <a:tabLst>
                <a:tab pos="260499" algn="l"/>
              </a:tabLst>
            </a:pPr>
            <a:r>
              <a:rPr sz="1815" spc="-18" dirty="0">
                <a:cs typeface="Times New Roman"/>
              </a:rPr>
              <a:t>Аномалии</a:t>
            </a:r>
            <a:r>
              <a:rPr sz="1815" spc="7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прикуса</a:t>
            </a:r>
            <a:r>
              <a:rPr sz="1815" spc="6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</a:t>
            </a:r>
            <a:r>
              <a:rPr sz="1815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глубоким</a:t>
            </a:r>
            <a:r>
              <a:rPr sz="1815" spc="73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резцовым</a:t>
            </a:r>
            <a:r>
              <a:rPr sz="1815" spc="3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перекрытием</a:t>
            </a:r>
            <a:endParaRPr sz="1815" dirty="0">
              <a:cs typeface="Times New Roman"/>
            </a:endParaRPr>
          </a:p>
          <a:p>
            <a:pPr marL="259923" indent="-248973">
              <a:spcBef>
                <a:spcPts val="1266"/>
              </a:spcBef>
              <a:buAutoNum type="arabicParenR"/>
              <a:tabLst>
                <a:tab pos="260499" algn="l"/>
              </a:tabLst>
            </a:pPr>
            <a:r>
              <a:rPr sz="1815" spc="-5" dirty="0">
                <a:cs typeface="Times New Roman"/>
              </a:rPr>
              <a:t>Резцы </a:t>
            </a:r>
            <a:r>
              <a:rPr sz="1815" spc="-14" dirty="0">
                <a:cs typeface="Times New Roman"/>
              </a:rPr>
              <a:t>нижней</a:t>
            </a:r>
            <a:r>
              <a:rPr sz="1815" spc="77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челюсти</a:t>
            </a:r>
            <a:r>
              <a:rPr sz="1815" spc="2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</a:t>
            </a:r>
            <a:r>
              <a:rPr sz="181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живой</a:t>
            </a:r>
            <a:r>
              <a:rPr sz="1815" spc="27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пульпой</a:t>
            </a:r>
            <a:r>
              <a:rPr sz="1815" spc="9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9" dirty="0">
                <a:cs typeface="Times New Roman"/>
              </a:rPr>
              <a:t> </a:t>
            </a:r>
            <a:r>
              <a:rPr sz="1815" spc="-14" dirty="0" err="1" smtClean="0">
                <a:cs typeface="Times New Roman"/>
              </a:rPr>
              <a:t>невысокой</a:t>
            </a:r>
            <a:r>
              <a:rPr lang="ru-RU" sz="1815" dirty="0">
                <a:cs typeface="Times New Roman"/>
              </a:rPr>
              <a:t> </a:t>
            </a:r>
            <a:r>
              <a:rPr sz="1815" spc="-14" dirty="0" err="1" smtClean="0">
                <a:cs typeface="Times New Roman"/>
              </a:rPr>
              <a:t>клинической</a:t>
            </a:r>
            <a:r>
              <a:rPr sz="1815" spc="73" dirty="0" smtClean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коронкой</a:t>
            </a:r>
            <a:endParaRPr sz="1815" dirty="0">
              <a:cs typeface="Times New Roman"/>
            </a:endParaRPr>
          </a:p>
          <a:p>
            <a:pPr marL="260499" indent="-249549">
              <a:spcBef>
                <a:spcPts val="1266"/>
              </a:spcBef>
              <a:buAutoNum type="arabicParenR" startAt="3"/>
              <a:tabLst>
                <a:tab pos="261076" algn="l"/>
              </a:tabLst>
            </a:pPr>
            <a:r>
              <a:rPr sz="1815" spc="-14" dirty="0">
                <a:cs typeface="Times New Roman"/>
              </a:rPr>
              <a:t>Парафункции</a:t>
            </a:r>
            <a:r>
              <a:rPr sz="1815" spc="9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жевательных</a:t>
            </a:r>
            <a:r>
              <a:rPr sz="1815" spc="50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мышц</a:t>
            </a:r>
            <a:endParaRPr sz="1815" dirty="0"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83736" y="1631198"/>
            <a:ext cx="2567082" cy="364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4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6602" y="273385"/>
            <a:ext cx="9981560" cy="995942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R="2882" algn="ctr">
              <a:lnSpc>
                <a:spcPct val="100000"/>
              </a:lnSpc>
              <a:spcBef>
                <a:spcPts val="86"/>
              </a:spcBef>
            </a:pPr>
            <a:r>
              <a:rPr sz="3200" b="1" spc="-5" dirty="0">
                <a:solidFill>
                  <a:srgbClr val="000000"/>
                </a:solidFill>
                <a:latin typeface="+mn-lt"/>
                <a:cs typeface="Times New Roman"/>
              </a:rPr>
              <a:t>Металлокерамические</a:t>
            </a:r>
            <a:r>
              <a:rPr sz="32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мостовидные</a:t>
            </a:r>
            <a:r>
              <a:rPr sz="3200" b="1" spc="45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протезы</a:t>
            </a:r>
            <a:r>
              <a:rPr sz="3200" b="1" spc="50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9" dirty="0">
                <a:solidFill>
                  <a:srgbClr val="000000"/>
                </a:solidFill>
                <a:latin typeface="+mn-lt"/>
                <a:cs typeface="Times New Roman"/>
              </a:rPr>
              <a:t>при</a:t>
            </a:r>
          </a:p>
          <a:p>
            <a:pPr algn="ctr">
              <a:lnSpc>
                <a:spcPct val="100000"/>
              </a:lnSpc>
              <a:tabLst>
                <a:tab pos="3339809" algn="l"/>
                <a:tab pos="9958337" algn="l"/>
              </a:tabLst>
            </a:pPr>
            <a:r>
              <a:rPr sz="3200" spc="-5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	</a:t>
            </a:r>
            <a:r>
              <a:rPr sz="3200" b="1" spc="-9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аномалиях</a:t>
            </a:r>
            <a:r>
              <a:rPr sz="3200" b="1" spc="-14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прикуса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7159" y="1686914"/>
            <a:ext cx="6187641" cy="2793870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 algn="just">
              <a:spcBef>
                <a:spcPts val="86"/>
              </a:spcBef>
            </a:pPr>
            <a:r>
              <a:rPr lang="ru-RU" spc="-5" dirty="0" smtClean="0">
                <a:cs typeface="Times New Roman"/>
              </a:rPr>
              <a:t>	</a:t>
            </a:r>
            <a:r>
              <a:rPr spc="-5" dirty="0" err="1" smtClean="0">
                <a:cs typeface="Times New Roman"/>
              </a:rPr>
              <a:t>При</a:t>
            </a:r>
            <a:r>
              <a:rPr spc="14" dirty="0" smtClean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аномалиях</a:t>
            </a:r>
            <a:r>
              <a:rPr spc="50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прикуса,</a:t>
            </a:r>
            <a:r>
              <a:rPr spc="77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таких</a:t>
            </a:r>
            <a:r>
              <a:rPr spc="32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как</a:t>
            </a:r>
            <a:r>
              <a:rPr spc="50" dirty="0">
                <a:cs typeface="Times New Roman"/>
              </a:rPr>
              <a:t> </a:t>
            </a:r>
            <a:r>
              <a:rPr spc="-27" dirty="0" err="1">
                <a:cs typeface="Times New Roman"/>
              </a:rPr>
              <a:t>глубокий</a:t>
            </a:r>
            <a:r>
              <a:rPr spc="77" dirty="0">
                <a:cs typeface="Times New Roman"/>
              </a:rPr>
              <a:t> </a:t>
            </a:r>
            <a:r>
              <a:rPr spc="-18" dirty="0" err="1" smtClean="0">
                <a:cs typeface="Times New Roman"/>
              </a:rPr>
              <a:t>прикус</a:t>
            </a:r>
            <a:r>
              <a:rPr spc="-18" dirty="0" smtClean="0">
                <a:cs typeface="Times New Roman"/>
              </a:rPr>
              <a:t>,</a:t>
            </a:r>
            <a:r>
              <a:rPr lang="ru-RU" spc="-18" dirty="0" smtClean="0">
                <a:cs typeface="Times New Roman"/>
              </a:rPr>
              <a:t> </a:t>
            </a:r>
            <a:r>
              <a:rPr spc="-27" dirty="0" err="1" smtClean="0">
                <a:cs typeface="Times New Roman"/>
              </a:rPr>
              <a:t>глубокий</a:t>
            </a:r>
            <a:r>
              <a:rPr spc="73" dirty="0" smtClean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травмирующий</a:t>
            </a:r>
            <a:r>
              <a:rPr spc="77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прикус,</a:t>
            </a:r>
            <a:r>
              <a:rPr spc="86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прогнатия</a:t>
            </a:r>
            <a:r>
              <a:rPr spc="5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и</a:t>
            </a:r>
            <a:r>
              <a:rPr spc="23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прогения</a:t>
            </a:r>
            <a:r>
              <a:rPr spc="50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с </a:t>
            </a:r>
            <a:r>
              <a:rPr dirty="0">
                <a:cs typeface="Times New Roman"/>
              </a:rPr>
              <a:t> </a:t>
            </a:r>
            <a:r>
              <a:rPr spc="-27" dirty="0">
                <a:cs typeface="Times New Roman"/>
              </a:rPr>
              <a:t>глубоким</a:t>
            </a:r>
            <a:r>
              <a:rPr spc="82" dirty="0">
                <a:cs typeface="Times New Roman"/>
              </a:rPr>
              <a:t> </a:t>
            </a:r>
            <a:r>
              <a:rPr dirty="0">
                <a:cs typeface="Times New Roman"/>
              </a:rPr>
              <a:t>резцовым</a:t>
            </a:r>
            <a:r>
              <a:rPr spc="18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перекрытием,</a:t>
            </a:r>
            <a:r>
              <a:rPr spc="50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осложненных</a:t>
            </a:r>
            <a:r>
              <a:rPr spc="82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дефектам </a:t>
            </a:r>
            <a:r>
              <a:rPr spc="-43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и</a:t>
            </a:r>
            <a:r>
              <a:rPr spc="18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деформациями</a:t>
            </a:r>
            <a:r>
              <a:rPr spc="18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зубных</a:t>
            </a:r>
            <a:r>
              <a:rPr spc="82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рядов,</a:t>
            </a:r>
            <a:r>
              <a:rPr dirty="0">
                <a:cs typeface="Times New Roman"/>
              </a:rPr>
              <a:t> </a:t>
            </a:r>
            <a:r>
              <a:rPr spc="-9" dirty="0" err="1">
                <a:cs typeface="Times New Roman"/>
              </a:rPr>
              <a:t>смещением</a:t>
            </a:r>
            <a:r>
              <a:rPr spc="32" dirty="0">
                <a:cs typeface="Times New Roman"/>
              </a:rPr>
              <a:t> </a:t>
            </a:r>
            <a:r>
              <a:rPr spc="-14" dirty="0" err="1" smtClean="0">
                <a:cs typeface="Times New Roman"/>
              </a:rPr>
              <a:t>нижней</a:t>
            </a:r>
            <a:r>
              <a:rPr lang="ru-RU" dirty="0">
                <a:cs typeface="Times New Roman"/>
              </a:rPr>
              <a:t> </a:t>
            </a:r>
            <a:r>
              <a:rPr spc="-5" dirty="0" err="1" smtClean="0">
                <a:cs typeface="Times New Roman"/>
              </a:rPr>
              <a:t>челюсти</a:t>
            </a:r>
            <a:r>
              <a:rPr spc="-5" dirty="0">
                <a:cs typeface="Times New Roman"/>
              </a:rPr>
              <a:t>, </a:t>
            </a:r>
            <a:r>
              <a:rPr spc="-14" dirty="0">
                <a:cs typeface="Times New Roman"/>
              </a:rPr>
              <a:t>патологической </a:t>
            </a:r>
            <a:r>
              <a:rPr dirty="0">
                <a:cs typeface="Times New Roman"/>
              </a:rPr>
              <a:t>стираемостью, </a:t>
            </a:r>
            <a:r>
              <a:rPr spc="-14" dirty="0" err="1" smtClean="0">
                <a:cs typeface="Times New Roman"/>
              </a:rPr>
              <a:t>уменьшением</a:t>
            </a:r>
            <a:r>
              <a:rPr lang="ru-RU" spc="-14" dirty="0">
                <a:cs typeface="Times New Roman"/>
              </a:rPr>
              <a:t> </a:t>
            </a:r>
            <a:r>
              <a:rPr spc="-9" dirty="0" err="1" smtClean="0">
                <a:cs typeface="Times New Roman"/>
              </a:rPr>
              <a:t>межальвеолярного</a:t>
            </a:r>
            <a:r>
              <a:rPr spc="-9" dirty="0" smtClean="0">
                <a:cs typeface="Times New Roman"/>
              </a:rPr>
              <a:t> </a:t>
            </a:r>
            <a:r>
              <a:rPr spc="-9" dirty="0" err="1">
                <a:cs typeface="Times New Roman"/>
              </a:rPr>
              <a:t>расстояния</a:t>
            </a:r>
            <a:r>
              <a:rPr spc="-9" dirty="0" smtClean="0">
                <a:cs typeface="Times New Roman"/>
              </a:rPr>
              <a:t>.</a:t>
            </a:r>
            <a:endParaRPr lang="ru-RU" spc="-9" dirty="0" smtClean="0">
              <a:cs typeface="Times New Roman"/>
            </a:endParaRPr>
          </a:p>
          <a:p>
            <a:pPr marL="11527" algn="just">
              <a:spcBef>
                <a:spcPts val="86"/>
              </a:spcBef>
            </a:pPr>
            <a:r>
              <a:rPr lang="ru-RU" spc="-9" dirty="0" smtClean="0">
                <a:cs typeface="Times New Roman"/>
              </a:rPr>
              <a:t>	</a:t>
            </a:r>
            <a:r>
              <a:rPr spc="-9" dirty="0" err="1" smtClean="0">
                <a:cs typeface="Times New Roman"/>
              </a:rPr>
              <a:t>Отсутствие</a:t>
            </a:r>
            <a:r>
              <a:rPr spc="-9" dirty="0" smtClean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подготовки </a:t>
            </a:r>
            <a:r>
              <a:rPr spc="-18" dirty="0">
                <a:cs typeface="Times New Roman"/>
              </a:rPr>
              <a:t> может</a:t>
            </a:r>
            <a:r>
              <a:rPr spc="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привести</a:t>
            </a:r>
            <a:r>
              <a:rPr spc="68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к</a:t>
            </a:r>
            <a:r>
              <a:rPr dirty="0">
                <a:cs typeface="Times New Roman"/>
              </a:rPr>
              <a:t> серьезным</a:t>
            </a:r>
            <a:r>
              <a:rPr spc="18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последствиям.</a:t>
            </a:r>
            <a:r>
              <a:rPr spc="77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В</a:t>
            </a:r>
            <a:r>
              <a:rPr spc="18" dirty="0">
                <a:cs typeface="Times New Roman"/>
              </a:rPr>
              <a:t> </a:t>
            </a:r>
            <a:r>
              <a:rPr spc="-9" dirty="0" err="1" smtClean="0">
                <a:cs typeface="Times New Roman"/>
              </a:rPr>
              <a:t>этих</a:t>
            </a:r>
            <a:r>
              <a:rPr lang="ru-RU" spc="-9" dirty="0" smtClean="0">
                <a:cs typeface="Times New Roman"/>
              </a:rPr>
              <a:t> </a:t>
            </a:r>
            <a:r>
              <a:rPr spc="-9" dirty="0" err="1" smtClean="0">
                <a:cs typeface="Times New Roman"/>
              </a:rPr>
              <a:t>случаях</a:t>
            </a:r>
            <a:r>
              <a:rPr spc="59" dirty="0" smtClean="0">
                <a:cs typeface="Times New Roman"/>
              </a:rPr>
              <a:t> </a:t>
            </a:r>
            <a:r>
              <a:rPr dirty="0">
                <a:cs typeface="Times New Roman"/>
              </a:rPr>
              <a:t>реальна</a:t>
            </a:r>
            <a:r>
              <a:rPr spc="23" dirty="0">
                <a:cs typeface="Times New Roman"/>
              </a:rPr>
              <a:t> </a:t>
            </a:r>
            <a:r>
              <a:rPr dirty="0">
                <a:cs typeface="Times New Roman"/>
              </a:rPr>
              <a:t>опасность</a:t>
            </a:r>
            <a:r>
              <a:rPr spc="27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внедрения</a:t>
            </a:r>
            <a:r>
              <a:rPr spc="5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и</a:t>
            </a:r>
            <a:r>
              <a:rPr spc="9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расшатывания </a:t>
            </a:r>
            <a:r>
              <a:rPr spc="-5" dirty="0">
                <a:cs typeface="Times New Roman"/>
              </a:rPr>
              <a:t> опорных</a:t>
            </a:r>
            <a:r>
              <a:rPr spc="27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зубов,</a:t>
            </a:r>
            <a:r>
              <a:rPr spc="64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травматической</a:t>
            </a:r>
            <a:r>
              <a:rPr spc="50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перегрузки</a:t>
            </a:r>
            <a:r>
              <a:rPr spc="68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их</a:t>
            </a:r>
            <a:r>
              <a:rPr spc="27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пародонта, </a:t>
            </a:r>
            <a:r>
              <a:rPr spc="-439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дисфункции</a:t>
            </a:r>
            <a:r>
              <a:rPr spc="77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сустава,</a:t>
            </a:r>
            <a:r>
              <a:rPr spc="50" dirty="0">
                <a:cs typeface="Times New Roman"/>
              </a:rPr>
              <a:t> </a:t>
            </a:r>
            <a:r>
              <a:rPr spc="-32" dirty="0">
                <a:cs typeface="Times New Roman"/>
              </a:rPr>
              <a:t>откола</a:t>
            </a:r>
            <a:r>
              <a:rPr spc="23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облицовки.</a:t>
            </a:r>
            <a:endParaRPr dirty="0"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52733" y="1871716"/>
            <a:ext cx="4707467" cy="242426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11351" y="4838862"/>
            <a:ext cx="5372062" cy="141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12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2335" y="115254"/>
            <a:ext cx="8579265" cy="995942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R="50139" algn="ctr">
              <a:lnSpc>
                <a:spcPct val="100000"/>
              </a:lnSpc>
              <a:spcBef>
                <a:spcPts val="86"/>
              </a:spcBef>
            </a:pPr>
            <a:r>
              <a:rPr sz="3200" b="1" spc="-5" dirty="0">
                <a:solidFill>
                  <a:srgbClr val="000000"/>
                </a:solidFill>
                <a:latin typeface="+mn-lt"/>
                <a:cs typeface="Times New Roman"/>
              </a:rPr>
              <a:t>Металлокерамические</a:t>
            </a:r>
            <a:r>
              <a:rPr sz="32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мостовидные</a:t>
            </a:r>
            <a:r>
              <a:rPr sz="3200" b="1" spc="50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 err="1">
                <a:solidFill>
                  <a:srgbClr val="000000"/>
                </a:solidFill>
                <a:latin typeface="+mn-lt"/>
                <a:cs typeface="Times New Roman"/>
              </a:rPr>
              <a:t>протезы</a:t>
            </a:r>
            <a:r>
              <a:rPr sz="3200" b="1" spc="5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lang="ru-RU" sz="3200" b="1" spc="-9" dirty="0" smtClean="0">
                <a:solidFill>
                  <a:srgbClr val="000000"/>
                </a:solidFill>
                <a:latin typeface="+mn-lt"/>
                <a:cs typeface="Times New Roman"/>
              </a:rPr>
              <a:t>при </a:t>
            </a:r>
            <a:r>
              <a:rPr sz="3200" b="1" spc="-9" dirty="0" err="1" smtClean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аномалиях</a:t>
            </a:r>
            <a:r>
              <a:rPr sz="3200" b="1" spc="-27" dirty="0" smtClean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</a:t>
            </a:r>
            <a:r>
              <a:rPr sz="3200" b="1" spc="-18" dirty="0" err="1" smtClean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прикуса</a:t>
            </a:r>
            <a:endParaRPr sz="3200" b="1" spc="-18" dirty="0">
              <a:solidFill>
                <a:srgbClr val="000000"/>
              </a:solidFill>
              <a:uFill>
                <a:solidFill>
                  <a:srgbClr val="9FB8CD"/>
                </a:solidFill>
              </a:uFill>
              <a:latin typeface="+mn-lt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6667" y="1708046"/>
            <a:ext cx="6461827" cy="3921358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 marR="4611">
              <a:spcBef>
                <a:spcPts val="86"/>
              </a:spcBef>
            </a:pPr>
            <a:r>
              <a:rPr lang="ru-RU" sz="1815" spc="-9" dirty="0" smtClean="0">
                <a:cs typeface="Times New Roman"/>
              </a:rPr>
              <a:t>	</a:t>
            </a:r>
            <a:r>
              <a:rPr sz="1815" spc="-9" dirty="0" err="1" smtClean="0">
                <a:cs typeface="Times New Roman"/>
              </a:rPr>
              <a:t>Металлокерамичекие</a:t>
            </a:r>
            <a:r>
              <a:rPr sz="1815" spc="59" dirty="0" smtClean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коронки</a:t>
            </a:r>
            <a:r>
              <a:rPr sz="1815" spc="2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или</a:t>
            </a:r>
            <a:r>
              <a:rPr sz="1815" spc="23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мостовидные</a:t>
            </a:r>
            <a:r>
              <a:rPr sz="1815" spc="41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протезы</a:t>
            </a:r>
            <a:r>
              <a:rPr sz="1815" spc="-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 </a:t>
            </a:r>
            <a:r>
              <a:rPr sz="1815" spc="-43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переднем</a:t>
            </a:r>
            <a:r>
              <a:rPr sz="1815" spc="27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отделе</a:t>
            </a:r>
            <a:r>
              <a:rPr sz="181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зубных</a:t>
            </a:r>
            <a:r>
              <a:rPr sz="1815" spc="7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рядов</a:t>
            </a:r>
            <a:r>
              <a:rPr sz="1815" spc="-9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целесообразно</a:t>
            </a:r>
            <a:r>
              <a:rPr sz="1815" spc="32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применять </a:t>
            </a:r>
            <a:r>
              <a:rPr sz="1815" spc="-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лишь</a:t>
            </a:r>
            <a:r>
              <a:rPr sz="1815" spc="27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</a:t>
            </a:r>
            <a:r>
              <a:rPr sz="1815" spc="27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нерезком</a:t>
            </a:r>
            <a:r>
              <a:rPr sz="1815" spc="4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выраженном</a:t>
            </a:r>
            <a:r>
              <a:rPr sz="1815" spc="64" dirty="0">
                <a:cs typeface="Times New Roman"/>
              </a:rPr>
              <a:t> </a:t>
            </a:r>
            <a:r>
              <a:rPr sz="1815" i="1" spc="-14" dirty="0">
                <a:cs typeface="Times New Roman"/>
              </a:rPr>
              <a:t>открытом</a:t>
            </a:r>
            <a:r>
              <a:rPr sz="1815" i="1" spc="9" dirty="0">
                <a:cs typeface="Times New Roman"/>
              </a:rPr>
              <a:t> </a:t>
            </a:r>
            <a:r>
              <a:rPr sz="1815" i="1" spc="-5" dirty="0">
                <a:cs typeface="Times New Roman"/>
              </a:rPr>
              <a:t>прикусе,</a:t>
            </a:r>
            <a:r>
              <a:rPr sz="1815" i="1" spc="-41" dirty="0">
                <a:cs typeface="Times New Roman"/>
              </a:rPr>
              <a:t> </a:t>
            </a:r>
            <a:r>
              <a:rPr sz="1815" spc="-45" dirty="0">
                <a:cs typeface="Times New Roman"/>
              </a:rPr>
              <a:t>когда </a:t>
            </a:r>
            <a:r>
              <a:rPr sz="1815" spc="-43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вертикальная</a:t>
            </a:r>
            <a:r>
              <a:rPr sz="1815" spc="6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щель</a:t>
            </a:r>
            <a:r>
              <a:rPr sz="1815" spc="-5" dirty="0">
                <a:cs typeface="Times New Roman"/>
              </a:rPr>
              <a:t> между</a:t>
            </a:r>
            <a:r>
              <a:rPr sz="1815" spc="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передними</a:t>
            </a:r>
            <a:r>
              <a:rPr sz="1815" spc="54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зубами</a:t>
            </a:r>
            <a:r>
              <a:rPr sz="1815" spc="32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верхней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 </a:t>
            </a:r>
            <a:r>
              <a:rPr sz="181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нижней</a:t>
            </a:r>
            <a:r>
              <a:rPr sz="1815" spc="82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челюстей</a:t>
            </a:r>
            <a:r>
              <a:rPr sz="1815" spc="41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не</a:t>
            </a:r>
            <a:r>
              <a:rPr sz="1815" spc="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превышает</a:t>
            </a:r>
            <a:r>
              <a:rPr sz="1815" spc="5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5 </a:t>
            </a:r>
            <a:r>
              <a:rPr sz="1815" dirty="0" err="1" smtClean="0">
                <a:cs typeface="Times New Roman"/>
              </a:rPr>
              <a:t>мм</a:t>
            </a:r>
            <a:r>
              <a:rPr sz="1815" dirty="0" smtClean="0">
                <a:cs typeface="Times New Roman"/>
              </a:rPr>
              <a:t>.</a:t>
            </a:r>
            <a:endParaRPr lang="ru-RU" sz="1815" spc="-18" dirty="0">
              <a:cs typeface="Times New Roman"/>
            </a:endParaRPr>
          </a:p>
          <a:p>
            <a:pPr marL="11527" marR="4611">
              <a:spcBef>
                <a:spcPts val="86"/>
              </a:spcBef>
            </a:pPr>
            <a:r>
              <a:rPr lang="ru-RU" sz="1815" spc="-18" dirty="0">
                <a:cs typeface="Times New Roman"/>
              </a:rPr>
              <a:t>	П</a:t>
            </a:r>
            <a:r>
              <a:rPr sz="1815" spc="-14" dirty="0" err="1" smtClean="0">
                <a:cs typeface="Times New Roman"/>
              </a:rPr>
              <a:t>утем</a:t>
            </a:r>
            <a:r>
              <a:rPr sz="1815" spc="59" dirty="0" smtClean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моделировки </a:t>
            </a:r>
            <a:r>
              <a:rPr sz="1815" spc="-43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9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удлинения</a:t>
            </a:r>
            <a:r>
              <a:rPr sz="1815" spc="82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режущего</a:t>
            </a:r>
            <a:r>
              <a:rPr sz="1815" spc="50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края</a:t>
            </a:r>
            <a:r>
              <a:rPr sz="1815" spc="23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резцов</a:t>
            </a:r>
            <a:r>
              <a:rPr sz="1815" spc="-5" dirty="0">
                <a:cs typeface="Times New Roman"/>
              </a:rPr>
              <a:t> и</a:t>
            </a:r>
            <a:r>
              <a:rPr sz="1815" spc="14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клыков,</a:t>
            </a:r>
            <a:r>
              <a:rPr sz="1815" spc="4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а</a:t>
            </a:r>
            <a:r>
              <a:rPr sz="1815" spc="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иногда</a:t>
            </a:r>
            <a:r>
              <a:rPr sz="1815" spc="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 </a:t>
            </a:r>
            <a:r>
              <a:rPr sz="181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жевательной</a:t>
            </a:r>
            <a:r>
              <a:rPr sz="1815" spc="50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поверхности</a:t>
            </a:r>
            <a:r>
              <a:rPr sz="1815" spc="5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первых</a:t>
            </a:r>
            <a:r>
              <a:rPr sz="1815" spc="32" dirty="0">
                <a:cs typeface="Times New Roman"/>
              </a:rPr>
              <a:t> </a:t>
            </a:r>
            <a:r>
              <a:rPr sz="1815" spc="-5" dirty="0" err="1">
                <a:cs typeface="Times New Roman"/>
              </a:rPr>
              <a:t>премоляров</a:t>
            </a:r>
            <a:r>
              <a:rPr sz="1815" spc="27" dirty="0">
                <a:cs typeface="Times New Roman"/>
              </a:rPr>
              <a:t> </a:t>
            </a:r>
            <a:r>
              <a:rPr sz="1815" spc="-9" dirty="0" err="1" smtClean="0">
                <a:cs typeface="Times New Roman"/>
              </a:rPr>
              <a:t>обеих</a:t>
            </a:r>
            <a:r>
              <a:rPr lang="ru-RU" sz="1815" dirty="0">
                <a:cs typeface="Times New Roman"/>
              </a:rPr>
              <a:t> </a:t>
            </a:r>
            <a:r>
              <a:rPr sz="1815" spc="-9" dirty="0" err="1" smtClean="0">
                <a:cs typeface="Times New Roman"/>
              </a:rPr>
              <a:t>челюстей</a:t>
            </a:r>
            <a:r>
              <a:rPr sz="1815" spc="-9" dirty="0">
                <a:cs typeface="Times New Roman"/>
              </a:rPr>
              <a:t>,</a:t>
            </a:r>
            <a:r>
              <a:rPr sz="1815" spc="36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эту </a:t>
            </a:r>
            <a:r>
              <a:rPr sz="1815" spc="-5" dirty="0">
                <a:cs typeface="Times New Roman"/>
              </a:rPr>
              <a:t>щель</a:t>
            </a:r>
            <a:r>
              <a:rPr sz="1815" spc="18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удается</a:t>
            </a:r>
            <a:r>
              <a:rPr sz="1815" spc="36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уменьшить</a:t>
            </a:r>
            <a:r>
              <a:rPr sz="1815" spc="8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-14" dirty="0">
                <a:cs typeface="Times New Roman"/>
              </a:rPr>
              <a:t> </a:t>
            </a:r>
            <a:r>
              <a:rPr sz="1815" spc="-14" dirty="0" err="1" smtClean="0">
                <a:cs typeface="Times New Roman"/>
              </a:rPr>
              <a:t>даже</a:t>
            </a:r>
            <a:r>
              <a:rPr lang="ru-RU" sz="1815" spc="-14" dirty="0" smtClean="0">
                <a:cs typeface="Times New Roman"/>
              </a:rPr>
              <a:t> </a:t>
            </a:r>
            <a:r>
              <a:rPr sz="1815" spc="-14" dirty="0" err="1" smtClean="0">
                <a:cs typeface="Times New Roman"/>
              </a:rPr>
              <a:t>ликвидировать</a:t>
            </a:r>
            <a:r>
              <a:rPr sz="1815" spc="-14" dirty="0">
                <a:cs typeface="Times New Roman"/>
              </a:rPr>
              <a:t>.</a:t>
            </a:r>
            <a:r>
              <a:rPr sz="1815" spc="9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режущие</a:t>
            </a:r>
            <a:r>
              <a:rPr sz="1815" spc="6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края</a:t>
            </a:r>
            <a:r>
              <a:rPr sz="1815" spc="23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передних</a:t>
            </a:r>
            <a:r>
              <a:rPr sz="1815" spc="32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зубов</a:t>
            </a:r>
            <a:r>
              <a:rPr sz="1815" spc="41" dirty="0">
                <a:cs typeface="Times New Roman"/>
              </a:rPr>
              <a:t> </a:t>
            </a:r>
            <a:r>
              <a:rPr sz="1815" spc="-18" dirty="0" err="1">
                <a:cs typeface="Times New Roman"/>
              </a:rPr>
              <a:t>во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 err="1" smtClean="0">
                <a:cs typeface="Times New Roman"/>
              </a:rPr>
              <a:t>время</a:t>
            </a:r>
            <a:r>
              <a:rPr lang="ru-RU" sz="1815" spc="-5" dirty="0" smtClean="0">
                <a:cs typeface="Times New Roman"/>
              </a:rPr>
              <a:t> </a:t>
            </a:r>
            <a:r>
              <a:rPr sz="1815" spc="-9" dirty="0" err="1" smtClean="0">
                <a:cs typeface="Times New Roman"/>
              </a:rPr>
              <a:t>препарирования</a:t>
            </a:r>
            <a:r>
              <a:rPr sz="1815" spc="54" dirty="0" smtClean="0">
                <a:cs typeface="Times New Roman"/>
              </a:rPr>
              <a:t> </a:t>
            </a:r>
            <a:r>
              <a:rPr sz="1815" spc="-14" dirty="0" err="1">
                <a:cs typeface="Times New Roman"/>
              </a:rPr>
              <a:t>не</a:t>
            </a:r>
            <a:r>
              <a:rPr sz="1815" spc="18" dirty="0">
                <a:cs typeface="Times New Roman"/>
              </a:rPr>
              <a:t> </a:t>
            </a:r>
            <a:r>
              <a:rPr sz="1815" spc="-23" dirty="0" err="1" smtClean="0">
                <a:cs typeface="Times New Roman"/>
              </a:rPr>
              <a:t>укорачиваются</a:t>
            </a:r>
            <a:r>
              <a:rPr sz="1815" spc="-23" dirty="0" smtClean="0">
                <a:cs typeface="Times New Roman"/>
              </a:rPr>
              <a:t>.</a:t>
            </a:r>
            <a:endParaRPr lang="ru-RU" sz="1815" spc="-23" dirty="0" smtClean="0">
              <a:cs typeface="Times New Roman"/>
            </a:endParaRPr>
          </a:p>
          <a:p>
            <a:pPr marL="11527" marR="4611">
              <a:spcBef>
                <a:spcPts val="86"/>
              </a:spcBef>
            </a:pPr>
            <a:r>
              <a:rPr lang="ru-RU" sz="1815" spc="-23" dirty="0">
                <a:cs typeface="Times New Roman"/>
              </a:rPr>
              <a:t>	</a:t>
            </a:r>
            <a:r>
              <a:rPr sz="1815" spc="-32" dirty="0" err="1" smtClean="0">
                <a:cs typeface="Times New Roman"/>
              </a:rPr>
              <a:t>Готовые</a:t>
            </a:r>
            <a:r>
              <a:rPr sz="1815" spc="-5" dirty="0" smtClean="0">
                <a:cs typeface="Times New Roman"/>
              </a:rPr>
              <a:t> </a:t>
            </a:r>
            <a:r>
              <a:rPr sz="1815" spc="-5" dirty="0" err="1" smtClean="0">
                <a:cs typeface="Times New Roman"/>
              </a:rPr>
              <a:t>протезы</a:t>
            </a:r>
            <a:r>
              <a:rPr lang="ru-RU" sz="1815" spc="-5" dirty="0" smtClean="0">
                <a:cs typeface="Times New Roman"/>
              </a:rPr>
              <a:t> </a:t>
            </a:r>
            <a:r>
              <a:rPr sz="1815" spc="-18" dirty="0" err="1" smtClean="0">
                <a:cs typeface="Times New Roman"/>
              </a:rPr>
              <a:t>рекомендуется</a:t>
            </a:r>
            <a:r>
              <a:rPr sz="1815" spc="-18" dirty="0" smtClean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укрепить на </a:t>
            </a:r>
            <a:r>
              <a:rPr sz="1815" spc="-5" dirty="0">
                <a:cs typeface="Times New Roman"/>
              </a:rPr>
              <a:t>опорных </a:t>
            </a:r>
            <a:r>
              <a:rPr sz="1815" spc="-23" dirty="0">
                <a:cs typeface="Times New Roman"/>
              </a:rPr>
              <a:t>зубах </a:t>
            </a:r>
            <a:r>
              <a:rPr sz="1815" spc="-9" dirty="0">
                <a:cs typeface="Times New Roman"/>
              </a:rPr>
              <a:t>временно </a:t>
            </a:r>
            <a:r>
              <a:rPr sz="1815" spc="-14" dirty="0">
                <a:cs typeface="Times New Roman"/>
              </a:rPr>
              <a:t>на </a:t>
            </a:r>
            <a:r>
              <a:rPr sz="1815" spc="-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2—3 </a:t>
            </a:r>
            <a:r>
              <a:rPr sz="1815" dirty="0">
                <a:cs typeface="Times New Roman"/>
              </a:rPr>
              <a:t>месяца, </a:t>
            </a:r>
            <a:r>
              <a:rPr sz="1815" spc="-9" dirty="0">
                <a:cs typeface="Times New Roman"/>
              </a:rPr>
              <a:t>чтобы </a:t>
            </a:r>
            <a:r>
              <a:rPr sz="1815" spc="-18" dirty="0">
                <a:cs typeface="Times New Roman"/>
              </a:rPr>
              <a:t>убедиться </a:t>
            </a:r>
            <a:r>
              <a:rPr sz="1815" spc="-5" dirty="0">
                <a:cs typeface="Times New Roman"/>
              </a:rPr>
              <a:t>в </a:t>
            </a:r>
            <a:r>
              <a:rPr sz="1815" spc="-9" dirty="0">
                <a:cs typeface="Times New Roman"/>
              </a:rPr>
              <a:t>отсутствии </a:t>
            </a:r>
            <a:r>
              <a:rPr sz="1815" spc="-5" dirty="0">
                <a:cs typeface="Times New Roman"/>
              </a:rPr>
              <a:t>у </a:t>
            </a:r>
            <a:r>
              <a:rPr sz="1815" spc="-9" dirty="0">
                <a:cs typeface="Times New Roman"/>
              </a:rPr>
              <a:t>пациента </a:t>
            </a:r>
            <a:r>
              <a:rPr sz="1815" spc="-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нарушения</a:t>
            </a:r>
            <a:r>
              <a:rPr sz="1815" spc="82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речи,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парафункций</a:t>
            </a:r>
            <a:r>
              <a:rPr sz="1815" spc="68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языка</a:t>
            </a:r>
            <a:r>
              <a:rPr sz="1815" spc="27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или</a:t>
            </a:r>
            <a:r>
              <a:rPr sz="1815" spc="32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других</a:t>
            </a:r>
            <a:endParaRPr sz="1815" dirty="0">
              <a:cs typeface="Times New Roman"/>
            </a:endParaRPr>
          </a:p>
          <a:p>
            <a:pPr marL="11527">
              <a:spcBef>
                <a:spcPts val="5"/>
              </a:spcBef>
            </a:pPr>
            <a:r>
              <a:rPr sz="1815" spc="-9" dirty="0">
                <a:cs typeface="Times New Roman"/>
              </a:rPr>
              <a:t>осложнений.</a:t>
            </a:r>
            <a:endParaRPr sz="1815" dirty="0"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7459579" y="1895468"/>
            <a:ext cx="4052031" cy="333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67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6602" y="187564"/>
            <a:ext cx="9981560" cy="749721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R="50139" algn="ctr">
              <a:lnSpc>
                <a:spcPct val="100000"/>
              </a:lnSpc>
              <a:spcBef>
                <a:spcPts val="86"/>
              </a:spcBef>
            </a:pPr>
            <a:r>
              <a:rPr sz="2400" b="1" spc="-5" dirty="0">
                <a:solidFill>
                  <a:srgbClr val="000000"/>
                </a:solidFill>
                <a:latin typeface="+mn-lt"/>
                <a:cs typeface="Times New Roman"/>
              </a:rPr>
              <a:t>Металлокерамические</a:t>
            </a:r>
            <a:r>
              <a:rPr sz="24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24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мостовидные</a:t>
            </a:r>
            <a:r>
              <a:rPr sz="2400" b="1" spc="50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2400" b="1" spc="-18" dirty="0">
                <a:solidFill>
                  <a:srgbClr val="000000"/>
                </a:solidFill>
                <a:latin typeface="+mn-lt"/>
                <a:cs typeface="Times New Roman"/>
              </a:rPr>
              <a:t>протезы</a:t>
            </a:r>
            <a:r>
              <a:rPr sz="2400" b="1" spc="5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2400" b="1" spc="-9" dirty="0">
                <a:solidFill>
                  <a:srgbClr val="000000"/>
                </a:solidFill>
                <a:latin typeface="+mn-lt"/>
                <a:cs typeface="Times New Roman"/>
              </a:rPr>
              <a:t>при</a:t>
            </a:r>
          </a:p>
          <a:p>
            <a:pPr algn="ctr">
              <a:lnSpc>
                <a:spcPct val="100000"/>
              </a:lnSpc>
              <a:tabLst>
                <a:tab pos="3316180" algn="l"/>
                <a:tab pos="9958337" algn="l"/>
              </a:tabLst>
            </a:pPr>
            <a:r>
              <a:rPr sz="2400" spc="-5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	</a:t>
            </a:r>
            <a:r>
              <a:rPr sz="2400" b="1" spc="-9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аномалиях</a:t>
            </a:r>
            <a:r>
              <a:rPr sz="2400" b="1" spc="-27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</a:t>
            </a:r>
            <a:r>
              <a:rPr sz="2400" b="1" spc="-18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прикуса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8063" y="1391392"/>
            <a:ext cx="6545690" cy="4166041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lang="ru-RU" spc="-9" dirty="0" smtClean="0">
                <a:cs typeface="Times New Roman"/>
              </a:rPr>
              <a:t>	</a:t>
            </a:r>
            <a:r>
              <a:rPr spc="-9" dirty="0" err="1" smtClean="0">
                <a:cs typeface="Times New Roman"/>
              </a:rPr>
              <a:t>Перед</a:t>
            </a:r>
            <a:r>
              <a:rPr spc="-9" dirty="0" smtClean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конструированием</a:t>
            </a:r>
            <a:r>
              <a:rPr spc="100" dirty="0">
                <a:cs typeface="Times New Roman"/>
              </a:rPr>
              <a:t> </a:t>
            </a:r>
            <a:r>
              <a:rPr spc="-5" dirty="0" err="1">
                <a:cs typeface="Times New Roman"/>
              </a:rPr>
              <a:t>металлокерамических</a:t>
            </a:r>
            <a:r>
              <a:rPr spc="54" dirty="0">
                <a:cs typeface="Times New Roman"/>
              </a:rPr>
              <a:t> </a:t>
            </a:r>
            <a:r>
              <a:rPr spc="-18" dirty="0" err="1" smtClean="0">
                <a:cs typeface="Times New Roman"/>
              </a:rPr>
              <a:t>коронок</a:t>
            </a:r>
            <a:r>
              <a:rPr lang="ru-RU" spc="-18" dirty="0" smtClean="0">
                <a:cs typeface="Times New Roman"/>
              </a:rPr>
              <a:t> </a:t>
            </a:r>
            <a:r>
              <a:rPr spc="-14" dirty="0" err="1" smtClean="0">
                <a:cs typeface="Times New Roman"/>
              </a:rPr>
              <a:t>или</a:t>
            </a:r>
            <a:r>
              <a:rPr spc="27" dirty="0" smtClean="0">
                <a:cs typeface="Times New Roman"/>
              </a:rPr>
              <a:t> </a:t>
            </a:r>
            <a:r>
              <a:rPr spc="-5" dirty="0">
                <a:cs typeface="Times New Roman"/>
              </a:rPr>
              <a:t>мостовидных</a:t>
            </a:r>
            <a:r>
              <a:rPr spc="5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протезов</a:t>
            </a:r>
            <a:r>
              <a:rPr spc="-23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в</a:t>
            </a:r>
            <a:r>
              <a:rPr spc="14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области</a:t>
            </a:r>
            <a:r>
              <a:rPr spc="14" dirty="0">
                <a:cs typeface="Times New Roman"/>
              </a:rPr>
              <a:t> </a:t>
            </a:r>
            <a:r>
              <a:rPr spc="-9" dirty="0" err="1">
                <a:cs typeface="Times New Roman"/>
              </a:rPr>
              <a:t>передних</a:t>
            </a:r>
            <a:r>
              <a:rPr spc="50" dirty="0">
                <a:cs typeface="Times New Roman"/>
              </a:rPr>
              <a:t> </a:t>
            </a:r>
            <a:r>
              <a:rPr spc="-23" dirty="0" err="1" smtClean="0">
                <a:cs typeface="Times New Roman"/>
              </a:rPr>
              <a:t>зубов</a:t>
            </a:r>
            <a:r>
              <a:rPr lang="ru-RU" spc="-23" dirty="0" smtClean="0">
                <a:cs typeface="Times New Roman"/>
              </a:rPr>
              <a:t> </a:t>
            </a:r>
            <a:r>
              <a:rPr spc="-14" dirty="0" err="1" smtClean="0">
                <a:cs typeface="Times New Roman"/>
              </a:rPr>
              <a:t>очень</a:t>
            </a:r>
            <a:r>
              <a:rPr dirty="0" smtClean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важно</a:t>
            </a:r>
            <a:r>
              <a:rPr spc="32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знать</a:t>
            </a:r>
            <a:r>
              <a:rPr spc="23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вертикальные</a:t>
            </a:r>
            <a:r>
              <a:rPr spc="73" dirty="0">
                <a:cs typeface="Times New Roman"/>
              </a:rPr>
              <a:t> </a:t>
            </a:r>
            <a:r>
              <a:rPr dirty="0">
                <a:cs typeface="Times New Roman"/>
              </a:rPr>
              <a:t>размеры</a:t>
            </a:r>
            <a:r>
              <a:rPr spc="-36" dirty="0">
                <a:cs typeface="Times New Roman"/>
              </a:rPr>
              <a:t> </a:t>
            </a:r>
            <a:r>
              <a:rPr spc="-9" dirty="0" err="1">
                <a:cs typeface="Times New Roman"/>
              </a:rPr>
              <a:t>верхней</a:t>
            </a:r>
            <a:r>
              <a:rPr spc="41" dirty="0">
                <a:cs typeface="Times New Roman"/>
              </a:rPr>
              <a:t> </a:t>
            </a:r>
            <a:r>
              <a:rPr spc="-5" dirty="0" smtClean="0">
                <a:cs typeface="Times New Roman"/>
              </a:rPr>
              <a:t>и</a:t>
            </a:r>
            <a:r>
              <a:rPr lang="ru-RU" spc="-5" dirty="0" smtClean="0">
                <a:cs typeface="Times New Roman"/>
              </a:rPr>
              <a:t> </a:t>
            </a:r>
            <a:r>
              <a:rPr spc="-14" dirty="0" err="1" smtClean="0">
                <a:cs typeface="Times New Roman"/>
              </a:rPr>
              <a:t>нижней</a:t>
            </a:r>
            <a:r>
              <a:rPr spc="82" dirty="0" smtClean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губы,</a:t>
            </a:r>
            <a:r>
              <a:rPr spc="50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а</a:t>
            </a:r>
            <a:r>
              <a:rPr spc="5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также</a:t>
            </a:r>
            <a:r>
              <a:rPr spc="27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оценить</a:t>
            </a:r>
            <a:r>
              <a:rPr spc="68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степень</a:t>
            </a:r>
            <a:r>
              <a:rPr spc="23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обнажения</a:t>
            </a:r>
            <a:r>
              <a:rPr spc="82" dirty="0">
                <a:cs typeface="Times New Roman"/>
              </a:rPr>
              <a:t> </a:t>
            </a:r>
            <a:r>
              <a:rPr dirty="0" err="1">
                <a:cs typeface="Times New Roman"/>
              </a:rPr>
              <a:t>резцов</a:t>
            </a:r>
            <a:r>
              <a:rPr spc="-5" dirty="0">
                <a:cs typeface="Times New Roman"/>
              </a:rPr>
              <a:t> </a:t>
            </a:r>
            <a:r>
              <a:rPr spc="-5" dirty="0" smtClean="0">
                <a:cs typeface="Times New Roman"/>
              </a:rPr>
              <a:t>и</a:t>
            </a:r>
            <a:r>
              <a:rPr lang="ru-RU" spc="-5" dirty="0">
                <a:cs typeface="Times New Roman"/>
              </a:rPr>
              <a:t> </a:t>
            </a:r>
            <a:r>
              <a:rPr spc="-23" dirty="0" err="1" smtClean="0">
                <a:cs typeface="Times New Roman"/>
              </a:rPr>
              <a:t>клыков</a:t>
            </a:r>
            <a:r>
              <a:rPr spc="-23" dirty="0" smtClean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во </a:t>
            </a:r>
            <a:r>
              <a:rPr spc="-5" dirty="0">
                <a:cs typeface="Times New Roman"/>
              </a:rPr>
              <a:t>время </a:t>
            </a:r>
            <a:r>
              <a:rPr spc="-14" dirty="0">
                <a:cs typeface="Times New Roman"/>
              </a:rPr>
              <a:t>разговора или </a:t>
            </a:r>
            <a:r>
              <a:rPr spc="-27" dirty="0">
                <a:cs typeface="Times New Roman"/>
              </a:rPr>
              <a:t>улыбки.</a:t>
            </a:r>
            <a:r>
              <a:rPr spc="-23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Это </a:t>
            </a:r>
            <a:r>
              <a:rPr spc="-9" dirty="0">
                <a:cs typeface="Times New Roman"/>
              </a:rPr>
              <a:t>определяет </a:t>
            </a:r>
            <a:r>
              <a:rPr spc="-439" dirty="0">
                <a:cs typeface="Times New Roman"/>
              </a:rPr>
              <a:t> </a:t>
            </a:r>
            <a:r>
              <a:rPr dirty="0" err="1">
                <a:cs typeface="Times New Roman"/>
              </a:rPr>
              <a:t>особенности</a:t>
            </a:r>
            <a:r>
              <a:rPr spc="32" dirty="0">
                <a:cs typeface="Times New Roman"/>
              </a:rPr>
              <a:t> </a:t>
            </a:r>
            <a:r>
              <a:rPr spc="-14" dirty="0" err="1" smtClean="0">
                <a:cs typeface="Times New Roman"/>
              </a:rPr>
              <a:t>моделирования</a:t>
            </a:r>
            <a:r>
              <a:rPr lang="ru-RU" spc="45" dirty="0">
                <a:cs typeface="Times New Roman"/>
              </a:rPr>
              <a:t> </a:t>
            </a:r>
            <a:r>
              <a:rPr spc="-5" dirty="0" err="1" smtClean="0">
                <a:cs typeface="Times New Roman"/>
              </a:rPr>
              <a:t>металлокерамических</a:t>
            </a:r>
            <a:r>
              <a:rPr spc="-5" dirty="0" smtClean="0">
                <a:cs typeface="Times New Roman"/>
              </a:rPr>
              <a:t> </a:t>
            </a:r>
            <a:r>
              <a:rPr dirty="0" smtClean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коронок</a:t>
            </a:r>
            <a:r>
              <a:rPr spc="-9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верхних</a:t>
            </a:r>
            <a:r>
              <a:rPr spc="5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и</a:t>
            </a:r>
            <a:r>
              <a:rPr spc="-9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нижних</a:t>
            </a:r>
            <a:r>
              <a:rPr spc="95" dirty="0">
                <a:cs typeface="Times New Roman"/>
              </a:rPr>
              <a:t> </a:t>
            </a:r>
            <a:r>
              <a:rPr spc="-14" dirty="0" err="1">
                <a:cs typeface="Times New Roman"/>
              </a:rPr>
              <a:t>передних</a:t>
            </a:r>
            <a:r>
              <a:rPr spc="54" dirty="0">
                <a:cs typeface="Times New Roman"/>
              </a:rPr>
              <a:t> </a:t>
            </a:r>
            <a:r>
              <a:rPr spc="-23" dirty="0" err="1" smtClean="0">
                <a:cs typeface="Times New Roman"/>
              </a:rPr>
              <a:t>зубов</a:t>
            </a:r>
            <a:r>
              <a:rPr spc="-23" dirty="0" smtClean="0">
                <a:cs typeface="Times New Roman"/>
              </a:rPr>
              <a:t>.</a:t>
            </a:r>
            <a:endParaRPr lang="ru-RU" spc="-23" dirty="0" smtClean="0">
              <a:cs typeface="Times New Roman"/>
            </a:endParaRPr>
          </a:p>
          <a:p>
            <a:pPr marL="11527" marR="375187"/>
            <a:r>
              <a:rPr lang="ru-RU" spc="-18" dirty="0" smtClean="0">
                <a:cs typeface="Times New Roman"/>
              </a:rPr>
              <a:t>	</a:t>
            </a:r>
            <a:r>
              <a:rPr spc="-18" dirty="0" err="1" smtClean="0">
                <a:cs typeface="Times New Roman"/>
              </a:rPr>
              <a:t>Соответствующие</a:t>
            </a:r>
            <a:r>
              <a:rPr spc="-14" dirty="0" smtClean="0">
                <a:cs typeface="Times New Roman"/>
              </a:rPr>
              <a:t> </a:t>
            </a:r>
            <a:r>
              <a:rPr spc="-9" dirty="0">
                <a:cs typeface="Times New Roman"/>
              </a:rPr>
              <a:t>ориентиры </a:t>
            </a:r>
            <a:r>
              <a:rPr spc="-14" dirty="0">
                <a:cs typeface="Times New Roman"/>
              </a:rPr>
              <a:t>на </a:t>
            </a:r>
            <a:r>
              <a:rPr spc="-23" dirty="0">
                <a:cs typeface="Times New Roman"/>
              </a:rPr>
              <a:t>восковом прикусном </a:t>
            </a:r>
            <a:r>
              <a:rPr spc="-439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шаблоне</a:t>
            </a:r>
            <a:r>
              <a:rPr spc="23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нужно</a:t>
            </a:r>
            <a:r>
              <a:rPr spc="95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дать</a:t>
            </a:r>
            <a:r>
              <a:rPr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зубному</a:t>
            </a:r>
            <a:r>
              <a:rPr spc="54" dirty="0">
                <a:cs typeface="Times New Roman"/>
              </a:rPr>
              <a:t> </a:t>
            </a:r>
            <a:r>
              <a:rPr spc="-45" dirty="0">
                <a:cs typeface="Times New Roman"/>
              </a:rPr>
              <a:t>технику,</a:t>
            </a:r>
            <a:r>
              <a:rPr spc="86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а</a:t>
            </a:r>
            <a:r>
              <a:rPr spc="-18" dirty="0">
                <a:cs typeface="Times New Roman"/>
              </a:rPr>
              <a:t> </a:t>
            </a:r>
            <a:r>
              <a:rPr spc="-5" dirty="0" err="1">
                <a:cs typeface="Times New Roman"/>
              </a:rPr>
              <a:t>еще</a:t>
            </a:r>
            <a:r>
              <a:rPr spc="9" dirty="0">
                <a:cs typeface="Times New Roman"/>
              </a:rPr>
              <a:t> </a:t>
            </a:r>
            <a:r>
              <a:rPr spc="-18" dirty="0" err="1" smtClean="0">
                <a:cs typeface="Times New Roman"/>
              </a:rPr>
              <a:t>лучше</a:t>
            </a:r>
            <a:r>
              <a:rPr lang="ru-RU" spc="-18" dirty="0" smtClean="0">
                <a:cs typeface="Times New Roman"/>
              </a:rPr>
              <a:t> </a:t>
            </a:r>
            <a:r>
              <a:rPr spc="-18" dirty="0" err="1" smtClean="0">
                <a:cs typeface="Times New Roman"/>
              </a:rPr>
              <a:t>показать</a:t>
            </a:r>
            <a:r>
              <a:rPr spc="23" dirty="0" smtClean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их</a:t>
            </a:r>
            <a:r>
              <a:rPr spc="14" dirty="0">
                <a:cs typeface="Times New Roman"/>
              </a:rPr>
              <a:t> </a:t>
            </a:r>
            <a:r>
              <a:rPr dirty="0">
                <a:cs typeface="Times New Roman"/>
              </a:rPr>
              <a:t>ему</a:t>
            </a:r>
            <a:r>
              <a:rPr spc="-1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непосредственно</a:t>
            </a:r>
            <a:r>
              <a:rPr spc="77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в полости</a:t>
            </a:r>
            <a:r>
              <a:rPr spc="32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рта</a:t>
            </a:r>
            <a:r>
              <a:rPr spc="9" dirty="0">
                <a:cs typeface="Times New Roman"/>
              </a:rPr>
              <a:t> </a:t>
            </a:r>
            <a:r>
              <a:rPr spc="-9" dirty="0" err="1">
                <a:cs typeface="Times New Roman"/>
              </a:rPr>
              <a:t>пациента</a:t>
            </a:r>
            <a:r>
              <a:rPr spc="68" dirty="0">
                <a:cs typeface="Times New Roman"/>
              </a:rPr>
              <a:t> </a:t>
            </a:r>
            <a:r>
              <a:rPr spc="-5" dirty="0" smtClean="0">
                <a:cs typeface="Times New Roman"/>
              </a:rPr>
              <a:t>и</a:t>
            </a:r>
            <a:r>
              <a:rPr lang="ru-RU" spc="-5" dirty="0" smtClean="0">
                <a:cs typeface="Times New Roman"/>
              </a:rPr>
              <a:t> </a:t>
            </a:r>
            <a:r>
              <a:rPr spc="-32" dirty="0" err="1" smtClean="0">
                <a:cs typeface="Times New Roman"/>
              </a:rPr>
              <a:t>обсудить</a:t>
            </a:r>
            <a:r>
              <a:rPr spc="45" dirty="0" smtClean="0">
                <a:cs typeface="Times New Roman"/>
              </a:rPr>
              <a:t> </a:t>
            </a:r>
            <a:r>
              <a:rPr dirty="0">
                <a:cs typeface="Times New Roman"/>
              </a:rPr>
              <a:t>детали</a:t>
            </a:r>
            <a:r>
              <a:rPr spc="32" dirty="0">
                <a:cs typeface="Times New Roman"/>
              </a:rPr>
              <a:t> </a:t>
            </a:r>
            <a:r>
              <a:rPr spc="-18" dirty="0" err="1">
                <a:cs typeface="Times New Roman"/>
              </a:rPr>
              <a:t>конструирования</a:t>
            </a:r>
            <a:r>
              <a:rPr spc="109" dirty="0">
                <a:cs typeface="Times New Roman"/>
              </a:rPr>
              <a:t> </a:t>
            </a:r>
            <a:r>
              <a:rPr spc="-5" dirty="0" err="1" smtClean="0">
                <a:cs typeface="Times New Roman"/>
              </a:rPr>
              <a:t>протезов</a:t>
            </a:r>
            <a:r>
              <a:rPr spc="-5" dirty="0" smtClean="0">
                <a:cs typeface="Times New Roman"/>
              </a:rPr>
              <a:t>.</a:t>
            </a:r>
            <a:endParaRPr lang="ru-RU" dirty="0">
              <a:cs typeface="Times New Roman"/>
            </a:endParaRPr>
          </a:p>
          <a:p>
            <a:pPr marL="11527" marR="375187"/>
            <a:r>
              <a:rPr lang="ru-RU" spc="-9" dirty="0">
                <a:cs typeface="Times New Roman"/>
              </a:rPr>
              <a:t>	</a:t>
            </a:r>
            <a:r>
              <a:rPr spc="-9" dirty="0" smtClean="0">
                <a:cs typeface="Times New Roman"/>
              </a:rPr>
              <a:t>В</a:t>
            </a:r>
            <a:r>
              <a:rPr spc="-5" dirty="0" smtClean="0">
                <a:cs typeface="Times New Roman"/>
              </a:rPr>
              <a:t> </a:t>
            </a:r>
            <a:r>
              <a:rPr spc="-18" dirty="0" err="1" smtClean="0">
                <a:cs typeface="Times New Roman"/>
              </a:rPr>
              <a:t>одних</a:t>
            </a:r>
            <a:r>
              <a:rPr lang="ru-RU" spc="-18" dirty="0" smtClean="0">
                <a:cs typeface="Times New Roman"/>
              </a:rPr>
              <a:t> </a:t>
            </a:r>
            <a:r>
              <a:rPr spc="-9" dirty="0" err="1" smtClean="0">
                <a:cs typeface="Times New Roman"/>
              </a:rPr>
              <a:t>случаях</a:t>
            </a:r>
            <a:r>
              <a:rPr spc="50" dirty="0" smtClean="0">
                <a:cs typeface="Times New Roman"/>
              </a:rPr>
              <a:t> </a:t>
            </a:r>
            <a:r>
              <a:rPr spc="-9" dirty="0">
                <a:cs typeface="Times New Roman"/>
              </a:rPr>
              <a:t>при</a:t>
            </a:r>
            <a:r>
              <a:rPr spc="14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длинной</a:t>
            </a:r>
            <a:r>
              <a:rPr spc="82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верхней</a:t>
            </a:r>
            <a:r>
              <a:rPr spc="18" dirty="0">
                <a:cs typeface="Times New Roman"/>
              </a:rPr>
              <a:t> </a:t>
            </a:r>
            <a:r>
              <a:rPr spc="-27" dirty="0">
                <a:cs typeface="Times New Roman"/>
              </a:rPr>
              <a:t>губе</a:t>
            </a:r>
            <a:r>
              <a:rPr spc="50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во</a:t>
            </a:r>
            <a:r>
              <a:rPr spc="32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время</a:t>
            </a:r>
            <a:r>
              <a:rPr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моделировки </a:t>
            </a:r>
            <a:r>
              <a:rPr spc="-43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целесообразно </a:t>
            </a:r>
            <a:r>
              <a:rPr spc="-9" dirty="0">
                <a:cs typeface="Times New Roman"/>
              </a:rPr>
              <a:t>больше </a:t>
            </a:r>
            <a:r>
              <a:rPr spc="-32" dirty="0">
                <a:cs typeface="Times New Roman"/>
              </a:rPr>
              <a:t>удлинить</a:t>
            </a:r>
            <a:r>
              <a:rPr spc="-27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режущие </a:t>
            </a:r>
            <a:r>
              <a:rPr spc="-5" dirty="0">
                <a:cs typeface="Times New Roman"/>
              </a:rPr>
              <a:t>края </a:t>
            </a:r>
            <a:r>
              <a:rPr spc="-14" dirty="0">
                <a:cs typeface="Times New Roman"/>
              </a:rPr>
              <a:t>верхних </a:t>
            </a:r>
            <a:r>
              <a:rPr spc="-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металлокерамических</a:t>
            </a:r>
            <a:r>
              <a:rPr spc="50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коронок,</a:t>
            </a:r>
            <a:r>
              <a:rPr spc="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а</a:t>
            </a:r>
            <a:r>
              <a:rPr spc="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в </a:t>
            </a:r>
            <a:r>
              <a:rPr spc="-18" dirty="0">
                <a:cs typeface="Times New Roman"/>
              </a:rPr>
              <a:t>других</a:t>
            </a:r>
            <a:r>
              <a:rPr spc="5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случаях</a:t>
            </a:r>
            <a:r>
              <a:rPr spc="50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- </a:t>
            </a:r>
            <a:r>
              <a:rPr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нижних,</a:t>
            </a:r>
            <a:r>
              <a:rPr spc="91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в</a:t>
            </a:r>
            <a:r>
              <a:rPr spc="23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зависимости</a:t>
            </a:r>
            <a:r>
              <a:rPr spc="36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от</a:t>
            </a:r>
            <a:r>
              <a:rPr spc="-5" dirty="0">
                <a:cs typeface="Times New Roman"/>
              </a:rPr>
              <a:t> </a:t>
            </a:r>
            <a:r>
              <a:rPr dirty="0">
                <a:cs typeface="Times New Roman"/>
              </a:rPr>
              <a:t>строения</a:t>
            </a:r>
            <a:r>
              <a:rPr spc="4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и </a:t>
            </a:r>
            <a:r>
              <a:rPr spc="-9" dirty="0">
                <a:cs typeface="Times New Roman"/>
              </a:rPr>
              <a:t>функциональных </a:t>
            </a:r>
            <a:r>
              <a:rPr spc="-5" dirty="0">
                <a:cs typeface="Times New Roman"/>
              </a:rPr>
              <a:t> </a:t>
            </a:r>
            <a:r>
              <a:rPr dirty="0">
                <a:cs typeface="Times New Roman"/>
              </a:rPr>
              <a:t>особенностей</a:t>
            </a:r>
            <a:r>
              <a:rPr spc="27" dirty="0">
                <a:cs typeface="Times New Roman"/>
              </a:rPr>
              <a:t> </a:t>
            </a:r>
            <a:r>
              <a:rPr spc="-27" dirty="0">
                <a:cs typeface="Times New Roman"/>
              </a:rPr>
              <a:t>губ</a:t>
            </a:r>
            <a:r>
              <a:rPr spc="36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у</a:t>
            </a:r>
            <a:r>
              <a:rPr spc="-1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пациента</a:t>
            </a:r>
            <a:r>
              <a:rPr spc="-5" dirty="0">
                <a:cs typeface="MS UI Gothic"/>
              </a:rPr>
              <a:t>.</a:t>
            </a:r>
            <a:endParaRPr dirty="0">
              <a:cs typeface="MS UI Gothic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44686" y="3604091"/>
            <a:ext cx="3153527" cy="201936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44686" y="1195021"/>
            <a:ext cx="3305670" cy="227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6602" y="445454"/>
            <a:ext cx="9981560" cy="995942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R="50139" algn="ctr">
              <a:lnSpc>
                <a:spcPct val="100000"/>
              </a:lnSpc>
              <a:spcBef>
                <a:spcPts val="86"/>
              </a:spcBef>
            </a:pPr>
            <a:r>
              <a:rPr sz="3200" b="1" spc="-5" dirty="0">
                <a:solidFill>
                  <a:srgbClr val="000000"/>
                </a:solidFill>
                <a:latin typeface="+mn-lt"/>
                <a:cs typeface="Times New Roman"/>
              </a:rPr>
              <a:t>Металлокерамические</a:t>
            </a:r>
            <a:r>
              <a:rPr sz="32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мостовидные</a:t>
            </a:r>
            <a:r>
              <a:rPr sz="3200" b="1" spc="50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 err="1">
                <a:solidFill>
                  <a:srgbClr val="000000"/>
                </a:solidFill>
                <a:latin typeface="+mn-lt"/>
                <a:cs typeface="Times New Roman"/>
              </a:rPr>
              <a:t>протезы</a:t>
            </a:r>
            <a:r>
              <a:rPr sz="3200" b="1" spc="5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lang="ru-RU" sz="3200" b="1" spc="54" dirty="0" smtClean="0">
                <a:solidFill>
                  <a:srgbClr val="000000"/>
                </a:solidFill>
                <a:latin typeface="+mn-lt"/>
                <a:cs typeface="Times New Roman"/>
              </a:rPr>
              <a:t/>
            </a:r>
            <a:br>
              <a:rPr lang="ru-RU" sz="3200" b="1" spc="54" dirty="0" smtClean="0">
                <a:solidFill>
                  <a:srgbClr val="000000"/>
                </a:solidFill>
                <a:latin typeface="+mn-lt"/>
                <a:cs typeface="Times New Roman"/>
              </a:rPr>
            </a:br>
            <a:r>
              <a:rPr sz="3200" b="1" spc="-9" dirty="0" err="1" smtClean="0">
                <a:solidFill>
                  <a:srgbClr val="000000"/>
                </a:solidFill>
                <a:latin typeface="+mn-lt"/>
                <a:cs typeface="Times New Roman"/>
              </a:rPr>
              <a:t>при</a:t>
            </a:r>
            <a:r>
              <a:rPr lang="ru-RU" sz="3200" b="1" spc="-9" dirty="0" smtClean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9" dirty="0" err="1" smtClean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аномалиях</a:t>
            </a:r>
            <a:r>
              <a:rPr sz="3200" b="1" spc="-27" dirty="0" smtClean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прикуса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5331" y="1799284"/>
            <a:ext cx="10152831" cy="2132920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1815" spc="-5" dirty="0">
                <a:cs typeface="Times New Roman"/>
              </a:rPr>
              <a:t>При</a:t>
            </a:r>
            <a:r>
              <a:rPr sz="1815" spc="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наличии</a:t>
            </a:r>
            <a:r>
              <a:rPr sz="1815" spc="5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дефектов</a:t>
            </a:r>
            <a:r>
              <a:rPr sz="1815" spc="18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зубных</a:t>
            </a:r>
            <a:r>
              <a:rPr sz="1815" spc="5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рядов</a:t>
            </a:r>
            <a:r>
              <a:rPr sz="1815" spc="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 </a:t>
            </a:r>
            <a:r>
              <a:rPr sz="1815" spc="-23" dirty="0">
                <a:cs typeface="Times New Roman"/>
              </a:rPr>
              <a:t>боковых</a:t>
            </a:r>
            <a:r>
              <a:rPr sz="1815" spc="32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отделах</a:t>
            </a:r>
            <a:r>
              <a:rPr sz="1815" spc="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4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депульпированных</a:t>
            </a:r>
            <a:r>
              <a:rPr sz="1815" spc="1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премоляров</a:t>
            </a:r>
            <a:r>
              <a:rPr sz="1815" spc="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endParaRPr sz="1815" dirty="0">
              <a:cs typeface="Times New Roman"/>
            </a:endParaRPr>
          </a:p>
          <a:p>
            <a:pPr marL="11527"/>
            <a:r>
              <a:rPr sz="1815" spc="-5" dirty="0">
                <a:cs typeface="Times New Roman"/>
              </a:rPr>
              <a:t>моляров</a:t>
            </a:r>
            <a:r>
              <a:rPr sz="1815" spc="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можно</a:t>
            </a:r>
            <a:r>
              <a:rPr sz="1815" spc="18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укоротить</a:t>
            </a:r>
            <a:r>
              <a:rPr sz="1815" spc="77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эти</a:t>
            </a:r>
            <a:r>
              <a:rPr sz="1815" spc="23" dirty="0">
                <a:cs typeface="Times New Roman"/>
              </a:rPr>
              <a:t> </a:t>
            </a:r>
            <a:r>
              <a:rPr sz="1815" spc="-32" dirty="0">
                <a:cs typeface="Times New Roman"/>
              </a:rPr>
              <a:t>зубы</a:t>
            </a:r>
            <a:r>
              <a:rPr sz="1815" spc="5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тем</a:t>
            </a:r>
            <a:r>
              <a:rPr sz="1815" spc="18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самым</a:t>
            </a:r>
            <a:r>
              <a:rPr sz="1815" spc="23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значительно</a:t>
            </a:r>
            <a:r>
              <a:rPr sz="1815" spc="5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уменьшить</a:t>
            </a:r>
            <a:r>
              <a:rPr sz="1815" spc="82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величину</a:t>
            </a:r>
            <a:r>
              <a:rPr sz="1815" spc="6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вертикальной</a:t>
            </a:r>
            <a:endParaRPr sz="1815" dirty="0">
              <a:cs typeface="Times New Roman"/>
            </a:endParaRPr>
          </a:p>
          <a:p>
            <a:pPr marL="11527"/>
            <a:r>
              <a:rPr sz="1815" spc="-9" dirty="0">
                <a:cs typeface="Times New Roman"/>
              </a:rPr>
              <a:t>щели</a:t>
            </a:r>
            <a:r>
              <a:rPr sz="1815" spc="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между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передними</a:t>
            </a:r>
            <a:r>
              <a:rPr sz="1815" spc="54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зубами.</a:t>
            </a:r>
            <a:endParaRPr sz="1815" dirty="0">
              <a:cs typeface="Times New Roman"/>
            </a:endParaRPr>
          </a:p>
          <a:p>
            <a:pPr marL="11527" marR="4611">
              <a:spcBef>
                <a:spcPts val="1289"/>
              </a:spcBef>
            </a:pPr>
            <a:r>
              <a:rPr sz="1815" spc="-9" dirty="0">
                <a:cs typeface="Times New Roman"/>
              </a:rPr>
              <a:t>Если</a:t>
            </a:r>
            <a:r>
              <a:rPr sz="1815" spc="23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не</a:t>
            </a:r>
            <a:r>
              <a:rPr sz="1815" spc="32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все</a:t>
            </a:r>
            <a:r>
              <a:rPr sz="1815" spc="1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опорные</a:t>
            </a:r>
            <a:r>
              <a:rPr sz="1815" spc="14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зубы</a:t>
            </a:r>
            <a:r>
              <a:rPr sz="1815" spc="5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spc="27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боковых</a:t>
            </a:r>
            <a:r>
              <a:rPr sz="1815" spc="-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отделах</a:t>
            </a:r>
            <a:r>
              <a:rPr sz="1815" spc="18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депульпированы</a:t>
            </a:r>
            <a:r>
              <a:rPr sz="1815" spc="13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высота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прикуса</a:t>
            </a:r>
            <a:r>
              <a:rPr sz="1815" spc="100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удерживается</a:t>
            </a:r>
            <a:r>
              <a:rPr sz="1815" spc="9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на </a:t>
            </a:r>
            <a:r>
              <a:rPr sz="1815" spc="-43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этих</a:t>
            </a:r>
            <a:r>
              <a:rPr sz="1815" spc="36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зубах,</a:t>
            </a:r>
            <a:r>
              <a:rPr sz="1815" spc="50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допускается</a:t>
            </a:r>
            <a:r>
              <a:rPr sz="1815" spc="7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их</a:t>
            </a:r>
            <a:r>
              <a:rPr sz="1815" spc="5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депульпирование</a:t>
            </a:r>
            <a:r>
              <a:rPr sz="1815" spc="1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18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укорочение.</a:t>
            </a:r>
            <a:r>
              <a:rPr sz="1815" spc="32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Следует</a:t>
            </a:r>
            <a:r>
              <a:rPr sz="1815" spc="91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иметь</a:t>
            </a:r>
            <a:r>
              <a:rPr sz="181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spc="23" dirty="0">
                <a:cs typeface="Times New Roman"/>
              </a:rPr>
              <a:t> </a:t>
            </a:r>
            <a:r>
              <a:rPr sz="1815" spc="-54" dirty="0">
                <a:cs typeface="Times New Roman"/>
              </a:rPr>
              <a:t>виду,</a:t>
            </a:r>
            <a:r>
              <a:rPr sz="1815" spc="5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что</a:t>
            </a:r>
            <a:r>
              <a:rPr sz="1815" spc="9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укорочение </a:t>
            </a:r>
            <a:r>
              <a:rPr sz="1815" spc="-43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боковых</a:t>
            </a:r>
            <a:r>
              <a:rPr sz="1815" spc="14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зубов,</a:t>
            </a:r>
            <a:r>
              <a:rPr sz="1815" spc="4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особенно</a:t>
            </a:r>
            <a:r>
              <a:rPr sz="1815" spc="3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моляров,</a:t>
            </a:r>
            <a:r>
              <a:rPr sz="1815" spc="-18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на</a:t>
            </a:r>
            <a:r>
              <a:rPr sz="1815" spc="5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1</a:t>
            </a:r>
            <a:r>
              <a:rPr sz="1815" spc="14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мм.</a:t>
            </a:r>
            <a:r>
              <a:rPr sz="1815" spc="-36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приводит</a:t>
            </a:r>
            <a:r>
              <a:rPr sz="1815" spc="6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к</a:t>
            </a:r>
            <a:r>
              <a:rPr sz="1815" spc="1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уменьшению</a:t>
            </a:r>
            <a:r>
              <a:rPr sz="1815" spc="9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вертикальной</a:t>
            </a:r>
            <a:r>
              <a:rPr sz="1815" spc="36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щели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между </a:t>
            </a:r>
            <a:r>
              <a:rPr sz="1815" dirty="0">
                <a:cs typeface="Times New Roman"/>
              </a:rPr>
              <a:t> резцами</a:t>
            </a:r>
            <a:r>
              <a:rPr sz="1815" spc="-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1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клыками</a:t>
            </a:r>
            <a:r>
              <a:rPr sz="1815" spc="32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на</a:t>
            </a:r>
            <a:r>
              <a:rPr sz="1815" spc="45" dirty="0">
                <a:cs typeface="Times New Roman"/>
              </a:rPr>
              <a:t> </a:t>
            </a:r>
            <a:r>
              <a:rPr sz="1815" i="1" spc="-5" dirty="0">
                <a:cs typeface="Times New Roman"/>
              </a:rPr>
              <a:t>2—3</a:t>
            </a:r>
            <a:r>
              <a:rPr sz="1815" i="1" spc="-9" dirty="0">
                <a:cs typeface="Times New Roman"/>
              </a:rPr>
              <a:t> </a:t>
            </a:r>
            <a:r>
              <a:rPr sz="1815" spc="5" dirty="0">
                <a:cs typeface="Times New Roman"/>
              </a:rPr>
              <a:t>мм.</a:t>
            </a:r>
            <a:endParaRPr sz="1815" dirty="0"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42829" y="3932204"/>
            <a:ext cx="3410788" cy="22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28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6602" y="496254"/>
            <a:ext cx="9981560" cy="995942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R="50139" algn="ctr">
              <a:lnSpc>
                <a:spcPct val="100000"/>
              </a:lnSpc>
              <a:spcBef>
                <a:spcPts val="86"/>
              </a:spcBef>
            </a:pPr>
            <a:r>
              <a:rPr sz="3200" b="1" spc="-5" dirty="0">
                <a:solidFill>
                  <a:srgbClr val="000000"/>
                </a:solidFill>
                <a:latin typeface="+mn-lt"/>
                <a:cs typeface="Times New Roman"/>
              </a:rPr>
              <a:t>Металлокерамические</a:t>
            </a:r>
            <a:r>
              <a:rPr sz="32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мостовидные</a:t>
            </a:r>
            <a:r>
              <a:rPr sz="3200" b="1" spc="50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протезы</a:t>
            </a:r>
            <a:r>
              <a:rPr sz="3200" b="1" spc="5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9" dirty="0">
                <a:solidFill>
                  <a:srgbClr val="000000"/>
                </a:solidFill>
                <a:latin typeface="+mn-lt"/>
                <a:cs typeface="Times New Roman"/>
              </a:rPr>
              <a:t>при</a:t>
            </a:r>
          </a:p>
          <a:p>
            <a:pPr algn="ctr">
              <a:lnSpc>
                <a:spcPct val="100000"/>
              </a:lnSpc>
              <a:tabLst>
                <a:tab pos="2914481" algn="l"/>
                <a:tab pos="9958337" algn="l"/>
              </a:tabLst>
            </a:pPr>
            <a:r>
              <a:rPr sz="3200" spc="-5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	</a:t>
            </a:r>
            <a:r>
              <a:rPr sz="3200" b="1" spc="-9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заболеваниях</a:t>
            </a:r>
            <a:r>
              <a:rPr sz="3200" b="1" spc="-14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пародонта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16396" y="2148314"/>
            <a:ext cx="6531071" cy="2970842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1815" spc="-9" dirty="0">
                <a:cs typeface="Times New Roman"/>
              </a:rPr>
              <a:t>Применение</a:t>
            </a:r>
            <a:r>
              <a:rPr sz="1815" spc="82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таких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протезов</a:t>
            </a:r>
            <a:r>
              <a:rPr sz="1815" spc="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заболеваниях</a:t>
            </a:r>
            <a:r>
              <a:rPr sz="1815" spc="5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краевого</a:t>
            </a:r>
            <a:endParaRPr sz="1815" dirty="0">
              <a:cs typeface="Times New Roman"/>
            </a:endParaRPr>
          </a:p>
          <a:p>
            <a:pPr marL="11527"/>
            <a:r>
              <a:rPr sz="1815" spc="-9" dirty="0">
                <a:cs typeface="Times New Roman"/>
              </a:rPr>
              <a:t>пародонта</a:t>
            </a:r>
            <a:r>
              <a:rPr sz="1815" spc="27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показано</a:t>
            </a:r>
            <a:r>
              <a:rPr sz="1815" spc="32" dirty="0">
                <a:cs typeface="Times New Roman"/>
              </a:rPr>
              <a:t> </a:t>
            </a:r>
            <a:r>
              <a:rPr sz="1815" spc="-32" dirty="0">
                <a:cs typeface="Times New Roman"/>
              </a:rPr>
              <a:t>только</a:t>
            </a:r>
            <a:r>
              <a:rPr sz="1815" spc="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пациентам</a:t>
            </a:r>
            <a:r>
              <a:rPr sz="1815" spc="7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</a:t>
            </a:r>
            <a:r>
              <a:rPr sz="1815" spc="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легкой</a:t>
            </a:r>
            <a:r>
              <a:rPr sz="1815" spc="3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 </a:t>
            </a:r>
            <a:r>
              <a:rPr sz="1815" spc="-9" dirty="0">
                <a:cs typeface="Times New Roman"/>
              </a:rPr>
              <a:t>средней</a:t>
            </a:r>
            <a:endParaRPr sz="1815" dirty="0">
              <a:cs typeface="Times New Roman"/>
            </a:endParaRPr>
          </a:p>
          <a:p>
            <a:pPr marL="11527"/>
            <a:r>
              <a:rPr sz="1815" spc="-9" dirty="0">
                <a:cs typeface="Times New Roman"/>
              </a:rPr>
              <a:t>степенью</a:t>
            </a:r>
            <a:r>
              <a:rPr sz="1815" spc="41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тяжести</a:t>
            </a:r>
            <a:r>
              <a:rPr sz="1815" spc="54" dirty="0">
                <a:cs typeface="Times New Roman"/>
              </a:rPr>
              <a:t> </a:t>
            </a:r>
            <a:r>
              <a:rPr sz="1815" spc="5" dirty="0">
                <a:cs typeface="Times New Roman"/>
              </a:rPr>
              <a:t>процесса.</a:t>
            </a:r>
            <a:r>
              <a:rPr sz="1815" spc="2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К</a:t>
            </a:r>
            <a:r>
              <a:rPr sz="1815" spc="-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конструированию</a:t>
            </a:r>
            <a:r>
              <a:rPr sz="1815" spc="103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их</a:t>
            </a:r>
            <a:r>
              <a:rPr sz="1815" spc="32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можно</a:t>
            </a:r>
            <a:endParaRPr sz="1815" dirty="0">
              <a:cs typeface="Times New Roman"/>
            </a:endParaRPr>
          </a:p>
          <a:p>
            <a:pPr marL="11527" marR="657588">
              <a:spcBef>
                <a:spcPts val="5"/>
              </a:spcBef>
            </a:pPr>
            <a:r>
              <a:rPr sz="1815" spc="-18" dirty="0">
                <a:cs typeface="Times New Roman"/>
              </a:rPr>
              <a:t>приступать</a:t>
            </a:r>
            <a:r>
              <a:rPr sz="1815" spc="86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лишь</a:t>
            </a:r>
            <a:r>
              <a:rPr sz="1815" spc="45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после</a:t>
            </a:r>
            <a:r>
              <a:rPr sz="1815" spc="27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проведения</a:t>
            </a:r>
            <a:r>
              <a:rPr sz="1815" spc="36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курса </a:t>
            </a:r>
            <a:r>
              <a:rPr sz="1815" spc="-9" dirty="0">
                <a:cs typeface="Times New Roman"/>
              </a:rPr>
              <a:t> противовоспалительной</a:t>
            </a:r>
            <a:r>
              <a:rPr sz="1815" spc="10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терапии,</a:t>
            </a:r>
            <a:r>
              <a:rPr sz="1815" spc="5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стадии</a:t>
            </a:r>
            <a:r>
              <a:rPr sz="1815" spc="41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ремиссии </a:t>
            </a:r>
            <a:r>
              <a:rPr sz="1815" spc="-43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заболевания.</a:t>
            </a:r>
            <a:endParaRPr sz="1815" dirty="0">
              <a:cs typeface="Times New Roman"/>
            </a:endParaRPr>
          </a:p>
          <a:p>
            <a:pPr marL="11527">
              <a:spcBef>
                <a:spcPts val="1284"/>
              </a:spcBef>
            </a:pPr>
            <a:r>
              <a:rPr sz="1815" spc="-5" dirty="0">
                <a:cs typeface="Times New Roman"/>
              </a:rPr>
              <a:t>При</a:t>
            </a:r>
            <a:r>
              <a:rPr sz="1815" spc="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планировании</a:t>
            </a:r>
            <a:r>
              <a:rPr sz="1815" spc="100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ортопедического</a:t>
            </a:r>
            <a:r>
              <a:rPr sz="1815" spc="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лечения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</a:t>
            </a:r>
            <a:endParaRPr sz="1815" dirty="0">
              <a:cs typeface="Times New Roman"/>
            </a:endParaRPr>
          </a:p>
          <a:p>
            <a:pPr marL="11527">
              <a:spcBef>
                <a:spcPts val="5"/>
              </a:spcBef>
            </a:pPr>
            <a:r>
              <a:rPr sz="1815" spc="-9" dirty="0">
                <a:cs typeface="Times New Roman"/>
              </a:rPr>
              <a:t>применением</a:t>
            </a:r>
            <a:r>
              <a:rPr sz="1815" spc="8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протезов</a:t>
            </a:r>
            <a:r>
              <a:rPr sz="181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из</a:t>
            </a:r>
            <a:r>
              <a:rPr sz="1815" spc="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металлокерамики</a:t>
            </a:r>
            <a:r>
              <a:rPr sz="1815" spc="6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у </a:t>
            </a:r>
            <a:r>
              <a:rPr sz="1815" spc="-9" dirty="0">
                <a:cs typeface="Times New Roman"/>
              </a:rPr>
              <a:t>пациентов</a:t>
            </a:r>
            <a:r>
              <a:rPr sz="1815" spc="91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</a:t>
            </a:r>
            <a:endParaRPr sz="1815" dirty="0">
              <a:cs typeface="Times New Roman"/>
            </a:endParaRPr>
          </a:p>
          <a:p>
            <a:pPr marL="11527"/>
            <a:r>
              <a:rPr sz="1815" spc="-18" dirty="0">
                <a:cs typeface="Times New Roman"/>
              </a:rPr>
              <a:t>пародонтитом</a:t>
            </a:r>
            <a:r>
              <a:rPr sz="1815" spc="23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следует</a:t>
            </a:r>
            <a:r>
              <a:rPr sz="1815" spc="5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предусмотреть</a:t>
            </a:r>
            <a:r>
              <a:rPr sz="1815" spc="36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увеличение</a:t>
            </a:r>
            <a:endParaRPr sz="1815" dirty="0">
              <a:cs typeface="Times New Roman"/>
            </a:endParaRPr>
          </a:p>
          <a:p>
            <a:pPr marL="11527"/>
            <a:r>
              <a:rPr sz="1815" spc="-18" dirty="0">
                <a:cs typeface="Times New Roman"/>
              </a:rPr>
              <a:t>количества</a:t>
            </a:r>
            <a:r>
              <a:rPr sz="1815" spc="4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опорных</a:t>
            </a:r>
            <a:r>
              <a:rPr sz="1815" spc="18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зубов</a:t>
            </a:r>
            <a:r>
              <a:rPr sz="1815" spc="41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по</a:t>
            </a:r>
            <a:r>
              <a:rPr sz="1815" spc="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сравнению</a:t>
            </a:r>
            <a:r>
              <a:rPr sz="1815" spc="6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</a:t>
            </a:r>
            <a:r>
              <a:rPr sz="1815" spc="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нормой.</a:t>
            </a:r>
            <a:endParaRPr sz="1815" dirty="0"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88853" y="2649539"/>
            <a:ext cx="3499309" cy="219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74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5068" y="464676"/>
            <a:ext cx="9981560" cy="872831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R="50139" algn="ctr">
              <a:lnSpc>
                <a:spcPct val="100000"/>
              </a:lnSpc>
              <a:spcBef>
                <a:spcPts val="86"/>
              </a:spcBef>
            </a:pPr>
            <a:r>
              <a:rPr sz="2800" b="1" spc="-5" dirty="0">
                <a:solidFill>
                  <a:srgbClr val="000000"/>
                </a:solidFill>
                <a:latin typeface="+mn-lt"/>
                <a:cs typeface="Times New Roman"/>
              </a:rPr>
              <a:t>Металлокерамические</a:t>
            </a:r>
            <a:r>
              <a:rPr sz="28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28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мостовидные</a:t>
            </a:r>
            <a:r>
              <a:rPr sz="2800" b="1" spc="50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2800" b="1" spc="-18" dirty="0">
                <a:solidFill>
                  <a:srgbClr val="000000"/>
                </a:solidFill>
                <a:latin typeface="+mn-lt"/>
                <a:cs typeface="Times New Roman"/>
              </a:rPr>
              <a:t>протезы</a:t>
            </a:r>
            <a:r>
              <a:rPr sz="2800" b="1" spc="5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2800" b="1" spc="-9" dirty="0">
                <a:solidFill>
                  <a:srgbClr val="000000"/>
                </a:solidFill>
                <a:latin typeface="+mn-lt"/>
                <a:cs typeface="Times New Roman"/>
              </a:rPr>
              <a:t>при</a:t>
            </a:r>
          </a:p>
          <a:p>
            <a:pPr algn="ctr">
              <a:lnSpc>
                <a:spcPct val="100000"/>
              </a:lnSpc>
              <a:tabLst>
                <a:tab pos="2914481" algn="l"/>
                <a:tab pos="9958337" algn="l"/>
              </a:tabLst>
            </a:pPr>
            <a:r>
              <a:rPr sz="2800" spc="-5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	</a:t>
            </a:r>
            <a:r>
              <a:rPr sz="2800" b="1" spc="-9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заболеваниях</a:t>
            </a:r>
            <a:r>
              <a:rPr sz="2800" b="1" spc="-14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пародонта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2485" y="1729669"/>
            <a:ext cx="6556471" cy="4042930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 marR="404581">
              <a:spcBef>
                <a:spcPts val="86"/>
              </a:spcBef>
            </a:pPr>
            <a:r>
              <a:rPr spc="-9" dirty="0">
                <a:cs typeface="Times New Roman"/>
              </a:rPr>
              <a:t>Металлокерамические</a:t>
            </a:r>
            <a:r>
              <a:rPr spc="73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протезы</a:t>
            </a:r>
            <a:r>
              <a:rPr spc="5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можно</a:t>
            </a:r>
            <a:r>
              <a:rPr spc="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применять</a:t>
            </a:r>
            <a:r>
              <a:rPr spc="77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при </a:t>
            </a:r>
            <a:r>
              <a:rPr spc="-439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небольших</a:t>
            </a:r>
            <a:r>
              <a:rPr spc="4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(1-2</a:t>
            </a:r>
            <a:r>
              <a:rPr spc="-14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зуба)</a:t>
            </a:r>
            <a:r>
              <a:rPr spc="23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включенных</a:t>
            </a:r>
            <a:r>
              <a:rPr spc="73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дефектах</a:t>
            </a:r>
            <a:r>
              <a:rPr spc="36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зубных </a:t>
            </a:r>
            <a:r>
              <a:rPr spc="-18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рядов.</a:t>
            </a:r>
            <a:r>
              <a:rPr spc="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Высокий</a:t>
            </a:r>
            <a:r>
              <a:rPr spc="41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шинирующий,</a:t>
            </a:r>
            <a:r>
              <a:rPr spc="91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функциональный</a:t>
            </a:r>
            <a:r>
              <a:rPr spc="103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и</a:t>
            </a:r>
            <a:endParaRPr dirty="0">
              <a:cs typeface="Times New Roman"/>
            </a:endParaRPr>
          </a:p>
          <a:p>
            <a:pPr marL="11527">
              <a:spcBef>
                <a:spcPts val="5"/>
              </a:spcBef>
            </a:pPr>
            <a:r>
              <a:rPr spc="-5" dirty="0">
                <a:cs typeface="Times New Roman"/>
              </a:rPr>
              <a:t>эстетический</a:t>
            </a:r>
            <a:r>
              <a:rPr spc="50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эффект </a:t>
            </a:r>
            <a:r>
              <a:rPr dirty="0">
                <a:cs typeface="Times New Roman"/>
              </a:rPr>
              <a:t>достигается</a:t>
            </a:r>
            <a:r>
              <a:rPr spc="59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при</a:t>
            </a:r>
            <a:r>
              <a:rPr spc="9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комбинации</a:t>
            </a:r>
            <a:endParaRPr dirty="0">
              <a:cs typeface="Times New Roman"/>
            </a:endParaRPr>
          </a:p>
          <a:p>
            <a:pPr marL="11527" marR="13832"/>
            <a:r>
              <a:rPr spc="-14" dirty="0">
                <a:cs typeface="Times New Roman"/>
              </a:rPr>
              <a:t>бюгельных</a:t>
            </a:r>
            <a:r>
              <a:rPr spc="5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протезов в </a:t>
            </a:r>
            <a:r>
              <a:rPr spc="-14" dirty="0">
                <a:cs typeface="Times New Roman"/>
              </a:rPr>
              <a:t>области</a:t>
            </a:r>
            <a:r>
              <a:rPr spc="4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премоляров</a:t>
            </a:r>
            <a:r>
              <a:rPr spc="27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и</a:t>
            </a:r>
            <a:r>
              <a:rPr spc="-1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моляров</a:t>
            </a:r>
            <a:r>
              <a:rPr spc="-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с </a:t>
            </a:r>
            <a:r>
              <a:rPr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металлокерамическими</a:t>
            </a:r>
            <a:r>
              <a:rPr spc="73" dirty="0">
                <a:cs typeface="Times New Roman"/>
              </a:rPr>
              <a:t> </a:t>
            </a:r>
            <a:r>
              <a:rPr dirty="0">
                <a:cs typeface="Times New Roman"/>
              </a:rPr>
              <a:t>несъемными</a:t>
            </a:r>
            <a:r>
              <a:rPr spc="32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протезами</a:t>
            </a:r>
            <a:r>
              <a:rPr spc="-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в</a:t>
            </a:r>
            <a:r>
              <a:rPr spc="18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области </a:t>
            </a:r>
            <a:r>
              <a:rPr spc="-439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передних</a:t>
            </a:r>
            <a:r>
              <a:rPr spc="50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зубов.</a:t>
            </a:r>
            <a:endParaRPr dirty="0">
              <a:cs typeface="Times New Roman"/>
            </a:endParaRPr>
          </a:p>
          <a:p>
            <a:pPr>
              <a:lnSpc>
                <a:spcPct val="100000"/>
              </a:lnSpc>
            </a:pPr>
            <a:endParaRPr dirty="0">
              <a:cs typeface="Times New Roman"/>
            </a:endParaRPr>
          </a:p>
          <a:p>
            <a:pPr marL="11527">
              <a:spcBef>
                <a:spcPts val="1171"/>
              </a:spcBef>
            </a:pPr>
            <a:r>
              <a:rPr spc="-14" dirty="0">
                <a:cs typeface="Times New Roman"/>
              </a:rPr>
              <a:t>Противопоказано</a:t>
            </a:r>
            <a:r>
              <a:rPr spc="68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применение</a:t>
            </a:r>
            <a:r>
              <a:rPr spc="64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консольных</a:t>
            </a:r>
            <a:endParaRPr dirty="0">
              <a:cs typeface="Times New Roman"/>
            </a:endParaRPr>
          </a:p>
          <a:p>
            <a:pPr marL="11527"/>
            <a:r>
              <a:rPr spc="-5" dirty="0">
                <a:cs typeface="Times New Roman"/>
              </a:rPr>
              <a:t>металлокерамических</a:t>
            </a:r>
            <a:r>
              <a:rPr spc="73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протезов,</a:t>
            </a:r>
            <a:r>
              <a:rPr spc="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а</a:t>
            </a:r>
            <a:r>
              <a:rPr spc="5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также</a:t>
            </a:r>
            <a:r>
              <a:rPr spc="32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при</a:t>
            </a:r>
            <a:r>
              <a:rPr spc="14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больших</a:t>
            </a:r>
            <a:r>
              <a:rPr spc="32" dirty="0">
                <a:cs typeface="Times New Roman"/>
              </a:rPr>
              <a:t> </a:t>
            </a:r>
            <a:r>
              <a:rPr spc="9" dirty="0">
                <a:cs typeface="Times New Roman"/>
              </a:rPr>
              <a:t>(3</a:t>
            </a:r>
            <a:endParaRPr dirty="0">
              <a:cs typeface="Times New Roman"/>
            </a:endParaRPr>
          </a:p>
          <a:p>
            <a:pPr marL="11527"/>
            <a:r>
              <a:rPr spc="-32" dirty="0">
                <a:cs typeface="Times New Roman"/>
              </a:rPr>
              <a:t>зуба</a:t>
            </a:r>
            <a:r>
              <a:rPr spc="41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и</a:t>
            </a:r>
            <a:r>
              <a:rPr spc="-14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более)</a:t>
            </a:r>
            <a:r>
              <a:rPr spc="5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включенных</a:t>
            </a:r>
            <a:r>
              <a:rPr spc="77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дефектах</a:t>
            </a:r>
            <a:r>
              <a:rPr spc="32" dirty="0">
                <a:cs typeface="Times New Roman"/>
              </a:rPr>
              <a:t> </a:t>
            </a:r>
            <a:r>
              <a:rPr spc="-27" dirty="0">
                <a:cs typeface="Times New Roman"/>
              </a:rPr>
              <a:t>зубных</a:t>
            </a:r>
            <a:r>
              <a:rPr spc="5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рядов.</a:t>
            </a:r>
            <a:endParaRPr dirty="0">
              <a:cs typeface="Times New Roman"/>
            </a:endParaRPr>
          </a:p>
          <a:p>
            <a:pPr marL="11527" marR="4611">
              <a:spcBef>
                <a:spcPts val="5"/>
              </a:spcBef>
            </a:pPr>
            <a:r>
              <a:rPr spc="-18" dirty="0">
                <a:cs typeface="Times New Roman"/>
              </a:rPr>
              <a:t>Конструктивной</a:t>
            </a:r>
            <a:r>
              <a:rPr spc="95" dirty="0">
                <a:cs typeface="Times New Roman"/>
              </a:rPr>
              <a:t> </a:t>
            </a:r>
            <a:r>
              <a:rPr dirty="0">
                <a:cs typeface="Times New Roman"/>
              </a:rPr>
              <a:t>особенностью</a:t>
            </a:r>
            <a:r>
              <a:rPr spc="4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металлокерамических </a:t>
            </a:r>
            <a:r>
              <a:rPr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протезов</a:t>
            </a:r>
            <a:r>
              <a:rPr spc="-9" dirty="0">
                <a:cs typeface="Times New Roman"/>
              </a:rPr>
              <a:t> является</a:t>
            </a:r>
            <a:r>
              <a:rPr spc="64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то,</a:t>
            </a:r>
            <a:r>
              <a:rPr spc="5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что</a:t>
            </a:r>
            <a:r>
              <a:rPr spc="-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край</a:t>
            </a:r>
            <a:r>
              <a:rPr spc="18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коронки</a:t>
            </a:r>
            <a:r>
              <a:rPr spc="14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должен</a:t>
            </a:r>
            <a:r>
              <a:rPr spc="36" dirty="0">
                <a:cs typeface="Times New Roman"/>
              </a:rPr>
              <a:t> </a:t>
            </a:r>
            <a:r>
              <a:rPr spc="-27" dirty="0">
                <a:cs typeface="Times New Roman"/>
              </a:rPr>
              <a:t>доходить </a:t>
            </a:r>
            <a:r>
              <a:rPr spc="-23" dirty="0">
                <a:cs typeface="Times New Roman"/>
              </a:rPr>
              <a:t> </a:t>
            </a:r>
            <a:r>
              <a:rPr spc="-32" dirty="0">
                <a:cs typeface="Times New Roman"/>
              </a:rPr>
              <a:t>только</a:t>
            </a:r>
            <a:r>
              <a:rPr spc="32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до</a:t>
            </a:r>
            <a:r>
              <a:rPr spc="-23" dirty="0">
                <a:cs typeface="Times New Roman"/>
              </a:rPr>
              <a:t> </a:t>
            </a:r>
            <a:r>
              <a:rPr dirty="0">
                <a:cs typeface="Times New Roman"/>
              </a:rPr>
              <a:t>десны.</a:t>
            </a:r>
            <a:r>
              <a:rPr spc="41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Поддесневое</a:t>
            </a:r>
            <a:r>
              <a:rPr spc="36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расположение</a:t>
            </a:r>
            <a:r>
              <a:rPr spc="45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его</a:t>
            </a:r>
            <a:r>
              <a:rPr spc="9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при</a:t>
            </a:r>
            <a:r>
              <a:rPr spc="14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этой </a:t>
            </a:r>
            <a:r>
              <a:rPr spc="-439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патологии</a:t>
            </a:r>
            <a:r>
              <a:rPr spc="50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недопустимо.</a:t>
            </a:r>
            <a:endParaRPr dirty="0"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78956" y="2435782"/>
            <a:ext cx="4141079" cy="26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1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3535" y="360787"/>
            <a:ext cx="9981560" cy="995942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R="50139" algn="ctr">
              <a:lnSpc>
                <a:spcPct val="100000"/>
              </a:lnSpc>
              <a:spcBef>
                <a:spcPts val="86"/>
              </a:spcBef>
            </a:pPr>
            <a:r>
              <a:rPr sz="3200" b="1" spc="-5" dirty="0">
                <a:solidFill>
                  <a:srgbClr val="000000"/>
                </a:solidFill>
                <a:latin typeface="+mn-lt"/>
                <a:cs typeface="Times New Roman"/>
              </a:rPr>
              <a:t>Металлокерамические</a:t>
            </a:r>
            <a:r>
              <a:rPr sz="32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мостовидные</a:t>
            </a:r>
            <a:r>
              <a:rPr sz="3200" b="1" spc="50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протезы</a:t>
            </a:r>
            <a:r>
              <a:rPr sz="3200" b="1" spc="5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9" dirty="0">
                <a:solidFill>
                  <a:srgbClr val="000000"/>
                </a:solidFill>
                <a:latin typeface="+mn-lt"/>
                <a:cs typeface="Times New Roman"/>
              </a:rPr>
              <a:t>при</a:t>
            </a:r>
          </a:p>
          <a:p>
            <a:pPr algn="ctr">
              <a:lnSpc>
                <a:spcPct val="100000"/>
              </a:lnSpc>
              <a:tabLst>
                <a:tab pos="2914481" algn="l"/>
                <a:tab pos="9958337" algn="l"/>
              </a:tabLst>
            </a:pPr>
            <a:r>
              <a:rPr sz="3200" spc="-5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	</a:t>
            </a:r>
            <a:r>
              <a:rPr sz="3200" b="1" spc="-9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заболеваниях</a:t>
            </a:r>
            <a:r>
              <a:rPr sz="3200" b="1" spc="-14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пародонта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8796" y="1682647"/>
            <a:ext cx="5779738" cy="3808763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1815" spc="-5" dirty="0">
                <a:cs typeface="Times New Roman"/>
              </a:rPr>
              <a:t>При</a:t>
            </a:r>
            <a:r>
              <a:rPr sz="1815" spc="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моделировании</a:t>
            </a:r>
            <a:r>
              <a:rPr sz="1815" spc="32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цельнолитого</a:t>
            </a:r>
            <a:r>
              <a:rPr sz="1815" spc="73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каркаса</a:t>
            </a:r>
            <a:endParaRPr sz="1815" dirty="0">
              <a:cs typeface="Times New Roman"/>
            </a:endParaRPr>
          </a:p>
          <a:p>
            <a:pPr marL="11527"/>
            <a:r>
              <a:rPr sz="1815" spc="-5" dirty="0">
                <a:cs typeface="Times New Roman"/>
              </a:rPr>
              <a:t>металлокерамических</a:t>
            </a:r>
            <a:r>
              <a:rPr sz="1815" spc="73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коронок</a:t>
            </a:r>
            <a:r>
              <a:rPr sz="1815" spc="-5" dirty="0">
                <a:cs typeface="Times New Roman"/>
              </a:rPr>
              <a:t> и</a:t>
            </a:r>
            <a:r>
              <a:rPr sz="1815" spc="1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фасеток</a:t>
            </a:r>
            <a:r>
              <a:rPr sz="1815" spc="18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не</a:t>
            </a:r>
            <a:r>
              <a:rPr sz="1815" spc="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следует</a:t>
            </a:r>
            <a:endParaRPr sz="1815" dirty="0">
              <a:cs typeface="Times New Roman"/>
            </a:endParaRPr>
          </a:p>
          <a:p>
            <a:pPr marL="11527"/>
            <a:r>
              <a:rPr sz="1815" spc="-14" dirty="0">
                <a:cs typeface="Times New Roman"/>
              </a:rPr>
              <a:t>формировать</a:t>
            </a:r>
            <a:r>
              <a:rPr sz="1815" spc="-5" dirty="0">
                <a:cs typeface="Times New Roman"/>
              </a:rPr>
              <a:t> металлическую</a:t>
            </a:r>
            <a:r>
              <a:rPr sz="1815" spc="82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«гирлянду»</a:t>
            </a:r>
            <a:r>
              <a:rPr sz="1815" spc="6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</a:t>
            </a:r>
            <a:r>
              <a:rPr sz="1815" dirty="0">
                <a:cs typeface="Times New Roman"/>
              </a:rPr>
              <a:t> оральной</a:t>
            </a:r>
          </a:p>
          <a:p>
            <a:pPr marL="11527" marR="4611">
              <a:spcBef>
                <a:spcPts val="5"/>
              </a:spcBef>
            </a:pPr>
            <a:r>
              <a:rPr sz="1815" spc="-9" dirty="0">
                <a:cs typeface="Times New Roman"/>
              </a:rPr>
              <a:t>стороны</a:t>
            </a:r>
            <a:r>
              <a:rPr sz="1815" spc="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spc="2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пришеечной</a:t>
            </a:r>
            <a:r>
              <a:rPr sz="1815" spc="3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зоне.</a:t>
            </a:r>
            <a:r>
              <a:rPr sz="1815" spc="-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Этот</a:t>
            </a:r>
            <a:r>
              <a:rPr sz="181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участок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spc="23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последующем </a:t>
            </a:r>
            <a:r>
              <a:rPr sz="1815" spc="-439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нужно</a:t>
            </a:r>
            <a:r>
              <a:rPr sz="1815" spc="6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также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покрыть</a:t>
            </a:r>
            <a:r>
              <a:rPr sz="1815" spc="1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фарфором,</a:t>
            </a:r>
            <a:r>
              <a:rPr sz="1815" spc="-23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чтобы</a:t>
            </a:r>
            <a:r>
              <a:rPr sz="1815" spc="-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предотвратить </a:t>
            </a:r>
            <a:r>
              <a:rPr sz="1815" spc="-9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отложение</a:t>
            </a:r>
            <a:r>
              <a:rPr sz="1815" spc="41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зубного</a:t>
            </a:r>
            <a:r>
              <a:rPr sz="1815" spc="50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налета,</a:t>
            </a:r>
            <a:r>
              <a:rPr sz="1815" spc="50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бляшки.</a:t>
            </a:r>
            <a:endParaRPr sz="1815" dirty="0">
              <a:cs typeface="Times New Roman"/>
            </a:endParaRPr>
          </a:p>
          <a:p>
            <a:pPr marL="11527" marR="236870" algn="just">
              <a:spcBef>
                <a:spcPts val="1284"/>
              </a:spcBef>
            </a:pPr>
            <a:r>
              <a:rPr sz="1815" spc="-5" dirty="0">
                <a:cs typeface="Times New Roman"/>
              </a:rPr>
              <a:t>В </a:t>
            </a:r>
            <a:r>
              <a:rPr sz="1815" dirty="0">
                <a:cs typeface="Times New Roman"/>
              </a:rPr>
              <a:t>процессе </a:t>
            </a:r>
            <a:r>
              <a:rPr sz="1815" spc="-14" dirty="0">
                <a:cs typeface="Times New Roman"/>
              </a:rPr>
              <a:t>моделирования промежуточной </a:t>
            </a:r>
            <a:r>
              <a:rPr sz="1815" spc="-5" dirty="0">
                <a:cs typeface="Times New Roman"/>
              </a:rPr>
              <a:t>части (тела) </a:t>
            </a:r>
            <a:r>
              <a:rPr sz="1815" spc="-43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мостовидных протесов </a:t>
            </a:r>
            <a:r>
              <a:rPr sz="1815" spc="-14" dirty="0">
                <a:cs typeface="Times New Roman"/>
              </a:rPr>
              <a:t>их </a:t>
            </a:r>
            <a:r>
              <a:rPr sz="1815" spc="-18" dirty="0">
                <a:cs typeface="Times New Roman"/>
              </a:rPr>
              <a:t>жевательную </a:t>
            </a:r>
            <a:r>
              <a:rPr sz="1815" spc="-5" dirty="0">
                <a:cs typeface="Times New Roman"/>
              </a:rPr>
              <a:t>поверхность </a:t>
            </a:r>
            <a:r>
              <a:rPr sz="1815" spc="-14" dirty="0">
                <a:cs typeface="Times New Roman"/>
              </a:rPr>
              <a:t>не </a:t>
            </a:r>
            <a:r>
              <a:rPr sz="1815" spc="-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следует</a:t>
            </a:r>
            <a:r>
              <a:rPr sz="1815" spc="5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расширять,</a:t>
            </a:r>
            <a:r>
              <a:rPr sz="181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а</a:t>
            </a:r>
            <a:r>
              <a:rPr sz="181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лучше</a:t>
            </a:r>
            <a:r>
              <a:rPr sz="1815" spc="50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несколько</a:t>
            </a:r>
            <a:r>
              <a:rPr sz="1815" spc="27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сузить</a:t>
            </a:r>
            <a:r>
              <a:rPr sz="1815" spc="68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по</a:t>
            </a:r>
            <a:endParaRPr sz="1815" dirty="0">
              <a:cs typeface="Times New Roman"/>
            </a:endParaRPr>
          </a:p>
          <a:p>
            <a:pPr marL="11527" marR="238599">
              <a:spcBef>
                <a:spcPts val="5"/>
              </a:spcBef>
            </a:pPr>
            <a:r>
              <a:rPr sz="1815" spc="-9" dirty="0">
                <a:cs typeface="Times New Roman"/>
              </a:rPr>
              <a:t>сравнению</a:t>
            </a:r>
            <a:r>
              <a:rPr sz="1815" spc="6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</a:t>
            </a:r>
            <a:r>
              <a:rPr sz="1815" spc="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принятыми</a:t>
            </a:r>
            <a:r>
              <a:rPr sz="1815" spc="5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нормами.</a:t>
            </a:r>
            <a:r>
              <a:rPr sz="1815" spc="1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Не</a:t>
            </a:r>
            <a:r>
              <a:rPr sz="1815" spc="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следует</a:t>
            </a:r>
            <a:r>
              <a:rPr sz="1815" spc="7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создавать </a:t>
            </a:r>
            <a:r>
              <a:rPr sz="1815" spc="-439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слишком</a:t>
            </a:r>
            <a:r>
              <a:rPr sz="1815" spc="27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высоких</a:t>
            </a:r>
            <a:r>
              <a:rPr sz="1815" spc="5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-1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рельефных</a:t>
            </a:r>
            <a:r>
              <a:rPr sz="1815" spc="41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бугров</a:t>
            </a:r>
            <a:r>
              <a:rPr sz="1815" spc="36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во</a:t>
            </a:r>
            <a:r>
              <a:rPr sz="1815" spc="27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избежание </a:t>
            </a:r>
            <a:r>
              <a:rPr sz="1815" spc="-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блокирования</a:t>
            </a:r>
            <a:r>
              <a:rPr sz="1815" spc="7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движений</a:t>
            </a:r>
            <a:r>
              <a:rPr sz="1815" spc="7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нижней</a:t>
            </a:r>
            <a:r>
              <a:rPr sz="1815" spc="77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челюсти</a:t>
            </a:r>
            <a:r>
              <a:rPr sz="1815" spc="2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-1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перегрузки </a:t>
            </a:r>
            <a:r>
              <a:rPr sz="1815" spc="-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пародонта</a:t>
            </a:r>
            <a:r>
              <a:rPr sz="1815" spc="23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опорных</a:t>
            </a:r>
            <a:r>
              <a:rPr sz="1815" spc="18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зубов.</a:t>
            </a:r>
            <a:endParaRPr sz="1815" dirty="0"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6425" y="1888549"/>
            <a:ext cx="3767635" cy="339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8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6602" y="563987"/>
            <a:ext cx="9981560" cy="995942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R="50139" algn="ctr">
              <a:lnSpc>
                <a:spcPct val="100000"/>
              </a:lnSpc>
              <a:spcBef>
                <a:spcPts val="86"/>
              </a:spcBef>
            </a:pPr>
            <a:r>
              <a:rPr sz="3200" b="1" spc="-5" dirty="0">
                <a:solidFill>
                  <a:srgbClr val="000000"/>
                </a:solidFill>
                <a:latin typeface="+mn-lt"/>
                <a:cs typeface="Times New Roman"/>
              </a:rPr>
              <a:t>Металлокерамические</a:t>
            </a:r>
            <a:r>
              <a:rPr sz="32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мостовидные</a:t>
            </a:r>
            <a:r>
              <a:rPr sz="3200" b="1" spc="50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протезы</a:t>
            </a:r>
            <a:r>
              <a:rPr sz="3200" b="1" spc="5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9" dirty="0">
                <a:solidFill>
                  <a:srgbClr val="000000"/>
                </a:solidFill>
                <a:latin typeface="+mn-lt"/>
                <a:cs typeface="Times New Roman"/>
              </a:rPr>
              <a:t>при</a:t>
            </a:r>
          </a:p>
          <a:p>
            <a:pPr algn="ctr">
              <a:lnSpc>
                <a:spcPct val="100000"/>
              </a:lnSpc>
              <a:tabLst>
                <a:tab pos="2914481" algn="l"/>
                <a:tab pos="9958337" algn="l"/>
              </a:tabLst>
            </a:pPr>
            <a:r>
              <a:rPr sz="3200" spc="-5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	</a:t>
            </a:r>
            <a:r>
              <a:rPr sz="3200" b="1" spc="-9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заболеваниях</a:t>
            </a:r>
            <a:r>
              <a:rPr sz="3200" b="1" spc="-14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пародонта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06602" y="2205468"/>
            <a:ext cx="5723260" cy="3250149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1815" spc="-5" dirty="0">
                <a:cs typeface="Times New Roman"/>
              </a:rPr>
              <a:t>У</a:t>
            </a:r>
            <a:r>
              <a:rPr sz="181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пациентов</a:t>
            </a:r>
            <a:r>
              <a:rPr sz="1815" spc="5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</a:t>
            </a:r>
            <a:r>
              <a:rPr sz="181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пародонтитом</a:t>
            </a:r>
            <a:r>
              <a:rPr sz="1815" spc="50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готовые</a:t>
            </a:r>
            <a:r>
              <a:rPr sz="1815" dirty="0">
                <a:cs typeface="Times New Roman"/>
              </a:rPr>
              <a:t> </a:t>
            </a:r>
            <a:r>
              <a:rPr sz="1815" spc="5" dirty="0">
                <a:cs typeface="Times New Roman"/>
              </a:rPr>
              <a:t>металло-</a:t>
            </a:r>
            <a:endParaRPr sz="1815" dirty="0">
              <a:cs typeface="Times New Roman"/>
            </a:endParaRPr>
          </a:p>
          <a:p>
            <a:pPr marL="11527" marR="261076"/>
            <a:r>
              <a:rPr sz="1815" spc="-9" dirty="0">
                <a:cs typeface="Times New Roman"/>
              </a:rPr>
              <a:t>керамические</a:t>
            </a:r>
            <a:r>
              <a:rPr sz="1815" spc="4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протезы</a:t>
            </a:r>
            <a:r>
              <a:rPr sz="1815" spc="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следует</a:t>
            </a:r>
            <a:r>
              <a:rPr sz="1815" spc="41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укреплять</a:t>
            </a:r>
            <a:r>
              <a:rPr sz="1815" spc="11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на</a:t>
            </a:r>
            <a:r>
              <a:rPr sz="1815" spc="5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опорных </a:t>
            </a:r>
            <a:r>
              <a:rPr sz="1815" spc="5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зубах</a:t>
            </a:r>
            <a:r>
              <a:rPr sz="1815" spc="32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временно</a:t>
            </a:r>
            <a:r>
              <a:rPr sz="1815" spc="2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(до</a:t>
            </a:r>
            <a:r>
              <a:rPr sz="1815" spc="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2</a:t>
            </a:r>
            <a:r>
              <a:rPr sz="1815" spc="9" dirty="0">
                <a:cs typeface="Times New Roman"/>
              </a:rPr>
              <a:t> </a:t>
            </a:r>
            <a:r>
              <a:rPr sz="1815" spc="5" dirty="0">
                <a:cs typeface="Times New Roman"/>
              </a:rPr>
              <a:t>мес),</a:t>
            </a:r>
            <a:r>
              <a:rPr sz="1815" spc="-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 </a:t>
            </a:r>
            <a:r>
              <a:rPr sz="1815" spc="-14" dirty="0">
                <a:cs typeface="Times New Roman"/>
              </a:rPr>
              <a:t>течении</a:t>
            </a:r>
            <a:r>
              <a:rPr sz="1815" spc="54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которых</a:t>
            </a:r>
            <a:r>
              <a:rPr sz="1815" spc="-14" dirty="0">
                <a:cs typeface="Times New Roman"/>
              </a:rPr>
              <a:t> проводят </a:t>
            </a:r>
            <a:r>
              <a:rPr sz="1815" spc="-43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еженедельный</a:t>
            </a:r>
            <a:r>
              <a:rPr sz="1815" spc="82" dirty="0">
                <a:cs typeface="Times New Roman"/>
              </a:rPr>
              <a:t> </a:t>
            </a:r>
            <a:r>
              <a:rPr sz="1815" spc="5" dirty="0">
                <a:cs typeface="Times New Roman"/>
              </a:rPr>
              <a:t>осмотр</a:t>
            </a:r>
            <a:r>
              <a:rPr sz="1815" spc="-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-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spc="18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случае</a:t>
            </a:r>
            <a:r>
              <a:rPr sz="1815" spc="50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осложнения</a:t>
            </a:r>
            <a:endParaRPr sz="1815" dirty="0">
              <a:cs typeface="Times New Roman"/>
            </a:endParaRPr>
          </a:p>
          <a:p>
            <a:pPr marL="11527">
              <a:spcBef>
                <a:spcPts val="5"/>
              </a:spcBef>
            </a:pPr>
            <a:r>
              <a:rPr sz="1815" spc="-9" dirty="0">
                <a:cs typeface="Times New Roman"/>
              </a:rPr>
              <a:t>(травматический</a:t>
            </a:r>
            <a:r>
              <a:rPr sz="1815" spc="54" dirty="0">
                <a:cs typeface="Times New Roman"/>
              </a:rPr>
              <a:t> </a:t>
            </a:r>
            <a:r>
              <a:rPr sz="1815" spc="-45" dirty="0">
                <a:cs typeface="Times New Roman"/>
              </a:rPr>
              <a:t>пульпит,</a:t>
            </a:r>
            <a:r>
              <a:rPr sz="1815" spc="11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периодонтит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пр.)</a:t>
            </a:r>
            <a:r>
              <a:rPr sz="1815" spc="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опорные</a:t>
            </a:r>
            <a:endParaRPr sz="1815" dirty="0">
              <a:cs typeface="Times New Roman"/>
            </a:endParaRPr>
          </a:p>
          <a:p>
            <a:pPr marL="11527"/>
            <a:r>
              <a:rPr sz="1815" spc="-32" dirty="0">
                <a:cs typeface="Times New Roman"/>
              </a:rPr>
              <a:t>зубы</a:t>
            </a:r>
            <a:r>
              <a:rPr sz="1815" spc="45" dirty="0">
                <a:cs typeface="Times New Roman"/>
              </a:rPr>
              <a:t> </a:t>
            </a:r>
            <a:r>
              <a:rPr sz="1815" spc="-32" dirty="0">
                <a:cs typeface="Times New Roman"/>
              </a:rPr>
              <a:t>депульпируют.</a:t>
            </a:r>
            <a:r>
              <a:rPr sz="1815" spc="1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При </a:t>
            </a:r>
            <a:r>
              <a:rPr sz="1815" spc="-18" dirty="0">
                <a:cs typeface="Times New Roman"/>
              </a:rPr>
              <a:t>необходимости</a:t>
            </a:r>
            <a:r>
              <a:rPr sz="1815" spc="36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проводят</a:t>
            </a:r>
            <a:endParaRPr sz="1815" dirty="0">
              <a:cs typeface="Times New Roman"/>
            </a:endParaRPr>
          </a:p>
          <a:p>
            <a:pPr marL="11527"/>
            <a:r>
              <a:rPr sz="1815" spc="-18" dirty="0">
                <a:cs typeface="Times New Roman"/>
              </a:rPr>
              <a:t>коррекцию</a:t>
            </a:r>
            <a:r>
              <a:rPr sz="1815" spc="41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окклюзии</a:t>
            </a:r>
            <a:r>
              <a:rPr sz="1815" spc="5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противовоспалительное</a:t>
            </a:r>
            <a:r>
              <a:rPr sz="1815" spc="118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лечение.</a:t>
            </a:r>
            <a:endParaRPr sz="1815" dirty="0">
              <a:cs typeface="Times New Roman"/>
            </a:endParaRPr>
          </a:p>
          <a:p>
            <a:pPr marL="11527" marR="4611">
              <a:spcBef>
                <a:spcPts val="1289"/>
              </a:spcBef>
            </a:pPr>
            <a:r>
              <a:rPr sz="1815" spc="-9" dirty="0">
                <a:cs typeface="Times New Roman"/>
              </a:rPr>
              <a:t>Если</a:t>
            </a:r>
            <a:r>
              <a:rPr sz="1815" spc="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spc="2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течение</a:t>
            </a:r>
            <a:r>
              <a:rPr sz="1815" spc="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5</a:t>
            </a:r>
            <a:r>
              <a:rPr sz="1815" spc="14" dirty="0">
                <a:cs typeface="Times New Roman"/>
              </a:rPr>
              <a:t> </a:t>
            </a:r>
            <a:r>
              <a:rPr sz="1815" spc="9" dirty="0">
                <a:cs typeface="Times New Roman"/>
              </a:rPr>
              <a:t>мес.</a:t>
            </a:r>
            <a:r>
              <a:rPr sz="1815" spc="-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осложнений</a:t>
            </a:r>
            <a:r>
              <a:rPr sz="1815" spc="82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не</a:t>
            </a:r>
            <a:r>
              <a:rPr sz="1815" spc="14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возникает,</a:t>
            </a:r>
            <a:r>
              <a:rPr sz="1815" spc="73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протезы </a:t>
            </a:r>
            <a:r>
              <a:rPr sz="181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укрепляют</a:t>
            </a:r>
            <a:r>
              <a:rPr sz="1815" spc="9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цементом</a:t>
            </a:r>
            <a:r>
              <a:rPr sz="1815" spc="23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постоянно.</a:t>
            </a:r>
            <a:r>
              <a:rPr sz="1815" spc="4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spc="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дальнейшем</a:t>
            </a:r>
            <a:r>
              <a:rPr sz="1815" spc="27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пациенты </a:t>
            </a:r>
            <a:r>
              <a:rPr sz="1815" spc="-43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должны</a:t>
            </a:r>
            <a:r>
              <a:rPr sz="1815" spc="4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находиться</a:t>
            </a:r>
            <a:r>
              <a:rPr sz="1815" spc="41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на</a:t>
            </a:r>
            <a:r>
              <a:rPr sz="1815" spc="27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диспансерном</a:t>
            </a:r>
            <a:r>
              <a:rPr sz="1815" spc="73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наблюдении.</a:t>
            </a:r>
            <a:endParaRPr sz="1815" dirty="0">
              <a:cs typeface="Times New Roman"/>
            </a:endParaRPr>
          </a:p>
          <a:p>
            <a:pPr marL="11527"/>
            <a:r>
              <a:rPr sz="1815" spc="-18" dirty="0">
                <a:cs typeface="Times New Roman"/>
              </a:rPr>
              <a:t>Контрольные</a:t>
            </a:r>
            <a:r>
              <a:rPr sz="1815" spc="41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обследования</a:t>
            </a:r>
            <a:r>
              <a:rPr sz="1815" spc="5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назначают</a:t>
            </a:r>
            <a:r>
              <a:rPr sz="1815" spc="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каждые</a:t>
            </a:r>
            <a:r>
              <a:rPr sz="1815" spc="6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3</a:t>
            </a:r>
            <a:r>
              <a:rPr sz="1815" spc="-9" dirty="0">
                <a:cs typeface="Times New Roman"/>
              </a:rPr>
              <a:t> </a:t>
            </a:r>
            <a:r>
              <a:rPr sz="1815" spc="9" dirty="0">
                <a:cs typeface="Times New Roman"/>
              </a:rPr>
              <a:t>мес.</a:t>
            </a:r>
            <a:endParaRPr sz="1815" dirty="0"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48674" y="2624567"/>
            <a:ext cx="3439488" cy="241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33602" y="648654"/>
            <a:ext cx="9981560" cy="995942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R="50139" algn="ctr">
              <a:lnSpc>
                <a:spcPct val="100000"/>
              </a:lnSpc>
              <a:spcBef>
                <a:spcPts val="86"/>
              </a:spcBef>
            </a:pPr>
            <a:r>
              <a:rPr sz="3200" b="1" spc="-5" dirty="0">
                <a:solidFill>
                  <a:srgbClr val="000000"/>
                </a:solidFill>
                <a:latin typeface="+mn-lt"/>
                <a:cs typeface="Times New Roman"/>
              </a:rPr>
              <a:t>Металлокерамические</a:t>
            </a:r>
            <a:r>
              <a:rPr sz="32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мостовидные</a:t>
            </a:r>
            <a:r>
              <a:rPr sz="3200" b="1" spc="50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протезы</a:t>
            </a:r>
            <a:r>
              <a:rPr sz="3200" b="1" spc="5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9" dirty="0">
                <a:solidFill>
                  <a:srgbClr val="000000"/>
                </a:solidFill>
                <a:latin typeface="+mn-lt"/>
                <a:cs typeface="Times New Roman"/>
              </a:rPr>
              <a:t>при</a:t>
            </a:r>
          </a:p>
          <a:p>
            <a:pPr algn="ctr">
              <a:lnSpc>
                <a:spcPct val="100000"/>
              </a:lnSpc>
              <a:tabLst>
                <a:tab pos="2914481" algn="l"/>
                <a:tab pos="9958337" algn="l"/>
              </a:tabLst>
            </a:pPr>
            <a:r>
              <a:rPr sz="3200" spc="-5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	</a:t>
            </a:r>
            <a:r>
              <a:rPr sz="3200" b="1" spc="-9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заболеваниях</a:t>
            </a:r>
            <a:r>
              <a:rPr sz="3200" b="1" spc="-14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пародонта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102" y="2242911"/>
            <a:ext cx="5873675" cy="308343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 algn="just">
              <a:spcBef>
                <a:spcPts val="86"/>
              </a:spcBef>
            </a:pPr>
            <a:r>
              <a:rPr sz="1815" spc="-5" dirty="0">
                <a:cs typeface="Times New Roman"/>
              </a:rPr>
              <a:t>В</a:t>
            </a:r>
            <a:r>
              <a:rPr sz="1815" spc="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случае</a:t>
            </a:r>
            <a:r>
              <a:rPr sz="1815" spc="23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необходимости</a:t>
            </a:r>
            <a:r>
              <a:rPr sz="1815" spc="27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проводят</a:t>
            </a:r>
            <a:r>
              <a:rPr sz="1815" spc="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противовоспалительное</a:t>
            </a:r>
            <a:endParaRPr sz="1815" dirty="0">
              <a:cs typeface="Times New Roman"/>
            </a:endParaRPr>
          </a:p>
          <a:p>
            <a:pPr marL="11527" marR="674878" algn="just"/>
            <a:r>
              <a:rPr sz="1815" spc="-18" dirty="0">
                <a:cs typeface="Times New Roman"/>
              </a:rPr>
              <a:t>лечение </a:t>
            </a:r>
            <a:r>
              <a:rPr sz="1815" spc="-14" dirty="0">
                <a:cs typeface="Times New Roman"/>
              </a:rPr>
              <a:t>краевого </a:t>
            </a:r>
            <a:r>
              <a:rPr sz="1815" spc="-9" dirty="0">
                <a:cs typeface="Times New Roman"/>
              </a:rPr>
              <a:t>пародонта </a:t>
            </a:r>
            <a:r>
              <a:rPr sz="1815" spc="-5" dirty="0">
                <a:cs typeface="Times New Roman"/>
              </a:rPr>
              <a:t>и </a:t>
            </a:r>
            <a:r>
              <a:rPr sz="1815" spc="-18" dirty="0">
                <a:cs typeface="Times New Roman"/>
              </a:rPr>
              <a:t>коррекцию </a:t>
            </a:r>
            <a:r>
              <a:rPr sz="1815" spc="-9" dirty="0">
                <a:cs typeface="Times New Roman"/>
              </a:rPr>
              <a:t>окклюзии. </a:t>
            </a:r>
            <a:r>
              <a:rPr sz="1815" spc="-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Определенное </a:t>
            </a:r>
            <a:r>
              <a:rPr sz="1815" spc="-18" dirty="0">
                <a:cs typeface="Times New Roman"/>
              </a:rPr>
              <a:t>значение </a:t>
            </a:r>
            <a:r>
              <a:rPr sz="1815" spc="-5" dirty="0">
                <a:cs typeface="Times New Roman"/>
              </a:rPr>
              <a:t>имеет и последовательность </a:t>
            </a:r>
            <a:r>
              <a:rPr sz="1815" spc="-43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протезирования.</a:t>
            </a:r>
            <a:r>
              <a:rPr sz="1815" spc="7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Целесообразно</a:t>
            </a:r>
            <a:r>
              <a:rPr sz="1815" spc="18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вначале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возместить</a:t>
            </a:r>
            <a:endParaRPr sz="1815" dirty="0">
              <a:cs typeface="Times New Roman"/>
            </a:endParaRPr>
          </a:p>
          <a:p>
            <a:pPr marL="11527">
              <a:spcBef>
                <a:spcPts val="5"/>
              </a:spcBef>
            </a:pPr>
            <a:r>
              <a:rPr sz="1815" spc="-9" dirty="0">
                <a:cs typeface="Times New Roman"/>
              </a:rPr>
              <a:t>дефекты</a:t>
            </a:r>
            <a:r>
              <a:rPr sz="1815" spc="23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зубных</a:t>
            </a:r>
            <a:r>
              <a:rPr sz="1815" spc="8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рядов в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области</a:t>
            </a:r>
            <a:r>
              <a:rPr sz="1815" spc="3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премоляров</a:t>
            </a:r>
            <a:r>
              <a:rPr sz="1815" spc="1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-1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моляров</a:t>
            </a:r>
            <a:endParaRPr sz="1815" dirty="0">
              <a:cs typeface="Times New Roman"/>
            </a:endParaRPr>
          </a:p>
          <a:p>
            <a:pPr marL="11527" marR="4611"/>
            <a:r>
              <a:rPr sz="1815" spc="-14" dirty="0">
                <a:cs typeface="Times New Roman"/>
              </a:rPr>
              <a:t>цельнолитыми</a:t>
            </a:r>
            <a:r>
              <a:rPr sz="1815" spc="7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мостовидными</a:t>
            </a:r>
            <a:r>
              <a:rPr sz="1815" spc="32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или</a:t>
            </a:r>
            <a:r>
              <a:rPr sz="1815" spc="5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бюгельными</a:t>
            </a:r>
            <a:r>
              <a:rPr sz="1815" spc="5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протезами, </a:t>
            </a:r>
            <a:r>
              <a:rPr sz="1815" spc="-43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стабилизировать</a:t>
            </a:r>
            <a:r>
              <a:rPr sz="1815" spc="6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межальвеолярную</a:t>
            </a:r>
            <a:r>
              <a:rPr sz="1815" spc="118" dirty="0">
                <a:cs typeface="Times New Roman"/>
              </a:rPr>
              <a:t> </a:t>
            </a:r>
            <a:r>
              <a:rPr sz="1815" spc="-41" dirty="0">
                <a:cs typeface="Times New Roman"/>
              </a:rPr>
              <a:t>высоту,</a:t>
            </a:r>
            <a:r>
              <a:rPr sz="1815" spc="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а</a:t>
            </a:r>
            <a:r>
              <a:rPr sz="181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затем </a:t>
            </a:r>
            <a:r>
              <a:rPr sz="1815" spc="-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изготовить</a:t>
            </a:r>
            <a:r>
              <a:rPr sz="1815" spc="41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металлокерамические</a:t>
            </a:r>
            <a:r>
              <a:rPr sz="1815" spc="4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коронки</a:t>
            </a:r>
            <a:r>
              <a:rPr sz="1815" spc="32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или</a:t>
            </a:r>
            <a:endParaRPr sz="1815" dirty="0">
              <a:cs typeface="Times New Roman"/>
            </a:endParaRPr>
          </a:p>
          <a:p>
            <a:pPr marL="11527"/>
            <a:r>
              <a:rPr sz="1815" spc="-5" dirty="0">
                <a:cs typeface="Times New Roman"/>
              </a:rPr>
              <a:t>мостовидные</a:t>
            </a:r>
            <a:r>
              <a:rPr sz="1815" spc="50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протезы</a:t>
            </a:r>
            <a:r>
              <a:rPr sz="1815" spc="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spc="18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области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передних</a:t>
            </a:r>
            <a:r>
              <a:rPr sz="1815" spc="54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зубов.</a:t>
            </a:r>
            <a:r>
              <a:rPr sz="1815" spc="2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При</a:t>
            </a:r>
            <a:r>
              <a:rPr sz="1815" spc="14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этом</a:t>
            </a:r>
            <a:endParaRPr sz="1815" dirty="0">
              <a:cs typeface="Times New Roman"/>
            </a:endParaRPr>
          </a:p>
          <a:p>
            <a:pPr marL="11527"/>
            <a:r>
              <a:rPr sz="1815" spc="-14" dirty="0">
                <a:cs typeface="Times New Roman"/>
              </a:rPr>
              <a:t>значительно</a:t>
            </a:r>
            <a:r>
              <a:rPr sz="1815" spc="4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уменьшается</a:t>
            </a:r>
            <a:r>
              <a:rPr sz="1815" spc="64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опасность</a:t>
            </a:r>
            <a:r>
              <a:rPr sz="1815" spc="18" dirty="0">
                <a:cs typeface="Times New Roman"/>
              </a:rPr>
              <a:t> </a:t>
            </a:r>
            <a:r>
              <a:rPr sz="1815" spc="-32" dirty="0">
                <a:cs typeface="Times New Roman"/>
              </a:rPr>
              <a:t>откола</a:t>
            </a:r>
            <a:r>
              <a:rPr sz="1815" spc="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фарфора.</a:t>
            </a:r>
            <a:endParaRPr sz="1815" dirty="0"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57578" y="2391821"/>
            <a:ext cx="4174274" cy="278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1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53447" y="518952"/>
            <a:ext cx="2184290" cy="688165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86"/>
              </a:spcBef>
            </a:pPr>
            <a:r>
              <a:rPr b="1" spc="-18" dirty="0">
                <a:latin typeface="Times New Roman"/>
                <a:cs typeface="Times New Roman"/>
              </a:rPr>
              <a:t>Ц</a:t>
            </a:r>
            <a:r>
              <a:rPr b="1" spc="-5" dirty="0">
                <a:latin typeface="Times New Roman"/>
                <a:cs typeface="Times New Roman"/>
              </a:rPr>
              <a:t>ел</a:t>
            </a:r>
            <a:r>
              <a:rPr b="1" spc="9" dirty="0">
                <a:latin typeface="Times New Roman"/>
                <a:cs typeface="Times New Roman"/>
              </a:rPr>
              <a:t>ь</a:t>
            </a:r>
            <a:r>
              <a:rPr b="1" spc="-5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34637" y="1898360"/>
            <a:ext cx="9421909" cy="2979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457200" indent="-457200">
              <a:spcBef>
                <a:spcPts val="91"/>
              </a:spcBef>
              <a:buSzPct val="70833"/>
              <a:buFont typeface="+mj-lt"/>
              <a:buAutoNum type="arabicPeriod"/>
              <a:tabLst>
                <a:tab pos="0" algn="l"/>
              </a:tabLst>
            </a:pPr>
            <a:r>
              <a:rPr sz="2400" spc="-14" dirty="0">
                <a:cs typeface="Times New Roman"/>
              </a:rPr>
              <a:t>Ознакомиться</a:t>
            </a:r>
            <a:r>
              <a:rPr sz="2400" spc="-32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с</a:t>
            </a:r>
            <a:r>
              <a:rPr sz="2400" spc="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основами</a:t>
            </a:r>
            <a:r>
              <a:rPr sz="2400" spc="-18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замещения</a:t>
            </a:r>
            <a:r>
              <a:rPr sz="2400" spc="9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дефектов</a:t>
            </a:r>
            <a:r>
              <a:rPr sz="2400" spc="-32" dirty="0">
                <a:cs typeface="Times New Roman"/>
              </a:rPr>
              <a:t> </a:t>
            </a:r>
            <a:r>
              <a:rPr sz="2400" spc="-27" dirty="0" err="1">
                <a:cs typeface="Times New Roman"/>
              </a:rPr>
              <a:t>зубного</a:t>
            </a:r>
            <a:r>
              <a:rPr sz="2400" spc="32" dirty="0">
                <a:cs typeface="Times New Roman"/>
              </a:rPr>
              <a:t> </a:t>
            </a:r>
            <a:r>
              <a:rPr sz="2400" dirty="0" err="1" smtClean="0">
                <a:cs typeface="Times New Roman"/>
              </a:rPr>
              <a:t>ряда</a:t>
            </a:r>
            <a:r>
              <a:rPr lang="ru-RU" sz="2400" dirty="0" smtClean="0">
                <a:cs typeface="Times New Roman"/>
              </a:rPr>
              <a:t> </a:t>
            </a:r>
            <a:r>
              <a:rPr sz="2400" dirty="0" err="1" smtClean="0">
                <a:cs typeface="Times New Roman"/>
              </a:rPr>
              <a:t>металлокерамическими</a:t>
            </a:r>
            <a:r>
              <a:rPr sz="2400" spc="27" dirty="0" smtClean="0">
                <a:cs typeface="Times New Roman"/>
              </a:rPr>
              <a:t> </a:t>
            </a:r>
            <a:r>
              <a:rPr sz="2400" dirty="0" err="1">
                <a:cs typeface="Times New Roman"/>
              </a:rPr>
              <a:t>мостовидными</a:t>
            </a:r>
            <a:r>
              <a:rPr sz="2400" spc="-23" dirty="0">
                <a:cs typeface="Times New Roman"/>
              </a:rPr>
              <a:t> </a:t>
            </a:r>
            <a:r>
              <a:rPr sz="2400" spc="-5" dirty="0" err="1" smtClean="0">
                <a:cs typeface="Times New Roman"/>
              </a:rPr>
              <a:t>протезами</a:t>
            </a:r>
            <a:r>
              <a:rPr sz="2400" spc="-5" dirty="0" smtClean="0">
                <a:cs typeface="Times New Roman"/>
              </a:rPr>
              <a:t>.</a:t>
            </a:r>
            <a:endParaRPr lang="ru-RU" sz="2400" spc="-5" dirty="0" smtClean="0">
              <a:cs typeface="Times New Roman"/>
            </a:endParaRPr>
          </a:p>
          <a:p>
            <a:pPr marL="457200" indent="-457200">
              <a:spcBef>
                <a:spcPts val="91"/>
              </a:spcBef>
              <a:buSzPct val="70833"/>
              <a:buFont typeface="+mj-lt"/>
              <a:buAutoNum type="arabicPeriod"/>
              <a:tabLst>
                <a:tab pos="0" algn="l"/>
              </a:tabLst>
            </a:pPr>
            <a:endParaRPr lang="ru-RU" sz="2400" dirty="0">
              <a:cs typeface="Times New Roman"/>
            </a:endParaRPr>
          </a:p>
          <a:p>
            <a:pPr marL="457200" indent="-457200">
              <a:spcBef>
                <a:spcPts val="5"/>
              </a:spcBef>
              <a:buFont typeface="+mj-lt"/>
              <a:buAutoNum type="arabicPeriod"/>
              <a:tabLst>
                <a:tab pos="0" algn="l"/>
              </a:tabLst>
            </a:pPr>
            <a:r>
              <a:rPr sz="2400" spc="-14" dirty="0" err="1" smtClean="0">
                <a:cs typeface="Times New Roman"/>
              </a:rPr>
              <a:t>Ознакомиться</a:t>
            </a:r>
            <a:r>
              <a:rPr sz="2400" spc="-14" dirty="0">
                <a:cs typeface="Times New Roman"/>
              </a:rPr>
              <a:t>	</a:t>
            </a:r>
            <a:r>
              <a:rPr sz="2400" dirty="0">
                <a:cs typeface="Times New Roman"/>
              </a:rPr>
              <a:t>с </a:t>
            </a:r>
            <a:r>
              <a:rPr sz="2400" spc="-5" dirty="0">
                <a:cs typeface="Times New Roman"/>
              </a:rPr>
              <a:t>показаниями </a:t>
            </a:r>
            <a:r>
              <a:rPr sz="2400" dirty="0">
                <a:cs typeface="Times New Roman"/>
              </a:rPr>
              <a:t>и </a:t>
            </a:r>
            <a:r>
              <a:rPr sz="2400" spc="-5" dirty="0">
                <a:cs typeface="Times New Roman"/>
              </a:rPr>
              <a:t>противопоказаниями применения </a:t>
            </a:r>
            <a:r>
              <a:rPr sz="2400" spc="-531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металлокерамических</a:t>
            </a:r>
            <a:r>
              <a:rPr sz="2400" spc="14" dirty="0">
                <a:cs typeface="Times New Roman"/>
              </a:rPr>
              <a:t> </a:t>
            </a:r>
            <a:r>
              <a:rPr sz="2400" spc="5" dirty="0" err="1">
                <a:cs typeface="Times New Roman"/>
              </a:rPr>
              <a:t>мостовидных</a:t>
            </a:r>
            <a:r>
              <a:rPr sz="2400" spc="-41" dirty="0">
                <a:cs typeface="Times New Roman"/>
              </a:rPr>
              <a:t> </a:t>
            </a:r>
            <a:r>
              <a:rPr sz="2400" spc="-5" dirty="0" err="1" smtClean="0">
                <a:cs typeface="Times New Roman"/>
              </a:rPr>
              <a:t>протезов</a:t>
            </a:r>
            <a:endParaRPr lang="ru-RU" sz="2400" spc="-5" dirty="0" smtClean="0">
              <a:cs typeface="Times New Roman"/>
            </a:endParaRPr>
          </a:p>
          <a:p>
            <a:pPr marL="457200" indent="-457200">
              <a:spcBef>
                <a:spcPts val="5"/>
              </a:spcBef>
              <a:buFont typeface="+mj-lt"/>
              <a:buAutoNum type="arabicPeriod"/>
              <a:tabLst>
                <a:tab pos="0" algn="l"/>
              </a:tabLst>
            </a:pPr>
            <a:endParaRPr lang="ru-RU" sz="2400" dirty="0">
              <a:cs typeface="Times New Roman"/>
            </a:endParaRPr>
          </a:p>
          <a:p>
            <a:pPr marL="457200" indent="-457200">
              <a:spcBef>
                <a:spcPts val="5"/>
              </a:spcBef>
              <a:buFont typeface="+mj-lt"/>
              <a:buAutoNum type="arabicPeriod"/>
              <a:tabLst>
                <a:tab pos="0" algn="l"/>
              </a:tabLst>
            </a:pPr>
            <a:r>
              <a:rPr sz="2400" spc="-18" dirty="0" err="1" smtClean="0">
                <a:cs typeface="Times New Roman"/>
              </a:rPr>
              <a:t>Изучить</a:t>
            </a:r>
            <a:r>
              <a:rPr sz="2400" spc="68" dirty="0" smtClean="0">
                <a:cs typeface="Times New Roman"/>
              </a:rPr>
              <a:t> </a:t>
            </a:r>
            <a:r>
              <a:rPr sz="2400" spc="5" dirty="0">
                <a:cs typeface="Times New Roman"/>
              </a:rPr>
              <a:t>особенности</a:t>
            </a:r>
            <a:r>
              <a:rPr sz="2400" spc="-9" dirty="0">
                <a:cs typeface="Times New Roman"/>
              </a:rPr>
              <a:t> </a:t>
            </a:r>
            <a:r>
              <a:rPr sz="2400" spc="-14" dirty="0">
                <a:cs typeface="Times New Roman"/>
              </a:rPr>
              <a:t>конструирования</a:t>
            </a:r>
            <a:r>
              <a:rPr sz="2400" spc="14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и</a:t>
            </a:r>
            <a:r>
              <a:rPr sz="2400" spc="5" dirty="0">
                <a:cs typeface="Times New Roman"/>
              </a:rPr>
              <a:t> </a:t>
            </a:r>
            <a:r>
              <a:rPr sz="2400" dirty="0" err="1" smtClean="0">
                <a:cs typeface="Times New Roman"/>
              </a:rPr>
              <a:t>применения</a:t>
            </a:r>
            <a:r>
              <a:rPr lang="ru-RU" sz="2400" dirty="0" smtClean="0">
                <a:cs typeface="Times New Roman"/>
              </a:rPr>
              <a:t> </a:t>
            </a:r>
            <a:r>
              <a:rPr sz="2400" spc="-5" dirty="0" err="1" smtClean="0">
                <a:cs typeface="Times New Roman"/>
              </a:rPr>
              <a:t>металлокерамических</a:t>
            </a:r>
            <a:r>
              <a:rPr sz="2400" spc="32" dirty="0" smtClean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протезов</a:t>
            </a:r>
            <a:endParaRPr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009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4269" y="479320"/>
            <a:ext cx="9981560" cy="995942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R="50139" algn="ctr">
              <a:lnSpc>
                <a:spcPct val="100000"/>
              </a:lnSpc>
              <a:spcBef>
                <a:spcPts val="86"/>
              </a:spcBef>
            </a:pPr>
            <a:r>
              <a:rPr sz="3200" b="1" spc="-5" dirty="0">
                <a:solidFill>
                  <a:srgbClr val="000000"/>
                </a:solidFill>
                <a:latin typeface="+mn-lt"/>
                <a:cs typeface="Times New Roman"/>
              </a:rPr>
              <a:t>Металлокерамические</a:t>
            </a:r>
            <a:r>
              <a:rPr sz="32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мостовидные</a:t>
            </a:r>
            <a:r>
              <a:rPr sz="3200" b="1" spc="50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протезы</a:t>
            </a:r>
            <a:r>
              <a:rPr sz="3200" b="1" spc="5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9" dirty="0">
                <a:solidFill>
                  <a:srgbClr val="000000"/>
                </a:solidFill>
                <a:latin typeface="+mn-lt"/>
                <a:cs typeface="Times New Roman"/>
              </a:rPr>
              <a:t>при</a:t>
            </a:r>
          </a:p>
          <a:p>
            <a:pPr algn="ctr">
              <a:lnSpc>
                <a:spcPct val="100000"/>
              </a:lnSpc>
              <a:tabLst>
                <a:tab pos="2530071" algn="l"/>
                <a:tab pos="9958337" algn="l"/>
              </a:tabLst>
            </a:pPr>
            <a:r>
              <a:rPr sz="3200" spc="-5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	</a:t>
            </a:r>
            <a:r>
              <a:rPr sz="3200" b="1" spc="-18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патологической</a:t>
            </a:r>
            <a:r>
              <a:rPr sz="3200" b="1" spc="50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</a:t>
            </a:r>
            <a:r>
              <a:rPr sz="3200" b="1" spc="-14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стираемости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6664" y="1614913"/>
            <a:ext cx="9540688" cy="3808763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 marR="4611">
              <a:spcBef>
                <a:spcPts val="86"/>
              </a:spcBef>
            </a:pPr>
            <a:r>
              <a:rPr sz="1815" spc="-5" dirty="0">
                <a:cs typeface="Times New Roman"/>
              </a:rPr>
              <a:t>В</a:t>
            </a:r>
            <a:r>
              <a:rPr sz="1815" spc="1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связи</a:t>
            </a:r>
            <a:r>
              <a:rPr sz="1815" spc="1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со </a:t>
            </a:r>
            <a:r>
              <a:rPr sz="1815" spc="-14" dirty="0">
                <a:cs typeface="Times New Roman"/>
              </a:rPr>
              <a:t>значительной</a:t>
            </a:r>
            <a:r>
              <a:rPr sz="1815" spc="6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стертостью</a:t>
            </a:r>
            <a:r>
              <a:rPr sz="1815" spc="23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18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укорочением</a:t>
            </a:r>
            <a:r>
              <a:rPr sz="1815" spc="36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коронок</a:t>
            </a:r>
            <a:r>
              <a:rPr sz="1815" spc="1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опорных</a:t>
            </a:r>
            <a:r>
              <a:rPr sz="1815" spc="23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зубов</a:t>
            </a:r>
            <a:r>
              <a:rPr sz="1815" spc="41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конусность</a:t>
            </a:r>
            <a:r>
              <a:rPr sz="1815" spc="68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их</a:t>
            </a:r>
            <a:r>
              <a:rPr sz="1815" spc="41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боко- </a:t>
            </a:r>
            <a:r>
              <a:rPr sz="1815" spc="-43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вых</a:t>
            </a:r>
            <a:r>
              <a:rPr sz="1815" spc="1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стенок</a:t>
            </a:r>
            <a:r>
              <a:rPr sz="1815" spc="4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по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направлению</a:t>
            </a:r>
            <a:r>
              <a:rPr sz="1815" spc="9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к</a:t>
            </a:r>
            <a:r>
              <a:rPr sz="1815" spc="1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режущему</a:t>
            </a:r>
            <a:r>
              <a:rPr sz="1815" spc="41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краю</a:t>
            </a:r>
            <a:r>
              <a:rPr sz="1815" spc="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или</a:t>
            </a:r>
            <a:r>
              <a:rPr sz="1815" spc="64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жевательной</a:t>
            </a:r>
            <a:r>
              <a:rPr sz="1815" spc="6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поверхности</a:t>
            </a:r>
            <a:r>
              <a:rPr sz="1815" spc="36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после</a:t>
            </a:r>
            <a:r>
              <a:rPr sz="1815" spc="36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завершения </a:t>
            </a:r>
            <a:r>
              <a:rPr sz="1815" spc="-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протезирования</a:t>
            </a:r>
            <a:r>
              <a:rPr sz="1815" spc="6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должна</a:t>
            </a:r>
            <a:r>
              <a:rPr sz="1815" spc="50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быть</a:t>
            </a:r>
            <a:r>
              <a:rPr sz="1815" spc="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минимальной</a:t>
            </a:r>
            <a:r>
              <a:rPr sz="1815" spc="82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(5</a:t>
            </a:r>
            <a:r>
              <a:rPr sz="1815" spc="-9" dirty="0">
                <a:cs typeface="Microsoft YaHei"/>
              </a:rPr>
              <a:t>°</a:t>
            </a:r>
            <a:r>
              <a:rPr sz="1815" spc="-9" dirty="0">
                <a:cs typeface="Times New Roman"/>
              </a:rPr>
              <a:t>).</a:t>
            </a:r>
            <a:endParaRPr sz="1815" dirty="0">
              <a:cs typeface="Times New Roman"/>
            </a:endParaRPr>
          </a:p>
          <a:p>
            <a:pPr marL="11527">
              <a:spcBef>
                <a:spcPts val="1289"/>
              </a:spcBef>
            </a:pPr>
            <a:r>
              <a:rPr sz="1815" spc="-9" dirty="0">
                <a:cs typeface="Times New Roman"/>
              </a:rPr>
              <a:t>На</a:t>
            </a:r>
            <a:r>
              <a:rPr sz="1815" spc="1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уровне</a:t>
            </a:r>
            <a:r>
              <a:rPr sz="1815" spc="50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десны</a:t>
            </a:r>
            <a:r>
              <a:rPr sz="1815" spc="5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следует</a:t>
            </a:r>
            <a:r>
              <a:rPr sz="1815" spc="4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сформировать</a:t>
            </a:r>
            <a:r>
              <a:rPr sz="1815" spc="9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циркулярный</a:t>
            </a:r>
            <a:r>
              <a:rPr sz="1815" spc="10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уступ.</a:t>
            </a:r>
            <a:r>
              <a:rPr sz="1815" spc="100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Правда,</a:t>
            </a:r>
            <a:r>
              <a:rPr sz="1815" spc="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некоторые</a:t>
            </a:r>
            <a:r>
              <a:rPr sz="1815" spc="32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специалисты</a:t>
            </a:r>
            <a:endParaRPr sz="1815" dirty="0">
              <a:cs typeface="Times New Roman"/>
            </a:endParaRPr>
          </a:p>
          <a:p>
            <a:pPr marL="11527"/>
            <a:r>
              <a:rPr sz="1815" spc="-18" dirty="0">
                <a:cs typeface="Times New Roman"/>
              </a:rPr>
              <a:t>допускают</a:t>
            </a:r>
            <a:r>
              <a:rPr sz="1815" spc="6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препарирование</a:t>
            </a:r>
            <a:r>
              <a:rPr sz="1815" spc="77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без</a:t>
            </a:r>
            <a:r>
              <a:rPr sz="1815" spc="41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уступа.</a:t>
            </a:r>
            <a:r>
              <a:rPr sz="1815" spc="103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Поддесневое</a:t>
            </a:r>
            <a:r>
              <a:rPr sz="1815" spc="1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препарирование</a:t>
            </a:r>
            <a:r>
              <a:rPr sz="1815" spc="7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расположение</a:t>
            </a:r>
            <a:r>
              <a:rPr sz="1815" spc="5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endParaRPr sz="1815" dirty="0">
              <a:cs typeface="Times New Roman"/>
            </a:endParaRPr>
          </a:p>
          <a:p>
            <a:pPr marL="11527"/>
            <a:r>
              <a:rPr sz="1815" spc="-9" dirty="0">
                <a:cs typeface="Times New Roman"/>
              </a:rPr>
              <a:t>дальнейшем</a:t>
            </a:r>
            <a:r>
              <a:rPr sz="1815" spc="68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края</a:t>
            </a:r>
            <a:r>
              <a:rPr sz="1815" spc="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металлокерамической</a:t>
            </a:r>
            <a:r>
              <a:rPr sz="1815" spc="4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коронки</a:t>
            </a:r>
            <a:r>
              <a:rPr sz="1815" spc="27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на</a:t>
            </a:r>
            <a:r>
              <a:rPr sz="1815" spc="4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этом</a:t>
            </a:r>
            <a:r>
              <a:rPr sz="1815" spc="2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уровне</a:t>
            </a:r>
            <a:r>
              <a:rPr sz="1815" spc="5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</a:t>
            </a:r>
            <a:r>
              <a:rPr sz="1815" spc="27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патологической</a:t>
            </a:r>
            <a:endParaRPr sz="1815" dirty="0">
              <a:cs typeface="Times New Roman"/>
            </a:endParaRPr>
          </a:p>
          <a:p>
            <a:pPr marL="11527" marR="252431"/>
            <a:r>
              <a:rPr sz="1815" dirty="0">
                <a:cs typeface="Times New Roman"/>
              </a:rPr>
              <a:t>стираемости</a:t>
            </a:r>
            <a:r>
              <a:rPr sz="1815" spc="23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твердых</a:t>
            </a:r>
            <a:r>
              <a:rPr sz="1815" spc="1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тканей</a:t>
            </a:r>
            <a:r>
              <a:rPr sz="1815" spc="68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зубов</a:t>
            </a:r>
            <a:r>
              <a:rPr sz="1815" spc="23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нецелесообразно,</a:t>
            </a:r>
            <a:r>
              <a:rPr sz="1815" spc="59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так</a:t>
            </a:r>
            <a:r>
              <a:rPr sz="1815" spc="27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как</a:t>
            </a:r>
            <a:r>
              <a:rPr sz="1815" spc="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опасность</a:t>
            </a:r>
            <a:r>
              <a:rPr sz="1815" spc="4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внедрения</a:t>
            </a:r>
            <a:r>
              <a:rPr sz="1815" spc="6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опорных </a:t>
            </a:r>
            <a:r>
              <a:rPr sz="1815" spc="-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зубов</a:t>
            </a:r>
            <a:r>
              <a:rPr sz="1815" spc="45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после</a:t>
            </a:r>
            <a:r>
              <a:rPr sz="1815" spc="32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укрепления</a:t>
            </a:r>
            <a:r>
              <a:rPr sz="1815" spc="10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мостовидных</a:t>
            </a:r>
            <a:r>
              <a:rPr sz="1815" spc="6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протезов</a:t>
            </a:r>
            <a:r>
              <a:rPr sz="181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полностью</a:t>
            </a:r>
            <a:r>
              <a:rPr sz="1815" spc="50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исключить</a:t>
            </a:r>
            <a:r>
              <a:rPr sz="1815" spc="7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не</a:t>
            </a:r>
            <a:r>
              <a:rPr sz="1815" spc="36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всегда</a:t>
            </a:r>
            <a:r>
              <a:rPr sz="181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удается.</a:t>
            </a:r>
            <a:r>
              <a:rPr sz="1815" spc="5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Края </a:t>
            </a:r>
            <a:r>
              <a:rPr sz="1815" spc="-43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коронок</a:t>
            </a:r>
            <a:r>
              <a:rPr sz="1815" spc="-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из</a:t>
            </a:r>
            <a:r>
              <a:rPr sz="1815" spc="32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металлокерамики</a:t>
            </a:r>
            <a:r>
              <a:rPr sz="1815" spc="4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</a:t>
            </a:r>
            <a:r>
              <a:rPr sz="1815" spc="2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внедрении</a:t>
            </a:r>
            <a:r>
              <a:rPr sz="1815" spc="91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опорных</a:t>
            </a:r>
            <a:r>
              <a:rPr sz="1815" spc="27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зубов</a:t>
            </a:r>
            <a:r>
              <a:rPr sz="1815" spc="50" dirty="0">
                <a:cs typeface="Times New Roman"/>
              </a:rPr>
              <a:t> </a:t>
            </a:r>
            <a:r>
              <a:rPr sz="1815" spc="-59" dirty="0">
                <a:cs typeface="Times New Roman"/>
              </a:rPr>
              <a:t>будут</a:t>
            </a:r>
            <a:r>
              <a:rPr sz="1815" spc="9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травмировать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окружающие </a:t>
            </a:r>
            <a:r>
              <a:rPr sz="1815" spc="-9" dirty="0">
                <a:cs typeface="Times New Roman"/>
              </a:rPr>
              <a:t> мягкие</a:t>
            </a:r>
            <a:r>
              <a:rPr sz="1815" spc="4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ткани</a:t>
            </a:r>
            <a:r>
              <a:rPr sz="1815" spc="36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пародонта</a:t>
            </a:r>
            <a:r>
              <a:rPr sz="1815" spc="2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пришеечной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зоне.</a:t>
            </a:r>
            <a:r>
              <a:rPr sz="1815" spc="-14" dirty="0">
                <a:cs typeface="Times New Roman"/>
              </a:rPr>
              <a:t> Особенно</a:t>
            </a:r>
            <a:r>
              <a:rPr sz="1815" spc="5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опасно</a:t>
            </a:r>
            <a:r>
              <a:rPr sz="1815" spc="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погружение</a:t>
            </a:r>
            <a:r>
              <a:rPr sz="1815" spc="9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опорных</a:t>
            </a:r>
            <a:r>
              <a:rPr sz="1815" spc="41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зубов,</a:t>
            </a:r>
            <a:endParaRPr sz="1815" dirty="0">
              <a:cs typeface="Times New Roman"/>
            </a:endParaRPr>
          </a:p>
          <a:p>
            <a:pPr marL="11527" marR="62243">
              <a:spcBef>
                <a:spcPts val="5"/>
              </a:spcBef>
            </a:pPr>
            <a:r>
              <a:rPr sz="1815" spc="-9" dirty="0">
                <a:cs typeface="Times New Roman"/>
              </a:rPr>
              <a:t>препарированных</a:t>
            </a:r>
            <a:r>
              <a:rPr sz="1815" spc="86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без</a:t>
            </a:r>
            <a:r>
              <a:rPr sz="1815" spc="14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уступа.</a:t>
            </a:r>
            <a:r>
              <a:rPr sz="1815" spc="100" dirty="0">
                <a:cs typeface="Times New Roman"/>
              </a:rPr>
              <a:t> </a:t>
            </a:r>
            <a:r>
              <a:rPr sz="1815" spc="-36" dirty="0">
                <a:cs typeface="Times New Roman"/>
              </a:rPr>
              <a:t>Поэтому,</a:t>
            </a:r>
            <a:r>
              <a:rPr sz="1815" spc="36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повторяем,</a:t>
            </a:r>
            <a:r>
              <a:rPr sz="1815" spc="1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опорные</a:t>
            </a:r>
            <a:r>
              <a:rPr sz="1815" spc="36" dirty="0">
                <a:cs typeface="Times New Roman"/>
              </a:rPr>
              <a:t> </a:t>
            </a:r>
            <a:r>
              <a:rPr sz="1815" spc="-32" dirty="0">
                <a:cs typeface="Times New Roman"/>
              </a:rPr>
              <a:t>зубы</a:t>
            </a:r>
            <a:r>
              <a:rPr sz="1815" spc="5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</a:t>
            </a:r>
            <a:r>
              <a:rPr sz="1815" spc="1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данной</a:t>
            </a:r>
            <a:r>
              <a:rPr sz="1815" spc="41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патологии</a:t>
            </a:r>
            <a:r>
              <a:rPr sz="1815" spc="41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лучше </a:t>
            </a:r>
            <a:r>
              <a:rPr sz="181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препарировать</a:t>
            </a:r>
            <a:r>
              <a:rPr sz="1815" spc="5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</a:t>
            </a:r>
            <a:r>
              <a:rPr sz="1815" spc="-9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уступом.</a:t>
            </a:r>
            <a:r>
              <a:rPr sz="1815" spc="103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Если</a:t>
            </a:r>
            <a:r>
              <a:rPr sz="1815" spc="4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же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по</a:t>
            </a:r>
            <a:r>
              <a:rPr sz="1815" spc="18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какой-либо</a:t>
            </a:r>
            <a:r>
              <a:rPr sz="1815" spc="82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причине</a:t>
            </a:r>
            <a:r>
              <a:rPr sz="1815" spc="82" dirty="0">
                <a:cs typeface="Times New Roman"/>
              </a:rPr>
              <a:t> </a:t>
            </a:r>
            <a:r>
              <a:rPr sz="1815" spc="-32" dirty="0">
                <a:cs typeface="Times New Roman"/>
              </a:rPr>
              <a:t>зубы</a:t>
            </a:r>
            <a:r>
              <a:rPr sz="1815" spc="5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препарируются</a:t>
            </a:r>
            <a:r>
              <a:rPr sz="1815" spc="100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без</a:t>
            </a:r>
            <a:r>
              <a:rPr sz="181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уступа,</a:t>
            </a:r>
            <a:r>
              <a:rPr sz="1815" spc="103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края </a:t>
            </a:r>
            <a:r>
              <a:rPr sz="1815" spc="-43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металлокерамических</a:t>
            </a:r>
            <a:r>
              <a:rPr sz="1815" spc="54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коронок</a:t>
            </a:r>
            <a:r>
              <a:rPr sz="1815" spc="-9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не</a:t>
            </a:r>
            <a:r>
              <a:rPr sz="1815" spc="27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следует</a:t>
            </a:r>
            <a:r>
              <a:rPr sz="1815" spc="41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подводить</a:t>
            </a:r>
            <a:r>
              <a:rPr sz="1815" spc="4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под</a:t>
            </a:r>
            <a:r>
              <a:rPr sz="1815" spc="-5" dirty="0">
                <a:cs typeface="Times New Roman"/>
              </a:rPr>
              <a:t> </a:t>
            </a:r>
            <a:r>
              <a:rPr sz="1815" spc="-36" dirty="0">
                <a:cs typeface="Times New Roman"/>
              </a:rPr>
              <a:t>десну.</a:t>
            </a:r>
            <a:endParaRPr sz="1815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066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4787" y="357918"/>
            <a:ext cx="4912403" cy="457974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86"/>
              </a:spcBef>
            </a:pPr>
            <a:r>
              <a:rPr b="1" spc="-18" dirty="0">
                <a:solidFill>
                  <a:srgbClr val="000000"/>
                </a:solidFill>
                <a:latin typeface="+mn-lt"/>
                <a:cs typeface="Times New Roman"/>
              </a:rPr>
              <a:t>Патологическая</a:t>
            </a:r>
            <a:r>
              <a:rPr b="1" spc="32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b="1" spc="-14" dirty="0">
                <a:solidFill>
                  <a:srgbClr val="000000"/>
                </a:solidFill>
                <a:latin typeface="+mn-lt"/>
                <a:cs typeface="Times New Roman"/>
              </a:rPr>
              <a:t>стираемость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6416" y="1412436"/>
            <a:ext cx="3839558" cy="2049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29022" y="1302905"/>
            <a:ext cx="3029045" cy="226832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86195" y="3948714"/>
            <a:ext cx="4658369" cy="22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9668" y="701742"/>
            <a:ext cx="9981560" cy="872831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R="50139" algn="ctr">
              <a:lnSpc>
                <a:spcPct val="100000"/>
              </a:lnSpc>
              <a:spcBef>
                <a:spcPts val="86"/>
              </a:spcBef>
            </a:pPr>
            <a:r>
              <a:rPr sz="2800" b="1" spc="-5" dirty="0">
                <a:solidFill>
                  <a:srgbClr val="000000"/>
                </a:solidFill>
                <a:latin typeface="+mn-lt"/>
                <a:cs typeface="Times New Roman"/>
              </a:rPr>
              <a:t>Металлокерамические</a:t>
            </a:r>
            <a:r>
              <a:rPr sz="28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28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мостовидные</a:t>
            </a:r>
            <a:r>
              <a:rPr sz="2800" b="1" spc="50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2800" b="1" spc="-18" dirty="0">
                <a:solidFill>
                  <a:srgbClr val="000000"/>
                </a:solidFill>
                <a:latin typeface="+mn-lt"/>
                <a:cs typeface="Times New Roman"/>
              </a:rPr>
              <a:t>протезы</a:t>
            </a:r>
            <a:r>
              <a:rPr sz="2800" b="1" spc="5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2800" b="1" spc="-9" dirty="0">
                <a:solidFill>
                  <a:srgbClr val="000000"/>
                </a:solidFill>
                <a:latin typeface="+mn-lt"/>
                <a:cs typeface="Times New Roman"/>
              </a:rPr>
              <a:t>при</a:t>
            </a:r>
          </a:p>
          <a:p>
            <a:pPr algn="ctr">
              <a:lnSpc>
                <a:spcPct val="100000"/>
              </a:lnSpc>
              <a:tabLst>
                <a:tab pos="2530071" algn="l"/>
                <a:tab pos="9958337" algn="l"/>
              </a:tabLst>
            </a:pPr>
            <a:r>
              <a:rPr sz="2800" spc="-5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	</a:t>
            </a:r>
            <a:r>
              <a:rPr sz="2800" b="1" spc="-18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патологической</a:t>
            </a:r>
            <a:r>
              <a:rPr sz="2800" b="1" spc="50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</a:t>
            </a:r>
            <a:r>
              <a:rPr sz="2800" b="1" spc="-14" dirty="0">
                <a:solidFill>
                  <a:srgbClr val="000000"/>
                </a:solidFill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стираемости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15929" y="2216318"/>
            <a:ext cx="5687530" cy="3250149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1815" spc="-5" dirty="0">
                <a:cs typeface="Times New Roman"/>
              </a:rPr>
              <a:t>При</a:t>
            </a:r>
            <a:r>
              <a:rPr sz="1815" spc="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значительном</a:t>
            </a:r>
            <a:r>
              <a:rPr sz="1815" spc="50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разрушении</a:t>
            </a:r>
            <a:r>
              <a:rPr sz="1815" spc="5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коронок</a:t>
            </a:r>
            <a:r>
              <a:rPr sz="1815" spc="-14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зубов</a:t>
            </a:r>
            <a:endParaRPr sz="1815" dirty="0">
              <a:cs typeface="Times New Roman"/>
            </a:endParaRPr>
          </a:p>
          <a:p>
            <a:pPr marL="11527" marR="353864"/>
            <a:r>
              <a:rPr sz="1815" spc="-5" dirty="0">
                <a:cs typeface="Times New Roman"/>
              </a:rPr>
              <a:t>целесообразно</a:t>
            </a:r>
            <a:r>
              <a:rPr sz="1815" spc="36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их</a:t>
            </a:r>
            <a:r>
              <a:rPr sz="1815" spc="36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депульпировать</a:t>
            </a:r>
            <a:r>
              <a:rPr sz="1815" spc="12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18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изготовить</a:t>
            </a:r>
            <a:r>
              <a:rPr sz="1815" spc="5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литые </a:t>
            </a:r>
            <a:r>
              <a:rPr sz="1815" spc="-439" dirty="0">
                <a:cs typeface="Times New Roman"/>
              </a:rPr>
              <a:t> </a:t>
            </a:r>
            <a:r>
              <a:rPr sz="1815" spc="-32" dirty="0">
                <a:cs typeface="Times New Roman"/>
              </a:rPr>
              <a:t>культевые</a:t>
            </a:r>
            <a:r>
              <a:rPr sz="1815" spc="86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штифтовые</a:t>
            </a:r>
            <a:r>
              <a:rPr sz="1815" spc="41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вкладки,</a:t>
            </a:r>
            <a:r>
              <a:rPr sz="1815" spc="73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а</a:t>
            </a:r>
            <a:r>
              <a:rPr sz="1815" spc="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затем</a:t>
            </a:r>
            <a:r>
              <a:rPr sz="181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приступить</a:t>
            </a:r>
            <a:r>
              <a:rPr sz="1815" spc="10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к </a:t>
            </a:r>
            <a:r>
              <a:rPr sz="181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изготовлению</a:t>
            </a:r>
            <a:r>
              <a:rPr sz="1815" spc="8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металлокерамических</a:t>
            </a:r>
            <a:r>
              <a:rPr sz="1815" spc="32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коронок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или</a:t>
            </a:r>
            <a:endParaRPr sz="1815" dirty="0">
              <a:cs typeface="Times New Roman"/>
            </a:endParaRPr>
          </a:p>
          <a:p>
            <a:pPr marL="11527">
              <a:spcBef>
                <a:spcPts val="5"/>
              </a:spcBef>
            </a:pPr>
            <a:r>
              <a:rPr sz="1815" spc="-5" dirty="0">
                <a:cs typeface="Times New Roman"/>
              </a:rPr>
              <a:t>мостовидных</a:t>
            </a:r>
            <a:r>
              <a:rPr sz="181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протезов.</a:t>
            </a:r>
            <a:endParaRPr sz="1815" dirty="0">
              <a:cs typeface="Times New Roman"/>
            </a:endParaRPr>
          </a:p>
          <a:p>
            <a:pPr marL="11527">
              <a:spcBef>
                <a:spcPts val="1284"/>
              </a:spcBef>
            </a:pPr>
            <a:r>
              <a:rPr sz="1815" spc="-9" dirty="0">
                <a:cs typeface="Times New Roman"/>
              </a:rPr>
              <a:t>И</a:t>
            </a:r>
            <a:r>
              <a:rPr sz="1815" spc="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еще</a:t>
            </a:r>
            <a:r>
              <a:rPr sz="1815" spc="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одна</a:t>
            </a:r>
            <a:r>
              <a:rPr sz="1815" spc="5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особенность</a:t>
            </a:r>
            <a:r>
              <a:rPr sz="1815" spc="23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изготовления</a:t>
            </a:r>
            <a:r>
              <a:rPr sz="1815" spc="8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 </a:t>
            </a:r>
            <a:r>
              <a:rPr sz="1815" spc="-9" dirty="0">
                <a:cs typeface="Times New Roman"/>
              </a:rPr>
              <a:t>применения</a:t>
            </a:r>
            <a:endParaRPr sz="1815" dirty="0">
              <a:cs typeface="Times New Roman"/>
            </a:endParaRPr>
          </a:p>
          <a:p>
            <a:pPr marL="11527" marR="4611"/>
            <a:r>
              <a:rPr sz="1815" spc="-5" dirty="0">
                <a:cs typeface="Times New Roman"/>
              </a:rPr>
              <a:t>металлокерамических</a:t>
            </a:r>
            <a:r>
              <a:rPr sz="1815" spc="50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протезов у</a:t>
            </a:r>
            <a:r>
              <a:rPr sz="1815" spc="-14" dirty="0">
                <a:cs typeface="Times New Roman"/>
              </a:rPr>
              <a:t> пациентов</a:t>
            </a:r>
            <a:r>
              <a:rPr sz="1815" spc="8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с </a:t>
            </a:r>
            <a:r>
              <a:rPr sz="181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патологической</a:t>
            </a:r>
            <a:r>
              <a:rPr sz="1815" spc="45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стираемостью</a:t>
            </a:r>
            <a:r>
              <a:rPr sz="1815" spc="27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твердых</a:t>
            </a:r>
            <a:r>
              <a:rPr sz="1815" spc="14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тканей</a:t>
            </a:r>
            <a:r>
              <a:rPr sz="1815" spc="68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зубов:</a:t>
            </a:r>
            <a:r>
              <a:rPr sz="1815" spc="1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 </a:t>
            </a:r>
            <a:r>
              <a:rPr sz="1815" spc="-439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получении</a:t>
            </a:r>
            <a:r>
              <a:rPr sz="1815" spc="103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двухслойных</a:t>
            </a:r>
            <a:r>
              <a:rPr sz="1815" spc="103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оттисков</a:t>
            </a:r>
            <a:r>
              <a:rPr sz="1815" spc="41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можно</a:t>
            </a:r>
            <a:r>
              <a:rPr sz="1815" spc="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не</a:t>
            </a:r>
            <a:r>
              <a:rPr sz="1815" spc="2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производить </a:t>
            </a:r>
            <a:r>
              <a:rPr sz="1815" spc="-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ретракцию</a:t>
            </a:r>
            <a:r>
              <a:rPr sz="1815" spc="36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десны,</a:t>
            </a:r>
            <a:r>
              <a:rPr sz="1815" spc="32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поскольку</a:t>
            </a:r>
            <a:r>
              <a:rPr sz="1815" spc="32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</a:t>
            </a:r>
            <a:r>
              <a:rPr sz="1815" spc="1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денной</a:t>
            </a:r>
            <a:r>
              <a:rPr sz="1815" spc="32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патологии</a:t>
            </a:r>
            <a:endParaRPr sz="1815" dirty="0">
              <a:cs typeface="Times New Roman"/>
            </a:endParaRPr>
          </a:p>
          <a:p>
            <a:pPr marL="11527">
              <a:spcBef>
                <a:spcPts val="5"/>
              </a:spcBef>
            </a:pPr>
            <a:r>
              <a:rPr sz="1815" spc="-5" dirty="0">
                <a:cs typeface="Times New Roman"/>
              </a:rPr>
              <a:t>металлокерамические</a:t>
            </a:r>
            <a:r>
              <a:rPr sz="1815" spc="41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коронки</a:t>
            </a:r>
            <a:r>
              <a:rPr sz="1815" spc="27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не</a:t>
            </a:r>
            <a:r>
              <a:rPr sz="181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подводят</a:t>
            </a:r>
            <a:r>
              <a:rPr sz="1815" spc="27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под</a:t>
            </a:r>
            <a:r>
              <a:rPr sz="1815" spc="-9" dirty="0">
                <a:cs typeface="Times New Roman"/>
              </a:rPr>
              <a:t> </a:t>
            </a:r>
            <a:r>
              <a:rPr sz="1815" spc="-32" dirty="0">
                <a:cs typeface="Times New Roman"/>
              </a:rPr>
              <a:t>десну.</a:t>
            </a:r>
            <a:endParaRPr sz="1815" dirty="0"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78696" y="2216318"/>
            <a:ext cx="3792532" cy="321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712774" y="513075"/>
            <a:ext cx="2732147" cy="503499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86"/>
              </a:spcBef>
            </a:pPr>
            <a:r>
              <a:rPr sz="3200" b="1" spc="-23" dirty="0">
                <a:solidFill>
                  <a:srgbClr val="000000"/>
                </a:solidFill>
                <a:latin typeface="+mn-lt"/>
                <a:cs typeface="Times New Roman"/>
              </a:rPr>
              <a:t>Литература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64126" y="1266695"/>
            <a:ext cx="10429442" cy="505660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53851" indent="-342900">
              <a:spcBef>
                <a:spcPts val="91"/>
              </a:spcBef>
              <a:buClr>
                <a:schemeClr val="accent1"/>
              </a:buClr>
              <a:buSzPct val="69444"/>
              <a:buFont typeface="+mj-lt"/>
              <a:buAutoNum type="arabicPeriod"/>
              <a:tabLst>
                <a:tab pos="132555" algn="l"/>
              </a:tabLst>
            </a:pPr>
            <a:r>
              <a:rPr spc="-9" dirty="0">
                <a:cs typeface="Times New Roman"/>
              </a:rPr>
              <a:t>Аристархов</a:t>
            </a:r>
            <a:r>
              <a:rPr spc="1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И.</a:t>
            </a:r>
            <a:r>
              <a:rPr dirty="0">
                <a:cs typeface="Times New Roman"/>
              </a:rPr>
              <a:t> В.</a:t>
            </a:r>
            <a:r>
              <a:rPr spc="-14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Ортопедическая</a:t>
            </a:r>
            <a:r>
              <a:rPr spc="5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стоматология;</a:t>
            </a:r>
            <a:r>
              <a:rPr spc="-36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Феникс</a:t>
            </a:r>
            <a:r>
              <a:rPr spc="73" dirty="0">
                <a:cs typeface="Times New Roman"/>
              </a:rPr>
              <a:t> </a:t>
            </a:r>
            <a:r>
              <a:rPr dirty="0">
                <a:cs typeface="Times New Roman"/>
              </a:rPr>
              <a:t>-</a:t>
            </a:r>
            <a:r>
              <a:rPr spc="5" dirty="0">
                <a:cs typeface="Times New Roman"/>
              </a:rPr>
              <a:t> </a:t>
            </a:r>
            <a:r>
              <a:rPr dirty="0">
                <a:cs typeface="Times New Roman"/>
              </a:rPr>
              <a:t>М.,</a:t>
            </a:r>
            <a:r>
              <a:rPr spc="-32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2018.</a:t>
            </a:r>
            <a:r>
              <a:rPr spc="-32" dirty="0">
                <a:cs typeface="Times New Roman"/>
              </a:rPr>
              <a:t> </a:t>
            </a:r>
            <a:r>
              <a:rPr dirty="0">
                <a:cs typeface="Times New Roman"/>
              </a:rPr>
              <a:t>-</a:t>
            </a:r>
            <a:r>
              <a:rPr spc="5" dirty="0">
                <a:cs typeface="Times New Roman"/>
              </a:rPr>
              <a:t> 192</a:t>
            </a:r>
            <a:r>
              <a:rPr spc="-32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c.</a:t>
            </a:r>
            <a:endParaRPr dirty="0">
              <a:cs typeface="Times New Roman"/>
            </a:endParaRPr>
          </a:p>
          <a:p>
            <a:pPr marL="353851" indent="-342900">
              <a:spcBef>
                <a:spcPts val="1289"/>
              </a:spcBef>
              <a:buClr>
                <a:schemeClr val="accent1"/>
              </a:buClr>
              <a:buSzPct val="69444"/>
              <a:buFont typeface="+mj-lt"/>
              <a:buAutoNum type="arabicPeriod"/>
              <a:tabLst>
                <a:tab pos="132555" algn="l"/>
              </a:tabLst>
            </a:pPr>
            <a:r>
              <a:rPr spc="-23" dirty="0">
                <a:cs typeface="Times New Roman"/>
              </a:rPr>
              <a:t>Аболмасов,</a:t>
            </a:r>
            <a:r>
              <a:rPr spc="5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Н.</a:t>
            </a:r>
            <a:r>
              <a:rPr spc="18" dirty="0">
                <a:cs typeface="Times New Roman"/>
              </a:rPr>
              <a:t> </a:t>
            </a:r>
            <a:r>
              <a:rPr spc="-91" dirty="0">
                <a:cs typeface="Times New Roman"/>
              </a:rPr>
              <a:t>Г.</a:t>
            </a:r>
            <a:r>
              <a:rPr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Ортопедическая</a:t>
            </a:r>
            <a:r>
              <a:rPr spc="14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стоматология:</a:t>
            </a:r>
            <a:r>
              <a:rPr spc="-27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учебник</a:t>
            </a:r>
            <a:r>
              <a:rPr spc="4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для</a:t>
            </a:r>
            <a:r>
              <a:rPr spc="18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студентов/</a:t>
            </a:r>
            <a:r>
              <a:rPr spc="5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Н. </a:t>
            </a:r>
            <a:r>
              <a:rPr spc="-91" dirty="0">
                <a:cs typeface="Times New Roman"/>
              </a:rPr>
              <a:t>Г.</a:t>
            </a:r>
            <a:r>
              <a:rPr spc="9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Аболмасов,</a:t>
            </a:r>
            <a:r>
              <a:rPr spc="77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Н.</a:t>
            </a:r>
            <a:r>
              <a:rPr spc="-1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Н.</a:t>
            </a:r>
            <a:r>
              <a:rPr spc="439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Аболмасов,</a:t>
            </a:r>
            <a:endParaRPr dirty="0">
              <a:cs typeface="Times New Roman"/>
            </a:endParaRPr>
          </a:p>
          <a:p>
            <a:pPr marL="354427" indent="-342900">
              <a:buClr>
                <a:schemeClr val="accent1"/>
              </a:buClr>
              <a:buFont typeface="+mj-lt"/>
              <a:buAutoNum type="arabicPeriod"/>
            </a:pPr>
            <a:r>
              <a:rPr dirty="0">
                <a:cs typeface="Times New Roman"/>
              </a:rPr>
              <a:t>В.</a:t>
            </a:r>
            <a:r>
              <a:rPr spc="9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А.</a:t>
            </a:r>
            <a:r>
              <a:rPr spc="9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Бычков.</a:t>
            </a:r>
            <a:r>
              <a:rPr dirty="0">
                <a:cs typeface="Times New Roman"/>
              </a:rPr>
              <a:t> –</a:t>
            </a:r>
            <a:r>
              <a:rPr spc="18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Москва:</a:t>
            </a:r>
            <a:r>
              <a:rPr spc="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«МЕДпресс</a:t>
            </a:r>
            <a:r>
              <a:rPr spc="45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–информ»,</a:t>
            </a:r>
            <a:r>
              <a:rPr spc="36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2007.</a:t>
            </a:r>
            <a:r>
              <a:rPr spc="-59" dirty="0">
                <a:cs typeface="Times New Roman"/>
              </a:rPr>
              <a:t> </a:t>
            </a:r>
            <a:r>
              <a:rPr dirty="0">
                <a:cs typeface="Times New Roman"/>
              </a:rPr>
              <a:t>–</a:t>
            </a:r>
            <a:r>
              <a:rPr spc="-9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486</a:t>
            </a:r>
            <a:r>
              <a:rPr spc="-5" dirty="0">
                <a:cs typeface="Times New Roman"/>
              </a:rPr>
              <a:t> с.</a:t>
            </a:r>
            <a:endParaRPr dirty="0">
              <a:cs typeface="Times New Roman"/>
            </a:endParaRPr>
          </a:p>
          <a:p>
            <a:pPr marL="353851" indent="-342900">
              <a:spcBef>
                <a:spcPts val="1266"/>
              </a:spcBef>
              <a:buClr>
                <a:schemeClr val="accent1"/>
              </a:buClr>
              <a:buSzPct val="69444"/>
              <a:buFont typeface="+mj-lt"/>
              <a:buAutoNum type="arabicPeriod"/>
              <a:tabLst>
                <a:tab pos="132555" algn="l"/>
              </a:tabLst>
            </a:pPr>
            <a:r>
              <a:rPr spc="-45" dirty="0">
                <a:cs typeface="Times New Roman"/>
              </a:rPr>
              <a:t>Жулев</a:t>
            </a:r>
            <a:r>
              <a:rPr spc="64" dirty="0">
                <a:cs typeface="Times New Roman"/>
              </a:rPr>
              <a:t> </a:t>
            </a:r>
            <a:r>
              <a:rPr dirty="0">
                <a:cs typeface="Times New Roman"/>
              </a:rPr>
              <a:t>Е.</a:t>
            </a:r>
            <a:r>
              <a:rPr spc="-5" dirty="0">
                <a:cs typeface="Times New Roman"/>
              </a:rPr>
              <a:t> Н.</a:t>
            </a:r>
            <a:r>
              <a:rPr spc="14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Металлокерамические</a:t>
            </a:r>
            <a:r>
              <a:rPr spc="41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протезы.</a:t>
            </a:r>
            <a:r>
              <a:rPr spc="23" dirty="0">
                <a:cs typeface="Times New Roman"/>
              </a:rPr>
              <a:t> </a:t>
            </a:r>
            <a:r>
              <a:rPr dirty="0">
                <a:cs typeface="Times New Roman"/>
              </a:rPr>
              <a:t>2-е</a:t>
            </a:r>
            <a:r>
              <a:rPr spc="-18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издание.</a:t>
            </a:r>
            <a:r>
              <a:rPr spc="18" dirty="0">
                <a:cs typeface="Times New Roman"/>
              </a:rPr>
              <a:t> </a:t>
            </a:r>
            <a:r>
              <a:rPr dirty="0">
                <a:cs typeface="Times New Roman"/>
              </a:rPr>
              <a:t>–</a:t>
            </a:r>
            <a:r>
              <a:rPr spc="-5" dirty="0">
                <a:cs typeface="Times New Roman"/>
              </a:rPr>
              <a:t> Н.</a:t>
            </a:r>
            <a:r>
              <a:rPr spc="9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Новгород:</a:t>
            </a:r>
            <a:r>
              <a:rPr spc="-32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изд-во</a:t>
            </a:r>
            <a:r>
              <a:rPr spc="14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НГМА,</a:t>
            </a:r>
            <a:r>
              <a:rPr spc="27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2007.</a:t>
            </a:r>
            <a:r>
              <a:rPr spc="-32" dirty="0">
                <a:cs typeface="Times New Roman"/>
              </a:rPr>
              <a:t> </a:t>
            </a:r>
            <a:r>
              <a:rPr dirty="0">
                <a:cs typeface="Times New Roman"/>
              </a:rPr>
              <a:t>–</a:t>
            </a:r>
            <a:r>
              <a:rPr spc="-5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288</a:t>
            </a:r>
            <a:r>
              <a:rPr spc="-18" dirty="0">
                <a:cs typeface="Times New Roman"/>
              </a:rPr>
              <a:t> </a:t>
            </a:r>
            <a:r>
              <a:rPr dirty="0">
                <a:cs typeface="Times New Roman"/>
              </a:rPr>
              <a:t>С.</a:t>
            </a:r>
          </a:p>
          <a:p>
            <a:pPr marL="354427" marR="4611" indent="-342900">
              <a:spcBef>
                <a:spcPts val="1266"/>
              </a:spcBef>
              <a:buClr>
                <a:schemeClr val="accent1"/>
              </a:buClr>
              <a:buSzPct val="69444"/>
              <a:buFont typeface="+mj-lt"/>
              <a:buAutoNum type="arabicPeriod"/>
              <a:tabLst>
                <a:tab pos="132555" algn="l"/>
              </a:tabLst>
            </a:pPr>
            <a:r>
              <a:rPr spc="-5" dirty="0">
                <a:cs typeface="Times New Roman"/>
              </a:rPr>
              <a:t>Ибрагимов</a:t>
            </a:r>
            <a:r>
              <a:rPr spc="9" dirty="0">
                <a:cs typeface="Times New Roman"/>
              </a:rPr>
              <a:t> </a:t>
            </a:r>
            <a:r>
              <a:rPr spc="-50" dirty="0">
                <a:cs typeface="Times New Roman"/>
              </a:rPr>
              <a:t>Т.И.</a:t>
            </a:r>
            <a:r>
              <a:rPr spc="36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Актуальные</a:t>
            </a:r>
            <a:r>
              <a:rPr spc="91" dirty="0">
                <a:cs typeface="Times New Roman"/>
              </a:rPr>
              <a:t> </a:t>
            </a:r>
            <a:r>
              <a:rPr dirty="0">
                <a:cs typeface="Times New Roman"/>
              </a:rPr>
              <a:t>вопросы </a:t>
            </a:r>
            <a:r>
              <a:rPr spc="-9" dirty="0">
                <a:cs typeface="Times New Roman"/>
              </a:rPr>
              <a:t>ортопедической</a:t>
            </a:r>
            <a:r>
              <a:rPr spc="-14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стоматологии</a:t>
            </a:r>
            <a:r>
              <a:rPr spc="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для</a:t>
            </a:r>
            <a:r>
              <a:rPr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послевузовского</a:t>
            </a:r>
            <a:r>
              <a:rPr spc="68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образования.</a:t>
            </a:r>
            <a:r>
              <a:rPr spc="-32" dirty="0">
                <a:cs typeface="Times New Roman"/>
              </a:rPr>
              <a:t> Гриф </a:t>
            </a:r>
            <a:r>
              <a:rPr spc="-394" dirty="0">
                <a:cs typeface="Times New Roman"/>
              </a:rPr>
              <a:t> </a:t>
            </a:r>
            <a:r>
              <a:rPr dirty="0">
                <a:cs typeface="Times New Roman"/>
              </a:rPr>
              <a:t>УМО </a:t>
            </a:r>
            <a:r>
              <a:rPr spc="-5" dirty="0">
                <a:cs typeface="Times New Roman"/>
              </a:rPr>
              <a:t>по </a:t>
            </a:r>
            <a:r>
              <a:rPr spc="-14" dirty="0">
                <a:cs typeface="Times New Roman"/>
              </a:rPr>
              <a:t>медицинскому</a:t>
            </a:r>
            <a:r>
              <a:rPr spc="41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образованию;</a:t>
            </a:r>
            <a:r>
              <a:rPr spc="-1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Практическая</a:t>
            </a:r>
            <a:r>
              <a:rPr spc="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медицина</a:t>
            </a:r>
            <a:r>
              <a:rPr spc="-68" dirty="0">
                <a:cs typeface="Times New Roman"/>
              </a:rPr>
              <a:t> </a:t>
            </a:r>
            <a:r>
              <a:rPr dirty="0">
                <a:cs typeface="Times New Roman"/>
              </a:rPr>
              <a:t>-</a:t>
            </a:r>
            <a:r>
              <a:rPr spc="5" dirty="0">
                <a:cs typeface="Times New Roman"/>
              </a:rPr>
              <a:t> </a:t>
            </a:r>
            <a:r>
              <a:rPr dirty="0">
                <a:cs typeface="Times New Roman"/>
              </a:rPr>
              <a:t>М.,</a:t>
            </a:r>
            <a:r>
              <a:rPr spc="-9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2013.</a:t>
            </a:r>
            <a:r>
              <a:rPr spc="-36" dirty="0">
                <a:cs typeface="Times New Roman"/>
              </a:rPr>
              <a:t> </a:t>
            </a:r>
            <a:r>
              <a:rPr dirty="0">
                <a:cs typeface="Times New Roman"/>
              </a:rPr>
              <a:t>-</a:t>
            </a:r>
            <a:r>
              <a:rPr spc="-18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555</a:t>
            </a:r>
            <a:r>
              <a:rPr spc="-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c.</a:t>
            </a:r>
            <a:endParaRPr dirty="0">
              <a:cs typeface="Times New Roman"/>
            </a:endParaRPr>
          </a:p>
          <a:p>
            <a:pPr marL="353851" indent="-342900">
              <a:spcBef>
                <a:spcPts val="1284"/>
              </a:spcBef>
              <a:buClr>
                <a:schemeClr val="accent1"/>
              </a:buClr>
              <a:buSzPct val="69444"/>
              <a:buFont typeface="+mj-lt"/>
              <a:buAutoNum type="arabicPeriod"/>
              <a:tabLst>
                <a:tab pos="132555" algn="l"/>
              </a:tabLst>
            </a:pPr>
            <a:r>
              <a:rPr spc="-18" dirty="0">
                <a:cs typeface="Times New Roman"/>
              </a:rPr>
              <a:t>Копейкин</a:t>
            </a:r>
            <a:r>
              <a:rPr spc="23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В.Н.</a:t>
            </a:r>
            <a:r>
              <a:rPr spc="-18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Ортопедическая</a:t>
            </a:r>
            <a:r>
              <a:rPr spc="14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стоматология;</a:t>
            </a:r>
            <a:r>
              <a:rPr spc="-32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Медицина</a:t>
            </a:r>
            <a:r>
              <a:rPr spc="45" dirty="0">
                <a:cs typeface="Times New Roman"/>
              </a:rPr>
              <a:t> </a:t>
            </a:r>
            <a:r>
              <a:rPr dirty="0">
                <a:cs typeface="Times New Roman"/>
              </a:rPr>
              <a:t>-</a:t>
            </a:r>
            <a:r>
              <a:rPr spc="9" dirty="0">
                <a:cs typeface="Times New Roman"/>
              </a:rPr>
              <a:t> </a:t>
            </a:r>
            <a:r>
              <a:rPr dirty="0">
                <a:cs typeface="Times New Roman"/>
              </a:rPr>
              <a:t>М.,</a:t>
            </a:r>
            <a:r>
              <a:rPr spc="-23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2017.</a:t>
            </a:r>
            <a:r>
              <a:rPr spc="-32" dirty="0">
                <a:cs typeface="Times New Roman"/>
              </a:rPr>
              <a:t> </a:t>
            </a:r>
            <a:r>
              <a:rPr dirty="0">
                <a:cs typeface="Times New Roman"/>
              </a:rPr>
              <a:t>-</a:t>
            </a:r>
            <a:r>
              <a:rPr spc="9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149</a:t>
            </a:r>
            <a:r>
              <a:rPr spc="-23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c.</a:t>
            </a:r>
            <a:endParaRPr dirty="0">
              <a:cs typeface="Times New Roman"/>
            </a:endParaRPr>
          </a:p>
          <a:p>
            <a:pPr marL="353851" indent="-342900">
              <a:spcBef>
                <a:spcPts val="1266"/>
              </a:spcBef>
              <a:buClr>
                <a:schemeClr val="accent1"/>
              </a:buClr>
              <a:buSzPct val="69444"/>
              <a:buFont typeface="+mj-lt"/>
              <a:buAutoNum type="arabicPeriod"/>
              <a:tabLst>
                <a:tab pos="132555" algn="l"/>
              </a:tabLst>
            </a:pPr>
            <a:r>
              <a:rPr spc="-5" dirty="0">
                <a:cs typeface="Times New Roman"/>
              </a:rPr>
              <a:t>Массирони</a:t>
            </a:r>
            <a:r>
              <a:rPr spc="1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Д., </a:t>
            </a:r>
            <a:r>
              <a:rPr spc="-9" dirty="0">
                <a:cs typeface="Times New Roman"/>
              </a:rPr>
              <a:t>Пасчетта</a:t>
            </a:r>
            <a:r>
              <a:rPr spc="32" dirty="0">
                <a:cs typeface="Times New Roman"/>
              </a:rPr>
              <a:t> </a:t>
            </a:r>
            <a:r>
              <a:rPr spc="-59" dirty="0">
                <a:cs typeface="Times New Roman"/>
              </a:rPr>
              <a:t>Р.,</a:t>
            </a:r>
            <a:r>
              <a:rPr spc="-45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Ромео</a:t>
            </a:r>
            <a:r>
              <a:rPr spc="-23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Д.</a:t>
            </a:r>
            <a:r>
              <a:rPr spc="9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Точность</a:t>
            </a:r>
            <a:r>
              <a:rPr spc="14" dirty="0">
                <a:cs typeface="Times New Roman"/>
              </a:rPr>
              <a:t> </a:t>
            </a:r>
            <a:r>
              <a:rPr dirty="0">
                <a:cs typeface="Times New Roman"/>
              </a:rPr>
              <a:t>и</a:t>
            </a:r>
            <a:r>
              <a:rPr spc="9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эстетика.</a:t>
            </a:r>
            <a:r>
              <a:rPr spc="1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Клинические</a:t>
            </a:r>
            <a:r>
              <a:rPr spc="45" dirty="0">
                <a:cs typeface="Times New Roman"/>
              </a:rPr>
              <a:t> </a:t>
            </a:r>
            <a:r>
              <a:rPr dirty="0">
                <a:cs typeface="Times New Roman"/>
              </a:rPr>
              <a:t>и</a:t>
            </a:r>
            <a:r>
              <a:rPr spc="14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зуботехнические</a:t>
            </a:r>
            <a:r>
              <a:rPr spc="6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этапы</a:t>
            </a:r>
            <a:endParaRPr dirty="0">
              <a:cs typeface="Times New Roman"/>
            </a:endParaRPr>
          </a:p>
          <a:p>
            <a:pPr marL="354427" indent="-342900">
              <a:buClr>
                <a:schemeClr val="accent1"/>
              </a:buClr>
              <a:buFont typeface="+mj-lt"/>
              <a:buAutoNum type="arabicPeriod"/>
            </a:pPr>
            <a:r>
              <a:rPr spc="-5" dirty="0">
                <a:cs typeface="Times New Roman"/>
              </a:rPr>
              <a:t>протезирования</a:t>
            </a:r>
            <a:r>
              <a:rPr spc="-27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зубов.</a:t>
            </a:r>
            <a:r>
              <a:rPr dirty="0">
                <a:cs typeface="Times New Roman"/>
              </a:rPr>
              <a:t> –</a:t>
            </a:r>
            <a:r>
              <a:rPr spc="-5" dirty="0">
                <a:cs typeface="Times New Roman"/>
              </a:rPr>
              <a:t> </a:t>
            </a:r>
            <a:r>
              <a:rPr dirty="0">
                <a:cs typeface="Times New Roman"/>
              </a:rPr>
              <a:t>М.:</a:t>
            </a:r>
            <a:r>
              <a:rPr spc="-14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Азбука,</a:t>
            </a:r>
            <a:r>
              <a:rPr spc="64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2008.</a:t>
            </a:r>
            <a:r>
              <a:rPr spc="-36" dirty="0">
                <a:cs typeface="Times New Roman"/>
              </a:rPr>
              <a:t> </a:t>
            </a:r>
            <a:r>
              <a:rPr dirty="0">
                <a:cs typeface="Times New Roman"/>
              </a:rPr>
              <a:t>–</a:t>
            </a:r>
            <a:r>
              <a:rPr spc="-5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464</a:t>
            </a:r>
            <a:r>
              <a:rPr spc="-27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С.</a:t>
            </a:r>
            <a:endParaRPr dirty="0">
              <a:cs typeface="Times New Roman"/>
            </a:endParaRPr>
          </a:p>
          <a:p>
            <a:pPr marL="353851" marR="140047" indent="-342900">
              <a:spcBef>
                <a:spcPts val="1266"/>
              </a:spcBef>
              <a:buClr>
                <a:schemeClr val="accent1"/>
              </a:buClr>
              <a:buSzPct val="69444"/>
              <a:buFont typeface="+mj-lt"/>
              <a:buAutoNum type="arabicPeriod"/>
              <a:tabLst>
                <a:tab pos="132555" algn="l"/>
              </a:tabLst>
            </a:pPr>
            <a:r>
              <a:rPr spc="-5" dirty="0">
                <a:cs typeface="Times New Roman"/>
              </a:rPr>
              <a:t>Смит Б. </a:t>
            </a:r>
            <a:r>
              <a:rPr spc="-14" dirty="0">
                <a:cs typeface="Times New Roman"/>
              </a:rPr>
              <a:t>Коронки </a:t>
            </a:r>
            <a:r>
              <a:rPr dirty="0">
                <a:cs typeface="Times New Roman"/>
              </a:rPr>
              <a:t>и </a:t>
            </a:r>
            <a:r>
              <a:rPr spc="-5" dirty="0">
                <a:cs typeface="Times New Roman"/>
              </a:rPr>
              <a:t>мостовидные </a:t>
            </a:r>
            <a:r>
              <a:rPr dirty="0">
                <a:cs typeface="Times New Roman"/>
              </a:rPr>
              <a:t>протезы в </a:t>
            </a:r>
            <a:r>
              <a:rPr spc="-9" dirty="0">
                <a:cs typeface="Times New Roman"/>
              </a:rPr>
              <a:t>ортопедической </a:t>
            </a:r>
            <a:r>
              <a:rPr spc="-18" dirty="0">
                <a:cs typeface="Times New Roman"/>
              </a:rPr>
              <a:t>стоматологии; </a:t>
            </a:r>
            <a:r>
              <a:rPr dirty="0">
                <a:cs typeface="Times New Roman"/>
              </a:rPr>
              <a:t>МЕДпресс-информ - М., </a:t>
            </a:r>
            <a:r>
              <a:rPr spc="5" dirty="0">
                <a:cs typeface="Times New Roman"/>
              </a:rPr>
              <a:t>2010. </a:t>
            </a:r>
            <a:r>
              <a:rPr dirty="0">
                <a:cs typeface="Times New Roman"/>
              </a:rPr>
              <a:t>- </a:t>
            </a:r>
            <a:r>
              <a:rPr spc="-394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937</a:t>
            </a:r>
            <a:r>
              <a:rPr spc="-32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c.</a:t>
            </a:r>
            <a:endParaRPr dirty="0">
              <a:cs typeface="Times New Roman"/>
            </a:endParaRPr>
          </a:p>
          <a:p>
            <a:pPr marL="354427" marR="152726" indent="-342900">
              <a:spcBef>
                <a:spcPts val="1289"/>
              </a:spcBef>
              <a:buClr>
                <a:schemeClr val="accent1"/>
              </a:buClr>
              <a:buSzPct val="69444"/>
              <a:buFont typeface="+mj-lt"/>
              <a:buAutoNum type="arabicPeriod"/>
              <a:tabLst>
                <a:tab pos="132555" algn="l"/>
              </a:tabLst>
            </a:pPr>
            <a:r>
              <a:rPr spc="-23" dirty="0">
                <a:cs typeface="Times New Roman"/>
              </a:rPr>
              <a:t>Трезубов</a:t>
            </a:r>
            <a:r>
              <a:rPr spc="36" dirty="0">
                <a:cs typeface="Times New Roman"/>
              </a:rPr>
              <a:t> </a:t>
            </a:r>
            <a:r>
              <a:rPr dirty="0">
                <a:cs typeface="Times New Roman"/>
              </a:rPr>
              <a:t>В.</a:t>
            </a:r>
            <a:r>
              <a:rPr spc="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Н.,</a:t>
            </a:r>
            <a:r>
              <a:rPr spc="-14" dirty="0">
                <a:cs typeface="Times New Roman"/>
              </a:rPr>
              <a:t> Щербаков</a:t>
            </a:r>
            <a:r>
              <a:rPr spc="-9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А.</a:t>
            </a:r>
            <a:r>
              <a:rPr spc="32" dirty="0">
                <a:cs typeface="Times New Roman"/>
              </a:rPr>
              <a:t> </a:t>
            </a:r>
            <a:r>
              <a:rPr dirty="0">
                <a:cs typeface="Times New Roman"/>
              </a:rPr>
              <a:t>С.,</a:t>
            </a:r>
            <a:r>
              <a:rPr spc="1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Мишнев</a:t>
            </a:r>
            <a:r>
              <a:rPr spc="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Л.</a:t>
            </a:r>
            <a:r>
              <a:rPr spc="9" dirty="0">
                <a:cs typeface="Times New Roman"/>
              </a:rPr>
              <a:t> </a:t>
            </a:r>
            <a:r>
              <a:rPr dirty="0">
                <a:cs typeface="Times New Roman"/>
              </a:rPr>
              <a:t>М.,</a:t>
            </a:r>
            <a:r>
              <a:rPr spc="-9" dirty="0">
                <a:cs typeface="Times New Roman"/>
              </a:rPr>
              <a:t> Фадеев</a:t>
            </a:r>
            <a:r>
              <a:rPr spc="14" dirty="0">
                <a:cs typeface="Times New Roman"/>
              </a:rPr>
              <a:t> </a:t>
            </a:r>
            <a:r>
              <a:rPr spc="-86" dirty="0">
                <a:cs typeface="Times New Roman"/>
              </a:rPr>
              <a:t>Р.</a:t>
            </a:r>
            <a:r>
              <a:rPr spc="-32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А.</a:t>
            </a:r>
            <a:r>
              <a:rPr spc="27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Ортопедическая</a:t>
            </a:r>
            <a:r>
              <a:rPr spc="-5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стоматология; </a:t>
            </a:r>
            <a:r>
              <a:rPr spc="-9" dirty="0">
                <a:cs typeface="Times New Roman"/>
              </a:rPr>
              <a:t>Фолиант</a:t>
            </a:r>
            <a:r>
              <a:rPr spc="50" dirty="0">
                <a:cs typeface="Times New Roman"/>
              </a:rPr>
              <a:t> </a:t>
            </a:r>
            <a:r>
              <a:rPr dirty="0">
                <a:cs typeface="Times New Roman"/>
              </a:rPr>
              <a:t>-</a:t>
            </a:r>
            <a:r>
              <a:rPr spc="5" dirty="0">
                <a:cs typeface="Times New Roman"/>
              </a:rPr>
              <a:t> </a:t>
            </a:r>
            <a:r>
              <a:rPr dirty="0">
                <a:cs typeface="Times New Roman"/>
              </a:rPr>
              <a:t>М., </a:t>
            </a:r>
            <a:r>
              <a:rPr spc="-394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2010.</a:t>
            </a:r>
            <a:r>
              <a:rPr spc="-41" dirty="0">
                <a:cs typeface="Times New Roman"/>
              </a:rPr>
              <a:t> </a:t>
            </a:r>
            <a:r>
              <a:rPr dirty="0">
                <a:cs typeface="Times New Roman"/>
              </a:rPr>
              <a:t>-</a:t>
            </a:r>
            <a:r>
              <a:rPr spc="-18" dirty="0">
                <a:cs typeface="Times New Roman"/>
              </a:rPr>
              <a:t> </a:t>
            </a:r>
            <a:r>
              <a:rPr spc="5" dirty="0">
                <a:cs typeface="Times New Roman"/>
              </a:rPr>
              <a:t>256</a:t>
            </a:r>
            <a:r>
              <a:rPr spc="-9" dirty="0">
                <a:cs typeface="Times New Roman"/>
              </a:rPr>
              <a:t> c.</a:t>
            </a:r>
            <a:endParaRPr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279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49088" y="2696171"/>
            <a:ext cx="6099586" cy="765819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4901" b="1" spc="-9" dirty="0">
                <a:solidFill>
                  <a:srgbClr val="000000"/>
                </a:solidFill>
                <a:latin typeface="Calibri"/>
                <a:cs typeface="Calibri"/>
              </a:rPr>
              <a:t>Спасибо</a:t>
            </a:r>
            <a:r>
              <a:rPr sz="4901" b="1" spc="26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901" b="1" spc="-5" dirty="0">
                <a:solidFill>
                  <a:srgbClr val="000000"/>
                </a:solidFill>
                <a:latin typeface="Calibri"/>
                <a:cs typeface="Calibri"/>
              </a:rPr>
              <a:t>за</a:t>
            </a:r>
            <a:r>
              <a:rPr sz="4901" b="1" spc="2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901" b="1" spc="-9" dirty="0">
                <a:solidFill>
                  <a:srgbClr val="000000"/>
                </a:solidFill>
                <a:latin typeface="Calibri"/>
                <a:cs typeface="Calibri"/>
              </a:rPr>
              <a:t>внимание</a:t>
            </a:r>
            <a:r>
              <a:rPr sz="4901" b="1" spc="-9" dirty="0">
                <a:solidFill>
                  <a:srgbClr val="000000"/>
                </a:solidFill>
                <a:latin typeface="Palatino Linotype"/>
                <a:cs typeface="Palatino Linotype"/>
              </a:rPr>
              <a:t>!</a:t>
            </a:r>
            <a:endParaRPr sz="4901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8276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12733" y="241838"/>
            <a:ext cx="2705781" cy="565055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86"/>
              </a:spcBef>
            </a:pPr>
            <a:r>
              <a:rPr sz="3600" b="1" spc="-5" dirty="0" err="1" smtClean="0">
                <a:solidFill>
                  <a:srgbClr val="000000"/>
                </a:solidFill>
                <a:latin typeface="+mn-lt"/>
                <a:cs typeface="Times New Roman"/>
              </a:rPr>
              <a:t>Зад</a:t>
            </a:r>
            <a:r>
              <a:rPr sz="3600" b="1" spc="-109" dirty="0" err="1" smtClean="0">
                <a:solidFill>
                  <a:srgbClr val="000000"/>
                </a:solidFill>
                <a:latin typeface="+mn-lt"/>
                <a:cs typeface="Times New Roman"/>
              </a:rPr>
              <a:t>а</a:t>
            </a:r>
            <a:r>
              <a:rPr sz="3600" b="1" spc="-5" dirty="0" err="1" smtClean="0">
                <a:solidFill>
                  <a:srgbClr val="000000"/>
                </a:solidFill>
                <a:latin typeface="+mn-lt"/>
                <a:cs typeface="Times New Roman"/>
              </a:rPr>
              <a:t>чи</a:t>
            </a:r>
            <a:r>
              <a:rPr sz="3600" b="1" spc="-5" dirty="0">
                <a:solidFill>
                  <a:srgbClr val="000000"/>
                </a:solidFill>
                <a:latin typeface="+mn-lt"/>
                <a:cs typeface="Times New Roman"/>
              </a:rPr>
              <a:t>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21489" y="1198507"/>
            <a:ext cx="9288268" cy="1420417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353850" indent="-342900">
              <a:spcBef>
                <a:spcPts val="86"/>
              </a:spcBef>
              <a:buSzPct val="70000"/>
              <a:buFont typeface="Arial" panose="020B0604020202020204" pitchFamily="34" charset="0"/>
              <a:buChar char="•"/>
              <a:tabLst>
                <a:tab pos="104891" algn="l"/>
              </a:tabLst>
            </a:pPr>
            <a:r>
              <a:rPr sz="1815" spc="-9" dirty="0">
                <a:cs typeface="Times New Roman"/>
              </a:rPr>
              <a:t>Разобрать</a:t>
            </a:r>
            <a:r>
              <a:rPr sz="1815" spc="-27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понятие</a:t>
            </a:r>
            <a:r>
              <a:rPr sz="1815" spc="6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«Металлокерамические</a:t>
            </a:r>
            <a:r>
              <a:rPr sz="1815" spc="9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мостовидные</a:t>
            </a:r>
            <a:r>
              <a:rPr sz="1815" spc="54" dirty="0">
                <a:cs typeface="Times New Roman"/>
              </a:rPr>
              <a:t> </a:t>
            </a:r>
            <a:r>
              <a:rPr sz="1815" spc="-14" dirty="0" err="1">
                <a:cs typeface="Times New Roman"/>
              </a:rPr>
              <a:t>протезы</a:t>
            </a:r>
            <a:r>
              <a:rPr sz="1815" spc="-14" dirty="0" smtClean="0">
                <a:cs typeface="Times New Roman"/>
              </a:rPr>
              <a:t>».</a:t>
            </a:r>
            <a:endParaRPr lang="ru-RU" sz="1815" dirty="0">
              <a:cs typeface="Times New Roman"/>
            </a:endParaRPr>
          </a:p>
          <a:p>
            <a:pPr marL="353850" indent="-342900">
              <a:spcBef>
                <a:spcPts val="86"/>
              </a:spcBef>
              <a:buSzPct val="70000"/>
              <a:buFont typeface="Arial" panose="020B0604020202020204" pitchFamily="34" charset="0"/>
              <a:buChar char="•"/>
              <a:tabLst>
                <a:tab pos="104891" algn="l"/>
              </a:tabLst>
            </a:pPr>
            <a:r>
              <a:rPr sz="1815" spc="-9" dirty="0" err="1" smtClean="0">
                <a:cs typeface="Times New Roman"/>
              </a:rPr>
              <a:t>Разобрать</a:t>
            </a:r>
            <a:r>
              <a:rPr sz="1815" spc="-23" dirty="0" smtClean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показания</a:t>
            </a:r>
            <a:r>
              <a:rPr sz="1815" spc="5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противопоказания</a:t>
            </a:r>
            <a:r>
              <a:rPr sz="1815" spc="118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использования</a:t>
            </a:r>
            <a:r>
              <a:rPr sz="1815" spc="73" dirty="0">
                <a:cs typeface="Times New Roman"/>
              </a:rPr>
              <a:t> </a:t>
            </a:r>
            <a:r>
              <a:rPr sz="1815" spc="-5" dirty="0" err="1">
                <a:cs typeface="Times New Roman"/>
              </a:rPr>
              <a:t>металлокерамических</a:t>
            </a:r>
            <a:r>
              <a:rPr sz="1815" spc="64" dirty="0">
                <a:cs typeface="Times New Roman"/>
              </a:rPr>
              <a:t> </a:t>
            </a:r>
            <a:r>
              <a:rPr sz="1815" spc="-5" dirty="0" err="1" smtClean="0">
                <a:cs typeface="Times New Roman"/>
              </a:rPr>
              <a:t>мостовидных</a:t>
            </a:r>
            <a:r>
              <a:rPr lang="ru-RU" sz="1815" dirty="0">
                <a:cs typeface="Times New Roman"/>
              </a:rPr>
              <a:t> </a:t>
            </a:r>
            <a:r>
              <a:rPr sz="1815" spc="-5" dirty="0" err="1" smtClean="0">
                <a:cs typeface="Times New Roman"/>
              </a:rPr>
              <a:t>протезов</a:t>
            </a:r>
            <a:r>
              <a:rPr sz="1815" spc="-5" dirty="0" smtClean="0">
                <a:cs typeface="Times New Roman"/>
              </a:rPr>
              <a:t>.</a:t>
            </a:r>
            <a:endParaRPr lang="ru-RU" sz="1815" dirty="0">
              <a:cs typeface="Times New Roman"/>
            </a:endParaRPr>
          </a:p>
          <a:p>
            <a:pPr marL="354427" indent="-342900">
              <a:buFont typeface="Arial" panose="020B0604020202020204" pitchFamily="34" charset="0"/>
              <a:buChar char="•"/>
            </a:pPr>
            <a:r>
              <a:rPr sz="1815" spc="-18" dirty="0" err="1" smtClean="0">
                <a:cs typeface="Times New Roman"/>
              </a:rPr>
              <a:t>Изучить</a:t>
            </a:r>
            <a:r>
              <a:rPr sz="1815" spc="73" dirty="0" smtClean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особенности</a:t>
            </a:r>
            <a:r>
              <a:rPr sz="1815" spc="4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конструирования</a:t>
            </a:r>
            <a:r>
              <a:rPr sz="1815" spc="113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-1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применения</a:t>
            </a:r>
            <a:r>
              <a:rPr sz="1815" spc="8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металлокерамических</a:t>
            </a:r>
            <a:r>
              <a:rPr sz="1815" spc="59" dirty="0">
                <a:cs typeface="Times New Roman"/>
              </a:rPr>
              <a:t> </a:t>
            </a:r>
            <a:r>
              <a:rPr sz="1815" spc="-5" dirty="0" err="1">
                <a:cs typeface="Times New Roman"/>
              </a:rPr>
              <a:t>протезов</a:t>
            </a:r>
            <a:r>
              <a:rPr sz="1815" dirty="0">
                <a:cs typeface="Times New Roman"/>
              </a:rPr>
              <a:t> </a:t>
            </a:r>
            <a:r>
              <a:rPr sz="1815" spc="-9" dirty="0" err="1" smtClean="0">
                <a:cs typeface="Times New Roman"/>
              </a:rPr>
              <a:t>при</a:t>
            </a:r>
            <a:r>
              <a:rPr lang="ru-RU" sz="1815" dirty="0">
                <a:cs typeface="Times New Roman"/>
              </a:rPr>
              <a:t> </a:t>
            </a:r>
            <a:r>
              <a:rPr sz="1815" spc="-9" dirty="0" err="1" smtClean="0">
                <a:cs typeface="Times New Roman"/>
              </a:rPr>
              <a:t>аномалиях</a:t>
            </a:r>
            <a:r>
              <a:rPr sz="1815" spc="45" dirty="0" smtClean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прикуса,</a:t>
            </a:r>
            <a:r>
              <a:rPr sz="1815" spc="6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пародонтите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и</a:t>
            </a:r>
            <a:r>
              <a:rPr sz="1815" spc="5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патологической</a:t>
            </a:r>
            <a:r>
              <a:rPr sz="1815" spc="-27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стираемости.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50153" y="3010538"/>
            <a:ext cx="4321641" cy="320427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3201" y="2905731"/>
            <a:ext cx="4476952" cy="330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86825" y="225998"/>
            <a:ext cx="8668375" cy="687583"/>
          </a:xfrm>
          <a:prstGeom prst="rect">
            <a:avLst/>
          </a:prstGeom>
        </p:spPr>
        <p:txBody>
          <a:bodyPr vert="horz" wrap="square" lIns="0" tIns="10373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82"/>
              </a:spcBef>
            </a:pPr>
            <a:r>
              <a:rPr spc="-9" dirty="0">
                <a:latin typeface="+mn-lt"/>
                <a:cs typeface="Times New Roman"/>
              </a:rPr>
              <a:t>Мостовидные</a:t>
            </a:r>
            <a:r>
              <a:rPr spc="-14" dirty="0">
                <a:latin typeface="+mn-lt"/>
                <a:cs typeface="Times New Roman"/>
              </a:rPr>
              <a:t> </a:t>
            </a:r>
            <a:r>
              <a:rPr spc="-5" dirty="0">
                <a:latin typeface="+mn-lt"/>
                <a:cs typeface="Times New Roman"/>
              </a:rPr>
              <a:t>протезы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5355" y="2020633"/>
            <a:ext cx="6140378" cy="3217063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05468" indent="-94517">
              <a:spcBef>
                <a:spcPts val="86"/>
              </a:spcBef>
              <a:buSzPct val="40000"/>
              <a:buFont typeface="Wingdings"/>
              <a:buChar char=""/>
              <a:tabLst>
                <a:tab pos="106043" algn="l"/>
              </a:tabLst>
            </a:pPr>
            <a:r>
              <a:rPr sz="2000" u="heavy" spc="-9" dirty="0">
                <a:uFill>
                  <a:solidFill>
                    <a:srgbClr val="000000"/>
                  </a:solidFill>
                </a:uFill>
                <a:cs typeface="Times New Roman"/>
              </a:rPr>
              <a:t>Мостовидные</a:t>
            </a:r>
            <a:r>
              <a:rPr sz="2000" u="heavy" spc="36" dirty="0">
                <a:uFill>
                  <a:solidFill>
                    <a:srgbClr val="000000"/>
                  </a:solidFill>
                </a:uFill>
                <a:cs typeface="Times New Roman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cs typeface="Times New Roman"/>
              </a:rPr>
              <a:t>протезы</a:t>
            </a:r>
            <a:r>
              <a:rPr sz="2000" u="heavy" spc="14" dirty="0">
                <a:uFill>
                  <a:solidFill>
                    <a:srgbClr val="000000"/>
                  </a:solidFill>
                </a:uFill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-</a:t>
            </a:r>
            <a:r>
              <a:rPr sz="2000" spc="5" dirty="0">
                <a:cs typeface="Times New Roman"/>
              </a:rPr>
              <a:t> </a:t>
            </a:r>
            <a:r>
              <a:rPr sz="2000" spc="-14" dirty="0">
                <a:cs typeface="Times New Roman"/>
              </a:rPr>
              <a:t>это</a:t>
            </a:r>
            <a:r>
              <a:rPr sz="2000" spc="-5" dirty="0">
                <a:cs typeface="Times New Roman"/>
              </a:rPr>
              <a:t> разновидность</a:t>
            </a:r>
            <a:endParaRPr sz="2000" dirty="0">
              <a:cs typeface="Times New Roman"/>
            </a:endParaRPr>
          </a:p>
          <a:p>
            <a:pPr marL="354427" indent="-342900">
              <a:buFont typeface="Arial" panose="020B0604020202020204" pitchFamily="34" charset="0"/>
              <a:buChar char="•"/>
            </a:pPr>
            <a:r>
              <a:rPr sz="2000" spc="-5" dirty="0">
                <a:cs typeface="Times New Roman"/>
              </a:rPr>
              <a:t>несъемных</a:t>
            </a:r>
            <a:r>
              <a:rPr sz="2000" spc="32" dirty="0">
                <a:cs typeface="Times New Roman"/>
              </a:rPr>
              <a:t> </a:t>
            </a:r>
            <a:r>
              <a:rPr sz="2000" spc="-14" dirty="0">
                <a:cs typeface="Times New Roman"/>
              </a:rPr>
              <a:t>стоматологических</a:t>
            </a:r>
            <a:r>
              <a:rPr sz="2000" spc="73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протезов,</a:t>
            </a:r>
            <a:r>
              <a:rPr sz="2000" spc="-18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применяется</a:t>
            </a:r>
            <a:endParaRPr sz="2000" dirty="0">
              <a:cs typeface="Times New Roman"/>
            </a:endParaRPr>
          </a:p>
          <a:p>
            <a:pPr marL="354427" indent="-342900">
              <a:buFont typeface="Arial" panose="020B0604020202020204" pitchFamily="34" charset="0"/>
              <a:buChar char="•"/>
            </a:pPr>
            <a:r>
              <a:rPr sz="2000" spc="-14" dirty="0">
                <a:cs typeface="Times New Roman"/>
              </a:rPr>
              <a:t>для</a:t>
            </a:r>
            <a:r>
              <a:rPr sz="2000" spc="14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замещения</a:t>
            </a:r>
            <a:r>
              <a:rPr sz="2000" spc="32" dirty="0">
                <a:cs typeface="Times New Roman"/>
              </a:rPr>
              <a:t> </a:t>
            </a:r>
            <a:r>
              <a:rPr sz="2000" spc="-18" dirty="0">
                <a:cs typeface="Times New Roman"/>
              </a:rPr>
              <a:t>включенных</a:t>
            </a:r>
            <a:r>
              <a:rPr sz="2000" spc="77" dirty="0">
                <a:cs typeface="Times New Roman"/>
              </a:rPr>
              <a:t> </a:t>
            </a:r>
            <a:r>
              <a:rPr sz="2000" spc="-9" dirty="0">
                <a:cs typeface="Times New Roman"/>
              </a:rPr>
              <a:t>дефектов</a:t>
            </a:r>
            <a:r>
              <a:rPr sz="2000" spc="9" dirty="0">
                <a:cs typeface="Times New Roman"/>
              </a:rPr>
              <a:t> </a:t>
            </a:r>
            <a:r>
              <a:rPr sz="2000" spc="-27" dirty="0">
                <a:cs typeface="Times New Roman"/>
              </a:rPr>
              <a:t>зубных</a:t>
            </a:r>
            <a:r>
              <a:rPr sz="2000" spc="50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рядов.</a:t>
            </a:r>
            <a:endParaRPr sz="2000" dirty="0">
              <a:cs typeface="Times New Roman"/>
            </a:endParaRPr>
          </a:p>
          <a:p>
            <a:pPr marL="105468" indent="-94517">
              <a:spcBef>
                <a:spcPts val="549"/>
              </a:spcBef>
              <a:buSzPct val="40000"/>
              <a:buFont typeface="Wingdings"/>
              <a:buChar char=""/>
              <a:tabLst>
                <a:tab pos="106043" algn="l"/>
              </a:tabLst>
            </a:pPr>
            <a:r>
              <a:rPr sz="2000" spc="-9" dirty="0">
                <a:cs typeface="Times New Roman"/>
              </a:rPr>
              <a:t>Он</a:t>
            </a:r>
            <a:r>
              <a:rPr sz="2000" spc="5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применяется</a:t>
            </a:r>
            <a:r>
              <a:rPr sz="2000" spc="59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в</a:t>
            </a:r>
            <a:r>
              <a:rPr sz="2000" spc="-9" dirty="0">
                <a:cs typeface="Times New Roman"/>
              </a:rPr>
              <a:t> </a:t>
            </a:r>
            <a:r>
              <a:rPr sz="2000" spc="-14" dirty="0">
                <a:cs typeface="Times New Roman"/>
              </a:rPr>
              <a:t>случаях,</a:t>
            </a:r>
            <a:r>
              <a:rPr sz="2000" spc="59" dirty="0">
                <a:cs typeface="Times New Roman"/>
              </a:rPr>
              <a:t> </a:t>
            </a:r>
            <a:r>
              <a:rPr sz="2000" spc="-41" dirty="0">
                <a:cs typeface="Times New Roman"/>
              </a:rPr>
              <a:t>когда</a:t>
            </a:r>
            <a:r>
              <a:rPr sz="2000" spc="14" dirty="0">
                <a:cs typeface="Times New Roman"/>
              </a:rPr>
              <a:t> </a:t>
            </a:r>
            <a:r>
              <a:rPr sz="2000" spc="-9" dirty="0">
                <a:cs typeface="Times New Roman"/>
              </a:rPr>
              <a:t>разрушено</a:t>
            </a:r>
            <a:endParaRPr sz="2000" dirty="0">
              <a:cs typeface="Times New Roman"/>
            </a:endParaRPr>
          </a:p>
          <a:p>
            <a:pPr marL="354427" indent="-342900">
              <a:buFont typeface="Arial" panose="020B0604020202020204" pitchFamily="34" charset="0"/>
              <a:buChar char="•"/>
            </a:pPr>
            <a:r>
              <a:rPr sz="2000" spc="-27" dirty="0">
                <a:cs typeface="Times New Roman"/>
              </a:rPr>
              <a:t>несколько</a:t>
            </a:r>
            <a:r>
              <a:rPr sz="2000" spc="23" dirty="0">
                <a:cs typeface="Times New Roman"/>
              </a:rPr>
              <a:t> </a:t>
            </a:r>
            <a:r>
              <a:rPr sz="2000" spc="-18" dirty="0">
                <a:cs typeface="Times New Roman"/>
              </a:rPr>
              <a:t>идущих</a:t>
            </a:r>
            <a:r>
              <a:rPr sz="2000" spc="68" dirty="0">
                <a:cs typeface="Times New Roman"/>
              </a:rPr>
              <a:t> </a:t>
            </a:r>
            <a:r>
              <a:rPr sz="2000" spc="-14" dirty="0">
                <a:cs typeface="Times New Roman"/>
              </a:rPr>
              <a:t>подряд</a:t>
            </a:r>
            <a:r>
              <a:rPr sz="2000" spc="36" dirty="0">
                <a:cs typeface="Times New Roman"/>
              </a:rPr>
              <a:t> </a:t>
            </a:r>
            <a:r>
              <a:rPr sz="2000" spc="-23" dirty="0">
                <a:cs typeface="Times New Roman"/>
              </a:rPr>
              <a:t>зубов,</a:t>
            </a:r>
            <a:r>
              <a:rPr sz="2000" spc="36" dirty="0">
                <a:cs typeface="Times New Roman"/>
              </a:rPr>
              <a:t> </a:t>
            </a:r>
            <a:r>
              <a:rPr sz="2000" spc="-9" dirty="0">
                <a:cs typeface="Times New Roman"/>
              </a:rPr>
              <a:t>поэтому</a:t>
            </a:r>
            <a:endParaRPr sz="2000" dirty="0">
              <a:cs typeface="Times New Roman"/>
            </a:endParaRPr>
          </a:p>
          <a:p>
            <a:pPr marL="354427" indent="-342900">
              <a:buFont typeface="Arial" panose="020B0604020202020204" pitchFamily="34" charset="0"/>
              <a:buChar char="•"/>
            </a:pPr>
            <a:r>
              <a:rPr sz="2000" spc="-18" dirty="0">
                <a:cs typeface="Times New Roman"/>
              </a:rPr>
              <a:t>такой</a:t>
            </a:r>
            <a:r>
              <a:rPr sz="2000" spc="14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протез</a:t>
            </a:r>
            <a:r>
              <a:rPr sz="2000" dirty="0">
                <a:cs typeface="Times New Roman"/>
              </a:rPr>
              <a:t> </a:t>
            </a:r>
            <a:r>
              <a:rPr sz="2000" spc="-18" dirty="0">
                <a:cs typeface="Times New Roman"/>
              </a:rPr>
              <a:t>может</a:t>
            </a:r>
            <a:r>
              <a:rPr sz="2000" spc="-5" dirty="0">
                <a:cs typeface="Times New Roman"/>
              </a:rPr>
              <a:t> </a:t>
            </a:r>
            <a:r>
              <a:rPr sz="2000" spc="-9" dirty="0">
                <a:cs typeface="Times New Roman"/>
              </a:rPr>
              <a:t>крепиться</a:t>
            </a:r>
            <a:r>
              <a:rPr sz="2000" spc="54" dirty="0">
                <a:cs typeface="Times New Roman"/>
              </a:rPr>
              <a:t> </a:t>
            </a:r>
            <a:r>
              <a:rPr sz="2000" spc="-14" dirty="0">
                <a:cs typeface="Times New Roman"/>
              </a:rPr>
              <a:t>на</a:t>
            </a:r>
            <a:r>
              <a:rPr sz="2000" spc="27" dirty="0">
                <a:cs typeface="Times New Roman"/>
              </a:rPr>
              <a:t> </a:t>
            </a:r>
            <a:r>
              <a:rPr sz="2000" spc="-14" dirty="0">
                <a:cs typeface="Times New Roman"/>
              </a:rPr>
              <a:t>отстоящие</a:t>
            </a:r>
            <a:r>
              <a:rPr sz="2000" spc="23" dirty="0">
                <a:cs typeface="Times New Roman"/>
              </a:rPr>
              <a:t> </a:t>
            </a:r>
            <a:r>
              <a:rPr sz="2000" spc="-18" dirty="0">
                <a:cs typeface="Times New Roman"/>
              </a:rPr>
              <a:t>друг</a:t>
            </a:r>
            <a:r>
              <a:rPr sz="2000" spc="36" dirty="0">
                <a:cs typeface="Times New Roman"/>
              </a:rPr>
              <a:t> </a:t>
            </a:r>
            <a:r>
              <a:rPr sz="2000" spc="-14" dirty="0">
                <a:cs typeface="Times New Roman"/>
              </a:rPr>
              <a:t>от</a:t>
            </a:r>
            <a:endParaRPr sz="2000" dirty="0">
              <a:cs typeface="Times New Roman"/>
            </a:endParaRPr>
          </a:p>
          <a:p>
            <a:pPr marL="354427" indent="-342900">
              <a:buFont typeface="Arial" panose="020B0604020202020204" pitchFamily="34" charset="0"/>
              <a:buChar char="•"/>
            </a:pPr>
            <a:r>
              <a:rPr sz="2000" spc="-18" dirty="0">
                <a:cs typeface="Times New Roman"/>
              </a:rPr>
              <a:t>друга</a:t>
            </a:r>
            <a:r>
              <a:rPr sz="2000" spc="32" dirty="0">
                <a:cs typeface="Times New Roman"/>
              </a:rPr>
              <a:t> </a:t>
            </a:r>
            <a:r>
              <a:rPr sz="2000" spc="-9" dirty="0">
                <a:cs typeface="Times New Roman"/>
              </a:rPr>
              <a:t>здоровые</a:t>
            </a:r>
            <a:r>
              <a:rPr sz="2000" spc="-5" dirty="0">
                <a:cs typeface="Times New Roman"/>
              </a:rPr>
              <a:t> </a:t>
            </a:r>
            <a:r>
              <a:rPr sz="2000" spc="-32" dirty="0">
                <a:cs typeface="Times New Roman"/>
              </a:rPr>
              <a:t>зубы</a:t>
            </a:r>
            <a:r>
              <a:rPr sz="2000" spc="36" dirty="0">
                <a:cs typeface="Times New Roman"/>
              </a:rPr>
              <a:t> </a:t>
            </a:r>
            <a:r>
              <a:rPr sz="2000" spc="-14" dirty="0">
                <a:cs typeface="Times New Roman"/>
              </a:rPr>
              <a:t>или</a:t>
            </a:r>
            <a:r>
              <a:rPr sz="2000" spc="27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закрытые</a:t>
            </a:r>
            <a:r>
              <a:rPr sz="2000" spc="54" dirty="0">
                <a:cs typeface="Times New Roman"/>
              </a:rPr>
              <a:t> </a:t>
            </a:r>
            <a:r>
              <a:rPr sz="2000" spc="-14" dirty="0">
                <a:cs typeface="Times New Roman"/>
              </a:rPr>
              <a:t>коронками.</a:t>
            </a:r>
            <a:endParaRPr sz="2000" dirty="0">
              <a:cs typeface="Times New Roman"/>
            </a:endParaRPr>
          </a:p>
          <a:p>
            <a:pPr marL="105468" indent="-94517">
              <a:spcBef>
                <a:spcPts val="549"/>
              </a:spcBef>
              <a:buSzPct val="40000"/>
              <a:buFont typeface="Wingdings"/>
              <a:buChar char=""/>
              <a:tabLst>
                <a:tab pos="106043" algn="l"/>
              </a:tabLst>
            </a:pPr>
            <a:r>
              <a:rPr sz="2000" u="heavy" spc="-9" dirty="0">
                <a:uFill>
                  <a:solidFill>
                    <a:srgbClr val="000000"/>
                  </a:solidFill>
                </a:uFill>
                <a:cs typeface="Times New Roman"/>
              </a:rPr>
              <a:t>Мостовидный</a:t>
            </a:r>
            <a:r>
              <a:rPr sz="2000" u="heavy" spc="59" dirty="0">
                <a:uFill>
                  <a:solidFill>
                    <a:srgbClr val="000000"/>
                  </a:solidFill>
                </a:uFill>
                <a:cs typeface="Times New Roman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cs typeface="Times New Roman"/>
              </a:rPr>
              <a:t>протез</a:t>
            </a:r>
            <a:r>
              <a:rPr sz="2000" spc="14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состоит</a:t>
            </a:r>
            <a:r>
              <a:rPr sz="2000" spc="14" dirty="0">
                <a:cs typeface="Times New Roman"/>
              </a:rPr>
              <a:t> </a:t>
            </a:r>
            <a:r>
              <a:rPr sz="2000" spc="-14" dirty="0">
                <a:cs typeface="Times New Roman"/>
              </a:rPr>
              <a:t>из</a:t>
            </a:r>
            <a:r>
              <a:rPr sz="2000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опорных</a:t>
            </a:r>
            <a:r>
              <a:rPr sz="2000" spc="36" dirty="0">
                <a:cs typeface="Times New Roman"/>
              </a:rPr>
              <a:t> </a:t>
            </a:r>
            <a:r>
              <a:rPr sz="2000" spc="-14" dirty="0">
                <a:cs typeface="Times New Roman"/>
              </a:rPr>
              <a:t>элементов</a:t>
            </a:r>
            <a:endParaRPr sz="2000" dirty="0">
              <a:cs typeface="Times New Roman"/>
            </a:endParaRPr>
          </a:p>
          <a:p>
            <a:pPr marL="354427" indent="-342900">
              <a:buFont typeface="Arial" panose="020B0604020202020204" pitchFamily="34" charset="0"/>
              <a:buChar char="•"/>
            </a:pPr>
            <a:r>
              <a:rPr sz="2000" spc="-5" dirty="0">
                <a:cs typeface="Times New Roman"/>
              </a:rPr>
              <a:t>и </a:t>
            </a:r>
            <a:r>
              <a:rPr sz="2000" spc="-18" dirty="0">
                <a:cs typeface="Times New Roman"/>
              </a:rPr>
              <a:t>промежуточной</a:t>
            </a:r>
            <a:r>
              <a:rPr sz="2000" spc="36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части.</a:t>
            </a:r>
            <a:endParaRPr sz="2000" dirty="0"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7894" y="1175657"/>
            <a:ext cx="2966457" cy="195850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08309" y="3347164"/>
            <a:ext cx="3045644" cy="200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0328" y="563840"/>
            <a:ext cx="9543570" cy="502917"/>
          </a:xfrm>
          <a:prstGeom prst="rect">
            <a:avLst/>
          </a:prstGeom>
        </p:spPr>
        <p:txBody>
          <a:bodyPr vert="horz" wrap="square" lIns="0" tIns="10373" rIns="0" bIns="0" rtlCol="0" anchor="ctr">
            <a:spAutoFit/>
          </a:bodyPr>
          <a:lstStyle/>
          <a:p>
            <a:pPr marL="34580" algn="ctr">
              <a:lnSpc>
                <a:spcPct val="100000"/>
              </a:lnSpc>
              <a:spcBef>
                <a:spcPts val="82"/>
              </a:spcBef>
            </a:pPr>
            <a:r>
              <a:rPr sz="3200" b="1" spc="109" dirty="0">
                <a:latin typeface="+mn-lt"/>
              </a:rPr>
              <a:t>Промежуточная</a:t>
            </a:r>
            <a:r>
              <a:rPr sz="3200" b="1" spc="254" dirty="0">
                <a:latin typeface="+mn-lt"/>
              </a:rPr>
              <a:t> </a:t>
            </a:r>
            <a:r>
              <a:rPr sz="3200" b="1" spc="141" dirty="0">
                <a:latin typeface="+mn-lt"/>
              </a:rPr>
              <a:t>часть</a:t>
            </a:r>
            <a:r>
              <a:rPr sz="3200" b="1" spc="286" dirty="0">
                <a:latin typeface="+mn-lt"/>
              </a:rPr>
              <a:t> </a:t>
            </a:r>
            <a:r>
              <a:rPr sz="3200" b="1" spc="100" dirty="0">
                <a:latin typeface="+mn-lt"/>
              </a:rPr>
              <a:t>мостовидного</a:t>
            </a:r>
            <a:r>
              <a:rPr sz="3200" b="1" spc="304" dirty="0">
                <a:latin typeface="+mn-lt"/>
              </a:rPr>
              <a:t> </a:t>
            </a:r>
            <a:r>
              <a:rPr sz="3200" b="1" spc="113" dirty="0">
                <a:latin typeface="+mn-lt"/>
              </a:rPr>
              <a:t>протеза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86823" y="1425383"/>
            <a:ext cx="9575843" cy="2531875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1815" i="1" u="heavy" spc="-14" dirty="0">
                <a:uFill>
                  <a:solidFill>
                    <a:srgbClr val="000000"/>
                  </a:solidFill>
                </a:uFill>
                <a:cs typeface="Times New Roman"/>
              </a:rPr>
              <a:t>Промежуточная</a:t>
            </a:r>
            <a:r>
              <a:rPr sz="1815" i="1" u="heavy" spc="-9" dirty="0">
                <a:uFill>
                  <a:solidFill>
                    <a:srgbClr val="000000"/>
                  </a:solidFill>
                </a:uFill>
                <a:cs typeface="Times New Roman"/>
              </a:rPr>
              <a:t> </a:t>
            </a:r>
            <a:r>
              <a:rPr sz="1815" i="1" u="heavy" dirty="0">
                <a:uFill>
                  <a:solidFill>
                    <a:srgbClr val="000000"/>
                  </a:solidFill>
                </a:uFill>
                <a:cs typeface="Times New Roman"/>
              </a:rPr>
              <a:t>часть</a:t>
            </a:r>
            <a:r>
              <a:rPr sz="1815" i="1" spc="-41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(тело</a:t>
            </a:r>
            <a:r>
              <a:rPr sz="1815" spc="32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протеза)</a:t>
            </a:r>
            <a:r>
              <a:rPr sz="1815" spc="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–</a:t>
            </a:r>
            <a:r>
              <a:rPr sz="1815" spc="1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часть протеза,</a:t>
            </a:r>
            <a:r>
              <a:rPr sz="1815" spc="5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которая</a:t>
            </a:r>
            <a:r>
              <a:rPr sz="181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располагается</a:t>
            </a:r>
            <a:r>
              <a:rPr sz="1815" spc="1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между</a:t>
            </a:r>
            <a:r>
              <a:rPr sz="1815" spc="36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опорными</a:t>
            </a:r>
            <a:endParaRPr sz="1815" dirty="0">
              <a:cs typeface="Times New Roman"/>
            </a:endParaRPr>
          </a:p>
          <a:p>
            <a:pPr marL="11527"/>
            <a:r>
              <a:rPr sz="1815" spc="-9" dirty="0">
                <a:cs typeface="Times New Roman"/>
              </a:rPr>
              <a:t>элементами.</a:t>
            </a:r>
            <a:endParaRPr sz="1815" dirty="0">
              <a:cs typeface="Times New Roman"/>
            </a:endParaRPr>
          </a:p>
          <a:p>
            <a:pPr>
              <a:spcBef>
                <a:spcPts val="41"/>
              </a:spcBef>
            </a:pPr>
            <a:endParaRPr sz="1861" dirty="0">
              <a:cs typeface="Times New Roman"/>
            </a:endParaRPr>
          </a:p>
          <a:p>
            <a:pPr marL="11527"/>
            <a:r>
              <a:rPr sz="1815" spc="-9" dirty="0">
                <a:cs typeface="Times New Roman"/>
              </a:rPr>
              <a:t>В</a:t>
            </a:r>
            <a:r>
              <a:rPr sz="1815" spc="18" dirty="0">
                <a:cs typeface="Times New Roman"/>
              </a:rPr>
              <a:t> </a:t>
            </a:r>
            <a:r>
              <a:rPr sz="1815" dirty="0">
                <a:cs typeface="Times New Roman"/>
              </a:rPr>
              <a:t>зависимости</a:t>
            </a:r>
            <a:r>
              <a:rPr sz="1815" spc="50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от</a:t>
            </a:r>
            <a:r>
              <a:rPr sz="181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ее</a:t>
            </a:r>
            <a:r>
              <a:rPr sz="1815" spc="14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положения</a:t>
            </a:r>
            <a:r>
              <a:rPr sz="1815" spc="73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по</a:t>
            </a:r>
            <a:r>
              <a:rPr sz="1815" spc="1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отношению</a:t>
            </a:r>
            <a:r>
              <a:rPr sz="1815" spc="7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к</a:t>
            </a:r>
            <a:r>
              <a:rPr sz="1815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слизистой</a:t>
            </a:r>
            <a:r>
              <a:rPr sz="1815" spc="68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оболочке</a:t>
            </a:r>
            <a:r>
              <a:rPr sz="1815" spc="-9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альвеолярной</a:t>
            </a:r>
            <a:r>
              <a:rPr sz="1815" spc="4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части</a:t>
            </a:r>
            <a:r>
              <a:rPr sz="1815" spc="18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может</a:t>
            </a:r>
            <a:endParaRPr sz="1815" dirty="0">
              <a:cs typeface="Times New Roman"/>
            </a:endParaRPr>
          </a:p>
          <a:p>
            <a:pPr marL="11527"/>
            <a:r>
              <a:rPr sz="1815" spc="-5" dirty="0">
                <a:cs typeface="Times New Roman"/>
              </a:rPr>
              <a:t>быть:</a:t>
            </a:r>
            <a:endParaRPr sz="1815" dirty="0">
              <a:cs typeface="Times New Roman"/>
            </a:endParaRPr>
          </a:p>
          <a:p>
            <a:pPr marL="11527">
              <a:spcBef>
                <a:spcPts val="5"/>
              </a:spcBef>
              <a:tabLst>
                <a:tab pos="426481" algn="l"/>
              </a:tabLst>
            </a:pPr>
            <a:r>
              <a:rPr sz="817" b="1" spc="5" dirty="0">
                <a:solidFill>
                  <a:srgbClr val="C55A11"/>
                </a:solidFill>
                <a:cs typeface="Times New Roman"/>
              </a:rPr>
              <a:t>1)	</a:t>
            </a:r>
            <a:r>
              <a:rPr sz="1815" b="1" u="heavy" spc="-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висячей</a:t>
            </a:r>
            <a:r>
              <a:rPr sz="1815" spc="-5" dirty="0">
                <a:cs typeface="Times New Roman"/>
              </a:rPr>
              <a:t>,</a:t>
            </a:r>
            <a:r>
              <a:rPr sz="1815" spc="-18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которая</a:t>
            </a:r>
            <a:r>
              <a:rPr sz="181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чаще</a:t>
            </a:r>
            <a:r>
              <a:rPr sz="1815" spc="14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создается</a:t>
            </a:r>
            <a:r>
              <a:rPr sz="1815" spc="27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dirty="0">
                <a:cs typeface="Times New Roman"/>
              </a:rPr>
              <a:t> </a:t>
            </a:r>
            <a:r>
              <a:rPr sz="1815" spc="-18" dirty="0">
                <a:cs typeface="Times New Roman"/>
              </a:rPr>
              <a:t>боковых</a:t>
            </a:r>
            <a:r>
              <a:rPr sz="1815" spc="32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отделах</a:t>
            </a:r>
            <a:r>
              <a:rPr sz="1815" spc="18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зубных</a:t>
            </a:r>
            <a:r>
              <a:rPr sz="1815" spc="6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рядов.</a:t>
            </a:r>
            <a:endParaRPr sz="1815" dirty="0">
              <a:cs typeface="Times New Roman"/>
            </a:endParaRPr>
          </a:p>
          <a:p>
            <a:pPr marL="11527">
              <a:tabLst>
                <a:tab pos="426481" algn="l"/>
              </a:tabLst>
            </a:pPr>
            <a:r>
              <a:rPr sz="817" b="1" spc="5" dirty="0">
                <a:solidFill>
                  <a:srgbClr val="C55A11"/>
                </a:solidFill>
                <a:cs typeface="Times New Roman"/>
              </a:rPr>
              <a:t>2)	</a:t>
            </a:r>
            <a:r>
              <a:rPr sz="1815" b="1" u="heavy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касательной</a:t>
            </a:r>
            <a:r>
              <a:rPr sz="1815" dirty="0">
                <a:cs typeface="Times New Roman"/>
              </a:rPr>
              <a:t>,</a:t>
            </a:r>
            <a:r>
              <a:rPr sz="1815" spc="-82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которая</a:t>
            </a:r>
            <a:r>
              <a:rPr sz="181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применяется</a:t>
            </a:r>
            <a:r>
              <a:rPr sz="1815" spc="6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при</a:t>
            </a:r>
            <a:r>
              <a:rPr sz="1815" spc="18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замещении</a:t>
            </a:r>
            <a:r>
              <a:rPr sz="1815" spc="36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дефектов</a:t>
            </a:r>
            <a:r>
              <a:rPr sz="1815" spc="23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переднего</a:t>
            </a:r>
            <a:r>
              <a:rPr sz="1815" spc="36" dirty="0">
                <a:cs typeface="Times New Roman"/>
              </a:rPr>
              <a:t> </a:t>
            </a:r>
            <a:r>
              <a:rPr sz="1815" spc="-14" dirty="0">
                <a:cs typeface="Times New Roman"/>
              </a:rPr>
              <a:t>отдела</a:t>
            </a:r>
            <a:r>
              <a:rPr sz="1815" spc="32" dirty="0">
                <a:cs typeface="Times New Roman"/>
              </a:rPr>
              <a:t> </a:t>
            </a:r>
            <a:r>
              <a:rPr sz="1815" spc="-27" dirty="0">
                <a:cs typeface="Times New Roman"/>
              </a:rPr>
              <a:t>зубного</a:t>
            </a:r>
            <a:r>
              <a:rPr sz="1815" spc="54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ряда.</a:t>
            </a:r>
            <a:endParaRPr sz="1815" dirty="0">
              <a:cs typeface="Times New Roman"/>
            </a:endParaRPr>
          </a:p>
          <a:p>
            <a:pPr marL="11527">
              <a:tabLst>
                <a:tab pos="426481" algn="l"/>
              </a:tabLst>
            </a:pPr>
            <a:r>
              <a:rPr sz="817" b="1" spc="5" dirty="0">
                <a:solidFill>
                  <a:srgbClr val="C55A11"/>
                </a:solidFill>
                <a:cs typeface="Times New Roman"/>
              </a:rPr>
              <a:t>3)	</a:t>
            </a:r>
            <a:r>
              <a:rPr sz="1815" b="1" u="heavy" spc="-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седловидной</a:t>
            </a:r>
            <a:r>
              <a:rPr sz="1815" spc="-5" dirty="0">
                <a:cs typeface="Times New Roman"/>
              </a:rPr>
              <a:t>,</a:t>
            </a:r>
            <a:r>
              <a:rPr sz="1815" spc="-18" dirty="0">
                <a:cs typeface="Times New Roman"/>
              </a:rPr>
              <a:t> </a:t>
            </a:r>
            <a:r>
              <a:rPr sz="1815" spc="-23" dirty="0">
                <a:cs typeface="Times New Roman"/>
              </a:rPr>
              <a:t>которая</a:t>
            </a:r>
            <a:r>
              <a:rPr sz="181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порой </a:t>
            </a:r>
            <a:r>
              <a:rPr sz="1815" spc="-14" dirty="0">
                <a:cs typeface="Times New Roman"/>
              </a:rPr>
              <a:t>используется</a:t>
            </a:r>
            <a:r>
              <a:rPr sz="1815" spc="95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в</a:t>
            </a:r>
            <a:r>
              <a:rPr sz="1815" spc="23" dirty="0">
                <a:cs typeface="Times New Roman"/>
              </a:rPr>
              <a:t> </a:t>
            </a:r>
            <a:r>
              <a:rPr sz="1815" spc="-5" dirty="0">
                <a:cs typeface="Times New Roman"/>
              </a:rPr>
              <a:t>металлокерамических</a:t>
            </a:r>
            <a:r>
              <a:rPr sz="1815" spc="59" dirty="0">
                <a:cs typeface="Times New Roman"/>
              </a:rPr>
              <a:t> </a:t>
            </a:r>
            <a:r>
              <a:rPr sz="1815" spc="-9" dirty="0">
                <a:cs typeface="Times New Roman"/>
              </a:rPr>
              <a:t>протезах.</a:t>
            </a:r>
            <a:endParaRPr sz="1815" dirty="0"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9543" y="4036577"/>
            <a:ext cx="5770402" cy="20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1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60449" y="274611"/>
            <a:ext cx="8273866" cy="503499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86"/>
              </a:spcBef>
            </a:pPr>
            <a:r>
              <a:rPr sz="3200" b="1" spc="-9" dirty="0">
                <a:solidFill>
                  <a:srgbClr val="000000"/>
                </a:solidFill>
                <a:latin typeface="+mn-lt"/>
                <a:cs typeface="Times New Roman"/>
              </a:rPr>
              <a:t>Опорные</a:t>
            </a:r>
            <a:r>
              <a:rPr sz="3200" b="1" spc="18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элементы</a:t>
            </a:r>
            <a:r>
              <a:rPr sz="3200" b="1" spc="5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18" dirty="0">
                <a:solidFill>
                  <a:srgbClr val="000000"/>
                </a:solidFill>
                <a:latin typeface="+mn-lt"/>
                <a:cs typeface="Times New Roman"/>
              </a:rPr>
              <a:t>мостовидных</a:t>
            </a:r>
            <a:r>
              <a:rPr sz="3200" b="1" spc="41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3200" b="1" spc="-27" dirty="0">
                <a:solidFill>
                  <a:srgbClr val="000000"/>
                </a:solidFill>
                <a:latin typeface="+mn-lt"/>
                <a:cs typeface="Times New Roman"/>
              </a:rPr>
              <a:t>протезов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12472" y="1241036"/>
            <a:ext cx="5591627" cy="167363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0950">
              <a:spcBef>
                <a:spcPts val="91"/>
              </a:spcBef>
              <a:buSzPct val="38888"/>
              <a:tabLst>
                <a:tab pos="45530" algn="l"/>
              </a:tabLst>
            </a:pPr>
            <a:r>
              <a:rPr dirty="0">
                <a:cs typeface="Times New Roman"/>
              </a:rPr>
              <a:t>В</a:t>
            </a:r>
            <a:r>
              <a:rPr spc="-5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качестве</a:t>
            </a:r>
            <a:r>
              <a:rPr dirty="0">
                <a:solidFill>
                  <a:srgbClr val="C55A11"/>
                </a:solidFill>
                <a:cs typeface="Times New Roman"/>
              </a:rPr>
              <a:t> </a:t>
            </a:r>
            <a:r>
              <a:rPr i="1" u="heavy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опорных</a:t>
            </a:r>
            <a:r>
              <a:rPr i="1" u="heavy" spc="-4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 </a:t>
            </a:r>
            <a:r>
              <a:rPr i="1" u="heavy" spc="-9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элементов</a:t>
            </a:r>
            <a:r>
              <a:rPr i="1" spc="23" dirty="0">
                <a:solidFill>
                  <a:srgbClr val="C55A11"/>
                </a:solidFill>
                <a:cs typeface="Times New Roman"/>
              </a:rPr>
              <a:t> </a:t>
            </a:r>
            <a:r>
              <a:rPr dirty="0">
                <a:cs typeface="Times New Roman"/>
              </a:rPr>
              <a:t>в</a:t>
            </a:r>
            <a:r>
              <a:rPr spc="-1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мостовидном</a:t>
            </a:r>
            <a:r>
              <a:rPr spc="-27" dirty="0">
                <a:cs typeface="Times New Roman"/>
              </a:rPr>
              <a:t> </a:t>
            </a:r>
            <a:r>
              <a:rPr dirty="0">
                <a:cs typeface="Times New Roman"/>
              </a:rPr>
              <a:t>протезе</a:t>
            </a:r>
          </a:p>
          <a:p>
            <a:pPr marL="11527">
              <a:spcBef>
                <a:spcPts val="5"/>
              </a:spcBef>
            </a:pPr>
            <a:r>
              <a:rPr spc="-9" dirty="0">
                <a:cs typeface="Times New Roman"/>
              </a:rPr>
              <a:t>могут</a:t>
            </a:r>
            <a:r>
              <a:rPr spc="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быть</a:t>
            </a:r>
            <a:r>
              <a:rPr spc="-18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использованы:</a:t>
            </a:r>
            <a:endParaRPr dirty="0">
              <a:cs typeface="Times New Roman"/>
            </a:endParaRPr>
          </a:p>
          <a:p>
            <a:pPr marL="323895" indent="-312945">
              <a:buSzPct val="44444"/>
              <a:buFont typeface="Microsoft Sans Serif"/>
              <a:buChar char="●"/>
              <a:tabLst>
                <a:tab pos="323895" algn="l"/>
                <a:tab pos="324472" algn="l"/>
              </a:tabLst>
            </a:pPr>
            <a:r>
              <a:rPr b="1" u="heavy" spc="-14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коронки</a:t>
            </a:r>
            <a:endParaRPr dirty="0">
              <a:cs typeface="Times New Roman"/>
            </a:endParaRPr>
          </a:p>
          <a:p>
            <a:pPr marL="323895" indent="-312945">
              <a:buSzPct val="44444"/>
              <a:buFont typeface="Microsoft Sans Serif"/>
              <a:buChar char="●"/>
              <a:tabLst>
                <a:tab pos="323895" algn="l"/>
                <a:tab pos="324472" algn="l"/>
              </a:tabLst>
            </a:pPr>
            <a:r>
              <a:rPr b="1" u="heavy" spc="-14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полукоронки</a:t>
            </a:r>
            <a:endParaRPr dirty="0">
              <a:cs typeface="Times New Roman"/>
            </a:endParaRPr>
          </a:p>
          <a:p>
            <a:pPr marL="323895" indent="-312945">
              <a:buSzPct val="44444"/>
              <a:buFont typeface="Microsoft Sans Serif"/>
              <a:buChar char="●"/>
              <a:tabLst>
                <a:tab pos="323895" algn="l"/>
                <a:tab pos="324472" algn="l"/>
              </a:tabLst>
            </a:pPr>
            <a:r>
              <a:rPr b="1" u="heavy" spc="-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вкладки</a:t>
            </a:r>
            <a:endParaRPr dirty="0">
              <a:cs typeface="Times New Roman"/>
            </a:endParaRPr>
          </a:p>
          <a:p>
            <a:pPr marL="323895" indent="-312945">
              <a:buSzPct val="44444"/>
              <a:buFont typeface="Microsoft Sans Serif"/>
              <a:buChar char="●"/>
              <a:tabLst>
                <a:tab pos="323895" algn="l"/>
                <a:tab pos="324472" algn="l"/>
              </a:tabLst>
            </a:pPr>
            <a:r>
              <a:rPr b="1" u="heavy" spc="-14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опорно-удерживающие</a:t>
            </a:r>
            <a:r>
              <a:rPr b="1" u="heavy" spc="9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 </a:t>
            </a:r>
            <a:r>
              <a:rPr b="1" u="heavy" spc="-9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кламмеры</a:t>
            </a:r>
            <a:r>
              <a:rPr b="1" u="heavy" spc="27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 </a:t>
            </a:r>
            <a:r>
              <a:rPr b="1" u="heavy" spc="-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или</a:t>
            </a:r>
            <a:r>
              <a:rPr b="1" u="heavy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 </a:t>
            </a:r>
            <a:r>
              <a:rPr b="1" u="heavy" spc="-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их</a:t>
            </a:r>
            <a:r>
              <a:rPr b="1" u="heavy" spc="-14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 элементы</a:t>
            </a:r>
            <a:endParaRPr dirty="0"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2472" y="3650442"/>
            <a:ext cx="5875804" cy="261680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08558" y="1241036"/>
            <a:ext cx="2528354" cy="240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8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91437" y="290842"/>
            <a:ext cx="7582224" cy="626610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86"/>
              </a:spcBef>
            </a:pPr>
            <a:r>
              <a:rPr sz="4000" b="1" spc="-23" dirty="0">
                <a:solidFill>
                  <a:srgbClr val="000000"/>
                </a:solidFill>
                <a:latin typeface="+mn-lt"/>
                <a:cs typeface="Times New Roman"/>
              </a:rPr>
              <a:t>Задачи</a:t>
            </a:r>
            <a:r>
              <a:rPr sz="4000" b="1" spc="-32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4000" b="1" spc="-23" dirty="0">
                <a:solidFill>
                  <a:srgbClr val="000000"/>
                </a:solidFill>
                <a:latin typeface="+mn-lt"/>
                <a:cs typeface="Times New Roman"/>
              </a:rPr>
              <a:t>мостовидного</a:t>
            </a:r>
            <a:r>
              <a:rPr sz="4000" b="1" spc="14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sz="4000" b="1" spc="-18" dirty="0">
                <a:solidFill>
                  <a:srgbClr val="000000"/>
                </a:solidFill>
                <a:latin typeface="+mn-lt"/>
                <a:cs typeface="Times New Roman"/>
              </a:rPr>
              <a:t>протеза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29948" y="1186136"/>
            <a:ext cx="9543570" cy="348438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2400" dirty="0"/>
              <a:t>-</a:t>
            </a:r>
            <a:r>
              <a:rPr sz="2400" spc="23" dirty="0"/>
              <a:t> </a:t>
            </a:r>
            <a:r>
              <a:rPr sz="2400" spc="-9" dirty="0"/>
              <a:t>Мостовидный</a:t>
            </a:r>
            <a:r>
              <a:rPr sz="2400" spc="-18" dirty="0"/>
              <a:t> </a:t>
            </a:r>
            <a:r>
              <a:rPr sz="2400" dirty="0"/>
              <a:t>протез</a:t>
            </a:r>
            <a:r>
              <a:rPr sz="2400" spc="-9" dirty="0"/>
              <a:t> </a:t>
            </a:r>
            <a:r>
              <a:rPr sz="2400" spc="-18" dirty="0"/>
              <a:t>как</a:t>
            </a:r>
            <a:r>
              <a:rPr sz="2400" spc="18" dirty="0"/>
              <a:t> </a:t>
            </a:r>
            <a:r>
              <a:rPr sz="2400" spc="-9" dirty="0"/>
              <a:t>лечебное</a:t>
            </a:r>
            <a:r>
              <a:rPr sz="2400" spc="-5" dirty="0"/>
              <a:t> </a:t>
            </a:r>
            <a:r>
              <a:rPr sz="2400" spc="-9" dirty="0"/>
              <a:t>средство</a:t>
            </a:r>
            <a:r>
              <a:rPr sz="2400" spc="36" dirty="0"/>
              <a:t> </a:t>
            </a:r>
            <a:r>
              <a:rPr sz="2400" spc="-14" dirty="0"/>
              <a:t>должен</a:t>
            </a:r>
            <a:r>
              <a:rPr sz="2400" spc="5" dirty="0"/>
              <a:t> </a:t>
            </a:r>
            <a:r>
              <a:rPr sz="2400" spc="-14" dirty="0"/>
              <a:t>отвечать:</a:t>
            </a:r>
          </a:p>
          <a:p>
            <a:pPr marL="146963" indent="-136013">
              <a:lnSpc>
                <a:spcPct val="100000"/>
              </a:lnSpc>
              <a:spcBef>
                <a:spcPts val="5"/>
              </a:spcBef>
              <a:buSzPct val="44444"/>
              <a:buFont typeface="Wingdings"/>
              <a:buChar char=""/>
              <a:tabLst>
                <a:tab pos="147539" algn="l"/>
              </a:tabLst>
            </a:pPr>
            <a:r>
              <a:rPr lang="ru-RU" sz="2400" spc="-14" dirty="0" smtClean="0"/>
              <a:t> </a:t>
            </a:r>
            <a:r>
              <a:rPr sz="2400" spc="-14" dirty="0" err="1" smtClean="0"/>
              <a:t>токсикологическим</a:t>
            </a:r>
            <a:r>
              <a:rPr sz="2400" spc="-14" dirty="0"/>
              <a:t>,</a:t>
            </a:r>
          </a:p>
          <a:p>
            <a:pPr marL="95670" indent="-84720">
              <a:lnSpc>
                <a:spcPct val="100000"/>
              </a:lnSpc>
              <a:buSzPct val="44444"/>
              <a:buFont typeface="Wingdings"/>
              <a:buChar char=""/>
              <a:tabLst>
                <a:tab pos="96246" algn="l"/>
              </a:tabLst>
            </a:pPr>
            <a:r>
              <a:rPr lang="ru-RU" sz="2400" spc="-14" dirty="0" smtClean="0"/>
              <a:t> </a:t>
            </a:r>
            <a:r>
              <a:rPr sz="2400" spc="-14" dirty="0" err="1" smtClean="0"/>
              <a:t>медико-техническим</a:t>
            </a:r>
            <a:r>
              <a:rPr sz="2400" spc="-14" dirty="0"/>
              <a:t>,</a:t>
            </a:r>
          </a:p>
          <a:p>
            <a:pPr marL="95670" indent="-84720">
              <a:lnSpc>
                <a:spcPct val="100000"/>
              </a:lnSpc>
              <a:buSzPct val="44444"/>
              <a:buFont typeface="Wingdings"/>
              <a:buChar char=""/>
              <a:tabLst>
                <a:tab pos="96246" algn="l"/>
              </a:tabLst>
            </a:pPr>
            <a:r>
              <a:rPr lang="ru-RU" sz="2400" spc="-5" dirty="0" smtClean="0"/>
              <a:t> </a:t>
            </a:r>
            <a:r>
              <a:rPr sz="2400" spc="-5" dirty="0" err="1" smtClean="0"/>
              <a:t>эстетическим</a:t>
            </a:r>
            <a:r>
              <a:rPr sz="2400" spc="-5" dirty="0"/>
              <a:t>,</a:t>
            </a:r>
          </a:p>
          <a:p>
            <a:pPr marL="95670" indent="-84720">
              <a:lnSpc>
                <a:spcPct val="100000"/>
              </a:lnSpc>
              <a:buSzPct val="44444"/>
              <a:buFont typeface="Wingdings"/>
              <a:buChar char=""/>
              <a:tabLst>
                <a:tab pos="96246" algn="l"/>
              </a:tabLst>
            </a:pPr>
            <a:r>
              <a:rPr lang="ru-RU" sz="2400" spc="-5" dirty="0" smtClean="0"/>
              <a:t> </a:t>
            </a:r>
            <a:r>
              <a:rPr sz="2400" spc="-5" dirty="0" err="1" smtClean="0"/>
              <a:t>гигиеническим</a:t>
            </a:r>
            <a:endParaRPr sz="2400" spc="-5" dirty="0"/>
          </a:p>
          <a:p>
            <a:pPr marL="95670" indent="-84720">
              <a:lnSpc>
                <a:spcPct val="100000"/>
              </a:lnSpc>
              <a:buSzPct val="44444"/>
              <a:buFont typeface="Wingdings"/>
              <a:buChar char=""/>
              <a:tabLst>
                <a:tab pos="96246" algn="l"/>
              </a:tabLst>
            </a:pPr>
            <a:r>
              <a:rPr lang="ru-RU" sz="2400" spc="-14" dirty="0" smtClean="0"/>
              <a:t> </a:t>
            </a:r>
            <a:r>
              <a:rPr sz="2400" spc="-14" dirty="0" err="1" smtClean="0"/>
              <a:t>функциональным</a:t>
            </a:r>
            <a:r>
              <a:rPr sz="2400" spc="54" dirty="0" smtClean="0"/>
              <a:t> </a:t>
            </a:r>
            <a:r>
              <a:rPr sz="2400" spc="-5" dirty="0"/>
              <a:t>требованиям.</a:t>
            </a: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600" dirty="0"/>
          </a:p>
          <a:p>
            <a:pPr marL="11527">
              <a:lnSpc>
                <a:spcPct val="100000"/>
              </a:lnSpc>
            </a:pPr>
            <a:r>
              <a:rPr sz="2400" dirty="0"/>
              <a:t>-</a:t>
            </a:r>
            <a:r>
              <a:rPr sz="2400" spc="5" dirty="0"/>
              <a:t> </a:t>
            </a:r>
            <a:r>
              <a:rPr sz="2400" spc="-9" dirty="0"/>
              <a:t>Функциональные</a:t>
            </a:r>
            <a:r>
              <a:rPr sz="2400" spc="100" dirty="0"/>
              <a:t> </a:t>
            </a:r>
            <a:r>
              <a:rPr sz="2400" spc="-18" dirty="0"/>
              <a:t>качества</a:t>
            </a:r>
            <a:r>
              <a:rPr sz="2400" spc="18" dirty="0"/>
              <a:t> </a:t>
            </a:r>
            <a:r>
              <a:rPr sz="2400" dirty="0"/>
              <a:t>протеза</a:t>
            </a:r>
            <a:r>
              <a:rPr sz="2400" spc="-27" dirty="0"/>
              <a:t> </a:t>
            </a:r>
            <a:r>
              <a:rPr sz="2400" spc="-14" dirty="0"/>
              <a:t>имеют</a:t>
            </a:r>
            <a:r>
              <a:rPr sz="2400" spc="32" dirty="0"/>
              <a:t> </a:t>
            </a:r>
            <a:r>
              <a:rPr sz="2400" dirty="0"/>
              <a:t>2</a:t>
            </a:r>
            <a:r>
              <a:rPr sz="2400" spc="18" dirty="0"/>
              <a:t> </a:t>
            </a:r>
            <a:r>
              <a:rPr sz="2400" dirty="0"/>
              <a:t>основных</a:t>
            </a:r>
            <a:r>
              <a:rPr sz="2400" spc="-9" dirty="0"/>
              <a:t> аспекта: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86825" y="3483403"/>
            <a:ext cx="80106" cy="105716"/>
          </a:xfrm>
          <a:prstGeom prst="rect">
            <a:avLst/>
          </a:prstGeom>
        </p:spPr>
        <p:txBody>
          <a:bodyPr vert="horz" wrap="square" lIns="0" tIns="13254" rIns="0" bIns="0" rtlCol="0">
            <a:spAutoFit/>
          </a:bodyPr>
          <a:lstStyle/>
          <a:p>
            <a:pPr marL="11527">
              <a:spcBef>
                <a:spcPts val="103"/>
              </a:spcBef>
            </a:pPr>
            <a:r>
              <a:rPr sz="600" spc="5" dirty="0">
                <a:solidFill>
                  <a:srgbClr val="C55A11"/>
                </a:solidFill>
                <a:cs typeface="Microsoft Sans Serif"/>
              </a:rPr>
              <a:t>●</a:t>
            </a:r>
            <a:endParaRPr sz="600"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9948" y="4828182"/>
            <a:ext cx="9191449" cy="76607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478927" indent="-467977">
              <a:spcBef>
                <a:spcPts val="91"/>
              </a:spcBef>
              <a:buSzPct val="44444"/>
              <a:buFont typeface="Microsoft Sans Serif"/>
              <a:buChar char="●"/>
              <a:tabLst>
                <a:tab pos="478927" algn="l"/>
                <a:tab pos="479503" algn="l"/>
              </a:tabLst>
            </a:pPr>
            <a:r>
              <a:rPr sz="1600" b="1" u="heavy" spc="-14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лечебный</a:t>
            </a:r>
            <a:r>
              <a:rPr sz="1600" b="1" spc="18" dirty="0">
                <a:solidFill>
                  <a:srgbClr val="C55A11"/>
                </a:solidFill>
                <a:cs typeface="Times New Roman"/>
              </a:rPr>
              <a:t> </a:t>
            </a:r>
            <a:r>
              <a:rPr sz="1600" dirty="0">
                <a:cs typeface="Times New Roman"/>
              </a:rPr>
              <a:t>–</a:t>
            </a:r>
            <a:r>
              <a:rPr sz="1600" spc="-9" dirty="0">
                <a:cs typeface="Times New Roman"/>
              </a:rPr>
              <a:t> </a:t>
            </a:r>
            <a:r>
              <a:rPr sz="1600" spc="-5" dirty="0">
                <a:cs typeface="Times New Roman"/>
              </a:rPr>
              <a:t>восстановление</a:t>
            </a:r>
            <a:r>
              <a:rPr sz="1600" spc="59" dirty="0">
                <a:cs typeface="Times New Roman"/>
              </a:rPr>
              <a:t> </a:t>
            </a:r>
            <a:r>
              <a:rPr sz="1600" spc="-18" dirty="0">
                <a:cs typeface="Times New Roman"/>
              </a:rPr>
              <a:t>функции</a:t>
            </a:r>
            <a:r>
              <a:rPr sz="1600" spc="14" dirty="0">
                <a:cs typeface="Times New Roman"/>
              </a:rPr>
              <a:t> </a:t>
            </a:r>
            <a:r>
              <a:rPr sz="1600" spc="-14" dirty="0">
                <a:cs typeface="Times New Roman"/>
              </a:rPr>
              <a:t>жевания</a:t>
            </a:r>
            <a:r>
              <a:rPr sz="1600" spc="9" dirty="0">
                <a:cs typeface="Times New Roman"/>
              </a:rPr>
              <a:t> </a:t>
            </a:r>
            <a:r>
              <a:rPr sz="1600" dirty="0">
                <a:cs typeface="Times New Roman"/>
              </a:rPr>
              <a:t>и</a:t>
            </a:r>
            <a:r>
              <a:rPr sz="1600" spc="-5" dirty="0">
                <a:cs typeface="Times New Roman"/>
              </a:rPr>
              <a:t> </a:t>
            </a:r>
            <a:r>
              <a:rPr sz="1600" spc="-14" dirty="0">
                <a:cs typeface="Times New Roman"/>
              </a:rPr>
              <a:t>речи.</a:t>
            </a:r>
            <a:endParaRPr sz="1600" dirty="0">
              <a:cs typeface="Times New Roman"/>
            </a:endParaRPr>
          </a:p>
          <a:p>
            <a:pPr marL="478927"/>
            <a:r>
              <a:rPr sz="1600" b="1" u="heavy" spc="-9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профилактический</a:t>
            </a:r>
            <a:r>
              <a:rPr sz="1600" b="1" spc="118" dirty="0">
                <a:solidFill>
                  <a:srgbClr val="C55A11"/>
                </a:solidFill>
                <a:cs typeface="Times New Roman"/>
              </a:rPr>
              <a:t> </a:t>
            </a:r>
            <a:r>
              <a:rPr sz="1600" dirty="0">
                <a:cs typeface="Times New Roman"/>
              </a:rPr>
              <a:t>– </a:t>
            </a:r>
            <a:r>
              <a:rPr sz="1600" spc="-9" dirty="0">
                <a:cs typeface="Times New Roman"/>
              </a:rPr>
              <a:t>предупреждение</a:t>
            </a:r>
            <a:r>
              <a:rPr sz="1600" spc="45" dirty="0">
                <a:cs typeface="Times New Roman"/>
              </a:rPr>
              <a:t> </a:t>
            </a:r>
            <a:r>
              <a:rPr sz="1600" spc="-9" dirty="0">
                <a:cs typeface="Times New Roman"/>
              </a:rPr>
              <a:t>дальнейшего</a:t>
            </a:r>
            <a:r>
              <a:rPr sz="1600" spc="41" dirty="0">
                <a:cs typeface="Times New Roman"/>
              </a:rPr>
              <a:t> </a:t>
            </a:r>
            <a:r>
              <a:rPr sz="1600" spc="-9" dirty="0">
                <a:cs typeface="Times New Roman"/>
              </a:rPr>
              <a:t>разрушения</a:t>
            </a:r>
            <a:r>
              <a:rPr sz="1600" spc="14" dirty="0">
                <a:cs typeface="Times New Roman"/>
              </a:rPr>
              <a:t> </a:t>
            </a:r>
            <a:r>
              <a:rPr sz="1600" spc="-23" dirty="0">
                <a:cs typeface="Times New Roman"/>
              </a:rPr>
              <a:t>зубного</a:t>
            </a:r>
            <a:r>
              <a:rPr sz="1600" spc="14" dirty="0">
                <a:cs typeface="Times New Roman"/>
              </a:rPr>
              <a:t> </a:t>
            </a:r>
            <a:r>
              <a:rPr sz="1600" spc="5" dirty="0">
                <a:cs typeface="Times New Roman"/>
              </a:rPr>
              <a:t>ряда</a:t>
            </a:r>
            <a:r>
              <a:rPr sz="1600" spc="-18" dirty="0">
                <a:cs typeface="Times New Roman"/>
              </a:rPr>
              <a:t> </a:t>
            </a:r>
            <a:r>
              <a:rPr sz="1600" dirty="0">
                <a:cs typeface="Times New Roman"/>
              </a:rPr>
              <a:t>за </a:t>
            </a:r>
            <a:r>
              <a:rPr sz="1600" spc="-18" dirty="0">
                <a:cs typeface="Times New Roman"/>
              </a:rPr>
              <a:t>счет</a:t>
            </a:r>
            <a:r>
              <a:rPr sz="1600" spc="14" dirty="0">
                <a:cs typeface="Times New Roman"/>
              </a:rPr>
              <a:t> </a:t>
            </a:r>
            <a:r>
              <a:rPr sz="1600" spc="-9" dirty="0">
                <a:cs typeface="Times New Roman"/>
              </a:rPr>
              <a:t>ослабления</a:t>
            </a:r>
            <a:endParaRPr sz="1600" dirty="0">
              <a:cs typeface="Times New Roman"/>
            </a:endParaRPr>
          </a:p>
          <a:p>
            <a:pPr marL="478927"/>
            <a:r>
              <a:rPr sz="1600" spc="-9" dirty="0">
                <a:cs typeface="Times New Roman"/>
              </a:rPr>
              <a:t>функциональной</a:t>
            </a:r>
            <a:r>
              <a:rPr sz="1600" spc="36" dirty="0">
                <a:cs typeface="Times New Roman"/>
              </a:rPr>
              <a:t> </a:t>
            </a:r>
            <a:r>
              <a:rPr sz="1600" spc="-9" dirty="0">
                <a:cs typeface="Times New Roman"/>
              </a:rPr>
              <a:t>перегрузки</a:t>
            </a:r>
            <a:r>
              <a:rPr sz="1600" spc="18" dirty="0">
                <a:cs typeface="Times New Roman"/>
              </a:rPr>
              <a:t> </a:t>
            </a:r>
            <a:r>
              <a:rPr sz="1600" spc="-5" dirty="0">
                <a:cs typeface="Times New Roman"/>
              </a:rPr>
              <a:t>пародонта,</a:t>
            </a:r>
            <a:r>
              <a:rPr sz="1600" spc="-36" dirty="0">
                <a:cs typeface="Times New Roman"/>
              </a:rPr>
              <a:t> </a:t>
            </a:r>
            <a:r>
              <a:rPr sz="1600" dirty="0">
                <a:cs typeface="Times New Roman"/>
              </a:rPr>
              <a:t>а</a:t>
            </a:r>
            <a:r>
              <a:rPr sz="1600" spc="-9" dirty="0">
                <a:cs typeface="Times New Roman"/>
              </a:rPr>
              <a:t> </a:t>
            </a:r>
            <a:r>
              <a:rPr sz="1600" spc="-5" dirty="0">
                <a:cs typeface="Times New Roman"/>
              </a:rPr>
              <a:t>также</a:t>
            </a:r>
            <a:r>
              <a:rPr sz="1600" spc="9" dirty="0">
                <a:cs typeface="Times New Roman"/>
              </a:rPr>
              <a:t> </a:t>
            </a:r>
            <a:r>
              <a:rPr sz="1600" spc="-5" dirty="0">
                <a:cs typeface="Times New Roman"/>
              </a:rPr>
              <a:t>предотвращение</a:t>
            </a:r>
            <a:r>
              <a:rPr sz="1600" spc="-14" dirty="0">
                <a:cs typeface="Times New Roman"/>
              </a:rPr>
              <a:t> </a:t>
            </a:r>
            <a:r>
              <a:rPr sz="1600" spc="-5" dirty="0">
                <a:cs typeface="Times New Roman"/>
              </a:rPr>
              <a:t>деформации</a:t>
            </a:r>
            <a:r>
              <a:rPr sz="1600" spc="-23" dirty="0">
                <a:cs typeface="Times New Roman"/>
              </a:rPr>
              <a:t> зубных</a:t>
            </a:r>
            <a:r>
              <a:rPr sz="1600" spc="54" dirty="0">
                <a:cs typeface="Times New Roman"/>
              </a:rPr>
              <a:t> </a:t>
            </a:r>
            <a:r>
              <a:rPr sz="1600" dirty="0">
                <a:cs typeface="Times New Roman"/>
              </a:rPr>
              <a:t>рядов.</a:t>
            </a: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8668" y="1902865"/>
            <a:ext cx="2934993" cy="221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74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07515" y="388223"/>
            <a:ext cx="7179733" cy="688165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86"/>
              </a:spcBef>
            </a:pPr>
            <a:r>
              <a:rPr b="1" spc="-14" dirty="0">
                <a:solidFill>
                  <a:srgbClr val="000000"/>
                </a:solidFill>
                <a:latin typeface="+mn-lt"/>
                <a:cs typeface="Times New Roman"/>
              </a:rPr>
              <a:t>Достоинства</a:t>
            </a:r>
            <a:r>
              <a:rPr b="1" spc="36" dirty="0">
                <a:solidFill>
                  <a:srgbClr val="000000"/>
                </a:solidFill>
                <a:latin typeface="+mn-lt"/>
                <a:cs typeface="Times New Roman"/>
              </a:rPr>
              <a:t> </a:t>
            </a:r>
            <a:r>
              <a:rPr b="1" spc="-5" dirty="0">
                <a:solidFill>
                  <a:srgbClr val="000000"/>
                </a:solidFill>
                <a:latin typeface="+mn-lt"/>
                <a:cs typeface="Times New Roman"/>
              </a:rPr>
              <a:t>и </a:t>
            </a:r>
            <a:r>
              <a:rPr b="1" spc="-18" dirty="0">
                <a:solidFill>
                  <a:srgbClr val="000000"/>
                </a:solidFill>
                <a:latin typeface="+mn-lt"/>
                <a:cs typeface="Times New Roman"/>
              </a:rPr>
              <a:t>недостатки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5222" y="1568160"/>
            <a:ext cx="5698329" cy="388962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>
              <a:spcBef>
                <a:spcPts val="91"/>
              </a:spcBef>
              <a:buSzPct val="38888"/>
              <a:buFont typeface="Microsoft Sans Serif"/>
              <a:buChar char="•"/>
              <a:tabLst>
                <a:tab pos="45530" algn="l"/>
              </a:tabLst>
            </a:pPr>
            <a:r>
              <a:rPr b="1" u="heavy" spc="-14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Достоинства</a:t>
            </a:r>
            <a:r>
              <a:rPr b="1" spc="77" dirty="0">
                <a:solidFill>
                  <a:srgbClr val="C55A11"/>
                </a:solidFill>
                <a:cs typeface="Times New Roman"/>
              </a:rPr>
              <a:t> </a:t>
            </a:r>
            <a:r>
              <a:rPr spc="-5" dirty="0">
                <a:cs typeface="Times New Roman"/>
              </a:rPr>
              <a:t>мостовидных</a:t>
            </a:r>
            <a:r>
              <a:rPr spc="-18" dirty="0">
                <a:cs typeface="Times New Roman"/>
              </a:rPr>
              <a:t> </a:t>
            </a:r>
            <a:r>
              <a:rPr dirty="0">
                <a:cs typeface="Times New Roman"/>
              </a:rPr>
              <a:t>протезов:</a:t>
            </a:r>
          </a:p>
          <a:p>
            <a:pPr marR="520422">
              <a:spcBef>
                <a:spcPts val="5"/>
              </a:spcBef>
              <a:buSzPct val="44444"/>
              <a:buFont typeface="Wingdings"/>
              <a:buChar char=""/>
              <a:tabLst>
                <a:tab pos="139471" algn="l"/>
              </a:tabLst>
            </a:pPr>
            <a:r>
              <a:rPr lang="ru-RU" spc="-5" dirty="0" smtClean="0">
                <a:cs typeface="Times New Roman"/>
              </a:rPr>
              <a:t> </a:t>
            </a:r>
            <a:r>
              <a:rPr spc="-5" dirty="0" err="1" smtClean="0">
                <a:cs typeface="Times New Roman"/>
              </a:rPr>
              <a:t>не</a:t>
            </a:r>
            <a:r>
              <a:rPr spc="-14" dirty="0" smtClean="0">
                <a:cs typeface="Times New Roman"/>
              </a:rPr>
              <a:t> </a:t>
            </a:r>
            <a:r>
              <a:rPr spc="-9" dirty="0">
                <a:cs typeface="Times New Roman"/>
              </a:rPr>
              <a:t>несут</a:t>
            </a:r>
            <a:r>
              <a:rPr spc="45" dirty="0">
                <a:cs typeface="Times New Roman"/>
              </a:rPr>
              <a:t> </a:t>
            </a:r>
            <a:r>
              <a:rPr dirty="0">
                <a:cs typeface="Times New Roman"/>
              </a:rPr>
              <a:t>в</a:t>
            </a:r>
            <a:r>
              <a:rPr spc="-14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себе</a:t>
            </a:r>
            <a:r>
              <a:rPr spc="14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недостатков </a:t>
            </a:r>
            <a:r>
              <a:rPr dirty="0">
                <a:cs typeface="Times New Roman"/>
              </a:rPr>
              <a:t>и</a:t>
            </a:r>
            <a:r>
              <a:rPr spc="-9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неудобств, </a:t>
            </a:r>
            <a:r>
              <a:rPr spc="-394" dirty="0">
                <a:cs typeface="Times New Roman"/>
              </a:rPr>
              <a:t> </a:t>
            </a:r>
            <a:r>
              <a:rPr spc="-9" dirty="0">
                <a:cs typeface="Times New Roman"/>
              </a:rPr>
              <a:t>связанных</a:t>
            </a:r>
            <a:r>
              <a:rPr spc="14" dirty="0">
                <a:cs typeface="Times New Roman"/>
              </a:rPr>
              <a:t> </a:t>
            </a:r>
            <a:r>
              <a:rPr dirty="0">
                <a:cs typeface="Times New Roman"/>
              </a:rPr>
              <a:t>со</a:t>
            </a:r>
            <a:r>
              <a:rPr spc="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съемной</a:t>
            </a:r>
            <a:r>
              <a:rPr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конструкцией.</a:t>
            </a:r>
            <a:endParaRPr dirty="0">
              <a:cs typeface="Times New Roman"/>
            </a:endParaRPr>
          </a:p>
          <a:p>
            <a:pPr marR="657012">
              <a:buSzPct val="44444"/>
              <a:buFont typeface="Wingdings"/>
              <a:buChar char=""/>
              <a:tabLst>
                <a:tab pos="87025" algn="l"/>
              </a:tabLst>
            </a:pPr>
            <a:r>
              <a:rPr lang="ru-RU" spc="-9" dirty="0" smtClean="0">
                <a:cs typeface="Times New Roman"/>
              </a:rPr>
              <a:t> </a:t>
            </a:r>
            <a:r>
              <a:rPr spc="-9" dirty="0" err="1" smtClean="0">
                <a:cs typeface="Times New Roman"/>
              </a:rPr>
              <a:t>более</a:t>
            </a:r>
            <a:r>
              <a:rPr spc="-9" dirty="0" smtClean="0">
                <a:cs typeface="Times New Roman"/>
              </a:rPr>
              <a:t> </a:t>
            </a:r>
            <a:r>
              <a:rPr spc="-9" dirty="0" err="1" smtClean="0">
                <a:cs typeface="Times New Roman"/>
              </a:rPr>
              <a:t>приемлемы</a:t>
            </a:r>
            <a:r>
              <a:rPr spc="32" dirty="0" smtClean="0">
                <a:cs typeface="Times New Roman"/>
              </a:rPr>
              <a:t> </a:t>
            </a:r>
            <a:r>
              <a:rPr spc="-5" dirty="0" err="1" smtClean="0">
                <a:cs typeface="Times New Roman"/>
              </a:rPr>
              <a:t>психически</a:t>
            </a:r>
            <a:r>
              <a:rPr spc="36" dirty="0" smtClean="0">
                <a:cs typeface="Times New Roman"/>
              </a:rPr>
              <a:t> </a:t>
            </a:r>
            <a:r>
              <a:rPr dirty="0" smtClean="0">
                <a:cs typeface="Times New Roman"/>
              </a:rPr>
              <a:t>и </a:t>
            </a:r>
            <a:r>
              <a:rPr spc="5" dirty="0" smtClean="0">
                <a:cs typeface="Times New Roman"/>
              </a:rPr>
              <a:t> </a:t>
            </a:r>
            <a:r>
              <a:rPr dirty="0" err="1" smtClean="0">
                <a:cs typeface="Times New Roman"/>
              </a:rPr>
              <a:t>физиологически</a:t>
            </a:r>
            <a:r>
              <a:rPr dirty="0" smtClean="0">
                <a:cs typeface="Times New Roman"/>
              </a:rPr>
              <a:t>,</a:t>
            </a:r>
            <a:r>
              <a:rPr spc="-32" dirty="0" smtClean="0">
                <a:cs typeface="Times New Roman"/>
              </a:rPr>
              <a:t> </a:t>
            </a:r>
            <a:r>
              <a:rPr dirty="0" err="1" smtClean="0">
                <a:cs typeface="Times New Roman"/>
              </a:rPr>
              <a:t>легче</a:t>
            </a:r>
            <a:r>
              <a:rPr spc="-14" dirty="0" smtClean="0">
                <a:cs typeface="Times New Roman"/>
              </a:rPr>
              <a:t> </a:t>
            </a:r>
            <a:r>
              <a:rPr spc="-5" dirty="0" err="1" smtClean="0">
                <a:cs typeface="Times New Roman"/>
              </a:rPr>
              <a:t>воспринимаются</a:t>
            </a:r>
            <a:r>
              <a:rPr lang="ru-RU" dirty="0">
                <a:cs typeface="Times New Roman"/>
              </a:rPr>
              <a:t> </a:t>
            </a:r>
            <a:r>
              <a:rPr spc="-9" dirty="0" err="1" smtClean="0">
                <a:cs typeface="Times New Roman"/>
              </a:rPr>
              <a:t>больными</a:t>
            </a:r>
            <a:r>
              <a:rPr spc="18" dirty="0" smtClean="0">
                <a:cs typeface="Times New Roman"/>
              </a:rPr>
              <a:t> </a:t>
            </a:r>
            <a:r>
              <a:rPr dirty="0">
                <a:cs typeface="Times New Roman"/>
              </a:rPr>
              <a:t>и </a:t>
            </a:r>
            <a:r>
              <a:rPr spc="-5" dirty="0">
                <a:cs typeface="Times New Roman"/>
              </a:rPr>
              <a:t>адаптация</a:t>
            </a:r>
            <a:r>
              <a:rPr spc="9" dirty="0">
                <a:cs typeface="Times New Roman"/>
              </a:rPr>
              <a:t> </a:t>
            </a:r>
            <a:r>
              <a:rPr dirty="0">
                <a:cs typeface="Times New Roman"/>
              </a:rPr>
              <a:t>к</a:t>
            </a:r>
            <a:r>
              <a:rPr spc="1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ним</a:t>
            </a:r>
            <a:r>
              <a:rPr spc="-9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проходит</a:t>
            </a:r>
            <a:r>
              <a:rPr spc="-14" dirty="0">
                <a:cs typeface="Times New Roman"/>
              </a:rPr>
              <a:t> </a:t>
            </a:r>
            <a:r>
              <a:rPr dirty="0">
                <a:cs typeface="Times New Roman"/>
              </a:rPr>
              <a:t>быстро.</a:t>
            </a:r>
          </a:p>
          <a:p>
            <a:pPr>
              <a:spcBef>
                <a:spcPts val="5"/>
              </a:spcBef>
              <a:buSzPct val="44444"/>
              <a:buFont typeface="Wingdings"/>
              <a:buChar char=""/>
              <a:tabLst>
                <a:tab pos="87025" algn="l"/>
              </a:tabLst>
            </a:pPr>
            <a:r>
              <a:rPr lang="ru-RU" spc="-14" dirty="0" smtClean="0">
                <a:cs typeface="Times New Roman"/>
              </a:rPr>
              <a:t> </a:t>
            </a:r>
            <a:r>
              <a:rPr spc="-14" dirty="0" err="1" smtClean="0">
                <a:cs typeface="Times New Roman"/>
              </a:rPr>
              <a:t>обладают</a:t>
            </a:r>
            <a:r>
              <a:rPr spc="18" dirty="0" smtClean="0">
                <a:cs typeface="Times New Roman"/>
              </a:rPr>
              <a:t> </a:t>
            </a:r>
            <a:r>
              <a:rPr spc="-9" dirty="0">
                <a:cs typeface="Times New Roman"/>
              </a:rPr>
              <a:t>хорошими</a:t>
            </a:r>
            <a:r>
              <a:rPr spc="-27" dirty="0">
                <a:cs typeface="Times New Roman"/>
              </a:rPr>
              <a:t> </a:t>
            </a:r>
            <a:r>
              <a:rPr spc="-14" dirty="0">
                <a:cs typeface="Times New Roman"/>
              </a:rPr>
              <a:t>функциональными</a:t>
            </a:r>
            <a:endParaRPr dirty="0">
              <a:cs typeface="Times New Roman"/>
            </a:endParaRPr>
          </a:p>
          <a:p>
            <a:r>
              <a:rPr spc="-9" dirty="0">
                <a:cs typeface="Times New Roman"/>
              </a:rPr>
              <a:t>свойствами</a:t>
            </a:r>
            <a:endParaRPr dirty="0">
              <a:cs typeface="Times New Roman"/>
            </a:endParaRPr>
          </a:p>
          <a:p>
            <a:pPr marR="730205">
              <a:buSzPct val="44444"/>
              <a:buFont typeface="Wingdings"/>
              <a:buChar char=""/>
              <a:tabLst>
                <a:tab pos="87025" algn="l"/>
              </a:tabLst>
            </a:pPr>
            <a:r>
              <a:rPr lang="ru-RU" spc="-9" dirty="0" smtClean="0">
                <a:cs typeface="Times New Roman"/>
              </a:rPr>
              <a:t> </a:t>
            </a:r>
            <a:r>
              <a:rPr spc="-9" dirty="0" err="1" smtClean="0">
                <a:cs typeface="Times New Roman"/>
              </a:rPr>
              <a:t>достаточно</a:t>
            </a:r>
            <a:r>
              <a:rPr spc="-9" dirty="0" smtClean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выгодными </a:t>
            </a:r>
            <a:r>
              <a:rPr dirty="0">
                <a:cs typeface="Times New Roman"/>
              </a:rPr>
              <a:t>в </a:t>
            </a:r>
            <a:r>
              <a:rPr spc="-9" dirty="0">
                <a:cs typeface="Times New Roman"/>
              </a:rPr>
              <a:t>эстетическом </a:t>
            </a:r>
            <a:r>
              <a:rPr spc="-394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отношении.</a:t>
            </a:r>
            <a:endParaRPr dirty="0">
              <a:cs typeface="Times New Roman"/>
            </a:endParaRPr>
          </a:p>
          <a:p>
            <a:pPr>
              <a:spcBef>
                <a:spcPts val="32"/>
              </a:spcBef>
            </a:pPr>
            <a:endParaRPr dirty="0">
              <a:cs typeface="Times New Roman"/>
            </a:endParaRPr>
          </a:p>
          <a:p>
            <a:pPr marR="4611">
              <a:buSzPct val="38888"/>
              <a:tabLst>
                <a:tab pos="45530" algn="l"/>
              </a:tabLst>
            </a:pPr>
            <a:r>
              <a:rPr b="1" u="heavy" spc="-18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cs typeface="Times New Roman"/>
              </a:rPr>
              <a:t>Недостатки</a:t>
            </a:r>
            <a:r>
              <a:rPr b="1" spc="82" dirty="0">
                <a:solidFill>
                  <a:srgbClr val="C55A11"/>
                </a:solidFill>
                <a:cs typeface="Times New Roman"/>
              </a:rPr>
              <a:t> </a:t>
            </a:r>
            <a:r>
              <a:rPr spc="-5" dirty="0" err="1">
                <a:cs typeface="Times New Roman"/>
              </a:rPr>
              <a:t>мостовидных</a:t>
            </a:r>
            <a:r>
              <a:rPr spc="14" dirty="0">
                <a:cs typeface="Times New Roman"/>
              </a:rPr>
              <a:t> </a:t>
            </a:r>
            <a:r>
              <a:rPr dirty="0" err="1" smtClean="0">
                <a:cs typeface="Times New Roman"/>
              </a:rPr>
              <a:t>протезов</a:t>
            </a:r>
            <a:r>
              <a:rPr dirty="0" smtClean="0">
                <a:cs typeface="Times New Roman"/>
              </a:rPr>
              <a:t>:</a:t>
            </a:r>
            <a:endParaRPr lang="ru-RU" dirty="0" smtClean="0">
              <a:cs typeface="Times New Roman"/>
            </a:endParaRPr>
          </a:p>
          <a:p>
            <a:pPr marR="4611">
              <a:buSzPct val="38888"/>
              <a:tabLst>
                <a:tab pos="45530" algn="l"/>
              </a:tabLst>
            </a:pPr>
            <a:r>
              <a:rPr spc="-5" dirty="0" err="1" smtClean="0">
                <a:cs typeface="Times New Roman"/>
              </a:rPr>
              <a:t>н</a:t>
            </a:r>
            <a:r>
              <a:rPr spc="-14" dirty="0" err="1" smtClean="0">
                <a:cs typeface="Times New Roman"/>
              </a:rPr>
              <a:t>е</a:t>
            </a:r>
            <a:r>
              <a:rPr spc="5" dirty="0" err="1" smtClean="0">
                <a:cs typeface="Times New Roman"/>
              </a:rPr>
              <a:t>о</a:t>
            </a:r>
            <a:r>
              <a:rPr spc="-73" dirty="0" err="1" smtClean="0">
                <a:cs typeface="Times New Roman"/>
              </a:rPr>
              <a:t>б</a:t>
            </a:r>
            <a:r>
              <a:rPr spc="-77" dirty="0" err="1" smtClean="0">
                <a:cs typeface="Times New Roman"/>
              </a:rPr>
              <a:t>х</a:t>
            </a:r>
            <a:r>
              <a:rPr spc="-36" dirty="0" err="1" smtClean="0">
                <a:cs typeface="Times New Roman"/>
              </a:rPr>
              <a:t>о</a:t>
            </a:r>
            <a:r>
              <a:rPr spc="-5" dirty="0" err="1" smtClean="0">
                <a:cs typeface="Times New Roman"/>
              </a:rPr>
              <a:t>ди</a:t>
            </a:r>
            <a:r>
              <a:rPr spc="-18" dirty="0" err="1" smtClean="0">
                <a:cs typeface="Times New Roman"/>
              </a:rPr>
              <a:t>м</a:t>
            </a:r>
            <a:r>
              <a:rPr spc="50" dirty="0" err="1" smtClean="0">
                <a:cs typeface="Times New Roman"/>
              </a:rPr>
              <a:t>о</a:t>
            </a:r>
            <a:r>
              <a:rPr spc="-9" dirty="0" err="1" smtClean="0">
                <a:cs typeface="Times New Roman"/>
              </a:rPr>
              <a:t>с</a:t>
            </a:r>
            <a:r>
              <a:rPr dirty="0" err="1" smtClean="0">
                <a:cs typeface="Times New Roman"/>
              </a:rPr>
              <a:t>ть</a:t>
            </a:r>
            <a:r>
              <a:rPr dirty="0" smtClean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</a:t>
            </a:r>
            <a:r>
              <a:rPr spc="5" dirty="0">
                <a:cs typeface="Times New Roman"/>
              </a:rPr>
              <a:t>р</a:t>
            </a:r>
            <a:r>
              <a:rPr spc="-9" dirty="0">
                <a:cs typeface="Times New Roman"/>
              </a:rPr>
              <a:t>е</a:t>
            </a:r>
            <a:r>
              <a:rPr spc="-5" dirty="0">
                <a:cs typeface="Times New Roman"/>
              </a:rPr>
              <a:t>п</a:t>
            </a:r>
            <a:r>
              <a:rPr spc="-14" dirty="0">
                <a:cs typeface="Times New Roman"/>
              </a:rPr>
              <a:t>а</a:t>
            </a:r>
            <a:r>
              <a:rPr spc="5" dirty="0">
                <a:cs typeface="Times New Roman"/>
              </a:rPr>
              <a:t>р</a:t>
            </a:r>
            <a:r>
              <a:rPr spc="-5" dirty="0">
                <a:cs typeface="Times New Roman"/>
              </a:rPr>
              <a:t>и</a:t>
            </a:r>
            <a:r>
              <a:rPr spc="5" dirty="0">
                <a:cs typeface="Times New Roman"/>
              </a:rPr>
              <a:t>ро</a:t>
            </a:r>
            <a:r>
              <a:rPr spc="-32" dirty="0">
                <a:cs typeface="Times New Roman"/>
              </a:rPr>
              <a:t>в</a:t>
            </a:r>
            <a:r>
              <a:rPr spc="-9" dirty="0">
                <a:cs typeface="Times New Roman"/>
              </a:rPr>
              <a:t>а</a:t>
            </a:r>
            <a:r>
              <a:rPr spc="-5" dirty="0">
                <a:cs typeface="Times New Roman"/>
              </a:rPr>
              <a:t>н</a:t>
            </a:r>
            <a:r>
              <a:rPr spc="-9" dirty="0">
                <a:cs typeface="Times New Roman"/>
              </a:rPr>
              <a:t>и</a:t>
            </a:r>
            <a:r>
              <a:rPr dirty="0">
                <a:cs typeface="Times New Roman"/>
              </a:rPr>
              <a:t>я</a:t>
            </a:r>
            <a:r>
              <a:rPr spc="-9" dirty="0">
                <a:cs typeface="Times New Roman"/>
              </a:rPr>
              <a:t> </a:t>
            </a:r>
            <a:r>
              <a:rPr spc="5" dirty="0" err="1">
                <a:cs typeface="Times New Roman"/>
              </a:rPr>
              <a:t>о</a:t>
            </a:r>
            <a:r>
              <a:rPr spc="-5" dirty="0" err="1">
                <a:cs typeface="Times New Roman"/>
              </a:rPr>
              <a:t>п</a:t>
            </a:r>
            <a:r>
              <a:rPr spc="5" dirty="0" err="1">
                <a:cs typeface="Times New Roman"/>
              </a:rPr>
              <a:t>ор</a:t>
            </a:r>
            <a:r>
              <a:rPr spc="-5" dirty="0" err="1">
                <a:cs typeface="Times New Roman"/>
              </a:rPr>
              <a:t>н</a:t>
            </a:r>
            <a:r>
              <a:rPr spc="-18" dirty="0" err="1">
                <a:cs typeface="Times New Roman"/>
              </a:rPr>
              <a:t>ы</a:t>
            </a:r>
            <a:r>
              <a:rPr dirty="0" err="1">
                <a:cs typeface="Times New Roman"/>
              </a:rPr>
              <a:t>х</a:t>
            </a:r>
            <a:r>
              <a:rPr spc="-14" dirty="0">
                <a:cs typeface="Times New Roman"/>
              </a:rPr>
              <a:t> </a:t>
            </a:r>
            <a:r>
              <a:rPr spc="-32" dirty="0" err="1" smtClean="0">
                <a:cs typeface="Times New Roman"/>
              </a:rPr>
              <a:t>з</a:t>
            </a:r>
            <a:r>
              <a:rPr spc="-59" dirty="0" err="1" smtClean="0">
                <a:cs typeface="Times New Roman"/>
              </a:rPr>
              <a:t>у</a:t>
            </a:r>
            <a:r>
              <a:rPr spc="-5" dirty="0" err="1" smtClean="0">
                <a:cs typeface="Times New Roman"/>
              </a:rPr>
              <a:t>б</a:t>
            </a:r>
            <a:r>
              <a:rPr spc="5" dirty="0" err="1" smtClean="0">
                <a:cs typeface="Times New Roman"/>
              </a:rPr>
              <a:t>о</a:t>
            </a:r>
            <a:r>
              <a:rPr dirty="0" err="1" smtClean="0">
                <a:cs typeface="Times New Roman"/>
              </a:rPr>
              <a:t>в</a:t>
            </a:r>
            <a:r>
              <a:rPr dirty="0" smtClean="0">
                <a:cs typeface="Times New Roman"/>
              </a:rPr>
              <a:t>  </a:t>
            </a:r>
            <a:r>
              <a:rPr spc="-5" dirty="0" err="1" smtClean="0">
                <a:cs typeface="Times New Roman"/>
              </a:rPr>
              <a:t>н</a:t>
            </a:r>
            <a:r>
              <a:rPr spc="-14" dirty="0" err="1" smtClean="0">
                <a:cs typeface="Times New Roman"/>
              </a:rPr>
              <a:t>е</a:t>
            </a:r>
            <a:r>
              <a:rPr spc="-32" dirty="0" err="1" smtClean="0">
                <a:cs typeface="Times New Roman"/>
              </a:rPr>
              <a:t>в</a:t>
            </a:r>
            <a:r>
              <a:rPr spc="9" dirty="0" err="1" smtClean="0">
                <a:cs typeface="Times New Roman"/>
              </a:rPr>
              <a:t>о</a:t>
            </a:r>
            <a:r>
              <a:rPr spc="-14" dirty="0" err="1" smtClean="0">
                <a:cs typeface="Times New Roman"/>
              </a:rPr>
              <a:t>зм</a:t>
            </a:r>
            <a:r>
              <a:rPr spc="-36" dirty="0" err="1" smtClean="0">
                <a:cs typeface="Times New Roman"/>
              </a:rPr>
              <a:t>о</a:t>
            </a:r>
            <a:r>
              <a:rPr dirty="0" err="1" smtClean="0">
                <a:cs typeface="Times New Roman"/>
              </a:rPr>
              <a:t>жн</a:t>
            </a:r>
            <a:r>
              <a:rPr spc="50" dirty="0" err="1" smtClean="0">
                <a:cs typeface="Times New Roman"/>
              </a:rPr>
              <a:t>о</a:t>
            </a:r>
            <a:r>
              <a:rPr spc="-9" dirty="0" err="1" smtClean="0">
                <a:cs typeface="Times New Roman"/>
              </a:rPr>
              <a:t>с</a:t>
            </a:r>
            <a:r>
              <a:rPr dirty="0" err="1" smtClean="0">
                <a:cs typeface="Times New Roman"/>
              </a:rPr>
              <a:t>ть</a:t>
            </a:r>
            <a:r>
              <a:rPr spc="5" dirty="0" smtClean="0">
                <a:cs typeface="Times New Roman"/>
              </a:rPr>
              <a:t> </a:t>
            </a:r>
            <a:r>
              <a:rPr spc="-5" dirty="0">
                <a:cs typeface="Times New Roman"/>
              </a:rPr>
              <a:t>эф</a:t>
            </a:r>
            <a:r>
              <a:rPr spc="9" dirty="0">
                <a:cs typeface="Times New Roman"/>
              </a:rPr>
              <a:t>ф</a:t>
            </a:r>
            <a:r>
              <a:rPr spc="-9" dirty="0">
                <a:cs typeface="Times New Roman"/>
              </a:rPr>
              <a:t>е</a:t>
            </a:r>
            <a:r>
              <a:rPr spc="-32" dirty="0">
                <a:cs typeface="Times New Roman"/>
              </a:rPr>
              <a:t>к</a:t>
            </a:r>
            <a:r>
              <a:rPr dirty="0">
                <a:cs typeface="Times New Roman"/>
              </a:rPr>
              <a:t>ти</a:t>
            </a:r>
            <a:r>
              <a:rPr spc="-9" dirty="0">
                <a:cs typeface="Times New Roman"/>
              </a:rPr>
              <a:t>в</a:t>
            </a:r>
            <a:r>
              <a:rPr spc="-5" dirty="0">
                <a:cs typeface="Times New Roman"/>
              </a:rPr>
              <a:t>н</a:t>
            </a:r>
            <a:r>
              <a:rPr spc="5" dirty="0">
                <a:cs typeface="Times New Roman"/>
              </a:rPr>
              <a:t>о</a:t>
            </a:r>
            <a:r>
              <a:rPr spc="-41" dirty="0">
                <a:cs typeface="Times New Roman"/>
              </a:rPr>
              <a:t>г</a:t>
            </a:r>
            <a:r>
              <a:rPr dirty="0">
                <a:cs typeface="Times New Roman"/>
              </a:rPr>
              <a:t>о</a:t>
            </a:r>
            <a:r>
              <a:rPr spc="-32" dirty="0">
                <a:cs typeface="Times New Roman"/>
              </a:rPr>
              <a:t> </a:t>
            </a:r>
            <a:r>
              <a:rPr dirty="0">
                <a:cs typeface="Times New Roman"/>
              </a:rPr>
              <a:t>г</a:t>
            </a:r>
            <a:r>
              <a:rPr spc="-5" dirty="0">
                <a:cs typeface="Times New Roman"/>
              </a:rPr>
              <a:t>иги</a:t>
            </a:r>
            <a:r>
              <a:rPr spc="-9" dirty="0">
                <a:cs typeface="Times New Roman"/>
              </a:rPr>
              <a:t>е</a:t>
            </a:r>
            <a:r>
              <a:rPr spc="-5" dirty="0">
                <a:cs typeface="Times New Roman"/>
              </a:rPr>
              <a:t>н</a:t>
            </a:r>
            <a:r>
              <a:rPr spc="-9" dirty="0">
                <a:cs typeface="Times New Roman"/>
              </a:rPr>
              <a:t>и</a:t>
            </a:r>
            <a:r>
              <a:rPr spc="5" dirty="0">
                <a:cs typeface="Times New Roman"/>
              </a:rPr>
              <a:t>ч</a:t>
            </a:r>
            <a:r>
              <a:rPr spc="32" dirty="0">
                <a:cs typeface="Times New Roman"/>
              </a:rPr>
              <a:t>е</a:t>
            </a:r>
            <a:r>
              <a:rPr spc="-9" dirty="0">
                <a:cs typeface="Times New Roman"/>
              </a:rPr>
              <a:t>с</a:t>
            </a:r>
            <a:r>
              <a:rPr spc="-100" dirty="0">
                <a:cs typeface="Times New Roman"/>
              </a:rPr>
              <a:t>к</a:t>
            </a:r>
            <a:r>
              <a:rPr spc="9" dirty="0">
                <a:cs typeface="Times New Roman"/>
              </a:rPr>
              <a:t>о</a:t>
            </a:r>
            <a:r>
              <a:rPr spc="-41" dirty="0">
                <a:cs typeface="Times New Roman"/>
              </a:rPr>
              <a:t>г</a:t>
            </a:r>
            <a:r>
              <a:rPr dirty="0">
                <a:cs typeface="Times New Roman"/>
              </a:rPr>
              <a:t>о  </a:t>
            </a:r>
            <a:r>
              <a:rPr spc="-27" dirty="0">
                <a:cs typeface="Times New Roman"/>
              </a:rPr>
              <a:t>ухода.</a:t>
            </a:r>
            <a:endParaRPr dirty="0"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332243" y="1568160"/>
            <a:ext cx="5648917" cy="4013947"/>
            <a:chOff x="5526023" y="1517903"/>
            <a:chExt cx="6224270" cy="442277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14999" y="1706879"/>
              <a:ext cx="5846063" cy="404469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620511" y="1612391"/>
              <a:ext cx="6035040" cy="4234180"/>
            </a:xfrm>
            <a:custGeom>
              <a:avLst/>
              <a:gdLst/>
              <a:ahLst/>
              <a:cxnLst/>
              <a:rect l="l" t="t" r="r" b="b"/>
              <a:pathLst>
                <a:path w="6035040" h="4234180">
                  <a:moveTo>
                    <a:pt x="0" y="4233672"/>
                  </a:moveTo>
                  <a:lnTo>
                    <a:pt x="6035040" y="4233672"/>
                  </a:lnTo>
                  <a:lnTo>
                    <a:pt x="6035040" y="0"/>
                  </a:lnTo>
                  <a:lnTo>
                    <a:pt x="0" y="0"/>
                  </a:lnTo>
                  <a:lnTo>
                    <a:pt x="0" y="4233672"/>
                  </a:lnTo>
                  <a:close/>
                </a:path>
              </a:pathLst>
            </a:custGeom>
            <a:ln w="188976">
              <a:solidFill>
                <a:srgbClr val="C7C5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9536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7690" y="227947"/>
            <a:ext cx="9981560" cy="872831"/>
          </a:xfrm>
          <a:prstGeom prst="rect">
            <a:avLst/>
          </a:prstGeom>
        </p:spPr>
        <p:txBody>
          <a:bodyPr vert="horz" wrap="square" lIns="0" tIns="10950" rIns="0" bIns="0" rtlCol="0" anchor="ctr">
            <a:spAutoFit/>
          </a:bodyPr>
          <a:lstStyle/>
          <a:p>
            <a:pPr marL="91636" algn="ctr">
              <a:lnSpc>
                <a:spcPct val="100000"/>
              </a:lnSpc>
              <a:spcBef>
                <a:spcPts val="86"/>
              </a:spcBef>
            </a:pPr>
            <a:r>
              <a:rPr sz="2800" b="1" spc="132" dirty="0" err="1" smtClean="0">
                <a:latin typeface="+mn-lt"/>
              </a:rPr>
              <a:t>Основные</a:t>
            </a:r>
            <a:r>
              <a:rPr sz="2800" b="1" spc="268" dirty="0" smtClean="0">
                <a:latin typeface="+mn-lt"/>
              </a:rPr>
              <a:t> </a:t>
            </a:r>
            <a:r>
              <a:rPr sz="2800" b="1" spc="123" dirty="0" err="1" smtClean="0">
                <a:latin typeface="+mn-lt"/>
              </a:rPr>
              <a:t>показания</a:t>
            </a:r>
            <a:r>
              <a:rPr sz="2800" b="1" spc="331" dirty="0" smtClean="0">
                <a:latin typeface="+mn-lt"/>
              </a:rPr>
              <a:t> </a:t>
            </a:r>
            <a:r>
              <a:rPr sz="2800" b="1" spc="195" dirty="0" smtClean="0">
                <a:latin typeface="+mn-lt"/>
              </a:rPr>
              <a:t>к </a:t>
            </a:r>
            <a:r>
              <a:rPr sz="2800" b="1" spc="118" dirty="0" err="1" smtClean="0">
                <a:latin typeface="+mn-lt"/>
              </a:rPr>
              <a:t>применению</a:t>
            </a:r>
            <a:endParaRPr sz="2800" b="1" spc="118" dirty="0" smtClean="0">
              <a:latin typeface="+mn-lt"/>
            </a:endParaRPr>
          </a:p>
          <a:p>
            <a:pPr marL="11527" algn="ctr">
              <a:lnSpc>
                <a:spcPct val="100000"/>
              </a:lnSpc>
              <a:tabLst>
                <a:tab pos="9969863" algn="l"/>
              </a:tabLst>
            </a:pPr>
            <a:r>
              <a:rPr sz="2800" b="1" spc="-100" dirty="0" smtClean="0">
                <a:uFill>
                  <a:solidFill>
                    <a:srgbClr val="9FB8CD"/>
                  </a:solidFill>
                </a:uFill>
                <a:latin typeface="+mn-lt"/>
                <a:cs typeface="Times New Roman"/>
              </a:rPr>
              <a:t> </a:t>
            </a:r>
            <a:r>
              <a:rPr sz="2800" b="1" spc="100" dirty="0" err="1" smtClean="0">
                <a:uFill>
                  <a:solidFill>
                    <a:srgbClr val="9FB8CD"/>
                  </a:solidFill>
                </a:uFill>
                <a:latin typeface="+mn-lt"/>
              </a:rPr>
              <a:t>металлокерамических</a:t>
            </a:r>
            <a:r>
              <a:rPr sz="2800" b="1" spc="268" dirty="0" smtClean="0">
                <a:uFill>
                  <a:solidFill>
                    <a:srgbClr val="9FB8CD"/>
                  </a:solidFill>
                </a:uFill>
                <a:latin typeface="+mn-lt"/>
              </a:rPr>
              <a:t> </a:t>
            </a:r>
            <a:r>
              <a:rPr sz="2800" b="1" spc="127" dirty="0" err="1" smtClean="0">
                <a:uFill>
                  <a:solidFill>
                    <a:srgbClr val="9FB8CD"/>
                  </a:solidFill>
                </a:uFill>
                <a:latin typeface="+mn-lt"/>
              </a:rPr>
              <a:t>мостовидных</a:t>
            </a:r>
            <a:r>
              <a:rPr sz="2800" b="1" spc="295" dirty="0" smtClean="0">
                <a:uFill>
                  <a:solidFill>
                    <a:srgbClr val="9FB8CD"/>
                  </a:solidFill>
                </a:uFill>
                <a:latin typeface="+mn-lt"/>
              </a:rPr>
              <a:t> </a:t>
            </a:r>
            <a:r>
              <a:rPr sz="2800" b="1" spc="100" dirty="0" err="1" smtClean="0">
                <a:uFill>
                  <a:solidFill>
                    <a:srgbClr val="9FB8CD"/>
                  </a:solidFill>
                </a:uFill>
                <a:latin typeface="+mn-lt"/>
              </a:rPr>
              <a:t>протезов</a:t>
            </a:r>
            <a:r>
              <a:rPr sz="2800" b="1" spc="100" dirty="0" smtClean="0">
                <a:uFill>
                  <a:solidFill>
                    <a:srgbClr val="9FB8CD"/>
                  </a:solidFill>
                </a:uFill>
                <a:latin typeface="+mn-lt"/>
              </a:rPr>
              <a:t>:</a:t>
            </a:r>
            <a:endParaRPr sz="2800" b="1" spc="100" dirty="0">
              <a:uFill>
                <a:solidFill>
                  <a:srgbClr val="9FB8CD"/>
                </a:solidFill>
              </a:uFill>
              <a:latin typeface="+mn-l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6825" y="1395344"/>
            <a:ext cx="8990108" cy="1618607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75499" indent="-64549">
              <a:spcBef>
                <a:spcPts val="82"/>
              </a:spcBef>
              <a:buSzPct val="40000"/>
              <a:buFont typeface="Microsoft Sans Serif"/>
              <a:buChar char="●"/>
              <a:tabLst>
                <a:tab pos="76075" algn="l"/>
              </a:tabLst>
            </a:pPr>
            <a:r>
              <a:rPr lang="ru-RU" spc="-14" dirty="0" smtClean="0">
                <a:cs typeface="Times New Roman"/>
              </a:rPr>
              <a:t> </a:t>
            </a:r>
            <a:r>
              <a:rPr spc="-14" dirty="0" err="1" smtClean="0">
                <a:cs typeface="Times New Roman"/>
              </a:rPr>
              <a:t>Нарушение</a:t>
            </a:r>
            <a:r>
              <a:rPr spc="68" dirty="0" smtClean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анатомической</a:t>
            </a:r>
            <a:r>
              <a:rPr spc="36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формы</a:t>
            </a:r>
            <a:r>
              <a:rPr spc="-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и </a:t>
            </a:r>
            <a:r>
              <a:rPr spc="-9" dirty="0">
                <a:cs typeface="Times New Roman"/>
              </a:rPr>
              <a:t>цвета</a:t>
            </a:r>
            <a:r>
              <a:rPr spc="50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коронок</a:t>
            </a:r>
            <a:r>
              <a:rPr spc="-9" dirty="0">
                <a:cs typeface="Times New Roman"/>
              </a:rPr>
              <a:t> </a:t>
            </a:r>
            <a:r>
              <a:rPr dirty="0">
                <a:cs typeface="Times New Roman"/>
              </a:rPr>
              <a:t>естественных</a:t>
            </a:r>
            <a:r>
              <a:rPr spc="64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зубов</a:t>
            </a:r>
            <a:endParaRPr dirty="0">
              <a:cs typeface="Times New Roman"/>
            </a:endParaRPr>
          </a:p>
          <a:p>
            <a:pPr marL="75499" indent="-64549">
              <a:spcBef>
                <a:spcPts val="1284"/>
              </a:spcBef>
              <a:buSzPct val="40000"/>
              <a:buFont typeface="Microsoft Sans Serif"/>
              <a:buChar char="●"/>
              <a:tabLst>
                <a:tab pos="76075" algn="l"/>
              </a:tabLst>
            </a:pPr>
            <a:r>
              <a:rPr lang="ru-RU" spc="-9" dirty="0" smtClean="0">
                <a:cs typeface="Times New Roman"/>
              </a:rPr>
              <a:t> </a:t>
            </a:r>
            <a:r>
              <a:rPr spc="-9" dirty="0" err="1" smtClean="0">
                <a:cs typeface="Times New Roman"/>
              </a:rPr>
              <a:t>Наличие</a:t>
            </a:r>
            <a:r>
              <a:rPr spc="54" dirty="0" smtClean="0">
                <a:cs typeface="Times New Roman"/>
              </a:rPr>
              <a:t> </a:t>
            </a:r>
            <a:r>
              <a:rPr spc="-5" dirty="0">
                <a:cs typeface="Times New Roman"/>
              </a:rPr>
              <a:t>несъемных</a:t>
            </a:r>
            <a:r>
              <a:rPr spc="41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металлических</a:t>
            </a:r>
            <a:r>
              <a:rPr spc="86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протезов,</a:t>
            </a:r>
            <a:r>
              <a:rPr spc="-14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нуждающихся</a:t>
            </a:r>
            <a:r>
              <a:rPr spc="118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в</a:t>
            </a:r>
            <a:r>
              <a:rPr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замене</a:t>
            </a:r>
            <a:endParaRPr dirty="0">
              <a:cs typeface="Times New Roman"/>
            </a:endParaRPr>
          </a:p>
          <a:p>
            <a:pPr marL="75499" indent="-64549">
              <a:spcBef>
                <a:spcPts val="1266"/>
              </a:spcBef>
              <a:buSzPct val="40000"/>
              <a:buFont typeface="Microsoft Sans Serif"/>
              <a:buChar char="●"/>
              <a:tabLst>
                <a:tab pos="76075" algn="l"/>
              </a:tabLst>
            </a:pPr>
            <a:r>
              <a:rPr lang="ru-RU" spc="-9" dirty="0" smtClean="0">
                <a:cs typeface="Times New Roman"/>
              </a:rPr>
              <a:t> </a:t>
            </a:r>
            <a:r>
              <a:rPr spc="-9" dirty="0" err="1" smtClean="0">
                <a:cs typeface="Times New Roman"/>
              </a:rPr>
              <a:t>Аллергические</a:t>
            </a:r>
            <a:r>
              <a:rPr spc="123" dirty="0" smtClean="0">
                <a:cs typeface="Times New Roman"/>
              </a:rPr>
              <a:t> </a:t>
            </a:r>
            <a:r>
              <a:rPr spc="-5" dirty="0">
                <a:cs typeface="Times New Roman"/>
              </a:rPr>
              <a:t>реакции</a:t>
            </a:r>
            <a:r>
              <a:rPr spc="4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к </a:t>
            </a:r>
            <a:r>
              <a:rPr spc="-9" dirty="0">
                <a:cs typeface="Times New Roman"/>
              </a:rPr>
              <a:t>пластмассовым</a:t>
            </a:r>
            <a:r>
              <a:rPr spc="64" dirty="0">
                <a:cs typeface="Times New Roman"/>
              </a:rPr>
              <a:t> </a:t>
            </a:r>
            <a:r>
              <a:rPr spc="-18" dirty="0">
                <a:cs typeface="Times New Roman"/>
              </a:rPr>
              <a:t>облицовкам</a:t>
            </a:r>
            <a:r>
              <a:rPr spc="68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несъемных</a:t>
            </a:r>
            <a:r>
              <a:rPr spc="50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протезов</a:t>
            </a:r>
            <a:endParaRPr dirty="0">
              <a:cs typeface="Times New Roman"/>
            </a:endParaRPr>
          </a:p>
          <a:p>
            <a:pPr marL="75499" indent="-64549">
              <a:spcBef>
                <a:spcPts val="1266"/>
              </a:spcBef>
              <a:buSzPct val="40000"/>
              <a:buFont typeface="Microsoft Sans Serif"/>
              <a:buChar char="●"/>
              <a:tabLst>
                <a:tab pos="76075" algn="l"/>
              </a:tabLst>
            </a:pPr>
            <a:r>
              <a:rPr lang="ru-RU" spc="-9" dirty="0" smtClean="0">
                <a:cs typeface="Times New Roman"/>
              </a:rPr>
              <a:t> </a:t>
            </a:r>
            <a:r>
              <a:rPr spc="-9" dirty="0" err="1" smtClean="0">
                <a:cs typeface="Times New Roman"/>
              </a:rPr>
              <a:t>Достаточная</a:t>
            </a:r>
            <a:r>
              <a:rPr spc="-14" dirty="0" smtClean="0">
                <a:cs typeface="Times New Roman"/>
              </a:rPr>
              <a:t> </a:t>
            </a:r>
            <a:r>
              <a:rPr spc="-18" dirty="0">
                <a:cs typeface="Times New Roman"/>
              </a:rPr>
              <a:t>толщина</a:t>
            </a:r>
            <a:r>
              <a:rPr spc="5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стенок</a:t>
            </a:r>
            <a:r>
              <a:rPr spc="9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опорных</a:t>
            </a:r>
            <a:r>
              <a:rPr spc="14" dirty="0">
                <a:cs typeface="Times New Roman"/>
              </a:rPr>
              <a:t> </a:t>
            </a:r>
            <a:r>
              <a:rPr spc="-23" dirty="0">
                <a:cs typeface="Times New Roman"/>
              </a:rPr>
              <a:t>зубов</a:t>
            </a:r>
            <a:endParaRPr dirty="0"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6748" y="3470814"/>
            <a:ext cx="3543568" cy="26556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7867" y="3470814"/>
            <a:ext cx="3846809" cy="265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3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1788</Words>
  <Application>Microsoft Office PowerPoint</Application>
  <PresentationFormat>Широкоэкранный</PresentationFormat>
  <Paragraphs>173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5" baseType="lpstr">
      <vt:lpstr>Microsoft YaHei</vt:lpstr>
      <vt:lpstr>MS UI Gothic</vt:lpstr>
      <vt:lpstr>Arial</vt:lpstr>
      <vt:lpstr>Calibri</vt:lpstr>
      <vt:lpstr>Calibri Light</vt:lpstr>
      <vt:lpstr>Georgia</vt:lpstr>
      <vt:lpstr>Microsoft Sans Serif</vt:lpstr>
      <vt:lpstr>Palatino Linotype</vt:lpstr>
      <vt:lpstr>Times New Roman</vt:lpstr>
      <vt:lpstr>Wingdings</vt:lpstr>
      <vt:lpstr>Тема Office</vt:lpstr>
      <vt:lpstr>Презентация PowerPoint</vt:lpstr>
      <vt:lpstr>Цель:</vt:lpstr>
      <vt:lpstr>Задачи:</vt:lpstr>
      <vt:lpstr>Мостовидные протезы</vt:lpstr>
      <vt:lpstr>Промежуточная часть мостовидного протеза</vt:lpstr>
      <vt:lpstr>Опорные элементы мостовидных протезов</vt:lpstr>
      <vt:lpstr>Задачи мостовидного протеза</vt:lpstr>
      <vt:lpstr>Достоинства и недостатки</vt:lpstr>
      <vt:lpstr>Основные показания к применению  металлокерамических мостовидных протезов:</vt:lpstr>
      <vt:lpstr>Противопоказания:</vt:lpstr>
      <vt:lpstr>Металлокерамические мостовидные протезы при   аномалиях прикуса </vt:lpstr>
      <vt:lpstr>Металлокерамические мостовидные протезы при аномалиях прикуса</vt:lpstr>
      <vt:lpstr>Металлокерамические мостовидные протезы при   аномалиях прикуса </vt:lpstr>
      <vt:lpstr>Металлокерамические мостовидные протезы  при аномалиях прикуса </vt:lpstr>
      <vt:lpstr>Металлокерамические мостовидные протезы при   заболеваниях пародонта </vt:lpstr>
      <vt:lpstr>Металлокерамические мостовидные протезы при   заболеваниях пародонта </vt:lpstr>
      <vt:lpstr>Металлокерамические мостовидные протезы при   заболеваниях пародонта </vt:lpstr>
      <vt:lpstr>Металлокерамические мостовидные протезы при   заболеваниях пародонта </vt:lpstr>
      <vt:lpstr>Металлокерамические мостовидные протезы при   заболеваниях пародонта </vt:lpstr>
      <vt:lpstr>Металлокерамические мостовидные протезы при   патологической стираемости </vt:lpstr>
      <vt:lpstr>Патологическая стираемость</vt:lpstr>
      <vt:lpstr>Металлокерамические мостовидные протезы при   патологической стираемости </vt:lpstr>
      <vt:lpstr>Литература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Хотам Юлдошходжаев</dc:creator>
  <cp:lastModifiedBy>Хотам Юлдошходжаев</cp:lastModifiedBy>
  <cp:revision>5</cp:revision>
  <dcterms:created xsi:type="dcterms:W3CDTF">2021-06-01T04:44:47Z</dcterms:created>
  <dcterms:modified xsi:type="dcterms:W3CDTF">2021-06-10T16:27:37Z</dcterms:modified>
</cp:coreProperties>
</file>