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Raleway" charset="-52"/>
      <p:regular r:id="rId27"/>
      <p:bold r:id="rId28"/>
      <p:italic r:id="rId29"/>
      <p:boldItalic r:id="rId30"/>
    </p:embeddedFont>
    <p:embeddedFont>
      <p:font typeface="Lato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zg3scibhbgZpeWnA+8nGxT3gZ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Визуализация опухолей почек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None/>
            </a:pPr>
            <a:r>
              <a:rPr lang="ru" sz="1100" b="1">
                <a:solidFill>
                  <a:srgbClr val="FF0000"/>
                </a:solidFill>
              </a:rPr>
              <a:t>Заголовок исправить на Сложная киста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None/>
            </a:pPr>
            <a:r>
              <a:rPr lang="ru" sz="1100" b="1">
                <a:solidFill>
                  <a:srgbClr val="FF0000"/>
                </a:solidFill>
              </a:rPr>
              <a:t>Контраста – контрастного препарата (вещества)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None/>
            </a:pPr>
            <a:r>
              <a:rPr lang="ru" sz="1100" b="1">
                <a:solidFill>
                  <a:srgbClr val="FF0000"/>
                </a:solidFill>
              </a:rPr>
              <a:t>Обнаружение накопления контраста – контрастирование... – обозначить метод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..воспалительному процессу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Точки в конце последнего предложения на слайде не ставят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Размер шрифта не менее 20-22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None/>
            </a:pPr>
            <a:r>
              <a:rPr lang="ru" sz="1100" b="1">
                <a:solidFill>
                  <a:srgbClr val="FF0000"/>
                </a:solidFill>
              </a:rPr>
              <a:t>Распространенной ситуацией является обнаружение гомогенных кист с гиперинтенсивным сигналом на КТ – несогласованное предложение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Название см. предыдущий слайд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Размер шрифта не менее 20-22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.. по данным КТ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Второй абзац переделать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Неграмотное использование предлога на;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Съехал 3-й абзац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Мелкий шрифт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/>
              <a:t>Съехала надпись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Размер шрифта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…з-за риска малигнизации в 10-15%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Заголовок: МРТ. Кистозное образование левой почки (</a:t>
            </a:r>
            <a:r>
              <a:rPr lang="ru" sz="1100">
                <a:solidFill>
                  <a:srgbClr val="333333"/>
                </a:solidFill>
              </a:rPr>
              <a:t>Bosniak IV)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Т2 ВИ в корональной плоскости с быстрой спин-эхо-последовательностью (FSE): образование гетерогенной структуры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 б, и в - переделать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Заголовок изменить по аналогии с предыдущим слайдом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(е)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См. слайд 17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Неграмотный перевод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None/>
            </a:pPr>
            <a:r>
              <a:rPr lang="ru" sz="1800">
                <a:solidFill>
                  <a:srgbClr val="212121"/>
                </a:solidFill>
              </a:rPr>
              <a:t>Инфильтративные –съехала, поправить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/>
              <a:t>Размер шрифта увеличить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/>
              <a:t>Размер шрифта увеличить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None/>
            </a:pPr>
            <a:r>
              <a:rPr lang="ru" sz="1100" b="1">
                <a:solidFill>
                  <a:srgbClr val="FF0000"/>
                </a:solidFill>
              </a:rPr>
              <a:t>Заголовок исправить на Простая киста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None/>
            </a:pPr>
            <a:r>
              <a:rPr lang="ru" sz="1100" b="1">
                <a:solidFill>
                  <a:srgbClr val="FF0000"/>
                </a:solidFill>
              </a:rPr>
              <a:t>определяется как -лишнее</a:t>
            </a: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…четкими контурами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…Т2-ВИ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Размер текста в овале не менее 20, иначе нечитабельнол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5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5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55"/>
          <p:cNvSpPr txBox="1">
            <a:spLocks noGrp="1"/>
          </p:cNvSpPr>
          <p:nvPr>
            <p:ph type="sldNum" idx="12"/>
          </p:nvPr>
        </p:nvSpPr>
        <p:spPr>
          <a:xfrm>
            <a:off x="8535987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sldNum" idx="12"/>
          </p:nvPr>
        </p:nvSpPr>
        <p:spPr>
          <a:xfrm>
            <a:off x="8535987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6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/>
          <p:nvPr/>
        </p:nvSpPr>
        <p:spPr>
          <a:xfrm>
            <a:off x="0" y="0"/>
            <a:ext cx="9144000" cy="4873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54"/>
          <p:cNvGrpSpPr/>
          <p:nvPr/>
        </p:nvGrpSpPr>
        <p:grpSpPr>
          <a:xfrm>
            <a:off x="830262" y="1190624"/>
            <a:ext cx="746125" cy="46037"/>
            <a:chOff x="4580561" y="2589004"/>
            <a:chExt cx="1064464" cy="25200"/>
          </a:xfrm>
        </p:grpSpPr>
        <p:sp>
          <p:nvSpPr>
            <p:cNvPr id="8" name="Google Shape;8;p54"/>
            <p:cNvSpPr txBox="1"/>
            <p:nvPr/>
          </p:nvSpPr>
          <p:spPr>
            <a:xfrm rot="-5400000">
              <a:off x="5366308" y="2335487"/>
              <a:ext cx="25200" cy="532233"/>
            </a:xfrm>
            <a:prstGeom prst="rect">
              <a:avLst/>
            </a:prstGeom>
            <a:solidFill>
              <a:srgbClr val="EB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54"/>
            <p:cNvSpPr txBox="1"/>
            <p:nvPr/>
          </p:nvSpPr>
          <p:spPr>
            <a:xfrm rot="-5400000">
              <a:off x="4836341" y="2333223"/>
              <a:ext cx="25200" cy="53676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4"/>
          <p:cNvSpPr txBox="1">
            <a:spLocks noGrp="1"/>
          </p:cNvSpPr>
          <p:nvPr>
            <p:ph type="sldNum" idx="12"/>
          </p:nvPr>
        </p:nvSpPr>
        <p:spPr>
          <a:xfrm>
            <a:off x="8535987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6F9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6"/>
          <p:cNvSpPr txBox="1"/>
          <p:nvPr/>
        </p:nvSpPr>
        <p:spPr>
          <a:xfrm>
            <a:off x="0" y="0"/>
            <a:ext cx="9144000" cy="4873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56"/>
          <p:cNvGrpSpPr/>
          <p:nvPr/>
        </p:nvGrpSpPr>
        <p:grpSpPr>
          <a:xfrm>
            <a:off x="830262" y="1190624"/>
            <a:ext cx="746125" cy="46037"/>
            <a:chOff x="4580561" y="2589004"/>
            <a:chExt cx="1064464" cy="25200"/>
          </a:xfrm>
        </p:grpSpPr>
        <p:sp>
          <p:nvSpPr>
            <p:cNvPr id="20" name="Google Shape;20;p56"/>
            <p:cNvSpPr txBox="1"/>
            <p:nvPr/>
          </p:nvSpPr>
          <p:spPr>
            <a:xfrm rot="-5400000">
              <a:off x="5366308" y="2335487"/>
              <a:ext cx="25200" cy="532233"/>
            </a:xfrm>
            <a:prstGeom prst="rect">
              <a:avLst/>
            </a:prstGeom>
            <a:solidFill>
              <a:srgbClr val="EB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6"/>
            <p:cNvSpPr txBox="1"/>
            <p:nvPr/>
          </p:nvSpPr>
          <p:spPr>
            <a:xfrm rot="-5400000">
              <a:off x="4836341" y="2333223"/>
              <a:ext cx="25200" cy="53676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sldNum" idx="12"/>
          </p:nvPr>
        </p:nvSpPr>
        <p:spPr>
          <a:xfrm>
            <a:off x="8535987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730250" y="1406525"/>
            <a:ext cx="7543800" cy="14351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 sz="38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Визуализация</a:t>
            </a:r>
            <a:r>
              <a:rPr lang="ru" sz="3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3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8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опухолей почек. Ч</a:t>
            </a:r>
            <a:r>
              <a:rPr lang="ru" sz="3800" b="1">
                <a:solidFill>
                  <a:srgbClr val="1A1A1A"/>
                </a:solidFill>
              </a:rPr>
              <a:t>асть 1</a:t>
            </a:r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subTitle" idx="1"/>
          </p:nvPr>
        </p:nvSpPr>
        <p:spPr>
          <a:xfrm>
            <a:off x="6313487" y="3876675"/>
            <a:ext cx="2516187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Выполнила: </a:t>
            </a:r>
            <a:endParaRPr sz="1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Ординатор 1 года обучения Специальности УЗД Безрукова Екатерина Васильевна</a:t>
            </a:r>
            <a:endParaRPr/>
          </a:p>
        </p:txBody>
      </p:sp>
      <p:sp>
        <p:nvSpPr>
          <p:cNvPr id="35" name="Google Shape;35;p1"/>
          <p:cNvSpPr txBox="1"/>
          <p:nvPr/>
        </p:nvSpPr>
        <p:spPr>
          <a:xfrm>
            <a:off x="0" y="-66675"/>
            <a:ext cx="9144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</a:t>
            </a:r>
            <a:endParaRPr/>
          </a:p>
        </p:txBody>
      </p:sp>
      <p:sp>
        <p:nvSpPr>
          <p:cNvPr id="36" name="Google Shape;36;p1"/>
          <p:cNvSpPr txBox="1"/>
          <p:nvPr/>
        </p:nvSpPr>
        <p:spPr>
          <a:xfrm>
            <a:off x="917575" y="1006475"/>
            <a:ext cx="69199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Кафедра лучевой диагностики ИПО </a:t>
            </a:r>
            <a:endParaRPr/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l="19534" t="41784" r="34573" b="38070"/>
          <a:stretch/>
        </p:blipFill>
        <p:spPr>
          <a:xfrm>
            <a:off x="236537" y="3116262"/>
            <a:ext cx="4470400" cy="1323975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5837" y="3116262"/>
            <a:ext cx="4033837" cy="6858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512762" y="0"/>
            <a:ext cx="8020050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Сложная киста</a:t>
            </a:r>
            <a:endParaRPr sz="3000"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234950" y="1152525"/>
            <a:ext cx="8297862" cy="186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Font typeface="Arial"/>
              <a:buNone/>
            </a:pPr>
            <a:r>
              <a:rPr lang="ru" sz="20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     - Обычно </a:t>
            </a:r>
            <a:r>
              <a:rPr lang="ru" sz="20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вторична по отношению к внутрикистозному кровоизлиянию или воспалительному процессу</a:t>
            </a:r>
            <a:endParaRPr sz="1400" b="0" i="0" u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Font typeface="Arial"/>
              <a:buNone/>
            </a:pPr>
            <a:r>
              <a:rPr lang="ru" sz="20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     - Диагностика </a:t>
            </a:r>
            <a:r>
              <a:rPr lang="ru" sz="20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 использованием </a:t>
            </a:r>
            <a:r>
              <a:rPr lang="ru" sz="20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контрастного вещества, т.к. до 10% случаев ПКР - это сложные кисты</a:t>
            </a:r>
            <a:endParaRPr dirty="0"/>
          </a:p>
        </p:txBody>
      </p:sp>
      <p:sp>
        <p:nvSpPr>
          <p:cNvPr id="127" name="Google Shape;127;p10"/>
          <p:cNvSpPr/>
          <p:nvPr/>
        </p:nvSpPr>
        <p:spPr>
          <a:xfrm>
            <a:off x="171450" y="2668587"/>
            <a:ext cx="3698875" cy="217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КТ с контрастированием: накопление КВ </a:t>
            </a: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тонкой перегородке или стенке - не считается признаком </a:t>
            </a:r>
            <a:r>
              <a:rPr lang="ru" sz="20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злокачественности</a:t>
            </a:r>
            <a:endParaRPr/>
          </a:p>
        </p:txBody>
      </p:sp>
      <p:sp>
        <p:nvSpPr>
          <p:cNvPr id="128" name="Google Shape;128;p10"/>
          <p:cNvSpPr/>
          <p:nvPr/>
        </p:nvSpPr>
        <p:spPr>
          <a:xfrm>
            <a:off x="3981450" y="2624137"/>
            <a:ext cx="5040312" cy="22288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000"/>
              <a:buFont typeface="Arial"/>
              <a:buNone/>
            </a:pPr>
            <a:endParaRPr lang="ru" sz="2000" b="1" i="0" u="none" dirty="0" smtClean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000"/>
              <a:buFont typeface="Arial"/>
              <a:buNone/>
            </a:pPr>
            <a:r>
              <a:rPr lang="ru" sz="20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CEUS</a:t>
            </a:r>
            <a:r>
              <a:rPr lang="ru" sz="20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: обнаружение микропузырьков, перемещающихся в перегородках, является частым признаком, который не следует интерпретировать как признак злокачественности</a:t>
            </a:r>
            <a:endParaRPr sz="20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512762" y="0"/>
            <a:ext cx="7688262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9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Сложная киста</a:t>
            </a:r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4294967295"/>
          </p:nvPr>
        </p:nvSpPr>
        <p:spPr>
          <a:xfrm>
            <a:off x="-377450" y="1131575"/>
            <a:ext cx="82980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По данным КТ: гомогенная киста с гиперинтенсивным сигналом </a:t>
            </a:r>
            <a:endParaRPr sz="20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Если плотность на нативных томограммах от 20 до 70 HU или &gt;20 </a:t>
            </a:r>
            <a:r>
              <a:rPr lang="ru" sz="20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HU на постконтрастных томограммах, </a:t>
            </a: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необходимо дальнейшее исследование с помощью специальных методов КТ, МРТ или УЗИ</a:t>
            </a:r>
            <a:endParaRPr sz="20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141287" y="0"/>
            <a:ext cx="8902700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Диагностический алгоритм кистозных образований почек</a:t>
            </a:r>
            <a:endParaRPr/>
          </a:p>
        </p:txBody>
      </p:sp>
      <p:sp>
        <p:nvSpPr>
          <p:cNvPr id="140" name="Google Shape;140;p12"/>
          <p:cNvSpPr txBox="1"/>
          <p:nvPr/>
        </p:nvSpPr>
        <p:spPr>
          <a:xfrm>
            <a:off x="717550" y="992187"/>
            <a:ext cx="1325562" cy="458787"/>
          </a:xfrm>
          <a:prstGeom prst="rect">
            <a:avLst/>
          </a:prstGeom>
          <a:solidFill>
            <a:srgbClr val="DBE6F9"/>
          </a:solidFill>
          <a:ln w="9525" cap="flat" cmpd="sng">
            <a:solidFill>
              <a:srgbClr val="DBE6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733425" y="1628775"/>
            <a:ext cx="13985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2"/>
          <p:cNvSpPr txBox="1"/>
          <p:nvPr/>
        </p:nvSpPr>
        <p:spPr>
          <a:xfrm>
            <a:off x="1131887" y="414337"/>
            <a:ext cx="223202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УЗИ</a:t>
            </a:r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2265362" y="2657475"/>
            <a:ext cx="426243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5414962" y="414337"/>
            <a:ext cx="24526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ru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ru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КТ/МРТ</a:t>
            </a:r>
            <a:endParaRPr/>
          </a:p>
        </p:txBody>
      </p:sp>
      <p:cxnSp>
        <p:nvCxnSpPr>
          <p:cNvPr id="145" name="Google Shape;145;p12"/>
          <p:cNvCxnSpPr/>
          <p:nvPr/>
        </p:nvCxnSpPr>
        <p:spPr>
          <a:xfrm flipH="1">
            <a:off x="1243012" y="747712"/>
            <a:ext cx="650875" cy="1476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6" name="Google Shape;146;p12"/>
          <p:cNvCxnSpPr/>
          <p:nvPr/>
        </p:nvCxnSpPr>
        <p:spPr>
          <a:xfrm>
            <a:off x="2516187" y="725487"/>
            <a:ext cx="592137" cy="2000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7" name="Google Shape;147;p12"/>
          <p:cNvSpPr txBox="1"/>
          <p:nvPr/>
        </p:nvSpPr>
        <p:spPr>
          <a:xfrm>
            <a:off x="104775" y="814387"/>
            <a:ext cx="22209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Простая киста</a:t>
            </a:r>
            <a:endParaRPr/>
          </a:p>
        </p:txBody>
      </p:sp>
      <p:sp>
        <p:nvSpPr>
          <p:cNvPr id="148" name="Google Shape;148;p12"/>
          <p:cNvSpPr txBox="1"/>
          <p:nvPr/>
        </p:nvSpPr>
        <p:spPr>
          <a:xfrm>
            <a:off x="2587625" y="814387"/>
            <a:ext cx="22193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Сложная киста</a:t>
            </a:r>
            <a:endParaRPr/>
          </a:p>
        </p:txBody>
      </p:sp>
      <p:cxnSp>
        <p:nvCxnSpPr>
          <p:cNvPr id="149" name="Google Shape;149;p12"/>
          <p:cNvCxnSpPr/>
          <p:nvPr/>
        </p:nvCxnSpPr>
        <p:spPr>
          <a:xfrm>
            <a:off x="798512" y="1125537"/>
            <a:ext cx="7937" cy="2206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0" name="Google Shape;150;p12"/>
          <p:cNvSpPr txBox="1"/>
          <p:nvPr/>
        </p:nvSpPr>
        <p:spPr>
          <a:xfrm>
            <a:off x="-190500" y="1273175"/>
            <a:ext cx="2084387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Без дальнейшего обследования </a:t>
            </a:r>
            <a:endParaRPr/>
          </a:p>
        </p:txBody>
      </p:sp>
      <p:cxnSp>
        <p:nvCxnSpPr>
          <p:cNvPr id="151" name="Google Shape;151;p12"/>
          <p:cNvCxnSpPr/>
          <p:nvPr/>
        </p:nvCxnSpPr>
        <p:spPr>
          <a:xfrm>
            <a:off x="3286125" y="1125537"/>
            <a:ext cx="7937" cy="2206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2" name="Google Shape;152;p12"/>
          <p:cNvSpPr txBox="1"/>
          <p:nvPr/>
        </p:nvSpPr>
        <p:spPr>
          <a:xfrm>
            <a:off x="2043112" y="1287462"/>
            <a:ext cx="259080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УЗИ с контрастированием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(CEUS)</a:t>
            </a:r>
            <a:endParaRPr/>
          </a:p>
        </p:txBody>
      </p:sp>
      <p:cxnSp>
        <p:nvCxnSpPr>
          <p:cNvPr id="153" name="Google Shape;153;p12"/>
          <p:cNvCxnSpPr/>
          <p:nvPr/>
        </p:nvCxnSpPr>
        <p:spPr>
          <a:xfrm>
            <a:off x="3287712" y="1800225"/>
            <a:ext cx="3175" cy="2714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4" name="Google Shape;154;p12"/>
          <p:cNvSpPr txBox="1"/>
          <p:nvPr/>
        </p:nvSpPr>
        <p:spPr>
          <a:xfrm>
            <a:off x="2043112" y="1978025"/>
            <a:ext cx="4217987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Можно ли классифицировать 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2587625" y="1987550"/>
            <a:ext cx="299878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образование?</a:t>
            </a:r>
            <a:r>
              <a:rPr lang="ru" sz="2600" b="1" i="0" u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/>
          </a:p>
        </p:txBody>
      </p:sp>
      <p:cxnSp>
        <p:nvCxnSpPr>
          <p:cNvPr id="156" name="Google Shape;156;p12"/>
          <p:cNvCxnSpPr/>
          <p:nvPr/>
        </p:nvCxnSpPr>
        <p:spPr>
          <a:xfrm flipH="1">
            <a:off x="1960562" y="2471737"/>
            <a:ext cx="1317625" cy="26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7" name="Google Shape;157;p12"/>
          <p:cNvCxnSpPr/>
          <p:nvPr/>
        </p:nvCxnSpPr>
        <p:spPr>
          <a:xfrm>
            <a:off x="3316287" y="2479675"/>
            <a:ext cx="6350" cy="288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8" name="Google Shape;158;p12"/>
          <p:cNvSpPr txBox="1"/>
          <p:nvPr/>
        </p:nvSpPr>
        <p:spPr>
          <a:xfrm>
            <a:off x="1612900" y="2516187"/>
            <a:ext cx="65246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r>
              <a:rPr lang="ru" sz="2600" b="1" i="0" u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/>
          </a:p>
        </p:txBody>
      </p:sp>
      <p:sp>
        <p:nvSpPr>
          <p:cNvPr id="159" name="Google Shape;159;p12"/>
          <p:cNvSpPr txBox="1"/>
          <p:nvPr/>
        </p:nvSpPr>
        <p:spPr>
          <a:xfrm>
            <a:off x="3060700" y="2667000"/>
            <a:ext cx="55403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/>
          </a:p>
        </p:txBody>
      </p:sp>
      <p:sp>
        <p:nvSpPr>
          <p:cNvPr id="160" name="Google Shape;160;p12"/>
          <p:cNvSpPr txBox="1"/>
          <p:nvPr/>
        </p:nvSpPr>
        <p:spPr>
          <a:xfrm>
            <a:off x="293687" y="2892425"/>
            <a:ext cx="3000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(см.тактику ведения)</a:t>
            </a:r>
            <a:endParaRPr/>
          </a:p>
        </p:txBody>
      </p:sp>
      <p:sp>
        <p:nvSpPr>
          <p:cNvPr id="161" name="Google Shape;161;p12"/>
          <p:cNvSpPr txBox="1"/>
          <p:nvPr/>
        </p:nvSpPr>
        <p:spPr>
          <a:xfrm>
            <a:off x="2319337" y="2892425"/>
            <a:ext cx="3665537" cy="6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(недостаточная визуализация 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2984500" y="2922587"/>
            <a:ext cx="30003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на УЗИ)</a:t>
            </a:r>
            <a:r>
              <a:rPr lang="ru" sz="2600" b="1" i="0" u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/>
          </a:p>
        </p:txBody>
      </p:sp>
      <p:cxnSp>
        <p:nvCxnSpPr>
          <p:cNvPr id="163" name="Google Shape;163;p12"/>
          <p:cNvCxnSpPr/>
          <p:nvPr/>
        </p:nvCxnSpPr>
        <p:spPr>
          <a:xfrm>
            <a:off x="3322637" y="3397250"/>
            <a:ext cx="7937" cy="1841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4" name="Google Shape;164;p12"/>
          <p:cNvSpPr txBox="1"/>
          <p:nvPr/>
        </p:nvSpPr>
        <p:spPr>
          <a:xfrm>
            <a:off x="2479675" y="3444875"/>
            <a:ext cx="2998787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КТ/МРТ с контрастом</a:t>
            </a:r>
            <a:endParaRPr/>
          </a:p>
        </p:txBody>
      </p:sp>
      <p:cxnSp>
        <p:nvCxnSpPr>
          <p:cNvPr id="165" name="Google Shape;165;p12"/>
          <p:cNvCxnSpPr/>
          <p:nvPr/>
        </p:nvCxnSpPr>
        <p:spPr>
          <a:xfrm>
            <a:off x="3333750" y="3756025"/>
            <a:ext cx="7937" cy="1635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6" name="Google Shape;166;p12"/>
          <p:cNvSpPr txBox="1"/>
          <p:nvPr/>
        </p:nvSpPr>
        <p:spPr>
          <a:xfrm>
            <a:off x="2414587" y="3798887"/>
            <a:ext cx="300037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600"/>
              <a:buFont typeface="Arial"/>
              <a:buNone/>
            </a:pPr>
            <a:r>
              <a:rPr lang="ru" sz="1600" b="1" i="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Тактика ведения</a:t>
            </a:r>
            <a:endParaRPr/>
          </a:p>
        </p:txBody>
      </p:sp>
      <p:sp>
        <p:nvSpPr>
          <p:cNvPr id="167" name="Google Shape;167;p12"/>
          <p:cNvSpPr txBox="1"/>
          <p:nvPr/>
        </p:nvSpPr>
        <p:spPr>
          <a:xfrm>
            <a:off x="806450" y="4111625"/>
            <a:ext cx="3000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Bosniak I</a:t>
            </a:r>
            <a:endParaRPr/>
          </a:p>
        </p:txBody>
      </p:sp>
      <p:sp>
        <p:nvSpPr>
          <p:cNvPr id="168" name="Google Shape;168;p12"/>
          <p:cNvSpPr txBox="1"/>
          <p:nvPr/>
        </p:nvSpPr>
        <p:spPr>
          <a:xfrm>
            <a:off x="2479675" y="4111625"/>
            <a:ext cx="2998787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Bosniak II</a:t>
            </a:r>
            <a:endParaRPr/>
          </a:p>
        </p:txBody>
      </p:sp>
      <p:sp>
        <p:nvSpPr>
          <p:cNvPr id="169" name="Google Shape;169;p12"/>
          <p:cNvSpPr txBox="1"/>
          <p:nvPr/>
        </p:nvSpPr>
        <p:spPr>
          <a:xfrm>
            <a:off x="3917950" y="4111625"/>
            <a:ext cx="3000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Bosniak IIF</a:t>
            </a:r>
            <a:endParaRPr/>
          </a:p>
        </p:txBody>
      </p:sp>
      <p:sp>
        <p:nvSpPr>
          <p:cNvPr id="170" name="Google Shape;170;p12"/>
          <p:cNvSpPr txBox="1"/>
          <p:nvPr/>
        </p:nvSpPr>
        <p:spPr>
          <a:xfrm>
            <a:off x="5651500" y="4111625"/>
            <a:ext cx="3000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Bosniak III</a:t>
            </a:r>
            <a:endParaRPr/>
          </a:p>
        </p:txBody>
      </p:sp>
      <p:sp>
        <p:nvSpPr>
          <p:cNvPr id="171" name="Google Shape;171;p12"/>
          <p:cNvSpPr txBox="1"/>
          <p:nvPr/>
        </p:nvSpPr>
        <p:spPr>
          <a:xfrm>
            <a:off x="7259637" y="4111625"/>
            <a:ext cx="3000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Bosniak IV</a:t>
            </a:r>
            <a:endParaRPr/>
          </a:p>
        </p:txBody>
      </p:sp>
      <p:cxnSp>
        <p:nvCxnSpPr>
          <p:cNvPr id="172" name="Google Shape;172;p12"/>
          <p:cNvCxnSpPr/>
          <p:nvPr/>
        </p:nvCxnSpPr>
        <p:spPr>
          <a:xfrm>
            <a:off x="1331912" y="4448175"/>
            <a:ext cx="628650" cy="1333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3" name="Google Shape;173;p12"/>
          <p:cNvCxnSpPr/>
          <p:nvPr/>
        </p:nvCxnSpPr>
        <p:spPr>
          <a:xfrm flipH="1">
            <a:off x="2395537" y="4448175"/>
            <a:ext cx="628650" cy="1333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4" name="Google Shape;174;p12"/>
          <p:cNvCxnSpPr/>
          <p:nvPr/>
        </p:nvCxnSpPr>
        <p:spPr>
          <a:xfrm>
            <a:off x="4440237" y="4410075"/>
            <a:ext cx="0" cy="2079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5" name="Google Shape;175;p12"/>
          <p:cNvCxnSpPr/>
          <p:nvPr/>
        </p:nvCxnSpPr>
        <p:spPr>
          <a:xfrm>
            <a:off x="6186487" y="4418012"/>
            <a:ext cx="214312" cy="2222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6" name="Google Shape;176;p12"/>
          <p:cNvCxnSpPr/>
          <p:nvPr/>
        </p:nvCxnSpPr>
        <p:spPr>
          <a:xfrm flipH="1">
            <a:off x="7540625" y="4410075"/>
            <a:ext cx="222250" cy="23018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7" name="Google Shape;177;p12"/>
          <p:cNvSpPr txBox="1"/>
          <p:nvPr/>
        </p:nvSpPr>
        <p:spPr>
          <a:xfrm>
            <a:off x="5984875" y="895350"/>
            <a:ext cx="300037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образование?</a:t>
            </a:r>
            <a:r>
              <a:rPr lang="ru" sz="2600" b="1" i="0" u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/>
          </a:p>
        </p:txBody>
      </p:sp>
      <p:sp>
        <p:nvSpPr>
          <p:cNvPr id="178" name="Google Shape;178;p12"/>
          <p:cNvSpPr txBox="1"/>
          <p:nvPr/>
        </p:nvSpPr>
        <p:spPr>
          <a:xfrm>
            <a:off x="5283200" y="814387"/>
            <a:ext cx="4219575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Можно ли классифицировать 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2"/>
          <p:cNvCxnSpPr/>
          <p:nvPr/>
        </p:nvCxnSpPr>
        <p:spPr>
          <a:xfrm>
            <a:off x="6637337" y="711200"/>
            <a:ext cx="6350" cy="2206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0" name="Google Shape;180;p12"/>
          <p:cNvCxnSpPr/>
          <p:nvPr/>
        </p:nvCxnSpPr>
        <p:spPr>
          <a:xfrm flipH="1">
            <a:off x="6269037" y="1362075"/>
            <a:ext cx="376237" cy="17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1" name="Google Shape;181;p12"/>
          <p:cNvCxnSpPr/>
          <p:nvPr/>
        </p:nvCxnSpPr>
        <p:spPr>
          <a:xfrm>
            <a:off x="6719887" y="1362075"/>
            <a:ext cx="428625" cy="161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2" name="Google Shape;182;p12"/>
          <p:cNvSpPr txBox="1"/>
          <p:nvPr/>
        </p:nvSpPr>
        <p:spPr>
          <a:xfrm>
            <a:off x="5913437" y="1303337"/>
            <a:ext cx="65087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r>
              <a:rPr lang="ru" sz="2600" b="1" i="0" u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/>
          </a:p>
        </p:txBody>
      </p:sp>
      <p:sp>
        <p:nvSpPr>
          <p:cNvPr id="183" name="Google Shape;183;p12"/>
          <p:cNvSpPr txBox="1"/>
          <p:nvPr/>
        </p:nvSpPr>
        <p:spPr>
          <a:xfrm>
            <a:off x="7015162" y="1450975"/>
            <a:ext cx="6524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/>
          </a:p>
        </p:txBody>
      </p:sp>
      <p:sp>
        <p:nvSpPr>
          <p:cNvPr id="184" name="Google Shape;184;p12"/>
          <p:cNvSpPr txBox="1"/>
          <p:nvPr/>
        </p:nvSpPr>
        <p:spPr>
          <a:xfrm>
            <a:off x="5006975" y="1652587"/>
            <a:ext cx="3000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(см.тактику ведения)</a:t>
            </a:r>
            <a:endParaRPr/>
          </a:p>
        </p:txBody>
      </p:sp>
      <p:cxnSp>
        <p:nvCxnSpPr>
          <p:cNvPr id="185" name="Google Shape;185;p12"/>
          <p:cNvCxnSpPr/>
          <p:nvPr/>
        </p:nvCxnSpPr>
        <p:spPr>
          <a:xfrm>
            <a:off x="7294562" y="1800225"/>
            <a:ext cx="6350" cy="2222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6" name="Google Shape;186;p12"/>
          <p:cNvSpPr txBox="1"/>
          <p:nvPr/>
        </p:nvSpPr>
        <p:spPr>
          <a:xfrm>
            <a:off x="6527800" y="1968500"/>
            <a:ext cx="22193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Проведение УЗИ</a:t>
            </a:r>
            <a:endParaRPr/>
          </a:p>
        </p:txBody>
      </p:sp>
      <p:sp>
        <p:nvSpPr>
          <p:cNvPr id="187" name="Google Shape;187;p12"/>
          <p:cNvSpPr txBox="1"/>
          <p:nvPr/>
        </p:nvSpPr>
        <p:spPr>
          <a:xfrm>
            <a:off x="6391275" y="2154237"/>
            <a:ext cx="3000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(см.алгоритм для УЗИ)</a:t>
            </a:r>
            <a:endParaRPr/>
          </a:p>
        </p:txBody>
      </p:sp>
      <p:sp>
        <p:nvSpPr>
          <p:cNvPr id="188" name="Google Shape;188;p12"/>
          <p:cNvSpPr txBox="1"/>
          <p:nvPr/>
        </p:nvSpPr>
        <p:spPr>
          <a:xfrm>
            <a:off x="0" y="4522787"/>
            <a:ext cx="391795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не требуется динамическое наблюдение или оперативное вмешательство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2754312" y="4522787"/>
            <a:ext cx="346075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динамическое 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None/>
            </a:pPr>
            <a:r>
              <a:rPr lang="ru" sz="1400" b="1" i="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наблюдение </a:t>
            </a:r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5203825" y="4522787"/>
            <a:ext cx="38401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Arial"/>
              <a:buNone/>
            </a:pPr>
            <a:r>
              <a:rPr lang="ru" sz="1800" b="1" i="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Оперативное вмешательство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566737" y="-117475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9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Классификация Bosniak</a:t>
            </a:r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body" idx="1"/>
          </p:nvPr>
        </p:nvSpPr>
        <p:spPr>
          <a:xfrm>
            <a:off x="0" y="268356"/>
            <a:ext cx="8915400" cy="174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ru" sz="19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Была первоначально разработана в 1986 г. для классификации кист почек на основе результатов КТ </a:t>
            </a:r>
            <a:endParaRPr sz="13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ru" sz="19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Последнее обновление в 2019 году </a:t>
            </a:r>
            <a:endParaRPr sz="13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ru" sz="1900" b="1" i="0" u="none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Исследуемые характеристики:</a:t>
            </a:r>
            <a:endParaRPr sz="13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SzPts val="1300"/>
              <a:buNone/>
            </a:pPr>
            <a:endParaRPr sz="14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285750" y="2322512"/>
            <a:ext cx="2224087" cy="1230312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толщина стенки</a:t>
            </a:r>
            <a:endParaRPr/>
          </a:p>
        </p:txBody>
      </p:sp>
      <p:sp>
        <p:nvSpPr>
          <p:cNvPr id="198" name="Google Shape;198;p13"/>
          <p:cNvSpPr/>
          <p:nvPr/>
        </p:nvSpPr>
        <p:spPr>
          <a:xfrm>
            <a:off x="1054100" y="3657600"/>
            <a:ext cx="3265487" cy="1303337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наличие,кол-во,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толщина перегородок</a:t>
            </a:r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4943475" y="3463925"/>
            <a:ext cx="4073525" cy="1590675"/>
          </a:xfrm>
          <a:prstGeom prst="ellipse">
            <a:avLst/>
          </a:prstGeom>
          <a:solidFill>
            <a:srgbClr val="FCE5CD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накопление контраста стенками, перегородками,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мягкотканным компонентом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3371850" y="2322512"/>
            <a:ext cx="3051175" cy="1230312"/>
          </a:xfrm>
          <a:prstGeom prst="ellipse">
            <a:avLst/>
          </a:prstGeom>
          <a:solidFill>
            <a:srgbClr val="D0E0E3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затухание/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интенсивность образования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4470400" y="2301875"/>
            <a:ext cx="36115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0" y="0"/>
            <a:ext cx="3000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2168525" y="-133350"/>
            <a:ext cx="616426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Arial"/>
              <a:buNone/>
            </a:pPr>
            <a:r>
              <a:rPr lang="ru" sz="26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Классификация Bosniak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4470400" y="2301875"/>
            <a:ext cx="36115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760412" y="1123950"/>
            <a:ext cx="1003300" cy="215900"/>
          </a:xfrm>
          <a:prstGeom prst="rect">
            <a:avLst/>
          </a:prstGeom>
          <a:solidFill>
            <a:srgbClr val="DBE6F9"/>
          </a:solidFill>
          <a:ln w="9525" cap="flat" cmpd="sng">
            <a:solidFill>
              <a:srgbClr val="DBE6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4622800" y="2454275"/>
            <a:ext cx="36115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025" y="328612"/>
            <a:ext cx="9290050" cy="493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>
            <a:off x="527050" y="-128587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9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Классификация Bosniak</a:t>
            </a:r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body" idx="4294967295"/>
          </p:nvPr>
        </p:nvSpPr>
        <p:spPr>
          <a:xfrm>
            <a:off x="0" y="1474526"/>
            <a:ext cx="8917800" cy="1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ru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Нововведения 2019 г.: 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2100" b="1" i="0" u="none" strike="noStrike" cap="none">
              <a:solidFill>
                <a:srgbClr val="99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463350" y="2238956"/>
            <a:ext cx="7814400" cy="2841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кисты с ровными перегородками 2 мм - </a:t>
            </a:r>
            <a:r>
              <a:rPr lang="ru" sz="2200" b="1" i="0" u="none" strike="noStrike" cap="none">
                <a:solidFill>
                  <a:srgbClr val="990000"/>
                </a:solidFill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II категория</a:t>
            </a:r>
            <a:endParaRPr sz="2200" b="1" i="0" u="none" strike="noStrike" cap="none">
              <a:solidFill>
                <a:srgbClr val="990000"/>
              </a:solidFill>
              <a:highlight>
                <a:srgbClr val="EFEFE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кисты с ровными перегородками 3 мм -</a:t>
            </a:r>
            <a:r>
              <a:rPr lang="ru" sz="2200" b="1" i="0" u="none" strike="noStrike" cap="none">
                <a:solidFill>
                  <a:srgbClr val="85200C"/>
                </a:solidFill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200" b="1" i="0" u="none" strike="noStrike" cap="none">
                <a:solidFill>
                  <a:srgbClr val="CC0000"/>
                </a:solidFill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IIF категория</a:t>
            </a:r>
            <a:endParaRPr sz="2200" b="1" i="0" u="none" strike="noStrike" cap="none">
              <a:solidFill>
                <a:srgbClr val="CC0000"/>
              </a:solidFill>
              <a:highlight>
                <a:srgbClr val="EFEFE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кисты с ровными перегородками 4 мм - </a:t>
            </a:r>
            <a:r>
              <a:rPr lang="ru" sz="2200" b="1" i="0" u="none" strike="noStrike" cap="none">
                <a:solidFill>
                  <a:srgbClr val="CC0000"/>
                </a:solidFill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III категория</a:t>
            </a:r>
            <a:endParaRPr sz="2100" b="1" i="0" u="none" strike="noStrike" cap="none">
              <a:solidFill>
                <a:srgbClr val="CC0000"/>
              </a:solidFill>
              <a:highlight>
                <a:srgbClr val="EFEFE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 l="2240" r="2392" b="75987"/>
          <a:stretch/>
        </p:blipFill>
        <p:spPr>
          <a:xfrm>
            <a:off x="441325" y="542925"/>
            <a:ext cx="7169150" cy="116205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>
            <a:spLocks noGrp="1"/>
          </p:cNvSpPr>
          <p:nvPr>
            <p:ph type="title"/>
          </p:nvPr>
        </p:nvSpPr>
        <p:spPr>
          <a:xfrm>
            <a:off x="500062" y="-88900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9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Классификация Bosniak</a:t>
            </a:r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body" idx="4294967295"/>
          </p:nvPr>
        </p:nvSpPr>
        <p:spPr>
          <a:xfrm>
            <a:off x="0" y="382012"/>
            <a:ext cx="8917800" cy="1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Тактика ведения: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2100" b="1" i="0" u="none" strike="noStrike" cap="none">
              <a:solidFill>
                <a:srgbClr val="99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16"/>
          <p:cNvSpPr/>
          <p:nvPr/>
        </p:nvSpPr>
        <p:spPr>
          <a:xfrm>
            <a:off x="374225" y="1346950"/>
            <a:ext cx="8158800" cy="326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начиная с категории IIF!</a:t>
            </a: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требует динамического наблюдения </a:t>
            </a:r>
            <a:r>
              <a:rPr lang="ru" sz="2000" b="1" i="0" u="none" strike="noStrike" cap="none">
                <a:solidFill>
                  <a:srgbClr val="FF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из-за риска малигнизации в 10-15%</a:t>
            </a:r>
            <a:endParaRPr sz="20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обычно рекомендуется </a:t>
            </a:r>
            <a:r>
              <a:rPr lang="ru" sz="20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3 года</a:t>
            </a: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, но некоторые авторы рекомендуют </a:t>
            </a:r>
            <a:r>
              <a:rPr lang="ru" sz="20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5 лет</a:t>
            </a: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 из-за возможности очень медленного роста некоторых кистозных опухолей почки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в течение </a:t>
            </a:r>
            <a:r>
              <a:rPr lang="ru" sz="20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1-го года</a:t>
            </a: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 наблюдение каждые </a:t>
            </a:r>
            <a:r>
              <a:rPr lang="ru" sz="20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6 месяцев</a:t>
            </a: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, затем </a:t>
            </a:r>
            <a:r>
              <a:rPr lang="ru" sz="2000" b="1" i="0" u="none" strike="noStrike" cap="none">
                <a:solidFill>
                  <a:srgbClr val="85200C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ежегодно</a:t>
            </a:r>
            <a:endParaRPr sz="2000" b="1" i="0" u="none" strike="noStrike" cap="none">
              <a:solidFill>
                <a:srgbClr val="85200C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544512" y="-103187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9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Классификация Bosniak</a:t>
            </a:r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body" idx="4294967295"/>
          </p:nvPr>
        </p:nvSpPr>
        <p:spPr>
          <a:xfrm>
            <a:off x="113100" y="501300"/>
            <a:ext cx="8917800" cy="1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ru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Тактика ведения: 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2100" b="1" i="0" u="none" strike="noStrike" cap="none">
              <a:solidFill>
                <a:srgbClr val="99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76050" y="1295125"/>
            <a:ext cx="8991900" cy="377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17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хирургическое вмешательство рекомендуется для кист III и IV категории из-за 50- и 90-% вероятности ПКР соответственно</a:t>
            </a:r>
            <a:endParaRPr sz="17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700"/>
              <a:buFont typeface="Arial"/>
              <a:buChar char="➢"/>
            </a:pPr>
            <a:r>
              <a:rPr lang="ru" sz="1700" b="1" i="0" u="none" strike="noStrike" cap="none">
                <a:solidFill>
                  <a:srgbClr val="98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Нерешённые проблемы:</a:t>
            </a:r>
            <a:endParaRPr sz="1700" b="1" i="0" u="none" strike="noStrike" cap="none">
              <a:solidFill>
                <a:srgbClr val="98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00"/>
              <a:buFont typeface="Arial"/>
              <a:buChar char="➢"/>
            </a:pPr>
            <a:r>
              <a:rPr lang="ru" sz="17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разработка подкласса III категории, который поможет дифференцировать</a:t>
            </a:r>
            <a:r>
              <a:rPr lang="ru" sz="1700" b="1" i="0" u="none" strike="noStrike" cap="none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 менее злокачественные образования </a:t>
            </a:r>
            <a:endParaRPr sz="1700" b="1" i="0" u="none" strike="noStrike" cap="none">
              <a:solidFill>
                <a:schemeClr val="dk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00"/>
              <a:buFont typeface="Arial"/>
              <a:buChar char="➢"/>
            </a:pPr>
            <a:r>
              <a:rPr lang="ru" sz="17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споры о лечении образований III категории, поскольку 50% этих пациентов подвергаются хирургическому вмешательству по поводу доброкачественных образований</a:t>
            </a:r>
            <a:endParaRPr sz="17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00"/>
              <a:buFont typeface="Arial"/>
              <a:buChar char="➢"/>
            </a:pPr>
            <a:r>
              <a:rPr lang="ru" sz="17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динамическое наблюдение пациентов с кистами III и IV категории, при размере образования  менее 2 см, множеством сопутствующих заболеваний или ограниченной продолжительностью жизни</a:t>
            </a:r>
            <a:endParaRPr sz="17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8"/>
          <p:cNvPicPr preferRelativeResize="0"/>
          <p:nvPr/>
        </p:nvPicPr>
        <p:blipFill rotWithShape="1">
          <a:blip r:embed="rId3">
            <a:alphaModFix/>
          </a:blip>
          <a:srcRect l="28698" t="16473" r="52464" b="53917"/>
          <a:stretch/>
        </p:blipFill>
        <p:spPr>
          <a:xfrm>
            <a:off x="85725" y="673100"/>
            <a:ext cx="2957512" cy="2474912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9" name="Google Shape;239;p18"/>
          <p:cNvSpPr txBox="1"/>
          <p:nvPr/>
        </p:nvSpPr>
        <p:spPr>
          <a:xfrm>
            <a:off x="2547937" y="554037"/>
            <a:ext cx="29987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0" y="3318925"/>
            <a:ext cx="3170400" cy="182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8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А. </a:t>
            </a:r>
            <a:r>
              <a:rPr lang="ru" sz="15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Т2-ВИ в корональной плоскости с быстрой спин-эхо-последовательностью (FSE): образование гетерогенной структуры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 txBox="1"/>
          <p:nvPr/>
        </p:nvSpPr>
        <p:spPr>
          <a:xfrm>
            <a:off x="879450" y="61425"/>
            <a:ext cx="738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FF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МРТ. Кистозное образование левой почки (Bosniak IV)</a:t>
            </a:r>
            <a:endParaRPr sz="20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8"/>
          <p:cNvPicPr preferRelativeResize="0"/>
          <p:nvPr/>
        </p:nvPicPr>
        <p:blipFill rotWithShape="1">
          <a:blip r:embed="rId4">
            <a:alphaModFix/>
          </a:blip>
          <a:srcRect l="59216" t="22300" r="22664" b="49107"/>
          <a:stretch/>
        </p:blipFill>
        <p:spPr>
          <a:xfrm>
            <a:off x="3154362" y="673100"/>
            <a:ext cx="3000375" cy="2474912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3" name="Google Shape;243;p18"/>
          <p:cNvSpPr/>
          <p:nvPr/>
        </p:nvSpPr>
        <p:spPr>
          <a:xfrm>
            <a:off x="3257588" y="3318925"/>
            <a:ext cx="2871600" cy="145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Б.  Доконтрастное </a:t>
            </a:r>
            <a:endParaRPr sz="1800" b="1" i="0" u="none" strike="noStrike" cap="none">
              <a:solidFill>
                <a:schemeClr val="dk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Т1- ВИ: умеренно гетерогенное образование</a:t>
            </a:r>
            <a:endParaRPr sz="2300" b="1" i="0" u="none" strike="noStrike" cap="none">
              <a:solidFill>
                <a:schemeClr val="dk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8"/>
          <p:cNvPicPr preferRelativeResize="0"/>
          <p:nvPr/>
        </p:nvPicPr>
        <p:blipFill rotWithShape="1">
          <a:blip r:embed="rId5">
            <a:alphaModFix/>
          </a:blip>
          <a:srcRect l="48773" t="55970" r="31808" b="13090"/>
          <a:stretch/>
        </p:blipFill>
        <p:spPr>
          <a:xfrm>
            <a:off x="6261100" y="673100"/>
            <a:ext cx="2782887" cy="2474912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5" name="Google Shape;245;p18"/>
          <p:cNvSpPr/>
          <p:nvPr/>
        </p:nvSpPr>
        <p:spPr>
          <a:xfrm>
            <a:off x="6216375" y="3318925"/>
            <a:ext cx="2871600" cy="177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600" b="1" i="0" u="none" strike="noStrike" cap="none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В.  Постконтрастное Т1-ВИ: солидный компонент размером 8 мм, локализующийся на задней стенки кистозного образования</a:t>
            </a:r>
            <a:endParaRPr sz="1800" b="1" i="0" u="none" strike="noStrike" cap="none">
              <a:solidFill>
                <a:schemeClr val="dk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9"/>
          <p:cNvPicPr preferRelativeResize="0"/>
          <p:nvPr/>
        </p:nvPicPr>
        <p:blipFill rotWithShape="1">
          <a:blip r:embed="rId3">
            <a:alphaModFix/>
          </a:blip>
          <a:srcRect l="22099" t="10049" r="52467" b="55699"/>
          <a:stretch/>
        </p:blipFill>
        <p:spPr>
          <a:xfrm>
            <a:off x="133350" y="633412"/>
            <a:ext cx="4343400" cy="329565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1" name="Google Shape;251;p19"/>
          <p:cNvSpPr txBox="1"/>
          <p:nvPr/>
        </p:nvSpPr>
        <p:spPr>
          <a:xfrm>
            <a:off x="44400" y="0"/>
            <a:ext cx="903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2100" b="1" i="0" u="none" strike="noStrike" cap="none">
                <a:solidFill>
                  <a:srgbClr val="FF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CEUS. Кистозное образование почки (Bosniak II)</a:t>
            </a:r>
            <a:endParaRPr sz="22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9"/>
          <p:cNvPicPr preferRelativeResize="0"/>
          <p:nvPr/>
        </p:nvPicPr>
        <p:blipFill rotWithShape="1">
          <a:blip r:embed="rId3">
            <a:alphaModFix/>
          </a:blip>
          <a:srcRect l="48962" t="8256" r="25837" b="56256"/>
          <a:stretch/>
        </p:blipFill>
        <p:spPr>
          <a:xfrm>
            <a:off x="4621212" y="633412"/>
            <a:ext cx="4400550" cy="3306762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3" name="Google Shape;253;p19"/>
          <p:cNvSpPr/>
          <p:nvPr/>
        </p:nvSpPr>
        <p:spPr>
          <a:xfrm>
            <a:off x="183950" y="4100000"/>
            <a:ext cx="4293600" cy="99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24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А.  КТ: </a:t>
            </a:r>
            <a:r>
              <a:rPr lang="ru" sz="24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Киста с тонкой перегородкой</a:t>
            </a:r>
            <a:endParaRPr sz="2400" b="1" i="0" u="none" strike="noStrike" cap="none">
              <a:solidFill>
                <a:srgbClr val="00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4621075" y="4040800"/>
            <a:ext cx="4461900" cy="105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22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Б.  CEUS: изображение тонкой перегородки той же кисты</a:t>
            </a:r>
            <a:endParaRPr sz="2200" b="1" i="0" u="none" strike="noStrike" cap="none">
              <a:solidFill>
                <a:srgbClr val="00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>
            <a:off x="596900" y="325437"/>
            <a:ext cx="7686675" cy="166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 sz="42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596900" y="1360487"/>
            <a:ext cx="827405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r>
              <a:rPr lang="ru" sz="2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Рассмотреть вклад различных методов инструментальных исследований (в т.ч. биопсии под визуальным контролем) в диагностике кистозных и солидных образований почек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0"/>
          <p:cNvPicPr preferRelativeResize="0"/>
          <p:nvPr/>
        </p:nvPicPr>
        <p:blipFill rotWithShape="1">
          <a:blip r:embed="rId3">
            <a:alphaModFix/>
          </a:blip>
          <a:srcRect l="22261" t="50433" r="52563" b="8967"/>
          <a:stretch/>
        </p:blipFill>
        <p:spPr>
          <a:xfrm>
            <a:off x="100012" y="581025"/>
            <a:ext cx="4286250" cy="3343275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20"/>
          <p:cNvPicPr preferRelativeResize="0"/>
          <p:nvPr/>
        </p:nvPicPr>
        <p:blipFill rotWithShape="1">
          <a:blip r:embed="rId3">
            <a:alphaModFix/>
          </a:blip>
          <a:srcRect l="48915" t="50664" r="25767" b="9118"/>
          <a:stretch/>
        </p:blipFill>
        <p:spPr>
          <a:xfrm>
            <a:off x="4521200" y="581025"/>
            <a:ext cx="4522787" cy="3343275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1" name="Google Shape;261;p20"/>
          <p:cNvSpPr txBox="1"/>
          <p:nvPr/>
        </p:nvSpPr>
        <p:spPr>
          <a:xfrm>
            <a:off x="37000" y="0"/>
            <a:ext cx="9107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2100" b="1" i="0" u="none" strike="noStrike" cap="none">
                <a:solidFill>
                  <a:srgbClr val="FF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CEUS. Кистозное образование почки (Bosniak II)</a:t>
            </a:r>
            <a:endParaRPr sz="22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134625" y="4058700"/>
            <a:ext cx="4217100" cy="93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100" b="1" i="0" u="none" strike="noStrike" cap="none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В. УЗИ: атипичная киста с мягкотканным компонентым</a:t>
            </a:r>
            <a:endParaRPr sz="2100" b="1" i="0" u="none" strike="noStrike" cap="none">
              <a:solidFill>
                <a:schemeClr val="dk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4660850" y="4058700"/>
            <a:ext cx="4217100" cy="93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800" b="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Г.  CEUS: Отсутствие контрастирования  мягкотканного компонента кисты</a:t>
            </a:r>
            <a:endParaRPr sz="1800" b="1" i="0" u="none" strike="noStrike" cap="none">
              <a:solidFill>
                <a:schemeClr val="dk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>
            <a:spLocks noGrp="1"/>
          </p:cNvSpPr>
          <p:nvPr>
            <p:ph type="title"/>
          </p:nvPr>
        </p:nvSpPr>
        <p:spPr>
          <a:xfrm>
            <a:off x="566737" y="401637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9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Классификация Bosniak</a:t>
            </a:r>
            <a:endParaRPr/>
          </a:p>
        </p:txBody>
      </p:sp>
      <p:sp>
        <p:nvSpPr>
          <p:cNvPr id="269" name="Google Shape;269;p21"/>
          <p:cNvSpPr txBox="1">
            <a:spLocks noGrp="1"/>
          </p:cNvSpPr>
          <p:nvPr>
            <p:ph type="body" idx="4294967295"/>
          </p:nvPr>
        </p:nvSpPr>
        <p:spPr>
          <a:xfrm>
            <a:off x="68700" y="1233975"/>
            <a:ext cx="8917800" cy="1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2100" b="1" i="0" u="none" strike="noStrike" cap="none">
              <a:solidFill>
                <a:srgbClr val="99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125775" y="1987100"/>
            <a:ext cx="4114800" cy="306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Диффузионная МРТ:</a:t>
            </a:r>
            <a:endParaRPr sz="22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наличие утолщенной перегородки с ограничением указывает на злокачественное новообразование</a:t>
            </a:r>
            <a:endParaRPr sz="22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4481825" y="1901975"/>
            <a:ext cx="4613700" cy="3152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Биопсия: </a:t>
            </a:r>
            <a:endParaRPr sz="22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может применяться у пациентов: в пожилом возрасте, с одной почкой или высоким риском хирургических осложнений</a:t>
            </a:r>
            <a:endParaRPr sz="2900" b="1" i="0" u="none" strike="noStrike" cap="none">
              <a:solidFill>
                <a:schemeClr val="dk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0" y="1310175"/>
            <a:ext cx="9143999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Некоторые авторы рекомендуют использовать такие методы, как:  </a:t>
            </a:r>
            <a:endParaRPr sz="20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"/>
          <p:cNvSpPr txBox="1">
            <a:spLocks noGrp="1"/>
          </p:cNvSpPr>
          <p:nvPr>
            <p:ph type="title"/>
          </p:nvPr>
        </p:nvSpPr>
        <p:spPr>
          <a:xfrm>
            <a:off x="596900" y="490537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2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Список литературы</a:t>
            </a:r>
            <a:endParaRPr/>
          </a:p>
        </p:txBody>
      </p:sp>
      <p:sp>
        <p:nvSpPr>
          <p:cNvPr id="278" name="Google Shape;278;p52"/>
          <p:cNvSpPr txBox="1">
            <a:spLocks noGrp="1"/>
          </p:cNvSpPr>
          <p:nvPr>
            <p:ph type="body" idx="4294967295"/>
          </p:nvPr>
        </p:nvSpPr>
        <p:spPr>
          <a:xfrm>
            <a:off x="633225" y="13092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ru" sz="15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Carlos Nicolau,Natalie Antunes,Blanca Paño,and Carmen Sebastia ”Imaging Characterization of Renal Masses”//Medicina (Kaunas).- 2021.- №57 (1)</a:t>
            </a:r>
            <a:endParaRPr sz="15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ru" sz="15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doi: 10.3390/medicina57010051</a:t>
            </a:r>
            <a:endParaRPr sz="15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1" i="0" u="none" strike="noStrike" cap="none">
              <a:solidFill>
                <a:schemeClr val="accent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800" b="1" i="0" u="none" strike="noStrike" cap="none">
              <a:solidFill>
                <a:schemeClr val="accent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3"/>
          <p:cNvSpPr txBox="1">
            <a:spLocks noGrp="1"/>
          </p:cNvSpPr>
          <p:nvPr>
            <p:ph type="title"/>
          </p:nvPr>
        </p:nvSpPr>
        <p:spPr>
          <a:xfrm>
            <a:off x="2157412" y="1976437"/>
            <a:ext cx="4754562" cy="85090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1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542925" y="393700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4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Введение</a:t>
            </a:r>
            <a:endParaRPr dirty="0"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1"/>
          </p:nvPr>
        </p:nvSpPr>
        <p:spPr>
          <a:xfrm>
            <a:off x="119061" y="1323975"/>
            <a:ext cx="8901721" cy="2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Font typeface="Arial"/>
              <a:buNone/>
            </a:pPr>
            <a:r>
              <a:rPr lang="ru" sz="24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-   Новообразования </a:t>
            </a:r>
            <a:r>
              <a:rPr lang="ru" sz="24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 почке являются довольно </a:t>
            </a:r>
            <a:r>
              <a:rPr lang="ru" sz="24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часто встречаемой </a:t>
            </a:r>
            <a:r>
              <a:rPr lang="ru" sz="24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патологией в рутинной практике врача отделения лучевой диагностики</a:t>
            </a: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Font typeface="Arial"/>
              <a:buNone/>
            </a:pPr>
            <a:r>
              <a:rPr lang="ru" sz="24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-   Большинство </a:t>
            </a:r>
            <a:r>
              <a:rPr lang="ru" sz="24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из них представляют собой простые кисты, не требующие дальнейшего исследования, но также часто встречаются сложные кисты и солидные образования </a:t>
            </a: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Font typeface="Arial"/>
              <a:buNone/>
            </a:pPr>
            <a:r>
              <a:rPr lang="ru" sz="24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-   Наиболее </a:t>
            </a:r>
            <a:r>
              <a:rPr lang="ru" sz="24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распространенными методами визуализации </a:t>
            </a:r>
            <a:r>
              <a:rPr lang="ru" sz="24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являются: УЗИ</a:t>
            </a:r>
            <a:r>
              <a:rPr lang="ru" sz="24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, УЗИ с контрастированием (CEUS), КТ и МРТ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542925" y="393700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Введение</a:t>
            </a:r>
            <a:endParaRPr/>
          </a:p>
        </p:txBody>
      </p:sp>
      <p:sp>
        <p:nvSpPr>
          <p:cNvPr id="56" name="Google Shape;56;p4"/>
          <p:cNvSpPr txBox="1"/>
          <p:nvPr/>
        </p:nvSpPr>
        <p:spPr>
          <a:xfrm>
            <a:off x="2895600" y="1273175"/>
            <a:ext cx="3352800" cy="522287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None/>
            </a:pPr>
            <a:r>
              <a:rPr lang="ru" sz="2200" b="1" i="0" u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 Образования почек</a:t>
            </a:r>
            <a:endParaRPr/>
          </a:p>
        </p:txBody>
      </p:sp>
      <p:sp>
        <p:nvSpPr>
          <p:cNvPr id="57" name="Google Shape;57;p4"/>
          <p:cNvSpPr txBox="1"/>
          <p:nvPr/>
        </p:nvSpPr>
        <p:spPr>
          <a:xfrm>
            <a:off x="473075" y="1995487"/>
            <a:ext cx="3352800" cy="522287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None/>
            </a:pPr>
            <a:r>
              <a:rPr lang="ru" sz="2200" b="1" i="0" u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       Кистозные</a:t>
            </a:r>
            <a:endParaRPr/>
          </a:p>
        </p:txBody>
      </p:sp>
      <p:sp>
        <p:nvSpPr>
          <p:cNvPr id="58" name="Google Shape;58;p4"/>
          <p:cNvSpPr txBox="1"/>
          <p:nvPr/>
        </p:nvSpPr>
        <p:spPr>
          <a:xfrm>
            <a:off x="5080000" y="1995487"/>
            <a:ext cx="3352800" cy="522287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None/>
            </a:pPr>
            <a:r>
              <a:rPr lang="ru" sz="2200" b="1" i="0" u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          Солидные</a:t>
            </a:r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3759200" y="2643187"/>
            <a:ext cx="2571750" cy="522287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None/>
            </a:pPr>
            <a:r>
              <a:rPr lang="ru" sz="2200" b="1" i="0" u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Очаговые</a:t>
            </a:r>
            <a:endParaRPr/>
          </a:p>
        </p:txBody>
      </p:sp>
      <p:sp>
        <p:nvSpPr>
          <p:cNvPr id="60" name="Google Shape;60;p4"/>
          <p:cNvSpPr txBox="1"/>
          <p:nvPr/>
        </p:nvSpPr>
        <p:spPr>
          <a:xfrm>
            <a:off x="6408737" y="2649537"/>
            <a:ext cx="2638425" cy="493712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Инфильтративные</a:t>
            </a:r>
            <a:endParaRPr/>
          </a:p>
        </p:txBody>
      </p:sp>
      <p:sp>
        <p:nvSpPr>
          <p:cNvPr id="61" name="Google Shape;61;p4"/>
          <p:cNvSpPr txBox="1"/>
          <p:nvPr/>
        </p:nvSpPr>
        <p:spPr>
          <a:xfrm>
            <a:off x="3345231" y="3045348"/>
            <a:ext cx="3000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Times New Roman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Почечно-клеточный рак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Times New Roman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Ангиомиолипома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Times New Roman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Онкоцитома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5962910" y="2978399"/>
            <a:ext cx="3270300" cy="291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Times New Roman"/>
              <a:buChar char="➢"/>
            </a:pPr>
            <a:r>
              <a:rPr lang="ru" sz="18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Первичные и вторичные  злокачественные образования </a:t>
            </a:r>
            <a:endParaRPr sz="18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Times New Roman"/>
              <a:buChar char="➢"/>
            </a:pPr>
            <a:r>
              <a:rPr lang="ru" sz="18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Заболевания воспалительного              характера</a:t>
            </a:r>
            <a:endParaRPr sz="18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73076"/>
              </a:lnSpc>
              <a:spcBef>
                <a:spcPts val="2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3" name="Google Shape;63;p4"/>
          <p:cNvCxnSpPr/>
          <p:nvPr/>
        </p:nvCxnSpPr>
        <p:spPr>
          <a:xfrm flipH="1">
            <a:off x="2149475" y="1790700"/>
            <a:ext cx="758825" cy="204787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4" name="Google Shape;64;p4"/>
          <p:cNvCxnSpPr/>
          <p:nvPr/>
        </p:nvCxnSpPr>
        <p:spPr>
          <a:xfrm>
            <a:off x="6248400" y="1790700"/>
            <a:ext cx="758825" cy="204787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65" name="Google Shape;65;p4"/>
          <p:cNvCxnSpPr/>
          <p:nvPr/>
        </p:nvCxnSpPr>
        <p:spPr>
          <a:xfrm flipH="1">
            <a:off x="5810250" y="2530475"/>
            <a:ext cx="220662" cy="104775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6" name="Google Shape;66;p4"/>
          <p:cNvCxnSpPr/>
          <p:nvPr/>
        </p:nvCxnSpPr>
        <p:spPr>
          <a:xfrm>
            <a:off x="7138987" y="2536825"/>
            <a:ext cx="222250" cy="103187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569912" y="-74612"/>
            <a:ext cx="7885112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9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Методы инструментальной диагностики образований почек</a:t>
            </a:r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106362" y="1249362"/>
            <a:ext cx="768826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Font typeface="Noto Sans Symbols"/>
              <a:buNone/>
            </a:pPr>
            <a:r>
              <a:rPr lang="ru" sz="80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-   </a:t>
            </a:r>
            <a:r>
              <a:rPr lang="ru" sz="96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Большинство </a:t>
            </a:r>
            <a:r>
              <a:rPr lang="ru" sz="96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образований в почках обнаруживаются случайно во время </a:t>
            </a:r>
            <a:r>
              <a:rPr lang="ru" sz="96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УЗИ или КТ в венозную фазу</a:t>
            </a:r>
            <a:endParaRPr sz="9600" b="0" i="0" u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Font typeface="Arial"/>
              <a:buNone/>
            </a:pPr>
            <a:r>
              <a:rPr lang="ru" sz="9600" b="1" dirty="0" smtClean="0">
                <a:solidFill>
                  <a:srgbClr val="1A1A1A"/>
                </a:solidFill>
              </a:rPr>
              <a:t>-  </a:t>
            </a:r>
            <a:r>
              <a:rPr lang="ru" sz="96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Образования</a:t>
            </a:r>
            <a:r>
              <a:rPr lang="ru" sz="96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, за исключением типичной простой кисты и жиросодержащей АМЛ, требуют проведения дальнейшего КТ или МРТ с контрастированием</a:t>
            </a:r>
            <a:endParaRPr sz="96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100" b="1" i="0" u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 b="1" i="0" u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152400" y="152400"/>
            <a:ext cx="3000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>
            <a:spLocks noGrp="1"/>
          </p:cNvSpPr>
          <p:nvPr>
            <p:ph type="title"/>
          </p:nvPr>
        </p:nvSpPr>
        <p:spPr>
          <a:xfrm>
            <a:off x="569912" y="-74612"/>
            <a:ext cx="7885112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9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Методы инструментальной диагностики образований почек</a:t>
            </a:r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0" y="996950"/>
            <a:ext cx="768826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ru" sz="12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" sz="20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 протоколе КТ/ МРТ для характеристики образований почек нет единого мнения, но различные авторы выделяют: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1200" b="1" i="0" u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 b="1" i="0" u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33350" y="2289175"/>
            <a:ext cx="3829050" cy="409575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фаза без контрастирования</a:t>
            </a:r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117475" y="2870200"/>
            <a:ext cx="4371975" cy="65405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 cap="flat" cmpd="sng">
            <a:solidFill>
              <a:srgbClr val="4F75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кортикомедуллярная фаза (25-70 </a:t>
            </a:r>
            <a:r>
              <a:rPr lang="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сек.</a:t>
            </a:r>
            <a:r>
              <a:rPr lang="ru" sz="20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после введения КВ)</a:t>
            </a:r>
            <a:endParaRPr/>
          </a:p>
        </p:txBody>
      </p:sp>
      <p:sp>
        <p:nvSpPr>
          <p:cNvPr id="82" name="Google Shape;82;p6"/>
          <p:cNvSpPr txBox="1"/>
          <p:nvPr/>
        </p:nvSpPr>
        <p:spPr>
          <a:xfrm>
            <a:off x="152400" y="152400"/>
            <a:ext cx="3000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127000" y="3613150"/>
            <a:ext cx="3940175" cy="1433512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венозная фаза (портальная, или предпочтительно нефрографическая), через 100 </a:t>
            </a:r>
            <a:r>
              <a:rPr lang="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сек. </a:t>
            </a: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после введения</a:t>
            </a: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5343525" y="2266950"/>
            <a:ext cx="2811462" cy="1665287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экскреторная фаза, возникающая через 3 мин. после введения КВ</a:t>
            </a:r>
            <a:endParaRPr/>
          </a:p>
        </p:txBody>
      </p:sp>
      <p:cxnSp>
        <p:nvCxnSpPr>
          <p:cNvPr id="85" name="Google Shape;85;p6"/>
          <p:cNvCxnSpPr/>
          <p:nvPr/>
        </p:nvCxnSpPr>
        <p:spPr>
          <a:xfrm>
            <a:off x="4270375" y="1920875"/>
            <a:ext cx="7937" cy="2667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 rot="10800000" flipH="1">
            <a:off x="4264025" y="2187575"/>
            <a:ext cx="1154112" cy="635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7" name="Google Shape;87;p6"/>
          <p:cNvCxnSpPr/>
          <p:nvPr/>
        </p:nvCxnSpPr>
        <p:spPr>
          <a:xfrm rot="10800000">
            <a:off x="3122612" y="2187575"/>
            <a:ext cx="1155700" cy="635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 txBox="1">
            <a:spLocks noGrp="1"/>
          </p:cNvSpPr>
          <p:nvPr>
            <p:ph type="title"/>
          </p:nvPr>
        </p:nvSpPr>
        <p:spPr>
          <a:xfrm>
            <a:off x="569912" y="-74612"/>
            <a:ext cx="7885112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9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Методы инструментальной диагностики образований почек</a:t>
            </a:r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1"/>
          </p:nvPr>
        </p:nvSpPr>
        <p:spPr>
          <a:xfrm>
            <a:off x="290512" y="1435100"/>
            <a:ext cx="768826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 b="1" i="0" u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 b="1" i="0" u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 txBox="1"/>
          <p:nvPr/>
        </p:nvSpPr>
        <p:spPr>
          <a:xfrm>
            <a:off x="152400" y="152400"/>
            <a:ext cx="3000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2439987" y="1169987"/>
            <a:ext cx="4264025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"/>
              <a:buNone/>
            </a:pPr>
            <a:r>
              <a:rPr lang="ru" sz="25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КТ </a:t>
            </a:r>
            <a:r>
              <a:rPr lang="ru" sz="1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7"/>
          <p:cNvSpPr txBox="1"/>
          <p:nvPr/>
        </p:nvSpPr>
        <p:spPr>
          <a:xfrm>
            <a:off x="5018087" y="1169987"/>
            <a:ext cx="1028700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"/>
              <a:buNone/>
            </a:pPr>
            <a:r>
              <a:rPr lang="ru" sz="25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МРТ</a:t>
            </a:r>
            <a:endParaRPr/>
          </a:p>
        </p:txBody>
      </p:sp>
      <p:sp>
        <p:nvSpPr>
          <p:cNvPr id="97" name="Google Shape;97;p7"/>
          <p:cNvSpPr txBox="1"/>
          <p:nvPr/>
        </p:nvSpPr>
        <p:spPr>
          <a:xfrm>
            <a:off x="3744912" y="1257300"/>
            <a:ext cx="42624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или                         </a:t>
            </a:r>
            <a:endParaRPr/>
          </a:p>
        </p:txBody>
      </p:sp>
      <p:sp>
        <p:nvSpPr>
          <p:cNvPr id="98" name="Google Shape;98;p7"/>
          <p:cNvSpPr txBox="1"/>
          <p:nvPr/>
        </p:nvSpPr>
        <p:spPr>
          <a:xfrm>
            <a:off x="0" y="1619250"/>
            <a:ext cx="4200525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rPr lang="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рекомендует использовать большая часть авторов</a:t>
            </a:r>
            <a:endParaRPr sz="2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большая доступность</a:t>
            </a:r>
            <a:endParaRPr sz="2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более низкая стоимость</a:t>
            </a:r>
            <a:endParaRPr sz="2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лучшее пространственное разрешение</a:t>
            </a:r>
            <a:endParaRPr sz="20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качественное изображение без артефактов</a:t>
            </a:r>
            <a:endParaRPr/>
          </a:p>
        </p:txBody>
      </p:sp>
      <p:sp>
        <p:nvSpPr>
          <p:cNvPr id="99" name="Google Shape;99;p7"/>
          <p:cNvSpPr txBox="1"/>
          <p:nvPr/>
        </p:nvSpPr>
        <p:spPr>
          <a:xfrm>
            <a:off x="4244975" y="1609725"/>
            <a:ext cx="4772025" cy="324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отсутствие ионизирующего излучения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дополнительная информация, полученная за счет диффузионной визуализации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Font typeface="Arial"/>
              <a:buNone/>
            </a:pPr>
            <a:r>
              <a:rPr lang="ru" sz="20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- более привлекательный и полный метод, в зависимости от доступности его можно считать первым диагностическим методом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569912" y="-74612"/>
            <a:ext cx="7885112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9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Методы инструментальной диагностики образований почек</a:t>
            </a:r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290512" y="1412875"/>
            <a:ext cx="768826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 b="1" i="0" u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 b="1" i="0" u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 txBox="1"/>
          <p:nvPr/>
        </p:nvSpPr>
        <p:spPr>
          <a:xfrm>
            <a:off x="152400" y="152400"/>
            <a:ext cx="3000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569912" y="1147762"/>
            <a:ext cx="4262437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lang="ru" sz="25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Новые методы: </a:t>
            </a:r>
            <a:r>
              <a:rPr lang="ru" sz="14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8" name="Google Shape;108;p8"/>
          <p:cNvSpPr txBox="1"/>
          <p:nvPr/>
        </p:nvSpPr>
        <p:spPr>
          <a:xfrm>
            <a:off x="650875" y="1179512"/>
            <a:ext cx="1028700" cy="5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614362" y="1647825"/>
            <a:ext cx="2614612" cy="2173287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КТ-текстурный анализ для количественной оценки гетерогенности опухоли</a:t>
            </a: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598487" y="3984625"/>
            <a:ext cx="3694112" cy="61753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Диффузионная и перфузионная МРТ</a:t>
            </a:r>
            <a:endParaRPr/>
          </a:p>
        </p:txBody>
      </p:sp>
      <p:sp>
        <p:nvSpPr>
          <p:cNvPr id="111" name="Google Shape;111;p8"/>
          <p:cNvSpPr/>
          <p:nvPr/>
        </p:nvSpPr>
        <p:spPr>
          <a:xfrm>
            <a:off x="4538662" y="1687512"/>
            <a:ext cx="4352925" cy="107632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Количественное определение концентрации йода с помощью двухэнергетической КТ</a:t>
            </a:r>
            <a:endParaRPr/>
          </a:p>
        </p:txBody>
      </p:sp>
      <p:sp>
        <p:nvSpPr>
          <p:cNvPr id="112" name="Google Shape;112;p8"/>
          <p:cNvSpPr/>
          <p:nvPr/>
        </p:nvSpPr>
        <p:spPr>
          <a:xfrm>
            <a:off x="4545012" y="2874962"/>
            <a:ext cx="4144962" cy="1927225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Использование программ для сегментации образования (для более точного определения, например, степени контрастирования опухоли)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7688262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00"/>
              <a:buFont typeface="Arial"/>
              <a:buAutoNum type="romanUcPeriod"/>
            </a:pPr>
            <a:r>
              <a:rPr lang="ru" sz="29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Простая киста</a:t>
            </a: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1"/>
          </p:nvPr>
        </p:nvSpPr>
        <p:spPr>
          <a:xfrm>
            <a:off x="0" y="1160462"/>
            <a:ext cx="8297862" cy="2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Font typeface="Arial"/>
              <a:buNone/>
            </a:pPr>
            <a:r>
              <a:rPr lang="ru" sz="2100" b="1" i="0" u="none" dirty="0" smtClean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     Жидкостное </a:t>
            </a:r>
            <a:r>
              <a:rPr lang="ru" sz="21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образование с тонкой стенкой (≤2 мм) и четкими контурами, без перегородок и мягкотканного компонента</a:t>
            </a:r>
            <a:endParaRPr dirty="0"/>
          </a:p>
        </p:txBody>
      </p:sp>
      <p:sp>
        <p:nvSpPr>
          <p:cNvPr id="119" name="Google Shape;119;p9"/>
          <p:cNvSpPr/>
          <p:nvPr/>
        </p:nvSpPr>
        <p:spPr>
          <a:xfrm>
            <a:off x="414337" y="2686050"/>
            <a:ext cx="3092450" cy="1681162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УЗИ: тонкостенное анэхогенное образование</a:t>
            </a:r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4181475" y="2279650"/>
            <a:ext cx="4884737" cy="272415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00"/>
              <a:buFont typeface="Arial"/>
              <a:buChar char="➢"/>
            </a:pPr>
            <a:r>
              <a:rPr lang="ru" sz="22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0–20 HU по данным КТ</a:t>
            </a:r>
            <a:endParaRPr sz="2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00"/>
              <a:buFont typeface="Arial"/>
              <a:buChar char="➢"/>
            </a:pPr>
            <a:r>
              <a:rPr lang="ru" sz="22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гиперинтенсивные на Т2-ВИ</a:t>
            </a:r>
            <a:r>
              <a:rPr lang="ru" sz="2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2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и гипоинтенсивные на Т1-ВИ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Экран (16:9)</PresentationFormat>
  <Paragraphs>192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Times New Roman</vt:lpstr>
      <vt:lpstr>Noto Sans Symbols</vt:lpstr>
      <vt:lpstr>Raleway</vt:lpstr>
      <vt:lpstr>Lato</vt:lpstr>
      <vt:lpstr>1_Streamline</vt:lpstr>
      <vt:lpstr>3_Streamline</vt:lpstr>
      <vt:lpstr>Визуализация опухолей почек. Часть 1</vt:lpstr>
      <vt:lpstr>Цель</vt:lpstr>
      <vt:lpstr>Введение</vt:lpstr>
      <vt:lpstr>Введение</vt:lpstr>
      <vt:lpstr>Методы инструментальной диагностики образований почек</vt:lpstr>
      <vt:lpstr>Методы инструментальной диагностики образований почек</vt:lpstr>
      <vt:lpstr>Методы инструментальной диагностики образований почек</vt:lpstr>
      <vt:lpstr>Методы инструментальной диагностики образований почек</vt:lpstr>
      <vt:lpstr>Простая киста</vt:lpstr>
      <vt:lpstr>Сложная киста</vt:lpstr>
      <vt:lpstr>Сложная киста</vt:lpstr>
      <vt:lpstr>Диагностический алгоритм кистозных образований почек</vt:lpstr>
      <vt:lpstr>Классификация Bosniak</vt:lpstr>
      <vt:lpstr>Слайд 14</vt:lpstr>
      <vt:lpstr>Классификация Bosniak</vt:lpstr>
      <vt:lpstr>Классификация Bosniak</vt:lpstr>
      <vt:lpstr>Классификация Bosniak</vt:lpstr>
      <vt:lpstr>Слайд 18</vt:lpstr>
      <vt:lpstr>Слайд 19</vt:lpstr>
      <vt:lpstr>Слайд 20</vt:lpstr>
      <vt:lpstr>Классификация Bosniak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опухолей почек. Часть 1</dc:title>
  <dc:creator>Евдокимова Елена Юрьевна</dc:creator>
  <cp:lastModifiedBy>Виктор</cp:lastModifiedBy>
  <cp:revision>1</cp:revision>
  <dcterms:modified xsi:type="dcterms:W3CDTF">2022-11-29T01:06:12Z</dcterms:modified>
</cp:coreProperties>
</file>