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6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AF6D4-48B5-4AF2-91C2-D9C168185225}" type="datetimeFigureOut">
              <a:rPr lang="ru-RU" smtClean="0"/>
              <a:t>ср 27.05.20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647FA-0135-479C-AD0F-D8FF9635A3EB}" type="slidenum">
              <a:rPr lang="ru-RU" smtClean="0"/>
              <a:t>‹#›</a:t>
            </a:fld>
            <a:endParaRPr lang="ru-RU"/>
          </a:p>
        </p:txBody>
      </p:sp>
    </p:spTree>
    <p:extLst>
      <p:ext uri="{BB962C8B-B14F-4D97-AF65-F5344CB8AC3E}">
        <p14:creationId xmlns:p14="http://schemas.microsoft.com/office/powerpoint/2010/main" val="7084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E71645-ED85-4645-A3B9-47ACFDF9BA4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91ABAB2-3C7B-4CF8-9480-1B3F45F15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9F8EF4A-B39C-4736-8C1B-14C14B4684DD}"/>
              </a:ext>
            </a:extLst>
          </p:cNvPr>
          <p:cNvSpPr>
            <a:spLocks noGrp="1"/>
          </p:cNvSpPr>
          <p:nvPr>
            <p:ph type="dt" sz="half" idx="10"/>
          </p:nvPr>
        </p:nvSpPr>
        <p:spPr/>
        <p:txBody>
          <a:bodyPr/>
          <a:lstStyle/>
          <a:p>
            <a:fld id="{52B91950-39FA-46CD-B955-FAD763FE583D}" type="datetime1">
              <a:rPr lang="ru-RU" smtClean="0"/>
              <a:t>ср 27.05.20</a:t>
            </a:fld>
            <a:endParaRPr lang="ru-RU"/>
          </a:p>
        </p:txBody>
      </p:sp>
      <p:sp>
        <p:nvSpPr>
          <p:cNvPr id="5" name="Нижний колонтитул 4">
            <a:extLst>
              <a:ext uri="{FF2B5EF4-FFF2-40B4-BE49-F238E27FC236}">
                <a16:creationId xmlns:a16="http://schemas.microsoft.com/office/drawing/2014/main" id="{03DF5CD5-B6BB-4D7D-B992-375881D615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D25F789-2B30-40BC-BB4C-62A4608C2363}"/>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337048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7B7E5E-1ACD-4AAC-B1CE-B67EBDF967C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2BC44CA-0244-44E4-AF6F-9B8DECBA493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E3D05A-F49B-4540-BEE8-D0314B88122B}"/>
              </a:ext>
            </a:extLst>
          </p:cNvPr>
          <p:cNvSpPr>
            <a:spLocks noGrp="1"/>
          </p:cNvSpPr>
          <p:nvPr>
            <p:ph type="dt" sz="half" idx="10"/>
          </p:nvPr>
        </p:nvSpPr>
        <p:spPr/>
        <p:txBody>
          <a:bodyPr/>
          <a:lstStyle/>
          <a:p>
            <a:fld id="{810F3E85-1E49-47B5-8682-7CFA2DBA962D}" type="datetime1">
              <a:rPr lang="ru-RU" smtClean="0"/>
              <a:t>ср 27.05.20</a:t>
            </a:fld>
            <a:endParaRPr lang="ru-RU"/>
          </a:p>
        </p:txBody>
      </p:sp>
      <p:sp>
        <p:nvSpPr>
          <p:cNvPr id="5" name="Нижний колонтитул 4">
            <a:extLst>
              <a:ext uri="{FF2B5EF4-FFF2-40B4-BE49-F238E27FC236}">
                <a16:creationId xmlns:a16="http://schemas.microsoft.com/office/drawing/2014/main" id="{905E9318-A6AB-4AFC-B3B4-897F826B0D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A8D50D-CE89-4B34-8D6F-B44ED42218C3}"/>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114694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ECDE506-B3C7-4419-BAF8-A0A77B096FB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24DD9E6-7404-414B-B5CA-7A56106AB64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7A8EDD-02A3-4CFB-8A75-000701D90731}"/>
              </a:ext>
            </a:extLst>
          </p:cNvPr>
          <p:cNvSpPr>
            <a:spLocks noGrp="1"/>
          </p:cNvSpPr>
          <p:nvPr>
            <p:ph type="dt" sz="half" idx="10"/>
          </p:nvPr>
        </p:nvSpPr>
        <p:spPr/>
        <p:txBody>
          <a:bodyPr/>
          <a:lstStyle/>
          <a:p>
            <a:fld id="{F0E7C7B4-D0E4-4CCE-8FD1-15D70C4C5760}" type="datetime1">
              <a:rPr lang="ru-RU" smtClean="0"/>
              <a:t>ср 27.05.20</a:t>
            </a:fld>
            <a:endParaRPr lang="ru-RU"/>
          </a:p>
        </p:txBody>
      </p:sp>
      <p:sp>
        <p:nvSpPr>
          <p:cNvPr id="5" name="Нижний колонтитул 4">
            <a:extLst>
              <a:ext uri="{FF2B5EF4-FFF2-40B4-BE49-F238E27FC236}">
                <a16:creationId xmlns:a16="http://schemas.microsoft.com/office/drawing/2014/main" id="{F3AC8520-5EA3-4436-B3E1-19FD650DBB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537D77-7416-466D-BD07-A7BD5D04A860}"/>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215234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92F2F7-87EE-4A04-AE62-4F8C2C7F2F3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EEA1F6-8BB1-4B26-AB80-EEF23FBF37C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3C7934-B1C4-489C-8880-C46A4EF3C1BD}"/>
              </a:ext>
            </a:extLst>
          </p:cNvPr>
          <p:cNvSpPr>
            <a:spLocks noGrp="1"/>
          </p:cNvSpPr>
          <p:nvPr>
            <p:ph type="dt" sz="half" idx="10"/>
          </p:nvPr>
        </p:nvSpPr>
        <p:spPr/>
        <p:txBody>
          <a:bodyPr/>
          <a:lstStyle/>
          <a:p>
            <a:fld id="{050012C5-D421-447E-8BC6-2DB05DE71FFF}" type="datetime1">
              <a:rPr lang="ru-RU" smtClean="0"/>
              <a:t>ср 27.05.20</a:t>
            </a:fld>
            <a:endParaRPr lang="ru-RU"/>
          </a:p>
        </p:txBody>
      </p:sp>
      <p:sp>
        <p:nvSpPr>
          <p:cNvPr id="5" name="Нижний колонтитул 4">
            <a:extLst>
              <a:ext uri="{FF2B5EF4-FFF2-40B4-BE49-F238E27FC236}">
                <a16:creationId xmlns:a16="http://schemas.microsoft.com/office/drawing/2014/main" id="{FB80EF80-C454-4C32-B67B-65DA8C1C6A3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451DBCB-8CCE-4824-94F5-3B27EC35111C}"/>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389581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B3C8CD-F109-444B-9B33-072CF4DD29E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162B274-BB43-4AD7-8EAC-A91FE2183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46B437B-7BFA-40C7-9B32-0DB921D1A36C}"/>
              </a:ext>
            </a:extLst>
          </p:cNvPr>
          <p:cNvSpPr>
            <a:spLocks noGrp="1"/>
          </p:cNvSpPr>
          <p:nvPr>
            <p:ph type="dt" sz="half" idx="10"/>
          </p:nvPr>
        </p:nvSpPr>
        <p:spPr/>
        <p:txBody>
          <a:bodyPr/>
          <a:lstStyle/>
          <a:p>
            <a:fld id="{3936C76D-0DFC-4111-8385-5C60BE41595E}" type="datetime1">
              <a:rPr lang="ru-RU" smtClean="0"/>
              <a:t>ср 27.05.20</a:t>
            </a:fld>
            <a:endParaRPr lang="ru-RU"/>
          </a:p>
        </p:txBody>
      </p:sp>
      <p:sp>
        <p:nvSpPr>
          <p:cNvPr id="5" name="Нижний колонтитул 4">
            <a:extLst>
              <a:ext uri="{FF2B5EF4-FFF2-40B4-BE49-F238E27FC236}">
                <a16:creationId xmlns:a16="http://schemas.microsoft.com/office/drawing/2014/main" id="{7FCE7706-5B07-448F-B426-F06E314DA8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956563F-09EB-43B8-8DD5-DEB54533EA2D}"/>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193290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53C05-24C8-4D76-941C-A1059E2BC77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C08A2FB-C2FB-4F0E-9E9D-6B51656E9BD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631317C-DD69-4642-AF8A-F49036C4CA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41C542D-A3AE-4787-BD8D-2D5FC09F2FB6}"/>
              </a:ext>
            </a:extLst>
          </p:cNvPr>
          <p:cNvSpPr>
            <a:spLocks noGrp="1"/>
          </p:cNvSpPr>
          <p:nvPr>
            <p:ph type="dt" sz="half" idx="10"/>
          </p:nvPr>
        </p:nvSpPr>
        <p:spPr/>
        <p:txBody>
          <a:bodyPr/>
          <a:lstStyle/>
          <a:p>
            <a:fld id="{7F437DF7-99F7-4F4A-9F20-86D67930B9E7}" type="datetime1">
              <a:rPr lang="ru-RU" smtClean="0"/>
              <a:t>ср 27.05.20</a:t>
            </a:fld>
            <a:endParaRPr lang="ru-RU"/>
          </a:p>
        </p:txBody>
      </p:sp>
      <p:sp>
        <p:nvSpPr>
          <p:cNvPr id="6" name="Нижний колонтитул 5">
            <a:extLst>
              <a:ext uri="{FF2B5EF4-FFF2-40B4-BE49-F238E27FC236}">
                <a16:creationId xmlns:a16="http://schemas.microsoft.com/office/drawing/2014/main" id="{29A70CBA-5E60-4500-AAB4-C7FD7782AD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71F9DF4-122C-48B7-817A-94EB62A17481}"/>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174736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93C34D-8EAD-4743-9E9D-B9B98CCE788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4B464C2-77E3-492A-A331-D96ABC5E9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FA89748-9D19-4642-9E5E-A825F3582C5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FB1C7E7-3541-4A33-9197-56702ACF8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B468EC9-5673-49DA-B2C2-4A8550D8C44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1DC07A1-474B-4FA3-8B9D-B1A27CED1D52}"/>
              </a:ext>
            </a:extLst>
          </p:cNvPr>
          <p:cNvSpPr>
            <a:spLocks noGrp="1"/>
          </p:cNvSpPr>
          <p:nvPr>
            <p:ph type="dt" sz="half" idx="10"/>
          </p:nvPr>
        </p:nvSpPr>
        <p:spPr/>
        <p:txBody>
          <a:bodyPr/>
          <a:lstStyle/>
          <a:p>
            <a:fld id="{CF03AAFE-A4A9-4338-B370-820D4EA99A76}" type="datetime1">
              <a:rPr lang="ru-RU" smtClean="0"/>
              <a:t>ср 27.05.20</a:t>
            </a:fld>
            <a:endParaRPr lang="ru-RU"/>
          </a:p>
        </p:txBody>
      </p:sp>
      <p:sp>
        <p:nvSpPr>
          <p:cNvPr id="8" name="Нижний колонтитул 7">
            <a:extLst>
              <a:ext uri="{FF2B5EF4-FFF2-40B4-BE49-F238E27FC236}">
                <a16:creationId xmlns:a16="http://schemas.microsoft.com/office/drawing/2014/main" id="{6BAC967D-485D-48BD-90BF-57BEAC335E1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4E3888D-A64A-4E3C-9FB3-95EBFB2C242F}"/>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307129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1353D1-C3A5-4D04-8301-FD5004334EF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FA287FF-95A4-4BB1-BCA2-48E2B5884B4E}"/>
              </a:ext>
            </a:extLst>
          </p:cNvPr>
          <p:cNvSpPr>
            <a:spLocks noGrp="1"/>
          </p:cNvSpPr>
          <p:nvPr>
            <p:ph type="dt" sz="half" idx="10"/>
          </p:nvPr>
        </p:nvSpPr>
        <p:spPr/>
        <p:txBody>
          <a:bodyPr/>
          <a:lstStyle/>
          <a:p>
            <a:fld id="{AA8EACAB-B2E6-4036-9DBD-31E58D44D9E6}" type="datetime1">
              <a:rPr lang="ru-RU" smtClean="0"/>
              <a:t>ср 27.05.20</a:t>
            </a:fld>
            <a:endParaRPr lang="ru-RU"/>
          </a:p>
        </p:txBody>
      </p:sp>
      <p:sp>
        <p:nvSpPr>
          <p:cNvPr id="4" name="Нижний колонтитул 3">
            <a:extLst>
              <a:ext uri="{FF2B5EF4-FFF2-40B4-BE49-F238E27FC236}">
                <a16:creationId xmlns:a16="http://schemas.microsoft.com/office/drawing/2014/main" id="{8E7AB8D4-A7B9-4AE2-B56B-0AAE17E76B5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9D8C691-4AF1-4046-9FBD-13285825D73B}"/>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3751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3B470CE-C485-4213-924A-DC27232F97F4}"/>
              </a:ext>
            </a:extLst>
          </p:cNvPr>
          <p:cNvSpPr>
            <a:spLocks noGrp="1"/>
          </p:cNvSpPr>
          <p:nvPr>
            <p:ph type="dt" sz="half" idx="10"/>
          </p:nvPr>
        </p:nvSpPr>
        <p:spPr/>
        <p:txBody>
          <a:bodyPr/>
          <a:lstStyle/>
          <a:p>
            <a:fld id="{F8D2FD97-806F-4467-9FFC-BDC7E296793D}" type="datetime1">
              <a:rPr lang="ru-RU" smtClean="0"/>
              <a:t>ср 27.05.20</a:t>
            </a:fld>
            <a:endParaRPr lang="ru-RU"/>
          </a:p>
        </p:txBody>
      </p:sp>
      <p:sp>
        <p:nvSpPr>
          <p:cNvPr id="3" name="Нижний колонтитул 2">
            <a:extLst>
              <a:ext uri="{FF2B5EF4-FFF2-40B4-BE49-F238E27FC236}">
                <a16:creationId xmlns:a16="http://schemas.microsoft.com/office/drawing/2014/main" id="{A141576E-8563-4730-9F37-60185877F3D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A84EF0D-EB71-4B92-B178-F21696E57595}"/>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141796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7D9310-D8E6-4F30-9896-1382BF10786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D20568C-E370-4A72-88A2-E3A7D5F3A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A22BE42-926F-4B2C-9A6B-E953E45AB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0BA95D8-CCE2-4365-BB73-447193BB757F}"/>
              </a:ext>
            </a:extLst>
          </p:cNvPr>
          <p:cNvSpPr>
            <a:spLocks noGrp="1"/>
          </p:cNvSpPr>
          <p:nvPr>
            <p:ph type="dt" sz="half" idx="10"/>
          </p:nvPr>
        </p:nvSpPr>
        <p:spPr/>
        <p:txBody>
          <a:bodyPr/>
          <a:lstStyle/>
          <a:p>
            <a:fld id="{6626A2F8-F5FC-4CA5-A538-FA5A50BC167A}" type="datetime1">
              <a:rPr lang="ru-RU" smtClean="0"/>
              <a:t>ср 27.05.20</a:t>
            </a:fld>
            <a:endParaRPr lang="ru-RU"/>
          </a:p>
        </p:txBody>
      </p:sp>
      <p:sp>
        <p:nvSpPr>
          <p:cNvPr id="6" name="Нижний колонтитул 5">
            <a:extLst>
              <a:ext uri="{FF2B5EF4-FFF2-40B4-BE49-F238E27FC236}">
                <a16:creationId xmlns:a16="http://schemas.microsoft.com/office/drawing/2014/main" id="{7584FF7E-0B44-468B-8158-4AD2B977977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D5BF35-23E0-45AB-8C63-1F492A5404AA}"/>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416223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613A23-C1F8-4984-8E93-02A93F05CD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CFDCC16-743F-4F76-8FD9-DF1770F04B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7B8E770-FDA4-41B3-9D6F-053CBCDDA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C8719CA-98C7-48A7-8FC8-8ECE79363139}"/>
              </a:ext>
            </a:extLst>
          </p:cNvPr>
          <p:cNvSpPr>
            <a:spLocks noGrp="1"/>
          </p:cNvSpPr>
          <p:nvPr>
            <p:ph type="dt" sz="half" idx="10"/>
          </p:nvPr>
        </p:nvSpPr>
        <p:spPr/>
        <p:txBody>
          <a:bodyPr/>
          <a:lstStyle/>
          <a:p>
            <a:fld id="{4E3F10A1-3770-4F16-AEC2-B23D1A8E23FD}" type="datetime1">
              <a:rPr lang="ru-RU" smtClean="0"/>
              <a:t>ср 27.05.20</a:t>
            </a:fld>
            <a:endParaRPr lang="ru-RU"/>
          </a:p>
        </p:txBody>
      </p:sp>
      <p:sp>
        <p:nvSpPr>
          <p:cNvPr id="6" name="Нижний колонтитул 5">
            <a:extLst>
              <a:ext uri="{FF2B5EF4-FFF2-40B4-BE49-F238E27FC236}">
                <a16:creationId xmlns:a16="http://schemas.microsoft.com/office/drawing/2014/main" id="{3E4346FB-830E-42EF-9150-5918AB9C35D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7598DBA-439A-4A0C-ADB7-FBA65C4E07E7}"/>
              </a:ext>
            </a:extLst>
          </p:cNvPr>
          <p:cNvSpPr>
            <a:spLocks noGrp="1"/>
          </p:cNvSpPr>
          <p:nvPr>
            <p:ph type="sldNum" sz="quarter" idx="12"/>
          </p:nvPr>
        </p:nvSpPr>
        <p:spPr/>
        <p:txBody>
          <a:bodyPr/>
          <a:lstStyle/>
          <a:p>
            <a:fld id="{478278DA-5C56-41C3-BBF8-0FEC2E35D5F8}" type="slidenum">
              <a:rPr lang="ru-RU" smtClean="0"/>
              <a:t>‹#›</a:t>
            </a:fld>
            <a:endParaRPr lang="ru-RU"/>
          </a:p>
        </p:txBody>
      </p:sp>
    </p:spTree>
    <p:extLst>
      <p:ext uri="{BB962C8B-B14F-4D97-AF65-F5344CB8AC3E}">
        <p14:creationId xmlns:p14="http://schemas.microsoft.com/office/powerpoint/2010/main" val="396909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293F80-D577-4180-A956-A2E6B7F4F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B9AC8DC-B710-4B24-A5C1-DF13CA788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DAE897C-CFF9-4C40-B763-64B83D8C41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69C6F-A004-49BA-8E0F-BF44B01AC78F}" type="datetime1">
              <a:rPr lang="ru-RU" smtClean="0"/>
              <a:t>ср 27.05.20</a:t>
            </a:fld>
            <a:endParaRPr lang="ru-RU"/>
          </a:p>
        </p:txBody>
      </p:sp>
      <p:sp>
        <p:nvSpPr>
          <p:cNvPr id="5" name="Нижний колонтитул 4">
            <a:extLst>
              <a:ext uri="{FF2B5EF4-FFF2-40B4-BE49-F238E27FC236}">
                <a16:creationId xmlns:a16="http://schemas.microsoft.com/office/drawing/2014/main" id="{B39353CC-E757-4F67-B80E-0CC0B039B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12530A0-6578-4C3D-8448-2D71DBDDB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278DA-5C56-41C3-BBF8-0FEC2E35D5F8}" type="slidenum">
              <a:rPr lang="ru-RU" smtClean="0"/>
              <a:t>‹#›</a:t>
            </a:fld>
            <a:endParaRPr lang="ru-RU"/>
          </a:p>
        </p:txBody>
      </p:sp>
    </p:spTree>
    <p:extLst>
      <p:ext uri="{BB962C8B-B14F-4D97-AF65-F5344CB8AC3E}">
        <p14:creationId xmlns:p14="http://schemas.microsoft.com/office/powerpoint/2010/main" val="4294304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D86E2D-FDB5-41D8-966B-CAFA932DE07D}"/>
              </a:ext>
            </a:extLst>
          </p:cNvPr>
          <p:cNvSpPr>
            <a:spLocks noGrp="1"/>
          </p:cNvSpPr>
          <p:nvPr>
            <p:ph type="ctrTitle"/>
          </p:nvPr>
        </p:nvSpPr>
        <p:spPr>
          <a:xfrm>
            <a:off x="1453662" y="120040"/>
            <a:ext cx="9144000" cy="1550498"/>
          </a:xfrm>
        </p:spPr>
        <p:txBody>
          <a:bodyPr>
            <a:noAutofit/>
          </a:bodyPr>
          <a:lstStyle/>
          <a:p>
            <a:pPr>
              <a:lnSpc>
                <a:spcPct val="100000"/>
              </a:lnSpc>
            </a:pPr>
            <a:r>
              <a:rPr lang="ru-RU" sz="18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«Красноярский государственный медицинский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университет имени профессора В.Ф. </a:t>
            </a:r>
            <a:r>
              <a:rPr lang="ru-RU" sz="1800" dirty="0" err="1">
                <a:latin typeface="Times New Roman" panose="02020603050405020304" pitchFamily="18" charset="0"/>
                <a:cs typeface="Times New Roman" panose="02020603050405020304" pitchFamily="18" charset="0"/>
              </a:rPr>
              <a:t>Войно-Ясенецкого</a:t>
            </a:r>
            <a:r>
              <a:rPr lang="ru-RU" sz="1800" dirty="0">
                <a:latin typeface="Times New Roman" panose="02020603050405020304" pitchFamily="18" charset="0"/>
                <a:cs typeface="Times New Roman" panose="02020603050405020304" pitchFamily="18" charset="0"/>
              </a:rPr>
              <a:t>»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Министерства здравоохранения Российской Федерации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Фармацевтический колледж </a:t>
            </a:r>
          </a:p>
        </p:txBody>
      </p:sp>
      <p:sp>
        <p:nvSpPr>
          <p:cNvPr id="3" name="Подзаголовок 2">
            <a:extLst>
              <a:ext uri="{FF2B5EF4-FFF2-40B4-BE49-F238E27FC236}">
                <a16:creationId xmlns:a16="http://schemas.microsoft.com/office/drawing/2014/main" id="{8CE6E9E4-0215-4D4D-8725-5C6B74E9694F}"/>
              </a:ext>
            </a:extLst>
          </p:cNvPr>
          <p:cNvSpPr>
            <a:spLocks noGrp="1"/>
          </p:cNvSpPr>
          <p:nvPr>
            <p:ph type="subTitle" idx="1"/>
          </p:nvPr>
        </p:nvSpPr>
        <p:spPr>
          <a:xfrm>
            <a:off x="0" y="1732085"/>
            <a:ext cx="12192000" cy="5125915"/>
          </a:xfrm>
        </p:spPr>
        <p:txBody>
          <a:bodyPr>
            <a:normAutofit lnSpcReduction="10000"/>
          </a:bodyPr>
          <a:lstStyle/>
          <a:p>
            <a:endParaRPr lang="ru-RU" b="1"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pPr>
              <a:lnSpc>
                <a:spcPct val="110000"/>
              </a:lnSpc>
            </a:pPr>
            <a:r>
              <a:rPr lang="ru-RU" sz="3500" b="1" dirty="0">
                <a:latin typeface="Times New Roman" panose="02020603050405020304" pitchFamily="18" charset="0"/>
                <a:cs typeface="Times New Roman" panose="02020603050405020304" pitchFamily="18" charset="0"/>
              </a:rPr>
              <a:t>Тема: Методы контрацепции</a:t>
            </a:r>
          </a:p>
          <a:p>
            <a:pPr>
              <a:lnSpc>
                <a:spcPct val="110000"/>
              </a:lnSpc>
            </a:pPr>
            <a:endParaRPr lang="ru-RU" dirty="0">
              <a:latin typeface="Times New Roman" panose="02020603050405020304" pitchFamily="18" charset="0"/>
              <a:cs typeface="Times New Roman" panose="02020603050405020304" pitchFamily="18" charset="0"/>
            </a:endParaRPr>
          </a:p>
          <a:p>
            <a:pPr algn="r">
              <a:lnSpc>
                <a:spcPct val="110000"/>
              </a:lnSpc>
            </a:pPr>
            <a:r>
              <a:rPr lang="ru-RU" dirty="0">
                <a:latin typeface="Times New Roman" panose="02020603050405020304" pitchFamily="18" charset="0"/>
                <a:cs typeface="Times New Roman" panose="02020603050405020304" pitchFamily="18" charset="0"/>
              </a:rPr>
              <a:t>Группа: 209-2</a:t>
            </a:r>
          </a:p>
          <a:p>
            <a:pPr algn="r">
              <a:lnSpc>
                <a:spcPct val="110000"/>
              </a:lnSpc>
            </a:pPr>
            <a:r>
              <a:rPr lang="ru-RU" dirty="0">
                <a:latin typeface="Times New Roman" panose="02020603050405020304" pitchFamily="18" charset="0"/>
                <a:cs typeface="Times New Roman" panose="02020603050405020304" pitchFamily="18" charset="0"/>
              </a:rPr>
              <a:t> Студент: Ломакина А.Г.</a:t>
            </a:r>
          </a:p>
          <a:p>
            <a:pPr algn="r">
              <a:lnSpc>
                <a:spcPct val="110000"/>
              </a:lnSpc>
            </a:pPr>
            <a:r>
              <a:rPr lang="ru-RU" dirty="0">
                <a:latin typeface="Times New Roman" panose="02020603050405020304" pitchFamily="18" charset="0"/>
                <a:cs typeface="Times New Roman" panose="02020603050405020304" pitchFamily="18" charset="0"/>
              </a:rPr>
              <a:t>Преподаватель: </a:t>
            </a:r>
            <a:r>
              <a:rPr lang="ru-RU" dirty="0" err="1">
                <a:latin typeface="Times New Roman" panose="02020603050405020304" pitchFamily="18" charset="0"/>
                <a:cs typeface="Times New Roman" panose="02020603050405020304" pitchFamily="18" charset="0"/>
              </a:rPr>
              <a:t>Битковская</a:t>
            </a:r>
            <a:r>
              <a:rPr lang="ru-RU" dirty="0">
                <a:latin typeface="Times New Roman" panose="02020603050405020304" pitchFamily="18" charset="0"/>
                <a:cs typeface="Times New Roman" panose="02020603050405020304" pitchFamily="18" charset="0"/>
              </a:rPr>
              <a:t> В.Г.</a:t>
            </a:r>
          </a:p>
          <a:p>
            <a:pPr>
              <a:lnSpc>
                <a:spcPct val="110000"/>
              </a:lnSpc>
            </a:pPr>
            <a:endParaRPr lang="ru-RU" sz="3200" b="1" dirty="0">
              <a:latin typeface="Times New Roman" panose="02020603050405020304" pitchFamily="18" charset="0"/>
              <a:cs typeface="Times New Roman" panose="02020603050405020304" pitchFamily="18" charset="0"/>
            </a:endParaRPr>
          </a:p>
          <a:p>
            <a:pPr>
              <a:lnSpc>
                <a:spcPct val="110000"/>
              </a:lnSpc>
            </a:pPr>
            <a:endParaRPr lang="ru-RU" sz="3200" b="1"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Красноярск, 2020</a:t>
            </a:r>
          </a:p>
        </p:txBody>
      </p:sp>
    </p:spTree>
    <p:extLst>
      <p:ext uri="{BB962C8B-B14F-4D97-AF65-F5344CB8AC3E}">
        <p14:creationId xmlns:p14="http://schemas.microsoft.com/office/powerpoint/2010/main" val="153916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72497B-7B40-4931-B616-07FBEBD09C70}"/>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Диафрагма</a:t>
            </a:r>
          </a:p>
        </p:txBody>
      </p:sp>
      <p:sp>
        <p:nvSpPr>
          <p:cNvPr id="3" name="Объект 2">
            <a:extLst>
              <a:ext uri="{FF2B5EF4-FFF2-40B4-BE49-F238E27FC236}">
                <a16:creationId xmlns:a16="http://schemas.microsoft.com/office/drawing/2014/main" id="{7EB5757F-119F-4574-AF8A-D400BB3825FD}"/>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Диафрагма представляет собой куполообразный резиновый колпачок с гибким ободком. Ее вводят во влагалище, чтобы часть ободка находилась в заднем своде влагалища, а передняя покрывала шейку матки непосредственно за лобковой костью. Диафрагму можно ввести при желании за 6 часов до коитуса и нельзя оставлять во влагалище более 24 часов.</a:t>
            </a:r>
          </a:p>
        </p:txBody>
      </p:sp>
      <p:sp>
        <p:nvSpPr>
          <p:cNvPr id="4" name="Номер слайда 3">
            <a:extLst>
              <a:ext uri="{FF2B5EF4-FFF2-40B4-BE49-F238E27FC236}">
                <a16:creationId xmlns:a16="http://schemas.microsoft.com/office/drawing/2014/main" id="{0BB31268-BE4D-4589-874F-0E22B2DC7443}"/>
              </a:ext>
            </a:extLst>
          </p:cNvPr>
          <p:cNvSpPr>
            <a:spLocks noGrp="1"/>
          </p:cNvSpPr>
          <p:nvPr>
            <p:ph type="sldNum" sz="quarter" idx="12"/>
          </p:nvPr>
        </p:nvSpPr>
        <p:spPr/>
        <p:txBody>
          <a:bodyPr/>
          <a:lstStyle/>
          <a:p>
            <a:fld id="{478278DA-5C56-41C3-BBF8-0FEC2E35D5F8}" type="slidenum">
              <a:rPr lang="ru-RU" smtClean="0"/>
              <a:t>10</a:t>
            </a:fld>
            <a:endParaRPr lang="ru-RU"/>
          </a:p>
        </p:txBody>
      </p:sp>
      <p:pic>
        <p:nvPicPr>
          <p:cNvPr id="5" name="Рисунок 4">
            <a:extLst>
              <a:ext uri="{FF2B5EF4-FFF2-40B4-BE49-F238E27FC236}">
                <a16:creationId xmlns:a16="http://schemas.microsoft.com/office/drawing/2014/main" id="{AA7436DA-6784-49E6-95C9-1796860DB5E9}"/>
              </a:ext>
            </a:extLst>
          </p:cNvPr>
          <p:cNvPicPr>
            <a:picLocks noChangeAspect="1"/>
          </p:cNvPicPr>
          <p:nvPr/>
        </p:nvPicPr>
        <p:blipFill>
          <a:blip r:embed="rId2"/>
          <a:stretch>
            <a:fillRect/>
          </a:stretch>
        </p:blipFill>
        <p:spPr>
          <a:xfrm>
            <a:off x="4489622" y="3799145"/>
            <a:ext cx="2978760" cy="2775211"/>
          </a:xfrm>
          <a:prstGeom prst="rect">
            <a:avLst/>
          </a:prstGeom>
        </p:spPr>
      </p:pic>
    </p:spTree>
    <p:extLst>
      <p:ext uri="{BB962C8B-B14F-4D97-AF65-F5344CB8AC3E}">
        <p14:creationId xmlns:p14="http://schemas.microsoft.com/office/powerpoint/2010/main" val="349431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B4EF9F-B12D-42E0-99AC-8F18FB40C000}"/>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Противозачаточная губка</a:t>
            </a:r>
          </a:p>
        </p:txBody>
      </p:sp>
      <p:sp>
        <p:nvSpPr>
          <p:cNvPr id="3" name="Объект 2">
            <a:extLst>
              <a:ext uri="{FF2B5EF4-FFF2-40B4-BE49-F238E27FC236}">
                <a16:creationId xmlns:a16="http://schemas.microsoft.com/office/drawing/2014/main" id="{389BC7B2-EE03-442A-85FC-4718EFD1CD68}"/>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Противозачаточная губка — это мелкая одноразовая полиуретановая губка, пропитанная таким количеством спермицидов, которое предохраняет от беременности в течение 24 часов. Перед введением она должна быть влажной и мыльной. Ее нельзя вынимать после коитуса в течение 6 часов и оставлять больше 24 часов.</a:t>
            </a:r>
          </a:p>
        </p:txBody>
      </p:sp>
      <p:sp>
        <p:nvSpPr>
          <p:cNvPr id="4" name="Номер слайда 3">
            <a:extLst>
              <a:ext uri="{FF2B5EF4-FFF2-40B4-BE49-F238E27FC236}">
                <a16:creationId xmlns:a16="http://schemas.microsoft.com/office/drawing/2014/main" id="{92E038D2-D6C0-411D-9238-C9A2255FC01D}"/>
              </a:ext>
            </a:extLst>
          </p:cNvPr>
          <p:cNvSpPr>
            <a:spLocks noGrp="1"/>
          </p:cNvSpPr>
          <p:nvPr>
            <p:ph type="sldNum" sz="quarter" idx="12"/>
          </p:nvPr>
        </p:nvSpPr>
        <p:spPr/>
        <p:txBody>
          <a:bodyPr/>
          <a:lstStyle/>
          <a:p>
            <a:fld id="{478278DA-5C56-41C3-BBF8-0FEC2E35D5F8}" type="slidenum">
              <a:rPr lang="ru-RU" smtClean="0"/>
              <a:t>11</a:t>
            </a:fld>
            <a:endParaRPr lang="ru-RU"/>
          </a:p>
        </p:txBody>
      </p:sp>
      <p:pic>
        <p:nvPicPr>
          <p:cNvPr id="5" name="Рисунок 4">
            <a:extLst>
              <a:ext uri="{FF2B5EF4-FFF2-40B4-BE49-F238E27FC236}">
                <a16:creationId xmlns:a16="http://schemas.microsoft.com/office/drawing/2014/main" id="{0B3C06AB-65AF-4412-B471-75EBF8CEDF05}"/>
              </a:ext>
            </a:extLst>
          </p:cNvPr>
          <p:cNvPicPr>
            <a:picLocks noChangeAspect="1"/>
          </p:cNvPicPr>
          <p:nvPr/>
        </p:nvPicPr>
        <p:blipFill>
          <a:blip r:embed="rId2"/>
          <a:stretch>
            <a:fillRect/>
          </a:stretch>
        </p:blipFill>
        <p:spPr>
          <a:xfrm>
            <a:off x="4017322" y="3711746"/>
            <a:ext cx="4157356" cy="2824978"/>
          </a:xfrm>
          <a:prstGeom prst="rect">
            <a:avLst/>
          </a:prstGeom>
        </p:spPr>
      </p:pic>
    </p:spTree>
    <p:extLst>
      <p:ext uri="{BB962C8B-B14F-4D97-AF65-F5344CB8AC3E}">
        <p14:creationId xmlns:p14="http://schemas.microsoft.com/office/powerpoint/2010/main" val="402699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5E4B50-5A0A-47FD-ABD3-29664CF7D4ED}"/>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Спирали (внутриматочные средства)</a:t>
            </a:r>
          </a:p>
        </p:txBody>
      </p:sp>
      <p:sp>
        <p:nvSpPr>
          <p:cNvPr id="3" name="Объект 2">
            <a:extLst>
              <a:ext uri="{FF2B5EF4-FFF2-40B4-BE49-F238E27FC236}">
                <a16:creationId xmlns:a16="http://schemas.microsoft.com/office/drawing/2014/main" id="{599A0A5E-124F-4821-B5E1-8A71341C8F22}"/>
              </a:ext>
            </a:extLst>
          </p:cNvPr>
          <p:cNvSpPr>
            <a:spLocks noGrp="1"/>
          </p:cNvSpPr>
          <p:nvPr>
            <p:ph idx="1"/>
          </p:nvPr>
        </p:nvSpPr>
        <p:spPr/>
        <p:txBody>
          <a:bodyPr/>
          <a:lstStyle/>
          <a:p>
            <a:pPr algn="just">
              <a:lnSpc>
                <a:spcPct val="100000"/>
              </a:lnSpc>
            </a:pPr>
            <a:r>
              <a:rPr lang="ru-RU" sz="2400" dirty="0">
                <a:latin typeface="Times New Roman" panose="02020603050405020304" pitchFamily="18" charset="0"/>
                <a:cs typeface="Times New Roman" panose="02020603050405020304" pitchFamily="18" charset="0"/>
              </a:rPr>
              <a:t>Появились недавно. Их более 20 видов. Они вводятся в полость матки врачом и могут оставаться там в течение 5-6 лет, никак не мешая сексуальной жизни. При желании иметь ребенка, спираль легко и безболезненно удаляется врачом.</a:t>
            </a:r>
          </a:p>
          <a:p>
            <a:endParaRPr lang="ru-RU" dirty="0"/>
          </a:p>
        </p:txBody>
      </p:sp>
      <p:sp>
        <p:nvSpPr>
          <p:cNvPr id="4" name="Номер слайда 3">
            <a:extLst>
              <a:ext uri="{FF2B5EF4-FFF2-40B4-BE49-F238E27FC236}">
                <a16:creationId xmlns:a16="http://schemas.microsoft.com/office/drawing/2014/main" id="{46D2B845-C2FA-4657-9105-B1F0DC570710}"/>
              </a:ext>
            </a:extLst>
          </p:cNvPr>
          <p:cNvSpPr>
            <a:spLocks noGrp="1"/>
          </p:cNvSpPr>
          <p:nvPr>
            <p:ph type="sldNum" sz="quarter" idx="12"/>
          </p:nvPr>
        </p:nvSpPr>
        <p:spPr/>
        <p:txBody>
          <a:bodyPr/>
          <a:lstStyle/>
          <a:p>
            <a:fld id="{478278DA-5C56-41C3-BBF8-0FEC2E35D5F8}" type="slidenum">
              <a:rPr lang="ru-RU" smtClean="0"/>
              <a:t>12</a:t>
            </a:fld>
            <a:endParaRPr lang="ru-RU"/>
          </a:p>
        </p:txBody>
      </p:sp>
      <p:pic>
        <p:nvPicPr>
          <p:cNvPr id="5" name="Рисунок 4">
            <a:extLst>
              <a:ext uri="{FF2B5EF4-FFF2-40B4-BE49-F238E27FC236}">
                <a16:creationId xmlns:a16="http://schemas.microsoft.com/office/drawing/2014/main" id="{2F2D4A9A-7C57-41FB-BC28-D3D5EF96B05A}"/>
              </a:ext>
            </a:extLst>
          </p:cNvPr>
          <p:cNvPicPr>
            <a:picLocks noChangeAspect="1"/>
          </p:cNvPicPr>
          <p:nvPr/>
        </p:nvPicPr>
        <p:blipFill>
          <a:blip r:embed="rId2"/>
          <a:stretch>
            <a:fillRect/>
          </a:stretch>
        </p:blipFill>
        <p:spPr>
          <a:xfrm>
            <a:off x="4020580" y="3443288"/>
            <a:ext cx="4381500" cy="2733675"/>
          </a:xfrm>
          <a:prstGeom prst="rect">
            <a:avLst/>
          </a:prstGeom>
        </p:spPr>
      </p:pic>
    </p:spTree>
    <p:extLst>
      <p:ext uri="{BB962C8B-B14F-4D97-AF65-F5344CB8AC3E}">
        <p14:creationId xmlns:p14="http://schemas.microsoft.com/office/powerpoint/2010/main" val="413345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6DA4B0-F2E8-414E-BCE1-C14FBE25FCB7}"/>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Хирургические способы</a:t>
            </a:r>
          </a:p>
        </p:txBody>
      </p:sp>
      <p:sp>
        <p:nvSpPr>
          <p:cNvPr id="3" name="Объект 2">
            <a:extLst>
              <a:ext uri="{FF2B5EF4-FFF2-40B4-BE49-F238E27FC236}">
                <a16:creationId xmlns:a16="http://schemas.microsoft.com/office/drawing/2014/main" id="{96D56AEC-5ADC-412B-8C72-50135BBC1B4F}"/>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Хирургические способы контрацепции направлены либо на создание препятствия продвижения яйцеклетки по трубам (перевязка труб), либо на недопущение излития мужского семени (перевязка семявыносящего протока). Применяется после врачебного обследования супругов, устанавливается противопоказание к наступлению беременности (врожденные и наследственные болезни, тяжелые пороки сердца, болезнь нервной системы). </a:t>
            </a:r>
          </a:p>
        </p:txBody>
      </p:sp>
      <p:sp>
        <p:nvSpPr>
          <p:cNvPr id="4" name="Номер слайда 3">
            <a:extLst>
              <a:ext uri="{FF2B5EF4-FFF2-40B4-BE49-F238E27FC236}">
                <a16:creationId xmlns:a16="http://schemas.microsoft.com/office/drawing/2014/main" id="{D561E7A4-1F5F-48E5-A834-B209E5AC2F0A}"/>
              </a:ext>
            </a:extLst>
          </p:cNvPr>
          <p:cNvSpPr>
            <a:spLocks noGrp="1"/>
          </p:cNvSpPr>
          <p:nvPr>
            <p:ph type="sldNum" sz="quarter" idx="12"/>
          </p:nvPr>
        </p:nvSpPr>
        <p:spPr/>
        <p:txBody>
          <a:bodyPr/>
          <a:lstStyle/>
          <a:p>
            <a:fld id="{478278DA-5C56-41C3-BBF8-0FEC2E35D5F8}" type="slidenum">
              <a:rPr lang="ru-RU" smtClean="0"/>
              <a:t>13</a:t>
            </a:fld>
            <a:endParaRPr lang="ru-RU"/>
          </a:p>
        </p:txBody>
      </p:sp>
    </p:spTree>
    <p:extLst>
      <p:ext uri="{BB962C8B-B14F-4D97-AF65-F5344CB8AC3E}">
        <p14:creationId xmlns:p14="http://schemas.microsoft.com/office/powerpoint/2010/main" val="392582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6CEC4D-E28C-4C0D-B0C9-6D51FE296642}"/>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5F3D1CB2-F2D7-48D2-9D43-A5A069F6B035}"/>
              </a:ext>
            </a:extLst>
          </p:cNvPr>
          <p:cNvSpPr>
            <a:spLocks noGrp="1"/>
          </p:cNvSpPr>
          <p:nvPr>
            <p:ph idx="1"/>
          </p:nvPr>
        </p:nvSpPr>
        <p:spPr/>
        <p:txBody>
          <a:bodyPr>
            <a:normAutofit/>
          </a:bodyPr>
          <a:lstStyle/>
          <a:p>
            <a:pPr marL="0" indent="0" algn="ctr">
              <a:buNone/>
            </a:pPr>
            <a:endParaRPr lang="ru-RU" sz="3600" b="1" dirty="0">
              <a:latin typeface="Times New Roman" panose="02020603050405020304" pitchFamily="18" charset="0"/>
              <a:cs typeface="Times New Roman" panose="02020603050405020304" pitchFamily="18" charset="0"/>
            </a:endParaRPr>
          </a:p>
          <a:p>
            <a:pPr marL="0" indent="0" algn="ctr">
              <a:buNone/>
            </a:pPr>
            <a:endParaRPr lang="ru-RU" sz="3600" b="1" dirty="0">
              <a:latin typeface="Times New Roman" panose="02020603050405020304" pitchFamily="18" charset="0"/>
              <a:cs typeface="Times New Roman" panose="02020603050405020304" pitchFamily="18" charset="0"/>
            </a:endParaRPr>
          </a:p>
          <a:p>
            <a:pPr marL="0" indent="0" algn="ctr">
              <a:buNone/>
            </a:pPr>
            <a:r>
              <a:rPr lang="ru-RU" sz="3600" b="1" dirty="0">
                <a:latin typeface="Times New Roman" panose="02020603050405020304" pitchFamily="18" charset="0"/>
                <a:cs typeface="Times New Roman" panose="02020603050405020304" pitchFamily="18" charset="0"/>
              </a:rPr>
              <a:t>СПАСИБО ЗА ВНИМАНИЕ!</a:t>
            </a:r>
          </a:p>
        </p:txBody>
      </p:sp>
      <p:sp>
        <p:nvSpPr>
          <p:cNvPr id="4" name="Номер слайда 3">
            <a:extLst>
              <a:ext uri="{FF2B5EF4-FFF2-40B4-BE49-F238E27FC236}">
                <a16:creationId xmlns:a16="http://schemas.microsoft.com/office/drawing/2014/main" id="{99AAF478-8833-421C-9D70-DCD899A5A09F}"/>
              </a:ext>
            </a:extLst>
          </p:cNvPr>
          <p:cNvSpPr>
            <a:spLocks noGrp="1"/>
          </p:cNvSpPr>
          <p:nvPr>
            <p:ph type="sldNum" sz="quarter" idx="12"/>
          </p:nvPr>
        </p:nvSpPr>
        <p:spPr/>
        <p:txBody>
          <a:bodyPr/>
          <a:lstStyle/>
          <a:p>
            <a:fld id="{478278DA-5C56-41C3-BBF8-0FEC2E35D5F8}" type="slidenum">
              <a:rPr lang="ru-RU" smtClean="0"/>
              <a:t>14</a:t>
            </a:fld>
            <a:endParaRPr lang="ru-RU"/>
          </a:p>
        </p:txBody>
      </p:sp>
    </p:spTree>
    <p:extLst>
      <p:ext uri="{BB962C8B-B14F-4D97-AF65-F5344CB8AC3E}">
        <p14:creationId xmlns:p14="http://schemas.microsoft.com/office/powerpoint/2010/main" val="237797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69E461-FE62-41B5-BACD-CA7C05349960}"/>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Понятие контрацепции</a:t>
            </a:r>
          </a:p>
        </p:txBody>
      </p:sp>
      <p:sp>
        <p:nvSpPr>
          <p:cNvPr id="3" name="Объект 2">
            <a:extLst>
              <a:ext uri="{FF2B5EF4-FFF2-40B4-BE49-F238E27FC236}">
                <a16:creationId xmlns:a16="http://schemas.microsoft.com/office/drawing/2014/main" id="{328533F5-84A0-46DE-B00B-60A159AB2D06}"/>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Контрацепция - это совокупность различных способов предупреждения наступления беременности при половых контактах. В настоящее время все методы контрацепции подразделяются на несколько групп.</a:t>
            </a:r>
          </a:p>
        </p:txBody>
      </p:sp>
      <p:sp>
        <p:nvSpPr>
          <p:cNvPr id="4" name="Номер слайда 3">
            <a:extLst>
              <a:ext uri="{FF2B5EF4-FFF2-40B4-BE49-F238E27FC236}">
                <a16:creationId xmlns:a16="http://schemas.microsoft.com/office/drawing/2014/main" id="{9DD2FF0C-DC2E-4F69-9E5A-1253A47C6485}"/>
              </a:ext>
            </a:extLst>
          </p:cNvPr>
          <p:cNvSpPr>
            <a:spLocks noGrp="1"/>
          </p:cNvSpPr>
          <p:nvPr>
            <p:ph type="sldNum" sz="quarter" idx="12"/>
          </p:nvPr>
        </p:nvSpPr>
        <p:spPr/>
        <p:txBody>
          <a:bodyPr/>
          <a:lstStyle/>
          <a:p>
            <a:fld id="{478278DA-5C56-41C3-BBF8-0FEC2E35D5F8}" type="slidenum">
              <a:rPr lang="ru-RU" smtClean="0"/>
              <a:t>2</a:t>
            </a:fld>
            <a:endParaRPr lang="ru-RU"/>
          </a:p>
        </p:txBody>
      </p:sp>
      <p:pic>
        <p:nvPicPr>
          <p:cNvPr id="5" name="Рисунок 4">
            <a:extLst>
              <a:ext uri="{FF2B5EF4-FFF2-40B4-BE49-F238E27FC236}">
                <a16:creationId xmlns:a16="http://schemas.microsoft.com/office/drawing/2014/main" id="{042742DC-4F94-4115-8E05-DFE91AB653AD}"/>
              </a:ext>
            </a:extLst>
          </p:cNvPr>
          <p:cNvPicPr>
            <a:picLocks noChangeAspect="1"/>
          </p:cNvPicPr>
          <p:nvPr/>
        </p:nvPicPr>
        <p:blipFill>
          <a:blip r:embed="rId2"/>
          <a:stretch>
            <a:fillRect/>
          </a:stretch>
        </p:blipFill>
        <p:spPr>
          <a:xfrm>
            <a:off x="3709087" y="3142457"/>
            <a:ext cx="5334000" cy="3124200"/>
          </a:xfrm>
          <a:prstGeom prst="rect">
            <a:avLst/>
          </a:prstGeom>
        </p:spPr>
      </p:pic>
    </p:spTree>
    <p:extLst>
      <p:ext uri="{BB962C8B-B14F-4D97-AF65-F5344CB8AC3E}">
        <p14:creationId xmlns:p14="http://schemas.microsoft.com/office/powerpoint/2010/main" val="329687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D67EE8-5051-4B12-B526-EDD963DDD911}"/>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Виды контрацепции</a:t>
            </a:r>
          </a:p>
        </p:txBody>
      </p:sp>
      <p:sp>
        <p:nvSpPr>
          <p:cNvPr id="3" name="Объект 2">
            <a:extLst>
              <a:ext uri="{FF2B5EF4-FFF2-40B4-BE49-F238E27FC236}">
                <a16:creationId xmlns:a16="http://schemas.microsoft.com/office/drawing/2014/main" id="{24922867-7AD9-4CBE-8BC9-6C032A3946ED}"/>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Прерванный половой акт (ППА)</a:t>
            </a:r>
          </a:p>
          <a:p>
            <a:pPr algn="just">
              <a:lnSpc>
                <a:spcPct val="100000"/>
              </a:lnSpc>
            </a:pPr>
            <a:r>
              <a:rPr lang="ru-RU" sz="2400" dirty="0">
                <a:latin typeface="Times New Roman" panose="02020603050405020304" pitchFamily="18" charset="0"/>
                <a:cs typeface="Times New Roman" panose="02020603050405020304" pitchFamily="18" charset="0"/>
              </a:rPr>
              <a:t>Физиологические методы</a:t>
            </a:r>
          </a:p>
          <a:p>
            <a:pPr algn="just">
              <a:lnSpc>
                <a:spcPct val="100000"/>
              </a:lnSpc>
            </a:pPr>
            <a:r>
              <a:rPr lang="ru-RU" sz="2400" dirty="0" err="1">
                <a:latin typeface="Times New Roman" panose="02020603050405020304" pitchFamily="18" charset="0"/>
                <a:cs typeface="Times New Roman" panose="02020603050405020304" pitchFamily="18" charset="0"/>
              </a:rPr>
              <a:t>Спермицидные</a:t>
            </a:r>
            <a:r>
              <a:rPr lang="ru-RU" sz="2400" dirty="0">
                <a:latin typeface="Times New Roman" panose="02020603050405020304" pitchFamily="18" charset="0"/>
                <a:cs typeface="Times New Roman" panose="02020603050405020304" pitchFamily="18" charset="0"/>
              </a:rPr>
              <a:t> средства</a:t>
            </a:r>
          </a:p>
          <a:p>
            <a:pPr algn="just">
              <a:lnSpc>
                <a:spcPct val="100000"/>
              </a:lnSpc>
            </a:pPr>
            <a:r>
              <a:rPr lang="ru-RU" sz="2400" dirty="0">
                <a:latin typeface="Times New Roman" panose="02020603050405020304" pitchFamily="18" charset="0"/>
                <a:cs typeface="Times New Roman" panose="02020603050405020304" pitchFamily="18" charset="0"/>
              </a:rPr>
              <a:t>Гормональные средства</a:t>
            </a:r>
          </a:p>
          <a:p>
            <a:pPr algn="just">
              <a:lnSpc>
                <a:spcPct val="100000"/>
              </a:lnSpc>
            </a:pPr>
            <a:r>
              <a:rPr lang="ru-RU" sz="2400" dirty="0">
                <a:latin typeface="Times New Roman" panose="02020603050405020304" pitchFamily="18" charset="0"/>
                <a:cs typeface="Times New Roman" panose="02020603050405020304" pitchFamily="18" charset="0"/>
              </a:rPr>
              <a:t>Механические средства</a:t>
            </a:r>
          </a:p>
          <a:p>
            <a:pPr algn="just">
              <a:lnSpc>
                <a:spcPct val="100000"/>
              </a:lnSpc>
            </a:pPr>
            <a:r>
              <a:rPr lang="ru-RU" sz="2400" dirty="0">
                <a:latin typeface="Times New Roman" panose="02020603050405020304" pitchFamily="18" charset="0"/>
                <a:cs typeface="Times New Roman" panose="02020603050405020304" pitchFamily="18" charset="0"/>
              </a:rPr>
              <a:t>Хирургические способы</a:t>
            </a:r>
          </a:p>
        </p:txBody>
      </p:sp>
      <p:sp>
        <p:nvSpPr>
          <p:cNvPr id="4" name="Номер слайда 3">
            <a:extLst>
              <a:ext uri="{FF2B5EF4-FFF2-40B4-BE49-F238E27FC236}">
                <a16:creationId xmlns:a16="http://schemas.microsoft.com/office/drawing/2014/main" id="{3AA3C925-438D-4C4D-889F-1523A0485EF7}"/>
              </a:ext>
            </a:extLst>
          </p:cNvPr>
          <p:cNvSpPr>
            <a:spLocks noGrp="1"/>
          </p:cNvSpPr>
          <p:nvPr>
            <p:ph type="sldNum" sz="quarter" idx="12"/>
          </p:nvPr>
        </p:nvSpPr>
        <p:spPr/>
        <p:txBody>
          <a:bodyPr/>
          <a:lstStyle/>
          <a:p>
            <a:fld id="{478278DA-5C56-41C3-BBF8-0FEC2E35D5F8}" type="slidenum">
              <a:rPr lang="ru-RU" smtClean="0"/>
              <a:t>3</a:t>
            </a:fld>
            <a:endParaRPr lang="ru-RU"/>
          </a:p>
        </p:txBody>
      </p:sp>
    </p:spTree>
    <p:extLst>
      <p:ext uri="{BB962C8B-B14F-4D97-AF65-F5344CB8AC3E}">
        <p14:creationId xmlns:p14="http://schemas.microsoft.com/office/powerpoint/2010/main" val="207220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E3E004-463F-49D7-B173-505460A562F1}"/>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Прерванный половой акт</a:t>
            </a:r>
          </a:p>
        </p:txBody>
      </p:sp>
      <p:sp>
        <p:nvSpPr>
          <p:cNvPr id="3" name="Объект 2">
            <a:extLst>
              <a:ext uri="{FF2B5EF4-FFF2-40B4-BE49-F238E27FC236}">
                <a16:creationId xmlns:a16="http://schemas.microsoft.com/office/drawing/2014/main" id="{D22FC978-30D4-4ACC-98F0-B2D6CBD15148}"/>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!Не является надежным методом!</a:t>
            </a:r>
          </a:p>
          <a:p>
            <a:pPr algn="just">
              <a:lnSpc>
                <a:spcPct val="100000"/>
              </a:lnSpc>
            </a:pPr>
            <a:r>
              <a:rPr lang="ru-RU" sz="2400" dirty="0">
                <a:latin typeface="Times New Roman" panose="02020603050405020304" pitchFamily="18" charset="0"/>
                <a:cs typeface="Times New Roman" panose="02020603050405020304" pitchFamily="18" charset="0"/>
              </a:rPr>
              <a:t>ППА – когда половой член выводится из влагалища перед семяизвержением, так что оно происходит вне влагалища. Это требует от мужчины очень высокого самоконтроля. Но даже если все сделано отлично, сперматозоиды могут попасть во влагалище с секретом, выделяющих смазку желез. Длительно применяемый метод приводит к импотенции у мужчин и хроническим воспалительным заболеваниям женских половых органов.</a:t>
            </a:r>
          </a:p>
        </p:txBody>
      </p:sp>
      <p:sp>
        <p:nvSpPr>
          <p:cNvPr id="4" name="Номер слайда 3">
            <a:extLst>
              <a:ext uri="{FF2B5EF4-FFF2-40B4-BE49-F238E27FC236}">
                <a16:creationId xmlns:a16="http://schemas.microsoft.com/office/drawing/2014/main" id="{63475BCC-B38E-4CCC-8504-8F9F820894EA}"/>
              </a:ext>
            </a:extLst>
          </p:cNvPr>
          <p:cNvSpPr>
            <a:spLocks noGrp="1"/>
          </p:cNvSpPr>
          <p:nvPr>
            <p:ph type="sldNum" sz="quarter" idx="12"/>
          </p:nvPr>
        </p:nvSpPr>
        <p:spPr/>
        <p:txBody>
          <a:bodyPr/>
          <a:lstStyle/>
          <a:p>
            <a:fld id="{478278DA-5C56-41C3-BBF8-0FEC2E35D5F8}" type="slidenum">
              <a:rPr lang="ru-RU" smtClean="0"/>
              <a:t>4</a:t>
            </a:fld>
            <a:endParaRPr lang="ru-RU"/>
          </a:p>
        </p:txBody>
      </p:sp>
    </p:spTree>
    <p:extLst>
      <p:ext uri="{BB962C8B-B14F-4D97-AF65-F5344CB8AC3E}">
        <p14:creationId xmlns:p14="http://schemas.microsoft.com/office/powerpoint/2010/main" val="370196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C3F678-4A4E-4259-B0EC-EAF1F93B979C}"/>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Физиологические методы</a:t>
            </a:r>
          </a:p>
        </p:txBody>
      </p:sp>
      <p:sp>
        <p:nvSpPr>
          <p:cNvPr id="3" name="Объект 2">
            <a:extLst>
              <a:ext uri="{FF2B5EF4-FFF2-40B4-BE49-F238E27FC236}">
                <a16:creationId xmlns:a16="http://schemas.microsoft.com/office/drawing/2014/main" id="{309B7CEF-2891-4781-9966-D14DC7FF9152}"/>
              </a:ext>
            </a:extLst>
          </p:cNvPr>
          <p:cNvSpPr>
            <a:spLocks noGrp="1"/>
          </p:cNvSpPr>
          <p:nvPr>
            <p:ph idx="1"/>
          </p:nvPr>
        </p:nvSpPr>
        <p:spPr>
          <a:xfrm>
            <a:off x="838200" y="1408670"/>
            <a:ext cx="10515600" cy="4768293"/>
          </a:xfrm>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Предупреждения, естественные методы планирования семьи основаны на том, что наиболее высокая вероятность наступления беременности связана с периодом выхода созревшей яйцеклетки из яичников — 4 дня до и 4 дня после выхода, — который обычно приходится на середину менструального цикла. Метод этот не очень надежен, так как менструальный цикл по множеству причин может быть нерегулярным, выход яйцеклетки из яичников может произойти позже или раньше, к тому же от женщины требуется скрупулезное ведение менструального календаря.</a:t>
            </a:r>
          </a:p>
        </p:txBody>
      </p:sp>
      <p:sp>
        <p:nvSpPr>
          <p:cNvPr id="4" name="Номер слайда 3">
            <a:extLst>
              <a:ext uri="{FF2B5EF4-FFF2-40B4-BE49-F238E27FC236}">
                <a16:creationId xmlns:a16="http://schemas.microsoft.com/office/drawing/2014/main" id="{1B3224BD-8DA5-4012-98FB-DD7BD264FB3D}"/>
              </a:ext>
            </a:extLst>
          </p:cNvPr>
          <p:cNvSpPr>
            <a:spLocks noGrp="1"/>
          </p:cNvSpPr>
          <p:nvPr>
            <p:ph type="sldNum" sz="quarter" idx="12"/>
          </p:nvPr>
        </p:nvSpPr>
        <p:spPr/>
        <p:txBody>
          <a:bodyPr/>
          <a:lstStyle/>
          <a:p>
            <a:fld id="{478278DA-5C56-41C3-BBF8-0FEC2E35D5F8}" type="slidenum">
              <a:rPr lang="ru-RU" smtClean="0"/>
              <a:t>5</a:t>
            </a:fld>
            <a:endParaRPr lang="ru-RU"/>
          </a:p>
        </p:txBody>
      </p:sp>
      <p:pic>
        <p:nvPicPr>
          <p:cNvPr id="5" name="Рисунок 4">
            <a:extLst>
              <a:ext uri="{FF2B5EF4-FFF2-40B4-BE49-F238E27FC236}">
                <a16:creationId xmlns:a16="http://schemas.microsoft.com/office/drawing/2014/main" id="{2538EAED-AE78-489B-B2E4-7F0C20749074}"/>
              </a:ext>
            </a:extLst>
          </p:cNvPr>
          <p:cNvPicPr>
            <a:picLocks noChangeAspect="1"/>
          </p:cNvPicPr>
          <p:nvPr/>
        </p:nvPicPr>
        <p:blipFill>
          <a:blip r:embed="rId2"/>
          <a:stretch>
            <a:fillRect/>
          </a:stretch>
        </p:blipFill>
        <p:spPr>
          <a:xfrm>
            <a:off x="3967806" y="4482717"/>
            <a:ext cx="3355632" cy="2238758"/>
          </a:xfrm>
          <a:prstGeom prst="rect">
            <a:avLst/>
          </a:prstGeom>
        </p:spPr>
      </p:pic>
    </p:spTree>
    <p:extLst>
      <p:ext uri="{BB962C8B-B14F-4D97-AF65-F5344CB8AC3E}">
        <p14:creationId xmlns:p14="http://schemas.microsoft.com/office/powerpoint/2010/main" val="236613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68EB93-735F-4DE6-A4C5-64AFF3987651}"/>
              </a:ext>
            </a:extLst>
          </p:cNvPr>
          <p:cNvSpPr>
            <a:spLocks noGrp="1"/>
          </p:cNvSpPr>
          <p:nvPr>
            <p:ph type="title"/>
          </p:nvPr>
        </p:nvSpPr>
        <p:spPr/>
        <p:txBody>
          <a:bodyPr>
            <a:normAutofit/>
          </a:bodyPr>
          <a:lstStyle/>
          <a:p>
            <a:pPr algn="ctr"/>
            <a:r>
              <a:rPr lang="ru-RU" sz="3600" dirty="0" err="1">
                <a:latin typeface="Times New Roman" panose="02020603050405020304" pitchFamily="18" charset="0"/>
                <a:cs typeface="Times New Roman" panose="02020603050405020304" pitchFamily="18" charset="0"/>
              </a:rPr>
              <a:t>Спермицидные</a:t>
            </a:r>
            <a:r>
              <a:rPr lang="ru-RU" sz="3600" dirty="0">
                <a:latin typeface="Times New Roman" panose="02020603050405020304" pitchFamily="18" charset="0"/>
                <a:cs typeface="Times New Roman" panose="02020603050405020304" pitchFamily="18" charset="0"/>
              </a:rPr>
              <a:t> средства</a:t>
            </a:r>
          </a:p>
        </p:txBody>
      </p:sp>
      <p:sp>
        <p:nvSpPr>
          <p:cNvPr id="3" name="Объект 2">
            <a:extLst>
              <a:ext uri="{FF2B5EF4-FFF2-40B4-BE49-F238E27FC236}">
                <a16:creationId xmlns:a16="http://schemas.microsoft.com/office/drawing/2014/main" id="{8C02F2D1-007C-487B-AC6A-5D9DDF7C4C86}"/>
              </a:ext>
            </a:extLst>
          </p:cNvPr>
          <p:cNvSpPr>
            <a:spLocks noGrp="1"/>
          </p:cNvSpPr>
          <p:nvPr>
            <p:ph idx="1"/>
          </p:nvPr>
        </p:nvSpPr>
        <p:spPr>
          <a:xfrm>
            <a:off x="970006" y="1253331"/>
            <a:ext cx="10515600" cy="4351338"/>
          </a:xfrm>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Лишают сперматозоиды подвижности и тем самым препятствуют их проникновению в матку). Средство вводят глубоко во влагалище перед половым сношением. Спермициды изготавливаются в разных формах: в виде пены, суппозиториев, паст и гелей. Вагинальный суппозиторий вводится во влагалище за 10— 15 мин. до полового сношения. Риск связан с тем, что при достаточно длительном и интенсивном половом акте, и если у женщины очень широкое влагалище, спермициды могут быть введены раньше, чем наступит семяизвержение. </a:t>
            </a:r>
          </a:p>
        </p:txBody>
      </p:sp>
      <p:sp>
        <p:nvSpPr>
          <p:cNvPr id="4" name="Номер слайда 3">
            <a:extLst>
              <a:ext uri="{FF2B5EF4-FFF2-40B4-BE49-F238E27FC236}">
                <a16:creationId xmlns:a16="http://schemas.microsoft.com/office/drawing/2014/main" id="{C33428C0-91B2-4273-BCAE-C51145AB5C65}"/>
              </a:ext>
            </a:extLst>
          </p:cNvPr>
          <p:cNvSpPr>
            <a:spLocks noGrp="1"/>
          </p:cNvSpPr>
          <p:nvPr>
            <p:ph type="sldNum" sz="quarter" idx="12"/>
          </p:nvPr>
        </p:nvSpPr>
        <p:spPr/>
        <p:txBody>
          <a:bodyPr/>
          <a:lstStyle/>
          <a:p>
            <a:fld id="{478278DA-5C56-41C3-BBF8-0FEC2E35D5F8}" type="slidenum">
              <a:rPr lang="ru-RU" smtClean="0"/>
              <a:t>6</a:t>
            </a:fld>
            <a:endParaRPr lang="ru-RU"/>
          </a:p>
        </p:txBody>
      </p:sp>
      <p:pic>
        <p:nvPicPr>
          <p:cNvPr id="5" name="Рисунок 4">
            <a:extLst>
              <a:ext uri="{FF2B5EF4-FFF2-40B4-BE49-F238E27FC236}">
                <a16:creationId xmlns:a16="http://schemas.microsoft.com/office/drawing/2014/main" id="{5A38E506-938C-4E11-8298-25146F526EF1}"/>
              </a:ext>
            </a:extLst>
          </p:cNvPr>
          <p:cNvPicPr>
            <a:picLocks noChangeAspect="1"/>
          </p:cNvPicPr>
          <p:nvPr/>
        </p:nvPicPr>
        <p:blipFill>
          <a:blip r:embed="rId2"/>
          <a:stretch>
            <a:fillRect/>
          </a:stretch>
        </p:blipFill>
        <p:spPr>
          <a:xfrm>
            <a:off x="4250210" y="4280120"/>
            <a:ext cx="3575735" cy="2419581"/>
          </a:xfrm>
          <a:prstGeom prst="rect">
            <a:avLst/>
          </a:prstGeom>
        </p:spPr>
      </p:pic>
    </p:spTree>
    <p:extLst>
      <p:ext uri="{BB962C8B-B14F-4D97-AF65-F5344CB8AC3E}">
        <p14:creationId xmlns:p14="http://schemas.microsoft.com/office/powerpoint/2010/main" val="124125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8067EF-B7D9-4F97-9872-83EB42C94189}"/>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Гормональные средства</a:t>
            </a:r>
          </a:p>
        </p:txBody>
      </p:sp>
      <p:sp>
        <p:nvSpPr>
          <p:cNvPr id="3" name="Объект 2">
            <a:extLst>
              <a:ext uri="{FF2B5EF4-FFF2-40B4-BE49-F238E27FC236}">
                <a16:creationId xmlns:a16="http://schemas.microsoft.com/office/drawing/2014/main" id="{A489D7AE-CF9F-4994-B67C-AF0393E8B6A3}"/>
              </a:ext>
            </a:extLst>
          </p:cNvPr>
          <p:cNvSpPr>
            <a:spLocks noGrp="1"/>
          </p:cNvSpPr>
          <p:nvPr>
            <p:ph idx="1"/>
          </p:nvPr>
        </p:nvSpPr>
        <p:spPr/>
        <p:txBody>
          <a:bodyPr>
            <a:noAutofit/>
          </a:bodyPr>
          <a:lstStyle/>
          <a:p>
            <a:pPr algn="just">
              <a:lnSpc>
                <a:spcPct val="100000"/>
              </a:lnSpc>
            </a:pPr>
            <a:r>
              <a:rPr lang="ru-RU" sz="2400" dirty="0">
                <a:latin typeface="Times New Roman" panose="02020603050405020304" pitchFamily="18" charset="0"/>
                <a:cs typeface="Times New Roman" panose="02020603050405020304" pitchFamily="18" charset="0"/>
              </a:rPr>
              <a:t>Их применение может вызвать у некоторых женщин побочную реакцию — тошноту, рвоту, головокружение, увеличение массы тела, ослабление сексуального влечения, нарушения менструального цикла и другие. Контрацептивный эффект при приеме гормональных препаратов достигается следующим образом:</a:t>
            </a:r>
          </a:p>
          <a:p>
            <a:pPr marL="514350" indent="-514350" algn="just">
              <a:lnSpc>
                <a:spcPct val="100000"/>
              </a:lnSpc>
              <a:buFont typeface="+mj-lt"/>
              <a:buAutoNum type="arabicPeriod"/>
            </a:pPr>
            <a:r>
              <a:rPr lang="ru-RU" sz="2400" dirty="0">
                <a:latin typeface="Times New Roman" panose="02020603050405020304" pitchFamily="18" charset="0"/>
                <a:cs typeface="Times New Roman" panose="02020603050405020304" pitchFamily="18" charset="0"/>
              </a:rPr>
              <a:t>торможение овуляции;</a:t>
            </a:r>
          </a:p>
          <a:p>
            <a:pPr marL="514350" indent="-514350" algn="just">
              <a:lnSpc>
                <a:spcPct val="100000"/>
              </a:lnSpc>
              <a:buFont typeface="+mj-lt"/>
              <a:buAutoNum type="arabicPeriod"/>
            </a:pPr>
            <a:r>
              <a:rPr lang="ru-RU" sz="2400" dirty="0">
                <a:latin typeface="Times New Roman" panose="02020603050405020304" pitchFamily="18" charset="0"/>
                <a:cs typeface="Times New Roman" panose="02020603050405020304" pitchFamily="18" charset="0"/>
              </a:rPr>
              <a:t>влияние на яичники;</a:t>
            </a:r>
          </a:p>
          <a:p>
            <a:pPr marL="514350" indent="-514350" algn="just">
              <a:lnSpc>
                <a:spcPct val="100000"/>
              </a:lnSpc>
              <a:buFont typeface="+mj-lt"/>
              <a:buAutoNum type="arabicPeriod"/>
            </a:pPr>
            <a:r>
              <a:rPr lang="ru-RU" sz="2400" dirty="0">
                <a:latin typeface="Times New Roman" panose="02020603050405020304" pitchFamily="18" charset="0"/>
                <a:cs typeface="Times New Roman" panose="02020603050405020304" pitchFamily="18" charset="0"/>
              </a:rPr>
              <a:t>влияние на слизистую оболочку матки;</a:t>
            </a:r>
          </a:p>
          <a:p>
            <a:pPr marL="514350" indent="-514350" algn="just">
              <a:lnSpc>
                <a:spcPct val="100000"/>
              </a:lnSpc>
              <a:buFont typeface="+mj-lt"/>
              <a:buAutoNum type="arabicPeriod"/>
            </a:pPr>
            <a:r>
              <a:rPr lang="ru-RU" sz="2400" dirty="0">
                <a:latin typeface="Times New Roman" panose="02020603050405020304" pitchFamily="18" charset="0"/>
                <a:cs typeface="Times New Roman" panose="02020603050405020304" pitchFamily="18" charset="0"/>
              </a:rPr>
              <a:t>изменение характера слизи канала шейки матки;</a:t>
            </a:r>
          </a:p>
          <a:p>
            <a:pPr marL="514350" indent="-514350" algn="just">
              <a:lnSpc>
                <a:spcPct val="100000"/>
              </a:lnSpc>
              <a:buFont typeface="+mj-lt"/>
              <a:buAutoNum type="arabicPeriod"/>
            </a:pPr>
            <a:r>
              <a:rPr lang="ru-RU" sz="2400" dirty="0">
                <a:latin typeface="Times New Roman" panose="02020603050405020304" pitchFamily="18" charset="0"/>
                <a:cs typeface="Times New Roman" panose="02020603050405020304" pitchFamily="18" charset="0"/>
              </a:rPr>
              <a:t>изменение прохождения яйцеклетки через маточные трубы.</a:t>
            </a:r>
          </a:p>
          <a:p>
            <a:pPr algn="just">
              <a:lnSpc>
                <a:spcPct val="100000"/>
              </a:lnSpc>
            </a:pPr>
            <a:r>
              <a:rPr lang="ru-RU" sz="2400" dirty="0">
                <a:latin typeface="Times New Roman" panose="02020603050405020304" pitchFamily="18" charset="0"/>
                <a:cs typeface="Times New Roman" panose="02020603050405020304" pitchFamily="18" charset="0"/>
              </a:rPr>
              <a:t>Контрацептивный результат равен примерно 98%.</a:t>
            </a:r>
          </a:p>
        </p:txBody>
      </p:sp>
      <p:sp>
        <p:nvSpPr>
          <p:cNvPr id="4" name="Номер слайда 3">
            <a:extLst>
              <a:ext uri="{FF2B5EF4-FFF2-40B4-BE49-F238E27FC236}">
                <a16:creationId xmlns:a16="http://schemas.microsoft.com/office/drawing/2014/main" id="{89AC5C99-D837-4B7A-BBAD-94E54A51AAD3}"/>
              </a:ext>
            </a:extLst>
          </p:cNvPr>
          <p:cNvSpPr>
            <a:spLocks noGrp="1"/>
          </p:cNvSpPr>
          <p:nvPr>
            <p:ph type="sldNum" sz="quarter" idx="12"/>
          </p:nvPr>
        </p:nvSpPr>
        <p:spPr/>
        <p:txBody>
          <a:bodyPr/>
          <a:lstStyle/>
          <a:p>
            <a:fld id="{478278DA-5C56-41C3-BBF8-0FEC2E35D5F8}" type="slidenum">
              <a:rPr lang="ru-RU" smtClean="0"/>
              <a:t>7</a:t>
            </a:fld>
            <a:endParaRPr lang="ru-RU"/>
          </a:p>
        </p:txBody>
      </p:sp>
    </p:spTree>
    <p:extLst>
      <p:ext uri="{BB962C8B-B14F-4D97-AF65-F5344CB8AC3E}">
        <p14:creationId xmlns:p14="http://schemas.microsoft.com/office/powerpoint/2010/main" val="314854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2640A9-2139-42FB-9FD5-25BD1907097C}"/>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Механические средства</a:t>
            </a:r>
          </a:p>
        </p:txBody>
      </p:sp>
      <p:sp>
        <p:nvSpPr>
          <p:cNvPr id="3" name="Объект 2">
            <a:extLst>
              <a:ext uri="{FF2B5EF4-FFF2-40B4-BE49-F238E27FC236}">
                <a16:creationId xmlns:a16="http://schemas.microsoft.com/office/drawing/2014/main" id="{21D224E3-8F62-4FE0-91D7-A63D0F7EA9FC}"/>
              </a:ext>
            </a:extLst>
          </p:cNvPr>
          <p:cNvSpPr>
            <a:spLocks noGrp="1"/>
          </p:cNvSpPr>
          <p:nvPr>
            <p:ph idx="1"/>
          </p:nvPr>
        </p:nvSpPr>
        <p:spPr/>
        <p:txBody>
          <a:bodyPr/>
          <a:lstStyle/>
          <a:p>
            <a:pPr algn="just">
              <a:lnSpc>
                <a:spcPct val="100000"/>
              </a:lnSpc>
            </a:pPr>
            <a:r>
              <a:rPr lang="ru-RU" sz="2400" dirty="0">
                <a:latin typeface="Times New Roman" panose="02020603050405020304" pitchFamily="18" charset="0"/>
                <a:cs typeface="Times New Roman" panose="02020603050405020304" pitchFamily="18" charset="0"/>
              </a:rPr>
              <a:t>мужской презерватив, женский шеечный колпачок, диафрагма, противозачаточная губка.</a:t>
            </a:r>
          </a:p>
          <a:p>
            <a:pPr algn="just">
              <a:lnSpc>
                <a:spcPct val="100000"/>
              </a:lnSpc>
            </a:pPr>
            <a:r>
              <a:rPr lang="ru-RU" sz="2400" dirty="0">
                <a:latin typeface="Times New Roman" panose="02020603050405020304" pitchFamily="18" charset="0"/>
                <a:cs typeface="Times New Roman" panose="02020603050405020304" pitchFamily="18" charset="0"/>
              </a:rPr>
              <a:t>Презерватив представляет собой плёночную резиновую оболочку, надеваемую перед коитусом на половой член в состоянии эрекции. Это предотвращает попадание спермы во влагалище. </a:t>
            </a:r>
          </a:p>
          <a:p>
            <a:endParaRPr lang="ru-RU" dirty="0"/>
          </a:p>
        </p:txBody>
      </p:sp>
      <p:sp>
        <p:nvSpPr>
          <p:cNvPr id="4" name="Номер слайда 3">
            <a:extLst>
              <a:ext uri="{FF2B5EF4-FFF2-40B4-BE49-F238E27FC236}">
                <a16:creationId xmlns:a16="http://schemas.microsoft.com/office/drawing/2014/main" id="{CE158A7F-462F-4D4C-905B-9D6B65FDEEF2}"/>
              </a:ext>
            </a:extLst>
          </p:cNvPr>
          <p:cNvSpPr>
            <a:spLocks noGrp="1"/>
          </p:cNvSpPr>
          <p:nvPr>
            <p:ph type="sldNum" sz="quarter" idx="12"/>
          </p:nvPr>
        </p:nvSpPr>
        <p:spPr/>
        <p:txBody>
          <a:bodyPr/>
          <a:lstStyle/>
          <a:p>
            <a:fld id="{478278DA-5C56-41C3-BBF8-0FEC2E35D5F8}" type="slidenum">
              <a:rPr lang="ru-RU" smtClean="0"/>
              <a:t>8</a:t>
            </a:fld>
            <a:endParaRPr lang="ru-RU"/>
          </a:p>
        </p:txBody>
      </p:sp>
    </p:spTree>
    <p:extLst>
      <p:ext uri="{BB962C8B-B14F-4D97-AF65-F5344CB8AC3E}">
        <p14:creationId xmlns:p14="http://schemas.microsoft.com/office/powerpoint/2010/main" val="44723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A4A81-0A18-41E0-BA37-DB3D65A91206}"/>
              </a:ext>
            </a:extLst>
          </p:cNvPr>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Шеечные колпачки</a:t>
            </a:r>
          </a:p>
        </p:txBody>
      </p:sp>
      <p:sp>
        <p:nvSpPr>
          <p:cNvPr id="3" name="Объект 2">
            <a:extLst>
              <a:ext uri="{FF2B5EF4-FFF2-40B4-BE49-F238E27FC236}">
                <a16:creationId xmlns:a16="http://schemas.microsoft.com/office/drawing/2014/main" id="{89836465-BA10-4B9D-8068-E060434AE25D}"/>
              </a:ext>
            </a:extLst>
          </p:cNvPr>
          <p:cNvSpPr>
            <a:spLocks noGrp="1"/>
          </p:cNvSpPr>
          <p:nvPr>
            <p:ph idx="1"/>
          </p:nvPr>
        </p:nvSpPr>
        <p:spPr/>
        <p:txBody>
          <a:bodyPr>
            <a:normAutofit/>
          </a:bodyPr>
          <a:lstStyle/>
          <a:p>
            <a:pPr algn="just">
              <a:lnSpc>
                <a:spcPct val="100000"/>
              </a:lnSpc>
            </a:pPr>
            <a:r>
              <a:rPr lang="ru-RU" sz="2400" dirty="0">
                <a:latin typeface="Times New Roman" panose="02020603050405020304" pitchFamily="18" charset="0"/>
                <a:cs typeface="Times New Roman" panose="02020603050405020304" pitchFamily="18" charset="0"/>
              </a:rPr>
              <a:t>Шеечные колпачки или колпачки Кафка имеют форму наперстка, их надевают на шейку матки. Колпачки следует подбирать по размеру. Колпачок может быть установлен на сутки и не нуждается в смене при повторном сношении. В течение 8 часов после полового сношения колпачок снимать нельзя.</a:t>
            </a:r>
          </a:p>
        </p:txBody>
      </p:sp>
      <p:sp>
        <p:nvSpPr>
          <p:cNvPr id="4" name="Номер слайда 3">
            <a:extLst>
              <a:ext uri="{FF2B5EF4-FFF2-40B4-BE49-F238E27FC236}">
                <a16:creationId xmlns:a16="http://schemas.microsoft.com/office/drawing/2014/main" id="{06A10C7B-1955-4006-AA8E-77CCFA9DF30B}"/>
              </a:ext>
            </a:extLst>
          </p:cNvPr>
          <p:cNvSpPr>
            <a:spLocks noGrp="1"/>
          </p:cNvSpPr>
          <p:nvPr>
            <p:ph type="sldNum" sz="quarter" idx="12"/>
          </p:nvPr>
        </p:nvSpPr>
        <p:spPr/>
        <p:txBody>
          <a:bodyPr/>
          <a:lstStyle/>
          <a:p>
            <a:fld id="{478278DA-5C56-41C3-BBF8-0FEC2E35D5F8}" type="slidenum">
              <a:rPr lang="ru-RU" smtClean="0"/>
              <a:t>9</a:t>
            </a:fld>
            <a:endParaRPr lang="ru-RU"/>
          </a:p>
        </p:txBody>
      </p:sp>
      <p:pic>
        <p:nvPicPr>
          <p:cNvPr id="5" name="Рисунок 4">
            <a:extLst>
              <a:ext uri="{FF2B5EF4-FFF2-40B4-BE49-F238E27FC236}">
                <a16:creationId xmlns:a16="http://schemas.microsoft.com/office/drawing/2014/main" id="{C08D71F8-94C8-4FFB-9124-3E74FD7BC7DC}"/>
              </a:ext>
            </a:extLst>
          </p:cNvPr>
          <p:cNvPicPr>
            <a:picLocks noChangeAspect="1"/>
          </p:cNvPicPr>
          <p:nvPr/>
        </p:nvPicPr>
        <p:blipFill>
          <a:blip r:embed="rId2"/>
          <a:stretch>
            <a:fillRect/>
          </a:stretch>
        </p:blipFill>
        <p:spPr>
          <a:xfrm>
            <a:off x="2428875" y="3454400"/>
            <a:ext cx="7334250" cy="3038475"/>
          </a:xfrm>
          <a:prstGeom prst="rect">
            <a:avLst/>
          </a:prstGeom>
        </p:spPr>
      </p:pic>
    </p:spTree>
    <p:extLst>
      <p:ext uri="{BB962C8B-B14F-4D97-AF65-F5344CB8AC3E}">
        <p14:creationId xmlns:p14="http://schemas.microsoft.com/office/powerpoint/2010/main" val="8871397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6246</TotalTime>
  <Words>701</Words>
  <Application>Microsoft Office PowerPoint</Application>
  <PresentationFormat>Широкоэкранный</PresentationFormat>
  <Paragraphs>64</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 </vt:lpstr>
      <vt:lpstr>Понятие контрацепции</vt:lpstr>
      <vt:lpstr>Виды контрацепции</vt:lpstr>
      <vt:lpstr>Прерванный половой акт</vt:lpstr>
      <vt:lpstr>Физиологические методы</vt:lpstr>
      <vt:lpstr>Спермицидные средства</vt:lpstr>
      <vt:lpstr>Гормональные средства</vt:lpstr>
      <vt:lpstr>Механические средства</vt:lpstr>
      <vt:lpstr>Шеечные колпачки</vt:lpstr>
      <vt:lpstr>Диафрагма</vt:lpstr>
      <vt:lpstr>Противозачаточная губка</vt:lpstr>
      <vt:lpstr>Спирали (внутриматочные средства)</vt:lpstr>
      <vt:lpstr>Хирургические способы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dc:title>
  <dc:creator>Artem Savkin</dc:creator>
  <cp:lastModifiedBy>Artem Savkin</cp:lastModifiedBy>
  <cp:revision>46</cp:revision>
  <dcterms:created xsi:type="dcterms:W3CDTF">2020-05-14T14:50:42Z</dcterms:created>
  <dcterms:modified xsi:type="dcterms:W3CDTF">2020-05-27T17:24:48Z</dcterms:modified>
</cp:coreProperties>
</file>