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6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0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1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34" r:id="rId3"/>
    <p:sldMasterId id="2147483762" r:id="rId4"/>
    <p:sldMasterId id="2147483802" r:id="rId5"/>
    <p:sldMasterId id="2147483826" r:id="rId6"/>
    <p:sldMasterId id="2147483864" r:id="rId7"/>
    <p:sldMasterId id="2147483895" r:id="rId8"/>
    <p:sldMasterId id="2147483911" r:id="rId9"/>
    <p:sldMasterId id="2147483923" r:id="rId10"/>
    <p:sldMasterId id="2147483940" r:id="rId11"/>
    <p:sldMasterId id="2147484081" r:id="rId12"/>
    <p:sldMasterId id="2147484150" r:id="rId13"/>
    <p:sldMasterId id="2147484162" r:id="rId14"/>
    <p:sldMasterId id="2147484584" r:id="rId15"/>
    <p:sldMasterId id="2147484596" r:id="rId16"/>
    <p:sldMasterId id="2147484615" r:id="rId17"/>
    <p:sldMasterId id="2147484634" r:id="rId18"/>
    <p:sldMasterId id="2147484646" r:id="rId19"/>
    <p:sldMasterId id="2147484658" r:id="rId20"/>
    <p:sldMasterId id="2147484670" r:id="rId21"/>
    <p:sldMasterId id="2147484682" r:id="rId22"/>
  </p:sldMasterIdLst>
  <p:notesMasterIdLst>
    <p:notesMasterId r:id="rId59"/>
  </p:notesMasterIdLst>
  <p:sldIdLst>
    <p:sldId id="635" r:id="rId23"/>
    <p:sldId id="725" r:id="rId24"/>
    <p:sldId id="735" r:id="rId25"/>
    <p:sldId id="726" r:id="rId26"/>
    <p:sldId id="727" r:id="rId27"/>
    <p:sldId id="728" r:id="rId28"/>
    <p:sldId id="729" r:id="rId29"/>
    <p:sldId id="730" r:id="rId30"/>
    <p:sldId id="731" r:id="rId31"/>
    <p:sldId id="732" r:id="rId32"/>
    <p:sldId id="733" r:id="rId33"/>
    <p:sldId id="754" r:id="rId34"/>
    <p:sldId id="736" r:id="rId35"/>
    <p:sldId id="737" r:id="rId36"/>
    <p:sldId id="740" r:id="rId37"/>
    <p:sldId id="739" r:id="rId38"/>
    <p:sldId id="741" r:id="rId39"/>
    <p:sldId id="738" r:id="rId40"/>
    <p:sldId id="742" r:id="rId41"/>
    <p:sldId id="743" r:id="rId42"/>
    <p:sldId id="753" r:id="rId43"/>
    <p:sldId id="744" r:id="rId44"/>
    <p:sldId id="745" r:id="rId45"/>
    <p:sldId id="746" r:id="rId46"/>
    <p:sldId id="747" r:id="rId47"/>
    <p:sldId id="752" r:id="rId48"/>
    <p:sldId id="748" r:id="rId49"/>
    <p:sldId id="749" r:id="rId50"/>
    <p:sldId id="751" r:id="rId51"/>
    <p:sldId id="750" r:id="rId52"/>
    <p:sldId id="755" r:id="rId53"/>
    <p:sldId id="644" r:id="rId54"/>
    <p:sldId id="645" r:id="rId55"/>
    <p:sldId id="646" r:id="rId56"/>
    <p:sldId id="722" r:id="rId57"/>
    <p:sldId id="723" r:id="rId58"/>
  </p:sldIdLst>
  <p:sldSz cx="9144000" cy="6858000" type="screen4x3"/>
  <p:notesSz cx="6797675" cy="9926638"/>
  <p:custDataLst>
    <p:tags r:id="rId60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  <a:srgbClr val="990033"/>
    <a:srgbClr val="A50021"/>
    <a:srgbClr val="FFCC99"/>
    <a:srgbClr val="1708D4"/>
    <a:srgbClr val="FF3300"/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84788" autoAdjust="0"/>
  </p:normalViewPr>
  <p:slideViewPr>
    <p:cSldViewPr>
      <p:cViewPr>
        <p:scale>
          <a:sx n="66" d="100"/>
          <a:sy n="66" d="100"/>
        </p:scale>
        <p:origin x="-17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98726E-39E6-4365-98FF-8E800FC593A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49B1B4-A84C-48FE-AADE-14128935A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11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76867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B64C86-2AB3-47C6-8726-036E2FF2DD71}" type="slidenum">
              <a:rPr lang="ru-RU" sz="1200"/>
              <a:pPr algn="r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9523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57E48F9-DB18-4101-860C-491DC4B0768A}" type="slidenum">
              <a:rPr lang="ru-RU" sz="1200"/>
              <a:pPr algn="r"/>
              <a:t>32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15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21571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94A5F9-CA98-4E3F-916F-5D6C25860432}" type="slidenum">
              <a:rPr lang="ru-RU" sz="1200"/>
              <a:pPr algn="r"/>
              <a:t>33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36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3619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9645E74-51A3-4D46-9402-6B1F97DF951D}" type="slidenum">
              <a:rPr lang="ru-RU" sz="1200"/>
              <a:pPr algn="r"/>
              <a:t>34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AF7F7-4DCD-42C0-BE86-77FF3260D02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8104-B9E6-46E6-9EC3-1F3F99AE9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3389-199E-4E63-8636-3CBEB00BD75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B040-64A0-4686-B016-6A904625D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E3DFA9-FB00-4F13-A200-F9A495AFA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482906-EC63-4031-AFEB-F8098A7E39D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0BE8FB-25CA-4DFE-B9B9-80DB8A30BE3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1A2D4E-EB4D-44CA-820F-36B5CE798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282827-B097-4B5D-AFF9-80ECCFA5674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3A20A4-9B93-44C3-B62D-75CDDE024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6EB2EA-29D4-4C6B-BD1D-658C55684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0C0032-0313-4896-A4C3-8B21BD8A7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DA4F7-3EE3-4052-BE0B-5DEBE92F2CD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AB594869-FBD3-4D87-A9F9-375AD5187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3A306-60EB-4D09-B07E-23FBD52E55C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FB912AED-EED0-44E5-960C-8D6B5F74D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C0E8-7EB6-4020-AE13-35CA25C0B56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0438A51-C981-4951-BF28-5699A5AE9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C0CB9-3A82-491A-9161-35081998AFC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E90F26A-8E45-42B4-BBE3-2F6990948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22B0F-613A-4DE6-A42A-D74C3D0EF64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FE77AEBA-0576-403F-97FA-13445E5C6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28FAE-969C-4B5E-A9F5-E33C311CD8D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24900-E6B3-48F2-9978-EA14E9D43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E023-A9BE-46CA-B6BD-B216E8E1A8B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422F-C71A-4214-A69A-76C4819F9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B7FB-3B49-420A-9637-C92020C9EDA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EA50E19-0F4D-4F29-BB38-8B6070478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B4F0-72EF-4CF5-BB25-0A65E5A3919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014AD94B-7D98-4E62-B321-A1310EB7A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4D9DE-EAC1-4FE3-8F7D-AFE5B770157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02C969B3-0EBC-4135-932B-48421B339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86CB-0118-42DC-AE7F-BFC4B160E42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1CA73030-6952-49CF-8FC9-6EFDF1290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E8B55F-2A92-40A0-B45C-A04D23EEBE5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708D322-A144-43DC-9668-0D119F6EE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252AE6-D7EF-4298-88EF-4B324BF07B6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43BD5D-1F94-400A-A7CB-10457DFDF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721187-9999-4CDA-9FCE-942508FF580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98552A0F-AB38-41E9-B8A3-FF75D2F27B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11C433-2753-477A-8B2C-B9F06F03CFF9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E6DBE2-B1CA-4E5E-ABA8-E689B67EC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CC07AD-448A-448C-B87B-DA824D0E18D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1FC3F1-AB22-4A0A-94FD-E0CC3FC21D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66A4-D513-420C-8111-2E159CB50D8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777E-FB96-4D2B-AC2E-E6275D64C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606244-C10E-4107-8E47-8696E56E43A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4D5CDF-A7AD-46DD-9C50-ADEBC16C6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7D4016-A1CD-40F9-AED5-EB8B88C621A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FBEE62B-2C0F-4836-B2C8-37BE77B27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789901C-F027-497D-9A65-0DDB70E5DF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926965-8E69-43EF-868C-0C53DD60274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7DA81C-72E6-4803-B236-A0D2AB471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2E659E-B778-41CE-9813-F83CA3C60C4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98A625E-0873-4038-94D3-F069C8D6283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7D7A4A-0C3E-450C-B0AD-B618AD549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6343D1-3062-4ECF-A3B3-C046C2246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5A532D-D7FF-427A-8021-EF792BD9FE7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182D78-B3C8-4AD7-9CE5-9F5681216DE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04D958-F674-43A1-A830-01DC36301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0C9146-D61F-4B27-AD77-73A52AEE520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CAF19D-9B73-4B21-8698-00B51CA59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C0BDB5-CE69-45B5-AD5A-0B149563E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5B6961-116D-41A1-933F-F51087113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63979-9A2A-4351-B807-ACFED407781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40B9-2C74-4827-B7A4-E80679B37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D771B7-9AFA-4083-8858-7EE868E01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652E91-0782-490F-B9C2-4B3B0FC39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DE720A-6CF2-4E03-8A60-94A73E95E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6BFCE4-6770-4F48-A914-B3515E5D7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9570A2-50C1-4EA7-AADD-CA3241DFB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725F9C-408B-4683-982F-5D9610CF3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AAEB60-6C3D-43E2-BA5B-8519EC294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2AE2CE-F6D1-468F-9E69-8ECCDB347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F10C57-82AC-4485-88BA-0A2E9158D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B674D0-E03E-44F4-885A-804CA401D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E0D-E835-494B-A5D3-E0FB43969FE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9EB2C-18D2-4AFE-A612-2FE8AFFA6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F15ED8-7A1E-4C1A-8C40-8502C6B18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C92823-AFF7-4FEC-9E00-0F3A6B6190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47800" y="1600200"/>
            <a:ext cx="3579813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80013" y="1600200"/>
            <a:ext cx="35814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447800" y="3938588"/>
            <a:ext cx="35798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80013" y="3938588"/>
            <a:ext cx="35814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09F618-E99B-4A69-8FCA-A9C93FBFB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47800" y="1600200"/>
            <a:ext cx="3579813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447800" y="3938588"/>
            <a:ext cx="35798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180013" y="1600200"/>
            <a:ext cx="35814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CE520A-DD15-403C-8BAA-08D401F35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80013" y="1600200"/>
            <a:ext cx="35814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80013" y="3938588"/>
            <a:ext cx="35814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5D3919-9CCC-48B8-BC4A-3101687FF6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47800" y="1600200"/>
            <a:ext cx="7313613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47800" y="3938588"/>
            <a:ext cx="7313613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E29D09-DB5A-4513-B886-00C21A3F1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EC1122-D5B0-4B80-B62B-192D8CF7D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24A225-F2CB-4F5E-AB69-9645C442F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4BAA12-4E6C-4A62-BF03-34B9C2E319B8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5B6349-5884-4922-8679-B5FD79108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A55DC0-69D3-4F32-8D3C-D5332F8FEBF3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1A929E-3805-4F97-9ABF-51B03C952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1F52E-F7C3-4023-8DF1-4A4F261C9FB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04AA-85A8-4E0F-8F02-C70840770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132429-0716-4E68-A339-3C3C383D8A85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A2A676-4782-4BAA-9E41-F75DE6732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63596C-3CFA-49EA-95FE-20DAB28E7034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72956B-EE31-4E43-8452-C6940E53B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56F381-C3CC-4F7F-843E-405FC8A5FB2B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72C223-F0A0-4E75-B871-E93E669C59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FD733E-8148-4285-9224-F506CA5AC193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640EEF-67CB-47F2-B2B7-B5829B243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14EA09-874C-4BAC-B374-ADCE703AC9BA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62F5BD-3D2A-4DBE-9129-155DBA741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47B5AC-269B-4D85-AFFF-F460284247D2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708725-26AA-4858-BFFC-5D841907EB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220244-EB55-4771-9F13-66949A9AC292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74905B-3917-4C09-A86E-98ABA6191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4DB557-CAAC-4ECA-99F3-857B3DAB7E04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529387-B02C-48DF-8792-B960875DD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72DDBF-7088-4F11-940C-C53578570306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7AD27C-7B46-4353-B805-D4AF161D3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8A3AF6-2E45-4039-8A36-D5C903DCC35A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645254-D3A9-4DBA-ACE1-48B267B3EA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A3B36-6AEA-4B3F-9D51-8EEDAF271CA9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E692-8A0C-41FC-B220-183F30753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119435-BB81-46FA-8B7E-5ACA6F854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DA4C76-CDCE-4517-BD1C-C18A41DB6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DE41F246-0A30-4643-B5A5-20A8CFA89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DD3F7971-3F6B-4E59-9735-8EC230970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B75EFC68-C7C8-4C8A-82CE-00E4B9E72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58722553-593F-448C-A119-7B9C5288E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81D62F5-50D8-4681-BB53-4FBB99AD0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63D0A54E-50BC-4B43-BB5A-8E4A8A815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DA199B02-FBFE-477C-A293-CB5AFB854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9F1F7B68-1D55-4535-BA28-18C02738B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22CC-5312-40A3-9AB3-6940E88FEFD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0ED36-384F-4AFD-8290-F88803A02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7F8B12B8-24ED-4D00-9151-471E85B6F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FD6AAD07-8B0D-46A7-9858-86FFAC488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132B494-AC82-47AE-AB23-1EC6715BEB1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946A4B-1B31-4DE4-8252-DAA8DEC44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B1BE73-C2BF-4C98-9C57-6B4579FF5B5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B46B37-EA13-427E-8BBE-DEAC005F9A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D56116-405D-4C34-938D-C5B2BAA2DEE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ADE790-C0E3-46C3-A680-953A32451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669477-CE5F-4713-8D29-992DC6F591F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00BF71-9E0A-48C6-ABCE-188592EA4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96D02C-4200-443F-B9E2-DD02F53D592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0D56D3-1D3E-4463-B523-CBD338CF6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2D7BC8C-79CF-403F-9CD6-F61334D454E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9965E3-F00D-4E49-A65D-0D0D67A2D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513EE7A-DCA9-4945-B964-3FF7E21E3C3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49857E-0BD3-4668-A691-772077A2A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8BD240-6108-4D66-9B05-89FA247C50A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6184641-DA35-4C78-B253-1D96E03B9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B9765-5EA7-490C-B534-81DFF22849D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2D4F8-B1F9-4CD1-8134-45E7EFF75B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1CB9FF1-1B6A-4DE9-8C61-62BB653E58F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E1209B-2E4A-40B5-A09B-FE3A0BF77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53C6FA-91EF-41AC-976A-EB93BD78562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97D2109-C163-444D-8172-C89ABAC2F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3BB56-EFF8-4A01-AF8B-21BD2D070729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5441-0DBF-4547-B4D8-175A79962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877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77899-C0CC-4A9F-9E7C-C6734F5CD72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8A3E0-A9BE-4426-82A0-4C9CC33C2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01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2C5E5-D702-45EB-8343-1C2AD375113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DF19-7F47-494C-88FA-DB0ECE5A1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587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D5028-EEE6-4731-AE1A-3EE4985E90D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136C-959A-422A-8C40-EB10E92A6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5104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601F-95EC-4B06-BC77-85D6965FF66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6B28D-1759-4E51-8AE5-9EB5D770F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080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0E90-A020-47C2-82F6-3E9D91FE65B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F9155-0B5D-4102-83BB-4403C543E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634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87661-973F-4B53-8F6C-DF4E1C97489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10BCB-A9B7-4545-AF84-FE7E07D02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9963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F1ED7-CB93-49A5-9636-BCC028C96FD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7125-DF44-4B41-8081-806F0E178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8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BF24A7-C675-4764-9D6E-E116F2AD1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06F8D-AFC6-4E87-BA10-3685355BD72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33D65-3DBE-45D9-87FC-3E1A6C6DA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7143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592D8-3571-4878-B2DD-667F7ADB717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9041-D5DC-42DA-BA6C-37EC80894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7106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32E8B-B99A-4396-A5E7-6B2E0112D93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0D8A9-2948-4636-9D16-5726707E0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751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AF7F7-4DCD-42C0-BE86-77FF3260D0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8104-B9E6-46E6-9EC3-1F3F99AE92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704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23E9-4FB8-4D6C-906B-BB4723352D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C091-31C4-4781-A79D-515830EE46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096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9447-B9C9-4E2B-A22D-2FD0FD00C3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6DB1-F7FD-4D69-9A09-ED71BD6158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12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1795-3472-435C-B1C9-92DBAC0226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B95B-5FF5-4916-96D4-2DE7103903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20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6DC5-3F8E-4A87-A7AD-E048B1B155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1F3A-071C-4ABD-846D-C91138D51B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514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0B43-5323-48A5-AADF-6DDCB3A913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43DE2-1D0D-4D25-9645-4017651FA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9140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FA054-596D-4E0A-B86B-E6AE77DA02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DDC3-329B-4B83-9C3C-CDB43A4484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0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23E9-4FB8-4D6C-906B-BB4723352DC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C091-31C4-4781-A79D-515830EE4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6CFD3B-A6BE-4759-B4F5-AAAE29D0B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B7D33-26CE-4282-9D49-84924BC941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1E8A0-06FF-47D6-96F6-0EA0601E44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725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D2AF-9174-4779-A625-36EFDCDAE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8B44F-6852-47BA-B55B-BC04B1453C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8216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3389-199E-4E63-8636-3CBEB00BD7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B040-64A0-4686-B016-6A904625DF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36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28FAE-969C-4B5E-A9F5-E33C311CD8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24900-E6B3-48F2-9978-EA14E9D43B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652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66A4-D513-420C-8111-2E159CB50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777E-FB96-4D2B-AC2E-E6275D64C2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684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63979-9A2A-4351-B807-ACFED4077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40B9-2C74-4827-B7A4-E80679B37F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E0D-E835-494B-A5D3-E0FB43969F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9EB2C-18D2-4AFE-A612-2FE8AFFA6E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736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1F52E-F7C3-4023-8DF1-4A4F261C9F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04AA-85A8-4E0F-8F02-C70840770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934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A3B36-6AEA-4B3F-9D51-8EEDAF271CA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E692-8A0C-41FC-B220-183F307538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592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22CC-5312-40A3-9AB3-6940E88FEF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0ED36-384F-4AFD-8290-F88803A024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2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DF5FBF4-0210-4D5E-9375-C679D57A1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B9765-5EA7-490C-B534-81DFF22849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2D4F8-B1F9-4CD1-8134-45E7EFF75B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2888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AF7F7-4DCD-42C0-BE86-77FF3260D0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8104-B9E6-46E6-9EC3-1F3F99AE92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379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123E9-4FB8-4D6C-906B-BB4723352D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C091-31C4-4781-A79D-515830EE46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9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9447-B9C9-4E2B-A22D-2FD0FD00C3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6DB1-F7FD-4D69-9A09-ED71BD6158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120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1795-3472-435C-B1C9-92DBAC0226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B95B-5FF5-4916-96D4-2DE7103903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9072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6DC5-3F8E-4A87-A7AD-E048B1B155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1F3A-071C-4ABD-846D-C91138D51B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67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0B43-5323-48A5-AADF-6DDCB3A913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43DE2-1D0D-4D25-9645-4017651FA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687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FA054-596D-4E0A-B86B-E6AE77DA02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DDC3-329B-4B83-9C3C-CDB43A4484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777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B7D33-26CE-4282-9D49-84924BC9415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1E8A0-06FF-47D6-96F6-0EA0601E44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65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D2AF-9174-4779-A625-36EFDCDAE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8B44F-6852-47BA-B55B-BC04B1453C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8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8692193-B7D4-4AAB-B43F-D2EDDB056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3389-199E-4E63-8636-3CBEB00BD7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B040-64A0-4686-B016-6A904625DF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7163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28FAE-969C-4B5E-A9F5-E33C311CD8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24900-E6B3-48F2-9978-EA14E9D43B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306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B66A4-D513-420C-8111-2E159CB50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777E-FB96-4D2B-AC2E-E6275D64C2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496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63979-9A2A-4351-B807-ACFED40778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40B9-2C74-4827-B7A4-E80679B37F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2009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E0D-E835-494B-A5D3-E0FB43969F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9EB2C-18D2-4AFE-A612-2FE8AFFA6E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869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1F52E-F7C3-4023-8DF1-4A4F261C9F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04AA-85A8-4E0F-8F02-C70840770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6700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A3B36-6AEA-4B3F-9D51-8EEDAF271CA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E692-8A0C-41FC-B220-183F307538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8075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22CC-5312-40A3-9AB3-6940E88FEFD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0ED36-384F-4AFD-8290-F88803A024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550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B9765-5EA7-490C-B534-81DFF22849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2D4F8-B1F9-4CD1-8134-45E7EFF75B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335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4B16F-7150-4A56-A131-81FC10C4A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7613-0EF1-4B68-B75B-B0BB43A31F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87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75CED5F-B1EB-4711-B9FA-EEDF6EC97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E223-29D6-440B-9553-68F2C684C5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03FA-8F50-4518-9095-2D499C8D4D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057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6EF42-695A-4CAB-BC19-75FFE34EC1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0C3E-CAF4-49B0-9CF7-91D805EAD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80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AB74-C5DA-4CED-8732-1879E61E2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BE24-13B0-437F-A0A9-E918A98083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717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83B0-7EBA-4B13-8315-CA5E21FA0F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46D61-866D-4330-8BD2-EE20773F2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7669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6B42-E478-449A-ADB9-8C99E4BDD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1533-9361-41F8-9941-5994BB9D2A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5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F80BA-2042-4F9F-8C80-2032A21D13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DEEE-B4F5-4451-ADF8-1C3558CFCA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531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DBFF-EF67-4728-860B-0220B964B7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7786-276A-4DBD-A0E4-41CEA6CCF7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9068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A577-8BA3-4173-A7DC-A733C5A2E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1F76-3212-485D-B957-F7DC6D6A4A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0713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10EF-A0F0-49BE-A868-25A1ED11E3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A3108-F596-4C9E-A23E-C6B2A21A96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568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C9AB-51A4-4E67-95AB-01401EC4CD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F1EFF-EFF0-4398-88B9-1E9B34FD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68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A40E686-8DAC-4B39-BC6D-484E584AF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4B16F-7150-4A56-A131-81FC10C4A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7613-0EF1-4B68-B75B-B0BB43A31F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553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E223-29D6-440B-9553-68F2C684C5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03FA-8F50-4518-9095-2D499C8D4D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8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6EF42-695A-4CAB-BC19-75FFE34EC1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0C3E-CAF4-49B0-9CF7-91D805EAD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7951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AB74-C5DA-4CED-8732-1879E61E2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BE24-13B0-437F-A0A9-E918A98083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869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83B0-7EBA-4B13-8315-CA5E21FA0F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46D61-866D-4330-8BD2-EE20773F2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3696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6B42-E478-449A-ADB9-8C99E4BDD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1533-9361-41F8-9941-5994BB9D2A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566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F80BA-2042-4F9F-8C80-2032A21D13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DEEE-B4F5-4451-ADF8-1C3558CFCA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0334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DBFF-EF67-4728-860B-0220B964B7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7786-276A-4DBD-A0E4-41CEA6CCF7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4384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A577-8BA3-4173-A7DC-A733C5A2E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1F76-3212-485D-B957-F7DC6D6A4A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6285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10EF-A0F0-49BE-A868-25A1ED11E3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A3108-F596-4C9E-A23E-C6B2A21A96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3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1DA993-E155-4558-A21F-8203E068D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C9AB-51A4-4E67-95AB-01401EC4CD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F1EFF-EFF0-4398-88B9-1E9B34FD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1047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4B16F-7150-4A56-A131-81FC10C4A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7613-0EF1-4B68-B75B-B0BB43A31F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5311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E223-29D6-440B-9553-68F2C684C5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03FA-8F50-4518-9095-2D499C8D4D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5532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6EF42-695A-4CAB-BC19-75FFE34EC1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0C3E-CAF4-49B0-9CF7-91D805EAD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320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AB74-C5DA-4CED-8732-1879E61E2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BE24-13B0-437F-A0A9-E918A98083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3968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83B0-7EBA-4B13-8315-CA5E21FA0F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46D61-866D-4330-8BD2-EE20773F2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47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6B42-E478-449A-ADB9-8C99E4BDD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1533-9361-41F8-9941-5994BB9D2A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51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F80BA-2042-4F9F-8C80-2032A21D13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DEEE-B4F5-4451-ADF8-1C3558CFCA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7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DBFF-EF67-4728-860B-0220B964B7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7786-276A-4DBD-A0E4-41CEA6CCF7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334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A577-8BA3-4173-A7DC-A733C5A2E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1F76-3212-485D-B957-F7DC6D6A4A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32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D2603B9-0F05-4BF7-96C8-3E9886250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10EF-A0F0-49BE-A868-25A1ED11E3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A3108-F596-4C9E-A23E-C6B2A21A96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1121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C9AB-51A4-4E67-95AB-01401EC4CD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F1EFF-EFF0-4398-88B9-1E9B34FD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561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4B16F-7150-4A56-A131-81FC10C4A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7613-0EF1-4B68-B75B-B0BB43A31F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385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E223-29D6-440B-9553-68F2C684C5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03FA-8F50-4518-9095-2D499C8D4D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9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6EF42-695A-4CAB-BC19-75FFE34EC1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0C3E-CAF4-49B0-9CF7-91D805EAD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4923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AB74-C5DA-4CED-8732-1879E61E2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BE24-13B0-437F-A0A9-E918A98083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9997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83B0-7EBA-4B13-8315-CA5E21FA0F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46D61-866D-4330-8BD2-EE20773F2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9185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6B42-E478-449A-ADB9-8C99E4BDD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1533-9361-41F8-9941-5994BB9D2A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8138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F80BA-2042-4F9F-8C80-2032A21D13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DEEE-B4F5-4451-ADF8-1C3558CFCA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4282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DBFF-EF67-4728-860B-0220B964B7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7786-276A-4DBD-A0E4-41CEA6CCF7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58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4C9FEF-3D79-431E-A96C-B67B98961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A577-8BA3-4173-A7DC-A733C5A2E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1F76-3212-485D-B957-F7DC6D6A4A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5042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10EF-A0F0-49BE-A868-25A1ED11E3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A3108-F596-4C9E-A23E-C6B2A21A96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268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C9AB-51A4-4E67-95AB-01401EC4CD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F1EFF-EFF0-4398-88B9-1E9B34FD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449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4B16F-7150-4A56-A131-81FC10C4AC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7613-0EF1-4B68-B75B-B0BB43A31F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759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1E223-29D6-440B-9553-68F2C684C5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303FA-8F50-4518-9095-2D499C8D4D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8770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6EF42-695A-4CAB-BC19-75FFE34EC1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0C3E-CAF4-49B0-9CF7-91D805EADD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6593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FAB74-C5DA-4CED-8732-1879E61E24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BE24-13B0-437F-A0A9-E918A98083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8845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083B0-7EBA-4B13-8315-CA5E21FA0F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46D61-866D-4330-8BD2-EE20773F2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0861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66B42-E478-449A-ADB9-8C99E4BDD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E1533-9361-41F8-9941-5994BB9D2A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3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F80BA-2042-4F9F-8C80-2032A21D13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6DEEE-B4F5-4451-ADF8-1C3558CFCA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B98ABF-F74D-470D-8030-B9C468A07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8DBFF-EF67-4728-860B-0220B964B7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7786-276A-4DBD-A0E4-41CEA6CCF7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289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A577-8BA3-4173-A7DC-A733C5A2E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1F76-3212-485D-B957-F7DC6D6A4A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9972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10EF-A0F0-49BE-A868-25A1ED11E3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A3108-F596-4C9E-A23E-C6B2A21A96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4005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FC9AB-51A4-4E67-95AB-01401EC4CD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F1EFF-EFF0-4398-88B9-1E9B34FD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03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75CAE3-67ED-4DDC-82BC-69144B164EF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D7198520-6904-4929-AE12-C42FD4646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9447-B9C9-4E2B-A22D-2FD0FD00C37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6DB1-F7FD-4D69-9A09-ED71BD615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F26B0C-2B3D-4D74-B79E-B984096C524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D40EC-C986-4CAF-A8A9-7C8C1C331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D78362-2240-4653-99AA-9818AEE508C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3276741F-3CD1-4217-B7E3-E1745EDB6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97DC23-B861-4E0E-974C-310FB5BDBBF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83CE45-B858-4EE3-95C5-7058EF26A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7DB289-712E-4F14-AB27-5E13898D27B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DAFB2D-C27E-4F3B-9F89-7B014A5A8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4C004F-DDDA-4DDF-BAC9-6BACAA0E1E9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A2804C-2EE9-40AB-8FEA-E89D6710E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AF020D-FC98-4375-8493-2C1A5B81861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467739-8942-4EA9-801D-C519564FA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6D511E2F-13BC-4A36-BE1B-02A3787A5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EEF716-F943-4C64-9BDF-C7FFB97FD28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650CD4-5709-4C0B-B66C-8D218BC61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8D01BF-907D-4424-9C74-8E7292223EE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C589E8-8526-4FDE-AE26-93A4B637E8C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B36606-43ED-4A2C-BAC6-7437523D4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7531DA-94B0-468B-A284-FD7E6AC4E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24C2E5-DB5A-4DB8-BCA1-632DB93F954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1795-3472-435C-B1C9-92DBAC022679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B95B-5FF5-4916-96D4-2DE710390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9B36BF-466E-4EC1-881C-49DB3F250AB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0A0D94-CB4E-4ADD-B215-C2D402DFD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36EE22-8C35-4303-8ED6-B1B912ACC09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53F1A1-1211-4576-847E-F9B67D204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C0E1FB-A218-4D04-97E4-EAD22EB55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F5A4A2-C94D-44EE-A46D-BE926A36D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64C5B6-B630-4786-AE5B-BF75CAB6F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53DF3CEB-349A-4AB2-ADE4-C01573B5D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803D705E-9947-434E-8421-E6BF4B238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DD8C9654-3BF1-4CFE-B47A-85FD22B13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78CC61CD-7178-4951-8F72-3C0B3CB48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40F47F0C-3AE3-4DA9-A062-2300EF520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6DC5-3F8E-4A87-A7AD-E048B1B1553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C1F3A-071C-4ABD-846D-C91138D51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7165D5B5-7DDD-4968-A4E1-2A053CE85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D3FDD81-D35D-4B60-95B6-CFF2024E7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5ED1ED76-BCD3-4CE4-93B2-ECED87F57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282E"/>
                </a:solidFill>
              </a:defRPr>
            </a:lvl1pPr>
          </a:lstStyle>
          <a:p>
            <a:pPr>
              <a:defRPr/>
            </a:pPr>
            <a:fld id="{B5A7C126-1A86-4363-82C4-5AF7255FC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ED3D4E69-8DB4-4C4F-B6B6-ACF7FE40261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E5806AB-5EC3-4D83-A56F-54E01AF85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FC681599-8AD4-485D-93AA-59E94A37CF3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2E63AEE-60D2-4AF1-A996-E6F72592F4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5AA9BCE-4F9B-42DB-915D-7F5A73F2E7B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2759389B-8B0F-4CBC-9E8E-41D229D8A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26BDAB90-0A68-4A89-9C97-9BB19BD974D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E88AD046-850B-41CE-9AED-44E241A9B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21D7AE37-300A-43A8-B7FE-801FCD3831C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F0B39FB-F29B-4879-A4F5-F80F03BB7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F00EA64-0F85-4729-83EB-9F401DB7E91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E98EF97-A169-4377-A644-88E0A1F51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0B43-5323-48A5-AADF-6DDCB3A913E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43DE2-1D0D-4D25-9645-4017651FA6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77F0991-4E83-4F6C-AF77-E90FDC35A9F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B3D55B0-58FF-480C-921C-98A98D3C3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B59392-1340-440A-845D-DB55C8A9B99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5CE681-F708-49CC-9A1A-6EC0B4444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BED9B1-8554-4A5E-88D4-0F7F7E97B27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51E7BFB-B5C4-4174-BB0F-056671A576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1E30DF-203F-4A0E-82C9-DE168A9668D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BBADF304-F3F3-4C8D-B672-FCF043250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715290-8E97-4DBC-A29B-36786EADA15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0F9904-42B3-45E3-9540-16937ED80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73A6D-E21D-4CFE-A19A-F5A7427D12E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DB0DA0A0-8109-4DB1-9B68-BC250A88A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034322-11E3-4AB2-869F-5302A5AC0C7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982085-F4BC-47BB-83BC-42046C42E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5C190B-5529-42F3-9276-3F14F20FF8F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26A6DF-804E-4EA5-803B-EFEFA2CDE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1EB691-E493-4885-88CD-9AD2CC977E8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A82952-EC10-4E09-8C76-5290C4682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E960C0-639E-400D-89A8-62A37536F4A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86F3FF-30AF-44C3-9698-04133734D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FA054-596D-4E0A-B86B-E6AE77DA023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DDC3-329B-4B83-9C3C-CDB43A448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F7BF1A60-8531-4713-B904-C92F37B7D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645C16-FFA1-4759-9449-8E3655DDBA6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03A55D-C888-4978-8898-3DACAA624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80109C-BF60-42FE-B73D-D6055D804D09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98884E-9EB1-4968-B152-BFBDD69F404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DFB081-9900-4156-9874-B6FAABDF7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38E1BD-71EA-437E-8A46-F18F67F64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628EDC-9A0C-4344-A9FE-1779F6BA39F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86A271-5DAF-4D2E-ABB6-72B03BF2F1E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711153-A301-476F-BAB0-69FA4EBBA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9528C7-D35F-4F0E-8AD4-7B4CBCE0F77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3994A072-7D20-4B45-94F5-70F57679F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06AFEF-C50C-4FFE-8851-D919B612B82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232B8D-F6CC-41A4-9ACA-1FA90A217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36CE911-55F8-4B6F-9EC3-5CA585B42D6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16B8458C-7912-4406-86DD-89CA82386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6B6CDC-7093-4E30-B825-9A86DCC333A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E1A12B-9BD7-4A64-908E-F257A98A6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2FAB7D-8D5E-4B67-8527-529E98E458A3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146C5B-025E-4FDC-8E26-14935B16E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B7D33-26CE-4282-9D49-84924BC9415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1E8A0-06FF-47D6-96F6-0EA0601E4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05ECA8-1290-4897-B76B-5EEAC15291B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21D11C-0133-4F21-8A51-7AA66A4A3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0FC290-DD5B-469B-8AEA-25ABF4FE4989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AB34E14-03C4-4398-B978-E3FF3412C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C4CDB496-D6F6-4463-BDE7-DFB9FF39A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B7E7BA-DFC8-4AC6-9019-413561B61CB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6B3A3E-54F6-42AE-B9C5-9EB19348F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D90571-B8AA-4638-93E4-C2AA05362F0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C1E791-721C-41FD-B931-627576B9760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5CCA72-C575-4E9D-84A9-C1B2B669A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282AE2-BA2C-4B03-BE06-C76C98610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072BA2-E02B-4B97-B365-6B70A1E46CA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34CA3C-9D07-487A-B102-6FA5105E185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169DA5-7A36-439C-A03A-D79A04F76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A2027B-44C0-4612-A911-CF1C8813617D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C3E7F2-AB27-429E-8814-28D704E81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C10AFC-EA49-4120-A73C-D925C2B9B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247462-015F-4572-94A2-CADFBA234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D2AF-9174-4779-A625-36EFDCDAEE4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8B44F-6852-47BA-B55B-BC04B1453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02E23C-E447-4AA2-A000-63DF71DF0B45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7DE7447-AC9E-405C-9513-2200C2544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2FA095-8F9F-4BC4-838E-83BC707254D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553E0F-C335-4987-AA96-14F7BAE17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CCC014-E00A-4FC4-949D-61F3D30BC384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8DDA95AA-2A45-4E2C-92EE-9BF47AE9D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EEBFA5-BC7C-4D51-AB20-F19F4364A6B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57C83B-B6DB-4626-8B24-E08C1E54F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/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A8014B-0E05-47DF-AE8B-300D7AB524F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2295DA-6514-4628-A775-CB7F1CB88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025552-1A3C-4D56-BCD5-A02E186EF1CB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3BDDDA-4954-4F75-AA73-D449DF343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2BCB7E-06E3-4C53-BAA8-0D62E7BEABB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E31D02-D353-4520-A835-CAC7DAF28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B32C16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61F663E5-F061-4608-ABA6-E4A79D9EC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52AE20-97C5-485D-91D7-7C4C2BED8DA6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2C6783-0124-4111-99D8-75F63B9D43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ADF1BE-4A34-4C82-8088-CF1E3327C57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47200A-10BB-42AD-B467-F70B639639FA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804FD8-F3C2-4EF0-992D-E457CFFCF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0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B2A7C4-2371-4382-BAD4-D70E89A22557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A98F5E-6DC4-470E-ADCF-42F59D61A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5" r:id="rId2"/>
    <p:sldLayoutId id="2147484384" r:id="rId3"/>
    <p:sldLayoutId id="2147484383" r:id="rId4"/>
    <p:sldLayoutId id="2147484382" r:id="rId5"/>
    <p:sldLayoutId id="2147484381" r:id="rId6"/>
    <p:sldLayoutId id="2147484380" r:id="rId7"/>
    <p:sldLayoutId id="2147484379" r:id="rId8"/>
    <p:sldLayoutId id="2147484378" r:id="rId9"/>
    <p:sldLayoutId id="2147484377" r:id="rId10"/>
    <p:sldLayoutId id="2147484376" r:id="rId11"/>
    <p:sldLayoutId id="2147484375" r:id="rId12"/>
    <p:sldLayoutId id="2147484374" r:id="rId13"/>
    <p:sldLayoutId id="2147484373" r:id="rId14"/>
    <p:sldLayoutId id="2147484372" r:id="rId15"/>
    <p:sldLayoutId id="2147484371" r:id="rId16"/>
    <p:sldLayoutId id="2147484370" r:id="rId17"/>
    <p:sldLayoutId id="2147484388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5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7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349A56-B9F1-4BFE-9CF1-FF1D28597A7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B32C16">
                    <a:shade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7B56C6-4EF3-41E8-B044-5905BFBA4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8638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638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  <p:sldLayoutId id="2147484528" r:id="rId12"/>
    <p:sldLayoutId id="2147484529" r:id="rId13"/>
    <p:sldLayoutId id="2147484530" r:id="rId14"/>
    <p:sldLayoutId id="214748453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9D251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6354CA8-CFD9-4D9C-B258-2510CE793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  <p:sldLayoutId id="2147484546" r:id="rId15"/>
    <p:sldLayoutId id="2147484547" r:id="rId16"/>
    <p:sldLayoutId id="2147484548" r:id="rId17"/>
    <p:sldLayoutId id="2147484549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45FB29-3B79-4CC3-ABAA-06323F702C32}" type="datetime1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247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7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B8227A-ADDB-473F-8522-8B60BE707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  <p:sldLayoutId id="214748456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08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46E598-DFB4-40B1-9F1F-7D3F7F1C4FCC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740A95-5E9C-4774-82C1-8A218DA36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2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AE43208-8A1A-4685-B869-41CE77236CE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C68B43E-4A16-4DDD-9BA3-BB4768937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FF232B-C26E-406E-A26E-4AB45F340C61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11B2F2-CA07-49DA-BD12-7E98CF0FA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5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B2A7C4-2371-4382-BAD4-D70E89A225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A98F5E-6DC4-470E-ADCF-42F59D61A5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7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  <p:sldLayoutId id="2147484608" r:id="rId12"/>
    <p:sldLayoutId id="2147484609" r:id="rId13"/>
    <p:sldLayoutId id="2147484610" r:id="rId14"/>
    <p:sldLayoutId id="2147484611" r:id="rId15"/>
    <p:sldLayoutId id="2147484612" r:id="rId16"/>
    <p:sldLayoutId id="2147484613" r:id="rId17"/>
    <p:sldLayoutId id="2147484614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B2A7C4-2371-4382-BAD4-D70E89A225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A98F5E-6DC4-470E-ADCF-42F59D61A5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1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  <p:sldLayoutId id="2147484627" r:id="rId12"/>
    <p:sldLayoutId id="2147484628" r:id="rId13"/>
    <p:sldLayoutId id="2147484629" r:id="rId14"/>
    <p:sldLayoutId id="2147484630" r:id="rId15"/>
    <p:sldLayoutId id="2147484631" r:id="rId16"/>
    <p:sldLayoutId id="2147484632" r:id="rId17"/>
    <p:sldLayoutId id="2147484633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F99DC-BA7F-4DAB-8885-D5E84513D4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5210B-8BDF-45D8-A8FC-48F60E10F3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2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5" r:id="rId1"/>
    <p:sldLayoutId id="2147484636" r:id="rId2"/>
    <p:sldLayoutId id="2147484637" r:id="rId3"/>
    <p:sldLayoutId id="2147484638" r:id="rId4"/>
    <p:sldLayoutId id="2147484639" r:id="rId5"/>
    <p:sldLayoutId id="2147484640" r:id="rId6"/>
    <p:sldLayoutId id="2147484641" r:id="rId7"/>
    <p:sldLayoutId id="2147484642" r:id="rId8"/>
    <p:sldLayoutId id="2147484643" r:id="rId9"/>
    <p:sldLayoutId id="2147484644" r:id="rId10"/>
    <p:sldLayoutId id="214748464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F99DC-BA7F-4DAB-8885-D5E84513D4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5210B-8BDF-45D8-A8FC-48F60E10F3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08A451-07F4-49F5-B470-053DE9BCAF9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480B78-2823-4D1A-8A21-E5904CC5E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F99DC-BA7F-4DAB-8885-D5E84513D4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5210B-8BDF-45D8-A8FC-48F60E10F3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51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F99DC-BA7F-4DAB-8885-D5E84513D4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5210B-8BDF-45D8-A8FC-48F60E10F3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5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1" r:id="rId1"/>
    <p:sldLayoutId id="2147484672" r:id="rId2"/>
    <p:sldLayoutId id="2147484673" r:id="rId3"/>
    <p:sldLayoutId id="2147484674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8F99DC-BA7F-4DAB-8885-D5E84513D4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C5210B-8BDF-45D8-A8FC-48F60E10F3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5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7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DAD1A4-AE4C-4537-ADD5-5F2B710FDEC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B32C16">
                    <a:shade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FDA9ED-5BCC-4F6B-986A-A1634FD11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735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735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  <p:sldLayoutId id="2147484420" r:id="rId12"/>
    <p:sldLayoutId id="2147484421" r:id="rId13"/>
    <p:sldLayoutId id="2147484422" r:id="rId14"/>
    <p:sldLayoutId id="214748442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9D251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37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CA2D62-E91D-400E-8428-8A018941119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8F281F-90C7-45A8-B5C8-A7ED60E3E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46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98673D4-09BA-4B87-9C5B-23DF3A18D65F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2E21E4D-1B62-415C-AC11-A4F95CFCB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4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B3E105-8BE0-473C-BE57-ADE6DD5B4748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B32C16">
                    <a:shade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68476D-EC4F-4688-8EC2-5216B3B67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6990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26991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9D251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5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7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7D7160-A258-4D6B-AA0D-07CA87D3D370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B32C16">
                    <a:shade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03F67F-45C5-47C1-9107-5EA36BE3E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030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030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9D251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5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7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F2F3F1-D126-4236-B5AF-85D3B4B95092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rgbClr val="B32C16">
                    <a:shade val="75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4D4385-040F-48CE-8EB9-8258EC194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6686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6687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  <p:sldLayoutId id="2147484504" r:id="rId12"/>
    <p:sldLayoutId id="2147484505" r:id="rId13"/>
    <p:sldLayoutId id="2147484506" r:id="rId14"/>
    <p:sldLayoutId id="214748450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9D251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D2512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B32C16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F5CD2D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AEBAD5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30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03D31-6CB3-4FCE-9689-D33499D26AAE}" type="datetimeFigureOut">
              <a:rPr lang="ru-RU"/>
              <a:pPr>
                <a:defRPr/>
              </a:pPr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B85368-5F00-41E0-B882-B52260606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387" r:id="rId6"/>
    <p:sldLayoutId id="2147484513" r:id="rId7"/>
    <p:sldLayoutId id="2147484514" r:id="rId8"/>
    <p:sldLayoutId id="2147484515" r:id="rId9"/>
    <p:sldLayoutId id="2147484516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0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7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Rectangle 2"/>
          <p:cNvSpPr txBox="1">
            <a:spLocks noChangeArrowheads="1"/>
          </p:cNvSpPr>
          <p:nvPr/>
        </p:nvSpPr>
        <p:spPr bwMode="auto">
          <a:xfrm>
            <a:off x="353871" y="1700808"/>
            <a:ext cx="864076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Педиатрический факультет</a:t>
            </a:r>
          </a:p>
          <a:p>
            <a:pPr algn="ctr"/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Внедрение </a:t>
            </a: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"инновационных технологий" в </a:t>
            </a:r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учебном процессе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2016-2017 учебном году  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32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3600" b="1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600066" name="Picture 6" descr="CB0104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4509119"/>
            <a:ext cx="2304256" cy="21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00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7993" y="5367994"/>
            <a:ext cx="2016350" cy="14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11" name="TextBox 6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/>
          </a:solidFill>
        </p:spPr>
        <p:txBody>
          <a:bodyPr/>
          <a:lstStyle/>
          <a:p>
            <a:pPr defTabSz="3908425"/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Словесно-логический метод обучения в процессе преподавания дисциплины </a:t>
            </a:r>
            <a:r>
              <a:rPr lang="ru-RU" sz="2400" b="1" smtClean="0">
                <a:solidFill>
                  <a:srgbClr val="FF0000"/>
                </a:solidFill>
              </a:rPr>
              <a:t>«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Детская хирургия</a:t>
            </a:r>
            <a:r>
              <a:rPr lang="ru-RU" sz="2400" b="1" smtClean="0">
                <a:solidFill>
                  <a:srgbClr val="FF0000"/>
                </a:solidFill>
              </a:rPr>
              <a:t>»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 на кафедре Детской хирургии с курсом ПО</a:t>
            </a:r>
          </a:p>
        </p:txBody>
      </p:sp>
      <p:sp>
        <p:nvSpPr>
          <p:cNvPr id="691212" name="TextBox 69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8001000" cy="1447800"/>
          </a:xfrm>
          <a:solidFill>
            <a:schemeClr val="bg1"/>
          </a:solidFill>
        </p:spPr>
        <p:txBody>
          <a:bodyPr/>
          <a:lstStyle/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студенты самостоятельно выявляют причинно-следственные связи и закономерности в развитии того или иного патологического процесса</a:t>
            </a:r>
          </a:p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раскрывает вопросы этиологии, патогенеза, клиники, диагностики, тактики лечения</a:t>
            </a:r>
          </a:p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создают предпосылки для возможности прогнозирования исходов заболевания с точки зрения доказательной медицины</a:t>
            </a:r>
          </a:p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делает процесс обучения творческим.</a:t>
            </a:r>
          </a:p>
        </p:txBody>
      </p:sp>
      <p:graphicFrame>
        <p:nvGraphicFramePr>
          <p:cNvPr id="6912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" y="5080000"/>
          <a:ext cx="21336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488" name="Слайд" r:id="rId3" imgW="4571967" imgH="3429053" progId="PowerPoint.Slide.8">
                  <p:embed/>
                </p:oleObj>
              </mc:Choice>
              <mc:Fallback>
                <p:oleObj name="Слайд" r:id="rId3" imgW="4571967" imgH="342905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80000"/>
                        <a:ext cx="2133600" cy="142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1213" name="TextBox 69"/>
          <p:cNvSpPr txBox="1">
            <a:spLocks noChangeArrowheads="1"/>
          </p:cNvSpPr>
          <p:nvPr/>
        </p:nvSpPr>
        <p:spPr bwMode="auto">
          <a:xfrm>
            <a:off x="685800" y="2590800"/>
            <a:ext cx="7848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347663" algn="ctr" defTabSz="3908425"/>
            <a:r>
              <a:rPr lang="ru-RU" sz="1400" b="1" i="1">
                <a:solidFill>
                  <a:prstClr val="black"/>
                </a:solidFill>
              </a:rPr>
              <a:t>Обучение данным способом позволяет формировать у будущего специалиста </a:t>
            </a:r>
          </a:p>
          <a:p>
            <a:pPr marL="536575" indent="-347663" algn="ctr" defTabSz="3908425"/>
            <a:r>
              <a:rPr lang="ru-RU" sz="1400" b="1" i="1">
                <a:solidFill>
                  <a:prstClr val="black"/>
                </a:solidFill>
              </a:rPr>
              <a:t>когнитивные, креативные, коммуникативные, профессиональные, </a:t>
            </a:r>
          </a:p>
          <a:p>
            <a:pPr marL="536575" indent="-347663" algn="ctr" defTabSz="3908425"/>
            <a:r>
              <a:rPr lang="ru-RU" sz="1400" b="1" i="1">
                <a:solidFill>
                  <a:prstClr val="black"/>
                </a:solidFill>
              </a:rPr>
              <a:t>интеллектуальные и другие компетенции.</a:t>
            </a:r>
          </a:p>
        </p:txBody>
      </p:sp>
      <p:pic>
        <p:nvPicPr>
          <p:cNvPr id="6912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276600"/>
            <a:ext cx="20574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12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3276600"/>
            <a:ext cx="18288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12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276600"/>
            <a:ext cx="1905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1217" name="Picture 9" descr="DSC_00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953000"/>
            <a:ext cx="20574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91210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53200" y="4953000"/>
          <a:ext cx="21336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489" name="Слайд" r:id="rId9" imgW="4571967" imgH="3429053" progId="PowerPoint.Slide.8">
                  <p:embed/>
                </p:oleObj>
              </mc:Choice>
              <mc:Fallback>
                <p:oleObj name="Слайд" r:id="rId9" imgW="4571967" imgH="342905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953000"/>
                        <a:ext cx="2133600" cy="146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1218" name="Rectangle 11"/>
          <p:cNvSpPr>
            <a:spLocks noChangeArrowheads="1"/>
          </p:cNvSpPr>
          <p:nvPr/>
        </p:nvSpPr>
        <p:spPr bwMode="auto">
          <a:xfrm>
            <a:off x="304800" y="4572000"/>
            <a:ext cx="1600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Удаление опухоли почки</a:t>
            </a:r>
          </a:p>
        </p:txBody>
      </p:sp>
      <p:sp>
        <p:nvSpPr>
          <p:cNvPr id="691219" name="Rectangle 12"/>
          <p:cNvSpPr>
            <a:spLocks noChangeArrowheads="1"/>
          </p:cNvSpPr>
          <p:nvPr/>
        </p:nvSpPr>
        <p:spPr bwMode="auto">
          <a:xfrm>
            <a:off x="3657600" y="44958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Сосудистый анастомоз </a:t>
            </a:r>
            <a:br>
              <a:rPr lang="ru-RU" sz="1000">
                <a:solidFill>
                  <a:prstClr val="black"/>
                </a:solidFill>
              </a:rPr>
            </a:br>
            <a:r>
              <a:rPr lang="ru-RU" sz="1000">
                <a:solidFill>
                  <a:prstClr val="black"/>
                </a:solidFill>
              </a:rPr>
              <a:t>при портальной гипертензии</a:t>
            </a:r>
          </a:p>
        </p:txBody>
      </p:sp>
      <p:sp>
        <p:nvSpPr>
          <p:cNvPr id="691220" name="Rectangle 13"/>
          <p:cNvSpPr>
            <a:spLocks noChangeArrowheads="1"/>
          </p:cNvSpPr>
          <p:nvPr/>
        </p:nvSpPr>
        <p:spPr bwMode="auto">
          <a:xfrm>
            <a:off x="6705600" y="45720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Эндоскопические операции</a:t>
            </a:r>
          </a:p>
        </p:txBody>
      </p:sp>
      <p:sp>
        <p:nvSpPr>
          <p:cNvPr id="691221" name="Rectangle 14"/>
          <p:cNvSpPr>
            <a:spLocks noChangeArrowheads="1"/>
          </p:cNvSpPr>
          <p:nvPr/>
        </p:nvSpPr>
        <p:spPr bwMode="auto">
          <a:xfrm>
            <a:off x="3200400" y="6324600"/>
            <a:ext cx="2819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Трансляция в режиме реального времени хода </a:t>
            </a:r>
          </a:p>
          <a:p>
            <a:pPr algn="ctr"/>
            <a:r>
              <a:rPr lang="ru-RU" sz="1000">
                <a:solidFill>
                  <a:prstClr val="black"/>
                </a:solidFill>
              </a:rPr>
              <a:t>операции из операционной на учебную комнату</a:t>
            </a:r>
          </a:p>
          <a:p>
            <a:pPr algn="ctr"/>
            <a:endParaRPr lang="ru-RU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TextBox 8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defTabSz="3908425"/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Деловая игра </a:t>
            </a:r>
            <a:r>
              <a:rPr lang="ru-RU" sz="2400" b="1" smtClean="0">
                <a:solidFill>
                  <a:srgbClr val="FF0000"/>
                </a:solidFill>
              </a:rPr>
              <a:t>«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Патологоанатомическая конференция с разбором летального случая больного с менингококковой инфекцией</a:t>
            </a:r>
            <a:r>
              <a:rPr lang="ru-RU" sz="2400" b="1" smtClean="0">
                <a:solidFill>
                  <a:srgbClr val="FF0000"/>
                </a:solidFill>
              </a:rPr>
              <a:t>»</a:t>
            </a:r>
            <a:endParaRPr lang="ru-RU" sz="2400" b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4210" name="TextBox 84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1447800"/>
          </a:xfrm>
          <a:solidFill>
            <a:schemeClr val="bg1"/>
          </a:solidFill>
        </p:spPr>
        <p:txBody>
          <a:bodyPr/>
          <a:lstStyle/>
          <a:p>
            <a:pPr marL="469900" indent="-469900" algn="ctr" defTabSz="3908425">
              <a:lnSpc>
                <a:spcPct val="80000"/>
              </a:lnSpc>
              <a:buClr>
                <a:srgbClr val="DE6C36"/>
              </a:buClr>
              <a:buSzPct val="95000"/>
              <a:buFont typeface="Wingdings 2" pitchFamily="18" charset="2"/>
              <a:buNone/>
            </a:pPr>
            <a:r>
              <a:rPr lang="ru-RU" sz="1600" i="1" smtClean="0"/>
              <a:t>Внедрение в учебный процесс инновации деловой игры «Патологоанатомическая конференция с разбором летального случая больного с менингококковой инфекцией»  </a:t>
            </a:r>
            <a:r>
              <a:rPr lang="ru-RU" sz="1600" b="1" i="1" smtClean="0"/>
              <a:t>улучшает клиническое мышление и совершенствует умение применять на практике теоретические знания, помогает правильно оценить тактику своих коллег, объем мероприятий на всех этапах оказания медицинской помощи больному</a:t>
            </a:r>
          </a:p>
        </p:txBody>
      </p:sp>
      <p:pic>
        <p:nvPicPr>
          <p:cNvPr id="734211" name="Picture 2" descr="C:\Documents and Settings\Катюшка\Рабочий стол\конференция\19135248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0"/>
            <a:ext cx="1981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2" name="Picture 11" descr="Изображение 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590800"/>
            <a:ext cx="22098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3" name="Picture 2" descr="C:\Users\ирина\Pictures\ФОТО КАФ, ДИБ\Клиника\Изображение 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667000"/>
            <a:ext cx="1828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4" name="Picture 7" descr="19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876800"/>
            <a:ext cx="19812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5" name="Picture 5" descr="C:\Users\E2DD~1\AppData\Local\Temp\Rar$DI20.928\NDVD_138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724400"/>
            <a:ext cx="23876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6" name="Picture 4" descr="C:\Users\ирина\Desktop\27 мая 2009 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4800600"/>
            <a:ext cx="18288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4217" name="Rectangle 10"/>
          <p:cNvSpPr>
            <a:spLocks noChangeArrowheads="1"/>
          </p:cNvSpPr>
          <p:nvPr/>
        </p:nvSpPr>
        <p:spPr bwMode="auto">
          <a:xfrm>
            <a:off x="152400" y="4191000"/>
            <a:ext cx="1981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Больной с менингококковой </a:t>
            </a:r>
          </a:p>
          <a:p>
            <a:pPr algn="ctr"/>
            <a:r>
              <a:rPr lang="ru-RU" sz="1000">
                <a:solidFill>
                  <a:prstClr val="black"/>
                </a:solidFill>
              </a:rPr>
              <a:t>инфекцией</a:t>
            </a:r>
          </a:p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34218" name="Rectangle 11"/>
          <p:cNvSpPr>
            <a:spLocks noChangeArrowheads="1"/>
          </p:cNvSpPr>
          <p:nvPr/>
        </p:nvSpPr>
        <p:spPr bwMode="auto">
          <a:xfrm>
            <a:off x="228600" y="6324600"/>
            <a:ext cx="1828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Работа у постели больного</a:t>
            </a:r>
          </a:p>
        </p:txBody>
      </p:sp>
      <p:sp>
        <p:nvSpPr>
          <p:cNvPr id="734219" name="Rectangle 12"/>
          <p:cNvSpPr>
            <a:spLocks noChangeArrowheads="1"/>
          </p:cNvSpPr>
          <p:nvPr/>
        </p:nvSpPr>
        <p:spPr bwMode="auto">
          <a:xfrm>
            <a:off x="3429000" y="6324600"/>
            <a:ext cx="1981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Итоги конференции</a:t>
            </a:r>
          </a:p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34220" name="Rectangle 13"/>
          <p:cNvSpPr>
            <a:spLocks noChangeArrowheads="1"/>
          </p:cNvSpPr>
          <p:nvPr/>
        </p:nvSpPr>
        <p:spPr bwMode="auto">
          <a:xfrm>
            <a:off x="3200400" y="4191000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Больной с менингококковой </a:t>
            </a:r>
          </a:p>
          <a:p>
            <a:pPr algn="ctr"/>
            <a:r>
              <a:rPr lang="ru-RU" sz="1000">
                <a:solidFill>
                  <a:prstClr val="black"/>
                </a:solidFill>
              </a:rPr>
              <a:t>инфекцией</a:t>
            </a:r>
          </a:p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34221" name="Rectangle 14"/>
          <p:cNvSpPr>
            <a:spLocks noChangeArrowheads="1"/>
          </p:cNvSpPr>
          <p:nvPr/>
        </p:nvSpPr>
        <p:spPr bwMode="auto">
          <a:xfrm>
            <a:off x="6629400" y="4038600"/>
            <a:ext cx="1981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Работа у постели больного</a:t>
            </a:r>
          </a:p>
        </p:txBody>
      </p:sp>
      <p:sp>
        <p:nvSpPr>
          <p:cNvPr id="734222" name="Rectangle 15"/>
          <p:cNvSpPr>
            <a:spLocks noChangeArrowheads="1"/>
          </p:cNvSpPr>
          <p:nvPr/>
        </p:nvSpPr>
        <p:spPr bwMode="auto">
          <a:xfrm>
            <a:off x="6781800" y="6172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>
                <a:solidFill>
                  <a:prstClr val="black"/>
                </a:solidFill>
              </a:rPr>
              <a:t>Итоги конференции</a:t>
            </a:r>
          </a:p>
        </p:txBody>
      </p:sp>
    </p:spTree>
    <p:extLst>
      <p:ext uri="{BB962C8B-B14F-4D97-AF65-F5344CB8AC3E}">
        <p14:creationId xmlns:p14="http://schemas.microsoft.com/office/powerpoint/2010/main" val="11548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1143000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altLang="ru-RU" sz="3200" b="1" dirty="0" smtClean="0">
                <a:solidFill>
                  <a:srgbClr val="C00000"/>
                </a:solidFill>
              </a:rPr>
              <a:t>в 2015-2016 учебном году </a:t>
            </a:r>
            <a:r>
              <a:rPr lang="ru-RU" altLang="ru-RU" sz="32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altLang="ru-RU" sz="3200" b="1" dirty="0" smtClean="0">
                <a:solidFill>
                  <a:srgbClr val="C00000"/>
                </a:solidFill>
              </a:rPr>
              <a:t> выполнения практических навыков</a:t>
            </a:r>
            <a:endParaRPr lang="ru-RU" altLang="ru-RU" sz="3200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850" y="1628775"/>
          <a:ext cx="8424863" cy="490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11"/>
                <a:gridCol w="2582192"/>
                <a:gridCol w="5256860"/>
              </a:tblGrid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№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ФИО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Наименование навыка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7" marB="45717"/>
                </a:tc>
              </a:tr>
              <a:tr h="70099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Ильенкова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Н.А. </a:t>
                      </a:r>
                    </a:p>
                    <a:p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Ильенкова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Н.А. </a:t>
                      </a: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Небулайзерная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терапия у детей», «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Пикфлоуметрия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у детей»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</a:tr>
              <a:tr h="70099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Шитьковская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Е.П., Галактионова М.Ю. 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«Запись ЭКГ у ребенка»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</a:tr>
              <a:tr h="100577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Шитьковская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Е.П., Галактионова М.Ю. , Харьков Е.И.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«Расшифровка ЭКГ у ребенка»</a:t>
                      </a:r>
                      <a:endParaRPr lang="ru-RU" sz="2000" b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</a:tr>
              <a:tr h="70099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Шитьковская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Е.П. </a:t>
                      </a:r>
                    </a:p>
                    <a:p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«Определение уровня глюкозы с помощью 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глюкометра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</a:tr>
              <a:tr h="70099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Галактионова М.Ю.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«Оценка физического развития с использованием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rgbClr val="002060"/>
                          </a:solidFill>
                        </a:rPr>
                        <a:t>перцентильных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таблиц»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</a:tr>
              <a:tr h="70099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Харьков Е.И., Балашова Н.А.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</a:rPr>
                        <a:t>Видеоуроки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 по пропедевтики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внутренних болезней (7)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39" marR="91439"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61662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4 курса, обучающихся по специальности  31.05.01-лечебное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 Н. А.  </a:t>
            </a: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студентов 3 курса по специальности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31.05.02-педиатрия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Галактионова М.Ю.</a:t>
            </a: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практических навыков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Дударев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В.А., Ванюхин В.А., Портнягина Э.В., Герасимов А.Н).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остановка кровотечения путем наложения жгута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иммобилизации шинами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крамера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переломе бедра и голени, верхней конечности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наружных половых органов у мальчиков; алгоритм исследования симптомов острого живота; 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плевральной пункции при закрытом пневмотораксе - ДЕТЕЙ  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61662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Видеоуроки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практических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(7):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(каф. детских болезней)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неотложной помощи при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бронхообструктивном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синдроме у детей»;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митральном стенозе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митральной недостаточности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аортальном стенозе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аортальной недостаточности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дефекте межжелудочковой перегородки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открытом артериальном протоке»</a:t>
            </a:r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61662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Видеолекция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«Осложнения острого аппендицита»(</a:t>
            </a: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Марткелова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М.Н.)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Видеоуроки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практических навыков (3)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кровотечения путём пальцевого пережатия сосудов верхней конечности и брюшного отдела аорты у детей [Электронный ресурс]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видеобанк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навыков / Н. М. Маркелова. - Красноярск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транспортной иммобилизации шиной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Крамера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синдроме длительного сдавливания верхней конечности у детей [Электронный ресурс]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видеобанк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навыков / Н. М. Маркелова. - Красноярск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иммобилизации шейного и грудного отдела позвоночника шиной складной УШС у детей [Электронный ресурс]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видеобанк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навыков / Н. М. Маркелова. - Красноярск :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61662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altLang="ru-RU" sz="2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Кафедраполиклинической</a:t>
            </a:r>
            <a:r>
              <a:rPr lang="ru-RU" alt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педиатрии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Чек-листы и видео-уроки «Профилактический осмотр ребенка в возрасте 1, 3, 9 месяцев и 6 лет».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ребенку при гипертермическом синдроме»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видео-урок «Оказание помощи ребенку при коллапсе»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2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61662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Видеоуроки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практических навыков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(каф. детских болезней)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неотложной помощи при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бронхообструктивном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синдроме у детей»;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митральном стенозе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митральной недостаточности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аортальном стенозе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аортальной недостаточности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дефекте межжелудочковой перегородки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 при открытом артериальном протоке»</a:t>
            </a:r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25658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u="sng" dirty="0">
                <a:solidFill>
                  <a:srgbClr val="002060"/>
                </a:solidFill>
              </a:rPr>
              <a:t>КАФЕДРА ПРОПЕДЕВТИКИ ВНУТРЕННИХ БОЛЕЗНЕЙ И ТЕРАПИИ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endParaRPr lang="ru-RU" sz="20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 в клинике внутренних болезней [Электронный ресурс] :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А. Балашова 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Симптоматология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желудочно-кишечного тракта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rgbClr val="002060"/>
                </a:solidFill>
              </a:rPr>
              <a:t> Балашова, Н. А.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Симптоматология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диагностика сахарного диабета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 А.</a:t>
            </a:r>
            <a:r>
              <a:rPr lang="ru-RU" sz="2000" dirty="0" smtClean="0">
                <a:solidFill>
                  <a:srgbClr val="002060"/>
                </a:solidFill>
              </a:rPr>
              <a:t> Балашова, Н. А.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Подготовлено 12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видеоуроков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практических навыков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0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25658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 лист и Видеоролик  практических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«Алгоритм оказания помощи при лекарственных и пищевых отравлениях. Промывание желудка»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(каф. детских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болезней)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чек листов. 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видеоролики  (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хирургия)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кровотечения путем наложения жгута; выполнение транспортной иммобилизации шинами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крамера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переломе бедра и голени, верхней конечности;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Агоритм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наружных половых органов у мальчиков;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симптомов острого живота;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плевральной пункции при закрытом пневмотораксе - ДЕТЕЙ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«Наложение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пневмоперитонеума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(Большакова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</a:rPr>
              <a:t>П</a:t>
            </a:r>
            <a:r>
              <a:rPr lang="ru-RU" sz="3200" b="1" dirty="0" smtClean="0">
                <a:solidFill>
                  <a:srgbClr val="C00000"/>
                </a:solidFill>
              </a:rPr>
              <a:t>овышение </a:t>
            </a:r>
            <a:r>
              <a:rPr lang="ru-RU" sz="3200" b="1" dirty="0">
                <a:solidFill>
                  <a:srgbClr val="C00000"/>
                </a:solidFill>
              </a:rPr>
              <a:t>квалификации по </a:t>
            </a:r>
            <a:r>
              <a:rPr lang="ru-RU" sz="3200" b="1" dirty="0" smtClean="0">
                <a:solidFill>
                  <a:srgbClr val="C00000"/>
                </a:solidFill>
              </a:rPr>
              <a:t>педагогике </a:t>
            </a:r>
            <a:r>
              <a:rPr lang="ru-RU" sz="3200" b="1" dirty="0">
                <a:solidFill>
                  <a:srgbClr val="C00000"/>
                </a:solidFill>
              </a:rPr>
              <a:t>педагогическим технология</a:t>
            </a:r>
            <a:endParaRPr lang="ru-RU" alt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47181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«Школа молодого преподавателя» </a:t>
            </a:r>
            <a:r>
              <a:rPr lang="ru-RU" sz="2000" dirty="0" smtClean="0">
                <a:solidFill>
                  <a:srgbClr val="002060"/>
                </a:solidFill>
              </a:rPr>
              <a:t>(детские болезни – 1 чел.)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Профессиональная переподготовка по курсу </a:t>
            </a:r>
            <a:r>
              <a:rPr lang="ru-RU" sz="2000" b="1" dirty="0" smtClean="0">
                <a:solidFill>
                  <a:srgbClr val="002060"/>
                </a:solidFill>
              </a:rPr>
              <a:t>«Преподаватель высшей школы» </a:t>
            </a:r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ru-RU" sz="2000" dirty="0" err="1" smtClean="0">
                <a:solidFill>
                  <a:srgbClr val="002060"/>
                </a:solidFill>
              </a:rPr>
              <a:t>общ.хир</a:t>
            </a:r>
            <a:r>
              <a:rPr lang="ru-RU" sz="2000" dirty="0" smtClean="0">
                <a:solidFill>
                  <a:srgbClr val="002060"/>
                </a:solidFill>
              </a:rPr>
              <a:t>. -2 чел);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Повышение </a:t>
            </a:r>
            <a:r>
              <a:rPr lang="ru-RU" sz="2000" dirty="0">
                <a:solidFill>
                  <a:srgbClr val="002060"/>
                </a:solidFill>
              </a:rPr>
              <a:t>квалификации </a:t>
            </a:r>
            <a:r>
              <a:rPr lang="ru-RU" sz="2000" b="1" dirty="0">
                <a:solidFill>
                  <a:srgbClr val="002060"/>
                </a:solidFill>
              </a:rPr>
              <a:t>"Преподавание медицины катастроф в системе непрерывного медицинского образования." </a:t>
            </a:r>
            <a:r>
              <a:rPr lang="ru-RU" sz="2000" dirty="0">
                <a:solidFill>
                  <a:srgbClr val="002060"/>
                </a:solidFill>
              </a:rPr>
              <a:t>11.06.2016 </a:t>
            </a:r>
            <a:r>
              <a:rPr lang="ru-RU" sz="2000" dirty="0" smtClean="0">
                <a:solidFill>
                  <a:srgbClr val="002060"/>
                </a:solidFill>
              </a:rPr>
              <a:t>– 2 чел(</a:t>
            </a:r>
            <a:r>
              <a:rPr lang="ru-RU" sz="2000" dirty="0" err="1" smtClean="0">
                <a:solidFill>
                  <a:srgbClr val="002060"/>
                </a:solidFill>
              </a:rPr>
              <a:t>Дударев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В.А., Ванюхин В.А</a:t>
            </a:r>
            <a:r>
              <a:rPr lang="ru-RU" sz="2000" dirty="0" smtClean="0">
                <a:solidFill>
                  <a:srgbClr val="002060"/>
                </a:solidFill>
              </a:rPr>
              <a:t>.)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dirty="0">
                <a:solidFill>
                  <a:srgbClr val="002060"/>
                </a:solidFill>
              </a:rPr>
              <a:t>Программа </a:t>
            </a:r>
            <a:r>
              <a:rPr lang="ru-RU" sz="2000" b="1" dirty="0">
                <a:solidFill>
                  <a:srgbClr val="002060"/>
                </a:solidFill>
              </a:rPr>
              <a:t>"Доступная среда для лиц с ОВЗ", </a:t>
            </a:r>
            <a:r>
              <a:rPr lang="ru-RU" sz="2000" dirty="0" err="1">
                <a:solidFill>
                  <a:srgbClr val="002060"/>
                </a:solidFill>
              </a:rPr>
              <a:t>КрасГМУ</a:t>
            </a:r>
            <a:r>
              <a:rPr lang="ru-RU" sz="2000" dirty="0">
                <a:solidFill>
                  <a:srgbClr val="002060"/>
                </a:solidFill>
              </a:rPr>
              <a:t> 19.12.2016 г. – 5 чел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dirty="0">
                <a:solidFill>
                  <a:srgbClr val="002060"/>
                </a:solidFill>
              </a:rPr>
              <a:t> Программа </a:t>
            </a:r>
            <a:r>
              <a:rPr lang="ru-RU" sz="2000" b="1" dirty="0">
                <a:solidFill>
                  <a:srgbClr val="002060"/>
                </a:solidFill>
              </a:rPr>
              <a:t>«Доступная среда  для инвалидов с ограниченными возможностями здоровья»</a:t>
            </a:r>
            <a:r>
              <a:rPr lang="ru-RU" sz="2000" dirty="0">
                <a:solidFill>
                  <a:srgbClr val="002060"/>
                </a:solidFill>
              </a:rPr>
              <a:t>14.12.2016(</a:t>
            </a:r>
            <a:r>
              <a:rPr lang="ru-RU" sz="2000" dirty="0" err="1">
                <a:solidFill>
                  <a:srgbClr val="002060"/>
                </a:solidFill>
              </a:rPr>
              <a:t>Дударев</a:t>
            </a:r>
            <a:r>
              <a:rPr lang="ru-RU" sz="2000" dirty="0">
                <a:solidFill>
                  <a:srgbClr val="002060"/>
                </a:solidFill>
              </a:rPr>
              <a:t> В.А., Ванюхин В.А.)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Повышение </a:t>
            </a:r>
            <a:r>
              <a:rPr lang="ru-RU" sz="2000" dirty="0">
                <a:solidFill>
                  <a:srgbClr val="002060"/>
                </a:solidFill>
              </a:rPr>
              <a:t>квалификации по циклу </a:t>
            </a:r>
            <a:r>
              <a:rPr lang="ru-RU" sz="2000" b="1" dirty="0">
                <a:solidFill>
                  <a:srgbClr val="002060"/>
                </a:solidFill>
              </a:rPr>
              <a:t>"Современные педагогические подходы и технологии формирования профессиональных компетенций», </a:t>
            </a:r>
            <a:r>
              <a:rPr lang="ru-RU" sz="2000" dirty="0">
                <a:solidFill>
                  <a:srgbClr val="002060"/>
                </a:solidFill>
              </a:rPr>
              <a:t>МГМСУ им. А.И. Евдокимова, Москва, февраль 2016 г. (36 час</a:t>
            </a:r>
            <a:r>
              <a:rPr lang="ru-RU" sz="2000" dirty="0" smtClean="0">
                <a:solidFill>
                  <a:srgbClr val="002060"/>
                </a:solidFill>
              </a:rPr>
              <a:t>.) (Галактионова М.Ю.)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Сертификат </a:t>
            </a:r>
            <a:r>
              <a:rPr lang="ru-RU" sz="2000" dirty="0">
                <a:solidFill>
                  <a:srgbClr val="002060"/>
                </a:solidFill>
              </a:rPr>
              <a:t>обучения на мастер-классе </a:t>
            </a:r>
            <a:r>
              <a:rPr lang="ru-RU" sz="2000" b="1" dirty="0">
                <a:solidFill>
                  <a:srgbClr val="002060"/>
                </a:solidFill>
              </a:rPr>
              <a:t>«Объективный структурированный клинический экзамен. Методика подготовки и проведения», </a:t>
            </a:r>
            <a:r>
              <a:rPr lang="ru-RU" sz="2000" dirty="0">
                <a:solidFill>
                  <a:srgbClr val="002060"/>
                </a:solidFill>
              </a:rPr>
              <a:t>повышение квалификации 36 </a:t>
            </a:r>
            <a:r>
              <a:rPr lang="ru-RU" sz="2000" dirty="0" smtClean="0">
                <a:solidFill>
                  <a:srgbClr val="002060"/>
                </a:solidFill>
              </a:rPr>
              <a:t>часов </a:t>
            </a:r>
            <a:r>
              <a:rPr lang="ru-RU" sz="2000" dirty="0">
                <a:solidFill>
                  <a:srgbClr val="002060"/>
                </a:solidFill>
              </a:rPr>
              <a:t>05.02.2015 Галактионова М.Ю. </a:t>
            </a:r>
          </a:p>
          <a:p>
            <a:pPr algn="just" eaLnBrk="1" hangingPunct="1"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Подготовленные 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видеолекции</a:t>
            </a:r>
            <a:r>
              <a:rPr lang="ru-RU" sz="3600" b="1" dirty="0" smtClean="0">
                <a:solidFill>
                  <a:srgbClr val="C00000"/>
                </a:solidFill>
              </a:rPr>
              <a:t>  </a:t>
            </a:r>
            <a:r>
              <a:rPr lang="ru-RU" sz="3600" b="1" dirty="0" smtClean="0">
                <a:solidFill>
                  <a:srgbClr val="C00000"/>
                </a:solidFill>
              </a:rPr>
              <a:t>и обучающие видеоролики (</a:t>
            </a:r>
            <a:r>
              <a:rPr lang="ru-RU" sz="3600" b="1" dirty="0" err="1" smtClean="0">
                <a:solidFill>
                  <a:srgbClr val="C00000"/>
                </a:solidFill>
              </a:rPr>
              <a:t>видеоуроки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256584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 лист и Видеоролик  практических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«Алгоритм оказания помощи при лекарственных и пищевых отравлениях. Промывание желудка»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(каф. детских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болезней)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чек листов. 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видеоролики  (детская хирургия)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кровотечения путем наложения жгута; выполнение транспортной иммобилизации шинами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крамера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переломе бедра и голени, верхней конечности;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Агоритм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наружных половых органов у мальчиков;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симптомов острого живота;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плевральной пункции при закрытом пневмотораксе - ДЕТЕЙ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«Наложение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пневмоперитонеума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(Большакова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C00000"/>
                </a:solidFill>
              </a:rPr>
              <a:t>Подготовленные в 2016-2017 учебном году  для дистанционного обучения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388" y="1219200"/>
          <a:ext cx="8785225" cy="528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347"/>
                <a:gridCol w="4016878"/>
                <a:gridCol w="3887000"/>
              </a:tblGrid>
              <a:tr h="427653">
                <a:tc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Вид работы, название</a:t>
                      </a:r>
                      <a:endParaRPr lang="ru-RU" sz="2000" b="1" dirty="0"/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Кафедра </a:t>
                      </a:r>
                      <a:endParaRPr lang="ru-RU" sz="2000" b="1" dirty="0"/>
                    </a:p>
                  </a:txBody>
                  <a:tcPr marL="91443" marR="91443" marT="45714" marB="45714"/>
                </a:tc>
              </a:tr>
              <a:tr h="137232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Тестовый контроль (итоговый) «Пропедевтика детских болезней», «Поликлиническая и неотложная педиатрия»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Поликлинической педиатрии и пропедевтики детских болезней с курсом ПО (Галактионова М.Ю., 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Гордиец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А.В.)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4" marB="45714"/>
                </a:tc>
              </a:tr>
              <a:tr h="131047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Тестовый контроль (итоговый) «Основы формирования здоровья детей»</a:t>
                      </a:r>
                    </a:p>
                    <a:p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Поликлинической педиатрии и пропедевтики детских болезней с курсом ПО (Галактионова М.Ю., </a:t>
                      </a:r>
                      <a:r>
                        <a:rPr lang="ru-RU" sz="2000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Гордиец</a:t>
                      </a:r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А.В.)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14" marB="45714"/>
                </a:tc>
              </a:tr>
              <a:tr h="21711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Сборники</a:t>
                      </a:r>
                      <a:r>
                        <a:rPr lang="ru-RU" sz="20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тестовых заданий для ГИА ( в 3-х частях)</a:t>
                      </a:r>
                      <a:endParaRPr lang="ru-RU" sz="20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45714" marB="45714"/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3" marR="91443" marT="45714" marB="4571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7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Подготовленные УМК для дистанционного обучения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328592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«Эпидемиология и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патоморфоз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туберкулеза. Организация борьбы с туберкулезом в России»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(36 часов) Корецкая Н.М., Наркевич А.А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 по обмену опытом с использование новых технологий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b="1" u="sng" dirty="0" smtClean="0">
                <a:solidFill>
                  <a:srgbClr val="002060"/>
                </a:solidFill>
              </a:rPr>
              <a:t>Кафедра поликлинической педиатрии и пропедевтики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Устный </a:t>
            </a:r>
            <a:r>
              <a:rPr lang="ru-RU" sz="2000" dirty="0">
                <a:solidFill>
                  <a:srgbClr val="002060"/>
                </a:solidFill>
              </a:rPr>
              <a:t>доклад </a:t>
            </a:r>
            <a:r>
              <a:rPr lang="ru-RU" sz="2000" b="1" dirty="0">
                <a:solidFill>
                  <a:srgbClr val="002060"/>
                </a:solidFill>
              </a:rPr>
              <a:t>«Роль </a:t>
            </a:r>
            <a:r>
              <a:rPr lang="ru-RU" sz="2000" b="1" dirty="0" err="1">
                <a:solidFill>
                  <a:srgbClr val="002060"/>
                </a:solidFill>
              </a:rPr>
              <a:t>симуляционных</a:t>
            </a:r>
            <a:r>
              <a:rPr lang="ru-RU" sz="2000" b="1" dirty="0">
                <a:solidFill>
                  <a:srgbClr val="002060"/>
                </a:solidFill>
              </a:rPr>
              <a:t> технологий в практической подготовке студентов педиатрического факультета» </a:t>
            </a:r>
            <a:r>
              <a:rPr lang="ru-RU" sz="2000" dirty="0">
                <a:solidFill>
                  <a:srgbClr val="002060"/>
                </a:solidFill>
              </a:rPr>
              <a:t>на секции №2 «Методы и технологии в медицинском образовании в рамках реализации федеральных государственных образовательных стандартов 3+», Всероссийская научная педагогическая </a:t>
            </a:r>
            <a:r>
              <a:rPr lang="ru-RU" sz="2000" dirty="0" smtClean="0">
                <a:solidFill>
                  <a:srgbClr val="002060"/>
                </a:solidFill>
              </a:rPr>
              <a:t>конференция (</a:t>
            </a:r>
            <a:r>
              <a:rPr lang="ru-RU" sz="2000" dirty="0" err="1" smtClean="0">
                <a:solidFill>
                  <a:srgbClr val="002060"/>
                </a:solidFill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А.В., Галактионова М.Ю., </a:t>
            </a:r>
            <a:r>
              <a:rPr lang="ru-RU" sz="2000" dirty="0" err="1">
                <a:solidFill>
                  <a:srgbClr val="002060"/>
                </a:solidFill>
              </a:rPr>
              <a:t>Желонина</a:t>
            </a:r>
            <a:r>
              <a:rPr lang="ru-RU" sz="2000" dirty="0">
                <a:solidFill>
                  <a:srgbClr val="002060"/>
                </a:solidFill>
              </a:rPr>
              <a:t> Л.Г., </a:t>
            </a:r>
            <a:r>
              <a:rPr lang="ru-RU" sz="2000" dirty="0" err="1">
                <a:solidFill>
                  <a:srgbClr val="002060"/>
                </a:solidFill>
              </a:rPr>
              <a:t>Конуркина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Н.С)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. </a:t>
            </a:r>
            <a:r>
              <a:rPr lang="ru-RU" sz="2000" dirty="0">
                <a:solidFill>
                  <a:srgbClr val="002060"/>
                </a:solidFill>
              </a:rPr>
              <a:t>Устный доклад </a:t>
            </a:r>
            <a:r>
              <a:rPr lang="ru-RU" sz="2000" b="1" dirty="0">
                <a:solidFill>
                  <a:srgbClr val="002060"/>
                </a:solidFill>
              </a:rPr>
              <a:t>«Профилактическая составляющая в подготовке студентов на кафедре поликлинической педиатрии»</a:t>
            </a:r>
            <a:r>
              <a:rPr lang="ru-RU" sz="2000" dirty="0">
                <a:solidFill>
                  <a:srgbClr val="002060"/>
                </a:solidFill>
              </a:rPr>
              <a:t> на V Национальном Конгрессе по школьной и университетской медицине с международным участием 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«Здравоохранение и медицинские науки – от области образования к профессиональной деятельности </a:t>
            </a:r>
            <a:r>
              <a:rPr lang="ru-RU" sz="2000" dirty="0" smtClean="0">
                <a:solidFill>
                  <a:srgbClr val="002060"/>
                </a:solidFill>
              </a:rPr>
              <a:t> в </a:t>
            </a:r>
            <a:r>
              <a:rPr lang="ru-RU" sz="2000" dirty="0">
                <a:solidFill>
                  <a:srgbClr val="002060"/>
                </a:solidFill>
              </a:rPr>
              <a:t>сфере охраны и укрепления здоровья детей, подростков и молодежи», Москва, 10-11 октября 2016 г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 smtClean="0">
                <a:solidFill>
                  <a:srgbClr val="002060"/>
                </a:solidFill>
              </a:rPr>
              <a:t>  Галактионова М.Ю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Открытая </a:t>
            </a:r>
            <a:r>
              <a:rPr lang="ru-RU" sz="2000" b="1" dirty="0">
                <a:solidFill>
                  <a:srgbClr val="002060"/>
                </a:solidFill>
              </a:rPr>
              <a:t>лекция в рамках Всероссийского Фестиваля NAUKA0+ </a:t>
            </a:r>
            <a:r>
              <a:rPr lang="ru-RU" sz="2000" dirty="0">
                <a:solidFill>
                  <a:srgbClr val="002060"/>
                </a:solidFill>
              </a:rPr>
              <a:t>"</a:t>
            </a:r>
            <a:r>
              <a:rPr lang="ru-RU" sz="2000" b="1" dirty="0">
                <a:solidFill>
                  <a:srgbClr val="002060"/>
                </a:solidFill>
              </a:rPr>
              <a:t>Как вырастить </a:t>
            </a:r>
            <a:r>
              <a:rPr lang="ru-RU" sz="2000" b="1" dirty="0" smtClean="0">
                <a:solidFill>
                  <a:srgbClr val="002060"/>
                </a:solidFill>
              </a:rPr>
              <a:t>ученого» </a:t>
            </a:r>
            <a:r>
              <a:rPr lang="ru-RU" sz="2000" dirty="0" smtClean="0">
                <a:solidFill>
                  <a:srgbClr val="002060"/>
                </a:solidFill>
              </a:rPr>
              <a:t>Галактионова М.Ю., </a:t>
            </a:r>
            <a:r>
              <a:rPr lang="ru-RU" sz="2000" dirty="0" err="1" smtClean="0">
                <a:solidFill>
                  <a:srgbClr val="002060"/>
                </a:solidFill>
              </a:rPr>
              <a:t>Конуркина</a:t>
            </a:r>
            <a:r>
              <a:rPr lang="ru-RU" sz="2000" dirty="0" smtClean="0">
                <a:solidFill>
                  <a:srgbClr val="002060"/>
                </a:solidFill>
              </a:rPr>
              <a:t> Н.С</a:t>
            </a:r>
            <a:endParaRPr lang="ru-RU" alt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 по обмену опытом с использование новых технологий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b="1" u="sng" dirty="0" smtClean="0">
                <a:solidFill>
                  <a:srgbClr val="002060"/>
                </a:solidFill>
              </a:rPr>
              <a:t>Кафедра поликлинической педиатрии и пропедевтики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Устный </a:t>
            </a:r>
            <a:r>
              <a:rPr lang="ru-RU" sz="2000" dirty="0">
                <a:solidFill>
                  <a:srgbClr val="002060"/>
                </a:solidFill>
              </a:rPr>
              <a:t>доклад </a:t>
            </a:r>
            <a:r>
              <a:rPr lang="ru-RU" sz="2000" b="1" dirty="0">
                <a:solidFill>
                  <a:srgbClr val="002060"/>
                </a:solidFill>
              </a:rPr>
              <a:t>«Роль </a:t>
            </a:r>
            <a:r>
              <a:rPr lang="ru-RU" sz="2000" b="1" dirty="0" err="1">
                <a:solidFill>
                  <a:srgbClr val="002060"/>
                </a:solidFill>
              </a:rPr>
              <a:t>симуляционных</a:t>
            </a:r>
            <a:r>
              <a:rPr lang="ru-RU" sz="2000" b="1" dirty="0">
                <a:solidFill>
                  <a:srgbClr val="002060"/>
                </a:solidFill>
              </a:rPr>
              <a:t> технологий в практической подготовке студентов педиатрического факультета» </a:t>
            </a:r>
            <a:r>
              <a:rPr lang="ru-RU" sz="2000" dirty="0">
                <a:solidFill>
                  <a:srgbClr val="002060"/>
                </a:solidFill>
              </a:rPr>
              <a:t>на секции №2 «Методы и технологии в медицинском образовании в рамках реализации федеральных государственных образовательных стандартов 3+», Всероссийская научная педагогическая </a:t>
            </a:r>
            <a:r>
              <a:rPr lang="ru-RU" sz="2000" dirty="0" smtClean="0">
                <a:solidFill>
                  <a:srgbClr val="002060"/>
                </a:solidFill>
              </a:rPr>
              <a:t>конференция (</a:t>
            </a:r>
            <a:r>
              <a:rPr lang="ru-RU" sz="2000" dirty="0" err="1" smtClean="0">
                <a:solidFill>
                  <a:srgbClr val="002060"/>
                </a:solidFill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А.В., Галактионова М.Ю., </a:t>
            </a:r>
            <a:r>
              <a:rPr lang="ru-RU" sz="2000" dirty="0" err="1">
                <a:solidFill>
                  <a:srgbClr val="002060"/>
                </a:solidFill>
              </a:rPr>
              <a:t>Желонина</a:t>
            </a:r>
            <a:r>
              <a:rPr lang="ru-RU" sz="2000" dirty="0">
                <a:solidFill>
                  <a:srgbClr val="002060"/>
                </a:solidFill>
              </a:rPr>
              <a:t> Л.Г., </a:t>
            </a:r>
            <a:r>
              <a:rPr lang="ru-RU" sz="2000" dirty="0" err="1">
                <a:solidFill>
                  <a:srgbClr val="002060"/>
                </a:solidFill>
              </a:rPr>
              <a:t>Конуркина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Н.С)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</a:rPr>
              <a:t>. </a:t>
            </a:r>
            <a:r>
              <a:rPr lang="ru-RU" sz="2000" dirty="0">
                <a:solidFill>
                  <a:srgbClr val="002060"/>
                </a:solidFill>
              </a:rPr>
              <a:t>Устный доклад </a:t>
            </a:r>
            <a:r>
              <a:rPr lang="ru-RU" sz="2000" b="1" dirty="0">
                <a:solidFill>
                  <a:srgbClr val="002060"/>
                </a:solidFill>
              </a:rPr>
              <a:t>«Профилактическая составляющая в подготовке студентов на кафедре поликлинической педиатрии»</a:t>
            </a:r>
            <a:r>
              <a:rPr lang="ru-RU" sz="2000" dirty="0">
                <a:solidFill>
                  <a:srgbClr val="002060"/>
                </a:solidFill>
              </a:rPr>
              <a:t> на V Национальном Конгрессе по школьной и университетской медицине с международным участием 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«Здравоохранение и медицинские науки – от области образования к профессиональной деятельности </a:t>
            </a:r>
            <a:r>
              <a:rPr lang="ru-RU" sz="2000" dirty="0" smtClean="0">
                <a:solidFill>
                  <a:srgbClr val="002060"/>
                </a:solidFill>
              </a:rPr>
              <a:t> в </a:t>
            </a:r>
            <a:r>
              <a:rPr lang="ru-RU" sz="2000" dirty="0">
                <a:solidFill>
                  <a:srgbClr val="002060"/>
                </a:solidFill>
              </a:rPr>
              <a:t>сфере охраны и укрепления здоровья детей, подростков и молодежи», Москва, 10-11 октября 2016 г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 smtClean="0">
                <a:solidFill>
                  <a:srgbClr val="002060"/>
                </a:solidFill>
              </a:rPr>
              <a:t>  Галактионова М.Ю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Открытая </a:t>
            </a:r>
            <a:r>
              <a:rPr lang="ru-RU" sz="2000" b="1" dirty="0">
                <a:solidFill>
                  <a:srgbClr val="002060"/>
                </a:solidFill>
              </a:rPr>
              <a:t>лекция в рамках Всероссийского Фестиваля NAUKA0+ </a:t>
            </a:r>
            <a:r>
              <a:rPr lang="ru-RU" sz="2000" dirty="0">
                <a:solidFill>
                  <a:srgbClr val="002060"/>
                </a:solidFill>
              </a:rPr>
              <a:t>"</a:t>
            </a:r>
            <a:r>
              <a:rPr lang="ru-RU" sz="2000" b="1" dirty="0">
                <a:solidFill>
                  <a:srgbClr val="002060"/>
                </a:solidFill>
              </a:rPr>
              <a:t>Как вырастить </a:t>
            </a:r>
            <a:r>
              <a:rPr lang="ru-RU" sz="2000" b="1" dirty="0" smtClean="0">
                <a:solidFill>
                  <a:srgbClr val="002060"/>
                </a:solidFill>
              </a:rPr>
              <a:t>ученого» </a:t>
            </a:r>
            <a:r>
              <a:rPr lang="ru-RU" sz="2000" dirty="0" smtClean="0">
                <a:solidFill>
                  <a:srgbClr val="002060"/>
                </a:solidFill>
              </a:rPr>
              <a:t>Галактионова М.Ю., </a:t>
            </a:r>
            <a:r>
              <a:rPr lang="ru-RU" sz="2000" dirty="0" err="1" smtClean="0">
                <a:solidFill>
                  <a:srgbClr val="002060"/>
                </a:solidFill>
              </a:rPr>
              <a:t>Конуркина</a:t>
            </a:r>
            <a:r>
              <a:rPr lang="ru-RU" sz="2000" dirty="0" smtClean="0">
                <a:solidFill>
                  <a:srgbClr val="002060"/>
                </a:solidFill>
              </a:rPr>
              <a:t> Н.С</a:t>
            </a:r>
            <a:endParaRPr lang="ru-RU" alt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 по обмену опытом с использование новых технологий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 и открытых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Взаимные посещения занятий в объеме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запланированном на всех кафедрах</a:t>
            </a:r>
            <a:endParaRPr lang="ru-RU" altLang="ru-RU" sz="28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49935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 Выездные методические советы на мастер- классы практических занятий</a:t>
            </a:r>
            <a:endParaRPr lang="ru-RU" sz="3600" dirty="0"/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322263" y="1268413"/>
            <a:ext cx="8642350" cy="3024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altLang="ru-RU" sz="2400" b="1" smtClean="0">
                <a:solidFill>
                  <a:srgbClr val="160E52"/>
                </a:solidFill>
              </a:rPr>
              <a:t>на  клинических практических занятиях </a:t>
            </a:r>
            <a:r>
              <a:rPr lang="ru-RU" altLang="ru-RU" sz="2400" b="1" smtClean="0">
                <a:solidFill>
                  <a:srgbClr val="10253F"/>
                </a:solidFill>
              </a:rPr>
              <a:t>с целью выработки единых подходов к оценке практических навыков</a:t>
            </a:r>
            <a:r>
              <a:rPr lang="ru-RU" altLang="ru-RU" sz="2400" b="1" smtClean="0">
                <a:solidFill>
                  <a:srgbClr val="160E52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800" b="1" smtClean="0">
                <a:solidFill>
                  <a:srgbClr val="160E52"/>
                </a:solidFill>
              </a:rPr>
              <a:t>кафедра ЛОР- болезней с курсом ПО</a:t>
            </a:r>
            <a:r>
              <a:rPr lang="ru-RU" altLang="ru-RU" sz="1800" b="1" smtClean="0">
                <a:solidFill>
                  <a:srgbClr val="10253F"/>
                </a:solidFill>
              </a:rPr>
              <a:t> (д.м.н., доц. Терскова Н.В.);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800" b="1" smtClean="0">
                <a:solidFill>
                  <a:srgbClr val="10253F"/>
                </a:solidFill>
              </a:rPr>
              <a:t>кафедра поликлинической педиатрии и пропедевтики детских болезней с курсом ПО (д.м.н. М.Ю. Галактионова,  асс.  Н.С. Конуркина)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800" b="1" smtClean="0">
                <a:solidFill>
                  <a:srgbClr val="10253F"/>
                </a:solidFill>
              </a:rPr>
              <a:t>кафедра акушерства и гинекологии ИПО (к.м.н., доцент Маисеенко Д.А.)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800" b="1" smtClean="0">
                <a:solidFill>
                  <a:srgbClr val="10253F"/>
                </a:solidFill>
              </a:rPr>
              <a:t>Кафедра онкологии с курсом ПО ( к.м.н., доцент Гаврилюк Д.В.)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smtClean="0">
              <a:solidFill>
                <a:srgbClr val="10253F"/>
              </a:solidFill>
            </a:endParaRPr>
          </a:p>
        </p:txBody>
      </p:sp>
      <p:pic>
        <p:nvPicPr>
          <p:cNvPr id="17412" name="Рисунок 7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r="4196" b="4211"/>
          <a:stretch>
            <a:fillRect/>
          </a:stretch>
        </p:blipFill>
        <p:spPr bwMode="auto">
          <a:xfrm>
            <a:off x="0" y="0"/>
            <a:ext cx="12382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123\Рабочий стол\вузовская педагогика- 2015\открытые занятия\IMG_20151214_091208.jpg"/>
          <p:cNvPicPr>
            <a:picLocks noChangeAspect="1" noChangeArrowheads="1"/>
          </p:cNvPicPr>
          <p:nvPr/>
        </p:nvPicPr>
        <p:blipFill>
          <a:blip r:embed="rId3" cstate="print"/>
          <a:srcRect l="7388" r="21292"/>
          <a:stretch>
            <a:fillRect/>
          </a:stretch>
        </p:blipFill>
        <p:spPr bwMode="auto">
          <a:xfrm>
            <a:off x="251520" y="3933056"/>
            <a:ext cx="288032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Documents and Settings\123\Рабочий стол\вузовская педагогика- 2015\открытые занятия\IMG_20151222_142357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t="19288" b="6294"/>
          <a:stretch>
            <a:fillRect/>
          </a:stretch>
        </p:blipFill>
        <p:spPr bwMode="auto">
          <a:xfrm>
            <a:off x="3203848" y="3933056"/>
            <a:ext cx="360040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ГИА-2014\ЭТАП  3 - 2014г\фото 3 этап\IMG_20140623_104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933056"/>
            <a:ext cx="194421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11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Публикации 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 </a:t>
            </a: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педагогическую тематику</a:t>
            </a:r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Подготовлено и опубликовано 21 печатная работа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аф. педиатрии – 2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аф. общей хирургии  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публикаций, 4 из них в журналах, рецензируемых ВАК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аф. детских инфекций – 2 статьи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аф. ЛОР – 4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поликл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педиатрии – 4</a:t>
            </a:r>
          </a:p>
        </p:txBody>
      </p:sp>
    </p:spTree>
    <p:extLst>
      <p:ext uri="{BB962C8B-B14F-4D97-AF65-F5344CB8AC3E}">
        <p14:creationId xmlns:p14="http://schemas.microsoft.com/office/powerpoint/2010/main" val="2152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Участие сотрудников </a:t>
            </a:r>
            <a:r>
              <a:rPr lang="ru-RU" sz="2400" b="1" dirty="0" smtClean="0">
                <a:solidFill>
                  <a:srgbClr val="C00000"/>
                </a:solidFill>
              </a:rPr>
              <a:t>кафедр </a:t>
            </a:r>
            <a:r>
              <a:rPr lang="ru-RU" sz="2400" b="1" dirty="0">
                <a:solidFill>
                  <a:srgbClr val="C00000"/>
                </a:solidFill>
              </a:rPr>
              <a:t>в выставках, конкурсах на педагогическую тематику и полученные награды 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общей хирургии им. проф. </a:t>
            </a:r>
            <a:r>
              <a:rPr lang="ru-RU" sz="2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М.И.Гульмана</a:t>
            </a:r>
            <a:endParaRPr lang="ru-RU" sz="24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 конкурсе инновационных технологий 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симуляционном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обучении (СЭМ – симулятор эндоскопических манипуляций, студент Петряев М.А., 6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 руководитель: проф. Маркелова Н.М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пропедевтики внутренних болезней и терапии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Пропедевтика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болезней. Система органов дыхания [Электронный ресурс] : рук. к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занятиям / Е. В. Козлов, Е. В. Деревянных, Н. А. Балашова [и др.] ; отв. ред. Е. И. Харьков, Красноярский медицинский университет.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электронных пособий в отрасли "Медицина". V Конгресс по школьной и университетской медицине с международным участием "Здравоохранение и медицинские науки - от образования к профессиональной деятельности" Москва, 10-11 октября 2016 г.</a:t>
            </a:r>
            <a:endParaRPr lang="ru-RU" sz="20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403350" y="-642938"/>
            <a:ext cx="7632700" cy="21542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2800" b="1" dirty="0" smtClean="0">
              <a:solidFill>
                <a:srgbClr val="002060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2800" dirty="0" smtClean="0">
              <a:solidFill>
                <a:srgbClr val="002060"/>
              </a:solidFill>
              <a:latin typeface="Monotype Corsiva" pitchFamily="66" charset="0"/>
              <a:ea typeface="Batang" pitchFamily="18" charset="-127"/>
              <a:cs typeface="Times New Roman" pitchFamily="18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600" b="1" dirty="0" smtClean="0">
                <a:solidFill>
                  <a:srgbClr val="C00000"/>
                </a:solidFill>
                <a:latin typeface="Calibri"/>
                <a:ea typeface="Batang" pitchFamily="18" charset="-127"/>
                <a:cs typeface="Times New Roman" pitchFamily="18" charset="0"/>
              </a:rPr>
              <a:t>14- 15 апреля 2017 г. в рамках </a:t>
            </a:r>
            <a:r>
              <a:rPr lang="en-US" altLang="ru-RU" sz="2600" b="1" dirty="0" smtClean="0">
                <a:solidFill>
                  <a:srgbClr val="C00000"/>
                </a:solidFill>
                <a:latin typeface="Calibri"/>
                <a:ea typeface="Batang" pitchFamily="18" charset="-127"/>
                <a:cs typeface="Times New Roman" pitchFamily="18" charset="0"/>
              </a:rPr>
              <a:t>V</a:t>
            </a:r>
            <a:r>
              <a:rPr lang="ru-RU" altLang="ru-RU" sz="2600" b="1" dirty="0" smtClean="0">
                <a:solidFill>
                  <a:srgbClr val="C00000"/>
                </a:solidFill>
                <a:latin typeface="Calibri"/>
                <a:ea typeface="Batang" pitchFamily="18" charset="-127"/>
                <a:cs typeface="Times New Roman" pitchFamily="18" charset="0"/>
              </a:rPr>
              <a:t> Всероссийской межвузовской студенческой Олимпиады по педиатрии внедрены инновационные технологии:</a:t>
            </a:r>
            <a:endParaRPr lang="ru-RU" altLang="ru-RU" sz="2600" b="1" i="1" dirty="0" smtClean="0">
              <a:solidFill>
                <a:srgbClr val="002060"/>
              </a:solidFill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2458" y="227433"/>
            <a:ext cx="1049182" cy="11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C:\документация факультет\красная\Олимпиада\DSC_0133.JPG"/>
          <p:cNvPicPr>
            <a:picLocks noChangeAspect="1" noChangeArrowheads="1"/>
          </p:cNvPicPr>
          <p:nvPr/>
        </p:nvPicPr>
        <p:blipFill>
          <a:blip r:embed="rId3" cstate="print"/>
          <a:srcRect l="11050" t="18614" r="5836"/>
          <a:stretch>
            <a:fillRect/>
          </a:stretch>
        </p:blipFill>
        <p:spPr bwMode="auto">
          <a:xfrm>
            <a:off x="2759260" y="4143380"/>
            <a:ext cx="3384376" cy="2454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7" name="TextBox 12"/>
          <p:cNvSpPr txBox="1">
            <a:spLocks noChangeArrowheads="1"/>
          </p:cNvSpPr>
          <p:nvPr/>
        </p:nvSpPr>
        <p:spPr bwMode="auto">
          <a:xfrm>
            <a:off x="357188" y="1628775"/>
            <a:ext cx="84629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800" b="1" smtClean="0">
                <a:solidFill>
                  <a:srgbClr val="C00000"/>
                </a:solidFill>
                <a:latin typeface="Calibri" pitchFamily="34" charset="0"/>
              </a:rPr>
              <a:t>Стандартизированный пациент </a:t>
            </a:r>
            <a:r>
              <a:rPr lang="ru-RU" altLang="ru-RU" sz="2800" smtClean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altLang="ru-RU" sz="280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2800" smtClean="0">
                <a:solidFill>
                  <a:srgbClr val="002060"/>
                </a:solidFill>
                <a:latin typeface="Calibri" pitchFamily="34" charset="0"/>
              </a:rPr>
              <a:t>сбор анамнеза, физикальное обследование, профилактический осмотр (пальпация, перкуссия, аускультация) </a:t>
            </a:r>
            <a:r>
              <a:rPr lang="ru-RU" altLang="ru-RU" sz="2800" b="1" smtClean="0">
                <a:solidFill>
                  <a:srgbClr val="C00000"/>
                </a:solidFill>
                <a:latin typeface="Calibri" pitchFamily="34" charset="0"/>
              </a:rPr>
              <a:t>(Галактионова М.Ю., Конуркина Н.С., Васильева А.А.)</a:t>
            </a:r>
          </a:p>
        </p:txBody>
      </p:sp>
      <p:pic>
        <p:nvPicPr>
          <p:cNvPr id="10" name="Picture 7" descr="C:\документация факультет\красная\Олимпиада\1461343131_eicxtl7oggs.jpg"/>
          <p:cNvPicPr>
            <a:picLocks noChangeAspect="1" noChangeArrowheads="1"/>
          </p:cNvPicPr>
          <p:nvPr/>
        </p:nvPicPr>
        <p:blipFill>
          <a:blip r:embed="rId4" cstate="print"/>
          <a:srcRect t="13321" b="9174"/>
          <a:stretch>
            <a:fillRect/>
          </a:stretch>
        </p:blipFill>
        <p:spPr bwMode="auto">
          <a:xfrm>
            <a:off x="6215074" y="4071942"/>
            <a:ext cx="2714644" cy="2525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73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</a:rPr>
              <a:t>Проведено обучение сотрудников кафедр:</a:t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323850" y="1111250"/>
            <a:ext cx="83518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  <a:latin typeface="Calibri" pitchFamily="34" charset="0"/>
              </a:rPr>
              <a:t>Симуляционные технологии  «Навыки работы с роботом ребенка 5-ти лет, Sim</a:t>
            </a:r>
            <a:r>
              <a:rPr lang="en-US" altLang="ru-RU" sz="2400" b="1" smtClean="0">
                <a:solidFill>
                  <a:srgbClr val="C00000"/>
                </a:solidFill>
                <a:latin typeface="Calibri" pitchFamily="34" charset="0"/>
              </a:rPr>
              <a:t> Ped</a:t>
            </a:r>
            <a:r>
              <a:rPr lang="ru-RU" altLang="ru-RU" sz="2400" b="1" smtClean="0">
                <a:solidFill>
                  <a:srgbClr val="C00000"/>
                </a:solidFill>
                <a:latin typeface="Calibri" pitchFamily="34" charset="0"/>
              </a:rPr>
              <a:t>» , ребенка 6 мес.» </a:t>
            </a:r>
          </a:p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  <a:latin typeface="Calibri" pitchFamily="34" charset="0"/>
              </a:rPr>
              <a:t>9 сотрудников кафедр: </a:t>
            </a:r>
            <a:r>
              <a:rPr lang="ru-RU" altLang="ru-RU" sz="2400" b="1" smtClean="0">
                <a:solidFill>
                  <a:srgbClr val="002060"/>
                </a:solidFill>
                <a:latin typeface="Calibri" pitchFamily="34" charset="0"/>
              </a:rPr>
              <a:t>поликлинической</a:t>
            </a:r>
            <a:r>
              <a:rPr lang="ru-RU" altLang="ru-RU" sz="2400" b="1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altLang="ru-RU" sz="2400" b="1" smtClean="0">
                <a:solidFill>
                  <a:srgbClr val="160E52"/>
                </a:solidFill>
                <a:latin typeface="Calibri" pitchFamily="34" charset="0"/>
              </a:rPr>
              <a:t>педиатрии и пропедевтики детских болезней с курсом ПО, детских болезней с курсом ПО, детских инфекционных болезней с курсом ПО , детской хирургии с курсом ПО им. проф. В.П.Красовской</a:t>
            </a:r>
          </a:p>
        </p:txBody>
      </p:sp>
      <p:pic>
        <p:nvPicPr>
          <p:cNvPr id="14343" name="Picture 7" descr="http://krasgmu.ru/sys/files/content_attach/1456935437_kalekulina_n.a,_dudare_v.a._auskultats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573016"/>
            <a:ext cx="208823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://krasgmu.ru/sys/files/content_attach/1456935438_proverka_gotvnosti_simjuni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077072"/>
            <a:ext cx="360040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285750" y="4857750"/>
            <a:ext cx="2089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  <a:latin typeface="Calibri" pitchFamily="34" charset="0"/>
              </a:rPr>
              <a:t>Апрель 2017г.</a:t>
            </a:r>
          </a:p>
        </p:txBody>
      </p:sp>
    </p:spTree>
    <p:extLst>
      <p:ext uri="{BB962C8B-B14F-4D97-AF65-F5344CB8AC3E}">
        <p14:creationId xmlns:p14="http://schemas.microsoft.com/office/powerpoint/2010/main" val="13570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На каких циклах планируется повышение квалификации по педагогике/педагогическим технологиям в 2017-2018 уч. году</a:t>
            </a: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184576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высшей школы»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5 чел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преподавателя»  - 2 чел..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110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7647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184576"/>
          </a:xfrm>
        </p:spPr>
        <p:txBody>
          <a:bodyPr/>
          <a:lstStyle/>
          <a:p>
            <a:pPr marL="0" indent="0" algn="ctr">
              <a:buClr>
                <a:srgbClr val="C00000"/>
              </a:buClr>
              <a:buNone/>
            </a:pP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Благодарю за внимание!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852936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5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84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69900" indent="-469900" eaLnBrk="1" hangingPunct="1"/>
            <a:endParaRPr lang="ru-RU" smtClean="0"/>
          </a:p>
        </p:txBody>
      </p:sp>
      <p:pic>
        <p:nvPicPr>
          <p:cNvPr id="618499" name="Picture 5" descr="C:\Users\Vladimir Chikunov\Pictures\фантомы\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500" name="Picture 2" descr="C:\Users\Vladimir Chikunov\Pictures\фантомы\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3500438"/>
            <a:ext cx="4076700" cy="2749550"/>
          </a:xfrm>
        </p:spPr>
      </p:pic>
      <p:pic>
        <p:nvPicPr>
          <p:cNvPr id="62054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981075"/>
            <a:ext cx="3887787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54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88913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22594" name="Picture 2" descr="C:\Users\Vladimir Chikunov\Pictures\робот-манекен\P107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11" name="TextBox 6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/>
          </a:solidFill>
        </p:spPr>
        <p:txBody>
          <a:bodyPr/>
          <a:lstStyle/>
          <a:p>
            <a:pPr defTabSz="3908425"/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Словесно-логический метод обучения в процессе преподавания дисциплины </a:t>
            </a:r>
            <a:r>
              <a:rPr lang="ru-RU" sz="2400" b="1" smtClean="0">
                <a:solidFill>
                  <a:srgbClr val="FF0000"/>
                </a:solidFill>
              </a:rPr>
              <a:t>«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Детская хирургия</a:t>
            </a:r>
            <a:r>
              <a:rPr lang="ru-RU" sz="2400" b="1" smtClean="0">
                <a:solidFill>
                  <a:srgbClr val="FF0000"/>
                </a:solidFill>
              </a:rPr>
              <a:t>»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 на кафедре Детской хирургии с курсом ПО</a:t>
            </a:r>
          </a:p>
        </p:txBody>
      </p:sp>
      <p:sp>
        <p:nvSpPr>
          <p:cNvPr id="691212" name="TextBox 69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8001000" cy="1447800"/>
          </a:xfrm>
          <a:solidFill>
            <a:schemeClr val="bg1"/>
          </a:solidFill>
        </p:spPr>
        <p:txBody>
          <a:bodyPr/>
          <a:lstStyle/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студенты самостоятельно выявляют причинно-следственные связи и закономерности в развитии того или иного патологического процесса</a:t>
            </a:r>
          </a:p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раскрывает вопросы этиологии, патогенеза, клиники, диагностики, тактики лечения</a:t>
            </a:r>
          </a:p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создают предпосылки для возможности прогнозирования исходов заболевания с точки зрения доказательной медицины</a:t>
            </a:r>
          </a:p>
          <a:p>
            <a:pPr marL="536575" indent="-347663" defTabSz="3908425">
              <a:lnSpc>
                <a:spcPct val="80000"/>
              </a:lnSpc>
            </a:pPr>
            <a:r>
              <a:rPr lang="ru-RU" sz="1400" smtClean="0"/>
              <a:t>делает процесс обучения творческим.</a:t>
            </a:r>
          </a:p>
        </p:txBody>
      </p:sp>
      <p:graphicFrame>
        <p:nvGraphicFramePr>
          <p:cNvPr id="6912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" y="5080000"/>
          <a:ext cx="2133600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74" name="Слайд" r:id="rId3" imgW="4571967" imgH="3429053" progId="PowerPoint.Slide.8">
                  <p:embed/>
                </p:oleObj>
              </mc:Choice>
              <mc:Fallback>
                <p:oleObj name="Слайд" r:id="rId3" imgW="4571967" imgH="342905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80000"/>
                        <a:ext cx="2133600" cy="142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1213" name="TextBox 69"/>
          <p:cNvSpPr txBox="1">
            <a:spLocks noChangeArrowheads="1"/>
          </p:cNvSpPr>
          <p:nvPr/>
        </p:nvSpPr>
        <p:spPr bwMode="auto">
          <a:xfrm>
            <a:off x="685800" y="2590800"/>
            <a:ext cx="7848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6575" indent="-347663" algn="ctr" defTabSz="3908425"/>
            <a:r>
              <a:rPr lang="ru-RU" sz="1400" b="1" i="1"/>
              <a:t>Обучение данным способом позволяет формировать у будущего специалиста </a:t>
            </a:r>
          </a:p>
          <a:p>
            <a:pPr marL="536575" indent="-347663" algn="ctr" defTabSz="3908425"/>
            <a:r>
              <a:rPr lang="ru-RU" sz="1400" b="1" i="1"/>
              <a:t>когнитивные, креативные, коммуникативные, профессиональные, </a:t>
            </a:r>
          </a:p>
          <a:p>
            <a:pPr marL="536575" indent="-347663" algn="ctr" defTabSz="3908425"/>
            <a:r>
              <a:rPr lang="ru-RU" sz="1400" b="1" i="1"/>
              <a:t>интеллектуальные и другие компетенции.</a:t>
            </a:r>
          </a:p>
        </p:txBody>
      </p:sp>
      <p:pic>
        <p:nvPicPr>
          <p:cNvPr id="6912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276600"/>
            <a:ext cx="20574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12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3276600"/>
            <a:ext cx="18288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12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276600"/>
            <a:ext cx="1905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1217" name="Picture 9" descr="DSC_00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953000"/>
            <a:ext cx="20574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91210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53200" y="4953000"/>
          <a:ext cx="21336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75" name="Слайд" r:id="rId9" imgW="4571967" imgH="3429053" progId="PowerPoint.Slide.8">
                  <p:embed/>
                </p:oleObj>
              </mc:Choice>
              <mc:Fallback>
                <p:oleObj name="Слайд" r:id="rId9" imgW="4571967" imgH="342905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953000"/>
                        <a:ext cx="2133600" cy="146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1218" name="Rectangle 11"/>
          <p:cNvSpPr>
            <a:spLocks noChangeArrowheads="1"/>
          </p:cNvSpPr>
          <p:nvPr/>
        </p:nvSpPr>
        <p:spPr bwMode="auto">
          <a:xfrm>
            <a:off x="304800" y="4572000"/>
            <a:ext cx="1600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Удаление опухоли почки</a:t>
            </a:r>
          </a:p>
        </p:txBody>
      </p:sp>
      <p:sp>
        <p:nvSpPr>
          <p:cNvPr id="691219" name="Rectangle 12"/>
          <p:cNvSpPr>
            <a:spLocks noChangeArrowheads="1"/>
          </p:cNvSpPr>
          <p:nvPr/>
        </p:nvSpPr>
        <p:spPr bwMode="auto">
          <a:xfrm>
            <a:off x="3657600" y="44958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Сосудистый анастомоз </a:t>
            </a:r>
            <a:br>
              <a:rPr lang="ru-RU" sz="1000"/>
            </a:br>
            <a:r>
              <a:rPr lang="ru-RU" sz="1000"/>
              <a:t>при портальной гипертензии</a:t>
            </a:r>
          </a:p>
        </p:txBody>
      </p:sp>
      <p:sp>
        <p:nvSpPr>
          <p:cNvPr id="691220" name="Rectangle 13"/>
          <p:cNvSpPr>
            <a:spLocks noChangeArrowheads="1"/>
          </p:cNvSpPr>
          <p:nvPr/>
        </p:nvSpPr>
        <p:spPr bwMode="auto">
          <a:xfrm>
            <a:off x="6705600" y="45720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Эндоскопические операции</a:t>
            </a:r>
          </a:p>
        </p:txBody>
      </p:sp>
      <p:sp>
        <p:nvSpPr>
          <p:cNvPr id="691221" name="Rectangle 14"/>
          <p:cNvSpPr>
            <a:spLocks noChangeArrowheads="1"/>
          </p:cNvSpPr>
          <p:nvPr/>
        </p:nvSpPr>
        <p:spPr bwMode="auto">
          <a:xfrm>
            <a:off x="3200400" y="6324600"/>
            <a:ext cx="2819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Трансляция в режиме реального времени хода </a:t>
            </a:r>
          </a:p>
          <a:p>
            <a:pPr algn="ctr"/>
            <a:r>
              <a:rPr lang="ru-RU" sz="1000"/>
              <a:t>операции из операционной на учебную комнату</a:t>
            </a:r>
          </a:p>
          <a:p>
            <a:pPr algn="ctr"/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6009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TextBox 8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defTabSz="3908425"/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Деловая игра </a:t>
            </a:r>
            <a:r>
              <a:rPr lang="ru-RU" sz="2400" b="1" smtClean="0">
                <a:solidFill>
                  <a:srgbClr val="FF0000"/>
                </a:solidFill>
              </a:rPr>
              <a:t>«</a:t>
            </a:r>
            <a:r>
              <a:rPr lang="ru-RU" sz="2400" b="1" smtClean="0">
                <a:solidFill>
                  <a:srgbClr val="FF0000"/>
                </a:solidFill>
                <a:latin typeface="Arial" charset="0"/>
              </a:rPr>
              <a:t>Патологоанатомическая конференция с разбором летального случая больного с менингококковой инфекцией</a:t>
            </a:r>
            <a:r>
              <a:rPr lang="ru-RU" sz="2400" b="1" smtClean="0">
                <a:solidFill>
                  <a:srgbClr val="FF0000"/>
                </a:solidFill>
              </a:rPr>
              <a:t>»</a:t>
            </a:r>
            <a:endParaRPr lang="ru-RU" sz="2400" b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4210" name="TextBox 84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10600" cy="1447800"/>
          </a:xfrm>
          <a:solidFill>
            <a:schemeClr val="bg1"/>
          </a:solidFill>
        </p:spPr>
        <p:txBody>
          <a:bodyPr/>
          <a:lstStyle/>
          <a:p>
            <a:pPr marL="469900" indent="-469900" algn="ctr" defTabSz="3908425">
              <a:lnSpc>
                <a:spcPct val="80000"/>
              </a:lnSpc>
              <a:buClr>
                <a:srgbClr val="DE6C36"/>
              </a:buClr>
              <a:buSzPct val="95000"/>
              <a:buFont typeface="Wingdings 2" pitchFamily="18" charset="2"/>
              <a:buNone/>
            </a:pPr>
            <a:r>
              <a:rPr lang="ru-RU" sz="1600" i="1" smtClean="0"/>
              <a:t>Внедрение в учебный процесс инновации деловой игры «Патологоанатомическая конференция с разбором летального случая больного с менингококковой инфекцией»  </a:t>
            </a:r>
            <a:r>
              <a:rPr lang="ru-RU" sz="1600" b="1" i="1" smtClean="0"/>
              <a:t>улучшает клиническое мышление и совершенствует умение применять на практике теоретические знания, помогает правильно оценить тактику своих коллег, объем мероприятий на всех этапах оказания медицинской помощи больному</a:t>
            </a:r>
          </a:p>
        </p:txBody>
      </p:sp>
      <p:pic>
        <p:nvPicPr>
          <p:cNvPr id="734211" name="Picture 2" descr="C:\Documents and Settings\Катюшка\Рабочий стол\конференция\19135248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667000"/>
            <a:ext cx="1981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2" name="Picture 11" descr="Изображение 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590800"/>
            <a:ext cx="22098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3" name="Picture 2" descr="C:\Users\ирина\Pictures\ФОТО КАФ, ДИБ\Клиника\Изображение 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667000"/>
            <a:ext cx="1828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4" name="Picture 7" descr="19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876800"/>
            <a:ext cx="19812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5" name="Picture 5" descr="C:\Users\E2DD~1\AppData\Local\Temp\Rar$DI20.928\NDVD_138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724400"/>
            <a:ext cx="23876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4216" name="Picture 4" descr="C:\Users\ирина\Desktop\27 мая 2009 0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4800600"/>
            <a:ext cx="18288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4217" name="Rectangle 10"/>
          <p:cNvSpPr>
            <a:spLocks noChangeArrowheads="1"/>
          </p:cNvSpPr>
          <p:nvPr/>
        </p:nvSpPr>
        <p:spPr bwMode="auto">
          <a:xfrm>
            <a:off x="152400" y="4191000"/>
            <a:ext cx="1981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Больной с менингококковой </a:t>
            </a:r>
          </a:p>
          <a:p>
            <a:pPr algn="ctr"/>
            <a:r>
              <a:rPr lang="ru-RU" sz="1000"/>
              <a:t>инфекцией</a:t>
            </a:r>
          </a:p>
          <a:p>
            <a:pPr algn="ctr"/>
            <a:endParaRPr lang="ru-RU"/>
          </a:p>
        </p:txBody>
      </p:sp>
      <p:sp>
        <p:nvSpPr>
          <p:cNvPr id="734218" name="Rectangle 11"/>
          <p:cNvSpPr>
            <a:spLocks noChangeArrowheads="1"/>
          </p:cNvSpPr>
          <p:nvPr/>
        </p:nvSpPr>
        <p:spPr bwMode="auto">
          <a:xfrm>
            <a:off x="228600" y="6324600"/>
            <a:ext cx="1828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Работа у постели больного</a:t>
            </a:r>
          </a:p>
        </p:txBody>
      </p:sp>
      <p:sp>
        <p:nvSpPr>
          <p:cNvPr id="734219" name="Rectangle 12"/>
          <p:cNvSpPr>
            <a:spLocks noChangeArrowheads="1"/>
          </p:cNvSpPr>
          <p:nvPr/>
        </p:nvSpPr>
        <p:spPr bwMode="auto">
          <a:xfrm>
            <a:off x="3429000" y="6324600"/>
            <a:ext cx="1981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Итоги конференции</a:t>
            </a:r>
          </a:p>
          <a:p>
            <a:pPr algn="ctr"/>
            <a:endParaRPr lang="ru-RU"/>
          </a:p>
        </p:txBody>
      </p:sp>
      <p:sp>
        <p:nvSpPr>
          <p:cNvPr id="734220" name="Rectangle 13"/>
          <p:cNvSpPr>
            <a:spLocks noChangeArrowheads="1"/>
          </p:cNvSpPr>
          <p:nvPr/>
        </p:nvSpPr>
        <p:spPr bwMode="auto">
          <a:xfrm>
            <a:off x="3200400" y="4191000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Больной с менингококковой </a:t>
            </a:r>
          </a:p>
          <a:p>
            <a:pPr algn="ctr"/>
            <a:r>
              <a:rPr lang="ru-RU" sz="1000"/>
              <a:t>инфекцией</a:t>
            </a:r>
          </a:p>
          <a:p>
            <a:pPr algn="ctr"/>
            <a:endParaRPr lang="ru-RU"/>
          </a:p>
        </p:txBody>
      </p:sp>
      <p:sp>
        <p:nvSpPr>
          <p:cNvPr id="734221" name="Rectangle 14"/>
          <p:cNvSpPr>
            <a:spLocks noChangeArrowheads="1"/>
          </p:cNvSpPr>
          <p:nvPr/>
        </p:nvSpPr>
        <p:spPr bwMode="auto">
          <a:xfrm>
            <a:off x="6629400" y="4038600"/>
            <a:ext cx="1981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Работа у постели больного</a:t>
            </a:r>
          </a:p>
        </p:txBody>
      </p:sp>
      <p:sp>
        <p:nvSpPr>
          <p:cNvPr id="734222" name="Rectangle 15"/>
          <p:cNvSpPr>
            <a:spLocks noChangeArrowheads="1"/>
          </p:cNvSpPr>
          <p:nvPr/>
        </p:nvSpPr>
        <p:spPr bwMode="auto">
          <a:xfrm>
            <a:off x="6781800" y="6172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000"/>
              <a:t>Итоги конференции</a:t>
            </a:r>
          </a:p>
        </p:txBody>
      </p:sp>
    </p:spTree>
    <p:extLst>
      <p:ext uri="{BB962C8B-B14F-4D97-AF65-F5344CB8AC3E}">
        <p14:creationId xmlns:p14="http://schemas.microsoft.com/office/powerpoint/2010/main" val="34360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 по педагогике, посещенные сотрудниками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(конференции, семинары, мастер-классы). </a:t>
            </a:r>
            <a:endParaRPr lang="ru-RU" altLang="ru-RU" sz="20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327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«Всероссийской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научно-педагогической конференции с международным участием «Современные тенденции развития педагогических технологий в медицинском образовании»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1-2 февраля 2016г.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u="sng" dirty="0">
                <a:solidFill>
                  <a:srgbClr val="002060"/>
                </a:solidFill>
              </a:rPr>
              <a:t>Секция «</a:t>
            </a:r>
            <a:r>
              <a:rPr lang="ru-RU" sz="2000" b="1" u="sng" dirty="0" err="1">
                <a:solidFill>
                  <a:srgbClr val="002060"/>
                </a:solidFill>
              </a:rPr>
              <a:t>Симуляционное</a:t>
            </a:r>
            <a:r>
              <a:rPr lang="ru-RU" sz="2000" b="1" u="sng" dirty="0">
                <a:solidFill>
                  <a:srgbClr val="002060"/>
                </a:solidFill>
              </a:rPr>
              <a:t> обучение в</a:t>
            </a:r>
            <a:r>
              <a:rPr lang="ru-RU" sz="2000" dirty="0">
                <a:solidFill>
                  <a:srgbClr val="002060"/>
                </a:solidFill>
              </a:rPr>
              <a:t> медицине. Первичная аккредитация специалистов: доклад  «Роль </a:t>
            </a:r>
            <a:r>
              <a:rPr lang="ru-RU" sz="2000" dirty="0" err="1">
                <a:solidFill>
                  <a:srgbClr val="002060"/>
                </a:solidFill>
              </a:rPr>
              <a:t>симуляционных</a:t>
            </a:r>
            <a:r>
              <a:rPr lang="ru-RU" sz="2000" dirty="0">
                <a:solidFill>
                  <a:srgbClr val="002060"/>
                </a:solidFill>
              </a:rPr>
              <a:t> технологий при подготовке специалистов педиатрического факультета» (декан педиатрического факультета д.м.н., доцент Галактионова М.Ю, доцент кафедры акушерства и гинекологии к.м.н., </a:t>
            </a:r>
            <a:r>
              <a:rPr lang="ru-RU" sz="2000" dirty="0" err="1">
                <a:solidFill>
                  <a:srgbClr val="002060"/>
                </a:solidFill>
              </a:rPr>
              <a:t>Маисеенко</a:t>
            </a:r>
            <a:r>
              <a:rPr lang="ru-RU" sz="2000" dirty="0">
                <a:solidFill>
                  <a:srgbClr val="002060"/>
                </a:solidFill>
              </a:rPr>
              <a:t> Д.А., доцент кафедры детской хирургии с курсом ПО к.м.н., </a:t>
            </a:r>
            <a:r>
              <a:rPr lang="ru-RU" sz="2000" dirty="0" err="1">
                <a:solidFill>
                  <a:srgbClr val="002060"/>
                </a:solidFill>
              </a:rPr>
              <a:t>Дударев</a:t>
            </a:r>
            <a:r>
              <a:rPr lang="ru-RU" sz="2000" dirty="0">
                <a:solidFill>
                  <a:srgbClr val="002060"/>
                </a:solidFill>
              </a:rPr>
              <a:t> Вадим Александрович.).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u="sng" dirty="0">
                <a:solidFill>
                  <a:srgbClr val="002060"/>
                </a:solidFill>
              </a:rPr>
              <a:t>Секция «Актуальные вопросы педагогики в условиях модернизации медицинского образования» -</a:t>
            </a:r>
            <a:r>
              <a:rPr lang="ru-RU" sz="2000" dirty="0">
                <a:solidFill>
                  <a:srgbClr val="002060"/>
                </a:solidFill>
              </a:rPr>
              <a:t> доклад  «Формирование </a:t>
            </a:r>
            <a:r>
              <a:rPr lang="ru-RU" sz="2000" dirty="0" err="1">
                <a:solidFill>
                  <a:srgbClr val="002060"/>
                </a:solidFill>
              </a:rPr>
              <a:t>клиническго</a:t>
            </a:r>
            <a:r>
              <a:rPr lang="ru-RU" sz="2000" dirty="0">
                <a:solidFill>
                  <a:srgbClr val="002060"/>
                </a:solidFill>
              </a:rPr>
              <a:t> мышления у студентов педиатрического факультета на кафедре детской хирургии» зав. каф. детской хирургии с курсом ПО д.м.н., проф. </a:t>
            </a:r>
            <a:r>
              <a:rPr lang="ru-RU" sz="2000" dirty="0" err="1">
                <a:solidFill>
                  <a:srgbClr val="002060"/>
                </a:solidFill>
              </a:rPr>
              <a:t>Юрчук</a:t>
            </a:r>
            <a:r>
              <a:rPr lang="ru-RU" sz="2000" dirty="0">
                <a:solidFill>
                  <a:srgbClr val="002060"/>
                </a:solidFill>
              </a:rPr>
              <a:t> В.А.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 по педагогике, посещенные сотрудниками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(конференции, семинары, мастер-классы).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327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Учебно-воспитательная конференция </a:t>
            </a:r>
            <a:r>
              <a:rPr lang="ru-RU" sz="2000" b="1" dirty="0">
                <a:solidFill>
                  <a:srgbClr val="002060"/>
                </a:solidFill>
              </a:rPr>
              <a:t>«Философия педиатрии: актуальные аспекты детства и материнства в России и за рубежом в XXI веке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r>
              <a:rPr lang="ru-RU" sz="2000" dirty="0" smtClean="0">
                <a:solidFill>
                  <a:srgbClr val="002060"/>
                </a:solidFill>
              </a:rPr>
              <a:t>10.12.2016г. Галактионова М.Ю, член </a:t>
            </a:r>
            <a:r>
              <a:rPr lang="ru-RU" sz="2000" dirty="0" err="1" smtClean="0">
                <a:solidFill>
                  <a:srgbClr val="002060"/>
                </a:solidFill>
              </a:rPr>
              <a:t>лргкомитета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Организация </a:t>
            </a:r>
            <a:r>
              <a:rPr lang="ru-RU" sz="2000" dirty="0">
                <a:solidFill>
                  <a:srgbClr val="002060"/>
                </a:solidFill>
              </a:rPr>
              <a:t>Фестиваля </a:t>
            </a:r>
            <a:r>
              <a:rPr lang="ru-RU" sz="2000" b="1" dirty="0">
                <a:solidFill>
                  <a:srgbClr val="002060"/>
                </a:solidFill>
              </a:rPr>
              <a:t>"Мы с вами на равных!" и мастер-классов для детей и родителей с связи с Международным днем </a:t>
            </a:r>
            <a:r>
              <a:rPr lang="ru-RU" sz="2000" b="1" dirty="0" smtClean="0">
                <a:solidFill>
                  <a:srgbClr val="002060"/>
                </a:solidFill>
              </a:rPr>
              <a:t>инвалида </a:t>
            </a:r>
            <a:r>
              <a:rPr lang="ru-RU" sz="2000" dirty="0" smtClean="0">
                <a:solidFill>
                  <a:srgbClr val="002060"/>
                </a:solidFill>
              </a:rPr>
              <a:t>10.12. 2016г. Галактионова М.Ю., </a:t>
            </a:r>
            <a:r>
              <a:rPr lang="ru-RU" sz="2000" dirty="0" err="1" smtClean="0">
                <a:solidFill>
                  <a:srgbClr val="002060"/>
                </a:solidFill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</a:rPr>
              <a:t> А.В., </a:t>
            </a:r>
            <a:r>
              <a:rPr lang="ru-RU" sz="2000" dirty="0" err="1" smtClean="0">
                <a:solidFill>
                  <a:srgbClr val="002060"/>
                </a:solidFill>
              </a:rPr>
              <a:t>Конуркина</a:t>
            </a:r>
            <a:r>
              <a:rPr lang="ru-RU" sz="2000" dirty="0" smtClean="0">
                <a:solidFill>
                  <a:srgbClr val="002060"/>
                </a:solidFill>
              </a:rPr>
              <a:t> Н.С. 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Модератор </a:t>
            </a:r>
            <a:r>
              <a:rPr lang="ru-RU" sz="2000" dirty="0">
                <a:solidFill>
                  <a:srgbClr val="002060"/>
                </a:solidFill>
              </a:rPr>
              <a:t>симпозиума </a:t>
            </a:r>
            <a:r>
              <a:rPr lang="ru-RU" sz="2000" b="1" dirty="0">
                <a:solidFill>
                  <a:srgbClr val="002060"/>
                </a:solidFill>
              </a:rPr>
              <a:t>«Формирование основ знаний о здоровье у обучающихся» на Международной конференции стран Восточной Европы и Центральной Азии «Формирование здорового образа жизни школьников в современных условиях», </a:t>
            </a:r>
            <a:r>
              <a:rPr lang="ru-RU" sz="2000" dirty="0">
                <a:solidFill>
                  <a:srgbClr val="002060"/>
                </a:solidFill>
              </a:rPr>
              <a:t>Москва, НЦЗД, 2016 г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000" dirty="0" smtClean="0">
                <a:solidFill>
                  <a:srgbClr val="002060"/>
                </a:solidFill>
              </a:rPr>
              <a:t> 15.11.2016г. Галактионова М.Ю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Организация </a:t>
            </a:r>
            <a:r>
              <a:rPr lang="ru-RU" sz="2000" dirty="0">
                <a:solidFill>
                  <a:srgbClr val="002060"/>
                </a:solidFill>
              </a:rPr>
              <a:t>и проведение мастер-классов для школьников в рамках Всероссийского фестиваля "Наука 0</a:t>
            </a:r>
            <a:r>
              <a:rPr lang="ru-RU" sz="2000" dirty="0" smtClean="0">
                <a:solidFill>
                  <a:srgbClr val="002060"/>
                </a:solidFill>
              </a:rPr>
              <a:t>+«</a:t>
            </a:r>
            <a:r>
              <a:rPr lang="ru-RU" sz="2000" dirty="0" smtClean="0">
                <a:solidFill>
                  <a:srgbClr val="002060"/>
                </a:solidFill>
              </a:rPr>
              <a:t>17.10.2016г. Галактионова М.Ю., </a:t>
            </a:r>
            <a:r>
              <a:rPr lang="ru-RU" sz="2000" dirty="0" err="1" smtClean="0">
                <a:solidFill>
                  <a:srgbClr val="002060"/>
                </a:solidFill>
              </a:rPr>
              <a:t>Конуркина</a:t>
            </a:r>
            <a:r>
              <a:rPr lang="ru-RU" sz="2000" dirty="0" smtClean="0">
                <a:solidFill>
                  <a:srgbClr val="002060"/>
                </a:solidFill>
              </a:rPr>
              <a:t> Н.С</a:t>
            </a:r>
            <a:endParaRPr lang="ru-RU" sz="2000" dirty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.Разработка </a:t>
            </a:r>
            <a:r>
              <a:rPr lang="ru-RU" sz="2000" dirty="0">
                <a:solidFill>
                  <a:srgbClr val="002060"/>
                </a:solidFill>
              </a:rPr>
              <a:t>и проведение мастер-класса </a:t>
            </a:r>
            <a:r>
              <a:rPr lang="ru-RU" sz="2000" b="1" dirty="0">
                <a:solidFill>
                  <a:srgbClr val="002060"/>
                </a:solidFill>
              </a:rPr>
              <a:t>«Медико-социальное сопровождение детей с ограниченными возможностями» </a:t>
            </a:r>
            <a:r>
              <a:rPr lang="ru-RU" sz="2000" dirty="0">
                <a:solidFill>
                  <a:srgbClr val="002060"/>
                </a:solidFill>
              </a:rPr>
              <a:t>в связи с Международным днем </a:t>
            </a:r>
            <a:r>
              <a:rPr lang="ru-RU" sz="2000" dirty="0" smtClean="0">
                <a:solidFill>
                  <a:srgbClr val="002060"/>
                </a:solidFill>
              </a:rPr>
              <a:t>благотворительности </a:t>
            </a:r>
            <a:r>
              <a:rPr lang="ru-RU" sz="2000" dirty="0" smtClean="0">
                <a:solidFill>
                  <a:srgbClr val="002060"/>
                </a:solidFill>
              </a:rPr>
              <a:t>5.09.2016г. Галактионова М.Ю</a:t>
            </a:r>
          </a:p>
          <a:p>
            <a:endParaRPr lang="ru-RU" sz="1800" dirty="0"/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ru-RU" sz="1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 по педагогике, посещенные сотрудниками </a:t>
            </a: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(конференции, семинары, мастер-классы).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327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абитуриентов по педиатрии "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пупка у новорожденного" в рамках конференции "День отрытых дверей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25.03.2017г.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"Ярмарка учебных мест в Нижне-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Ингашском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для выпускников образовательных учреждений и незанятой молодежи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20.02.2017.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"Фестиваль профессий"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17.02.2017.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"Дни науки в МБОУ гимназия №16 г. Красноярска",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учащихся 8-11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07.02.2-17г.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Гордиец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 г. Ачинск, школьники 9-11 классов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«Профориентация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27.01.2017г.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Гордиец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Проведение открытых занятий с использованием  педагогических технологий </a:t>
            </a:r>
            <a:endParaRPr lang="ru-RU" altLang="ru-RU" sz="2400" b="1" i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327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2000" b="1" u="sng" dirty="0">
                <a:solidFill>
                  <a:srgbClr val="002060"/>
                </a:solidFill>
              </a:rPr>
              <a:t>КАФЕДРА детских болезней с курсом ПО</a:t>
            </a:r>
            <a:endParaRPr lang="ru-RU" sz="2000" u="sng" dirty="0">
              <a:solidFill>
                <a:srgbClr val="002060"/>
              </a:solidFill>
            </a:endParaRP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-ориентированное обучение в педиатрии»</a:t>
            </a: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– информационные образовательные технологии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электронный учебно-методический комплекс,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электронные УМКД по дисциплинам «Факультетская педиатрия, «Госпитальная педиатрия», «Неонатология» (для специальности 30.05.02 – Педиатрия), «Педиатрия» для специальности 30.05.01 – Лечебное дело; «Педиатрия» для специальности 30.05.03 – Кибернетика,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видеоматериалы/чек-листы,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лекции,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симуляторы с использованием методики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case-study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изучения детских болезней может обеспечить успешную адаптацию человека в современном мире.</a:t>
            </a:r>
          </a:p>
          <a:p>
            <a:pPr algn="just" eaLnBrk="1" hangingPunct="1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Проведение открытых занятий с использованием  педагогических технологий </a:t>
            </a:r>
            <a:endParaRPr lang="ru-RU" altLang="ru-RU" sz="2400" b="1" i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327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2000" b="1" u="sng" dirty="0">
                <a:solidFill>
                  <a:srgbClr val="002060"/>
                </a:solidFill>
              </a:rPr>
              <a:t>КАФЕДРА детских болезней с курсом ПО</a:t>
            </a:r>
            <a:endParaRPr lang="ru-RU" sz="2000" u="sng" dirty="0">
              <a:solidFill>
                <a:srgbClr val="002060"/>
              </a:solidFill>
            </a:endParaRP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-ориентированное обучение в педиатрии»</a:t>
            </a:r>
          </a:p>
          <a:p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– информационные образовательные технологии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электронный учебно-методический комплекс,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электронные УМКД по дисциплинам «Факультетская педиатрия, «Госпитальная педиатрия», «Неонатология» (для специальности 30.05.02 – Педиатрия), «Педиатрия» для специальности 30.05.01 – Лечебное дело; «Педиатрия» для специальности 30.05.03 – Кибернетика,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видеоматериалы/чек-листы,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лекции,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симуляторы с использованием методики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case-study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изучения детских болезней может обеспечить успешную адаптацию человека в современном мире.</a:t>
            </a:r>
          </a:p>
          <a:p>
            <a:pPr algn="just" eaLnBrk="1" hangingPunct="1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>
          <a:xfrm>
            <a:off x="179388" y="188640"/>
            <a:ext cx="8785225" cy="7924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Проведение открытых занятий с использованием  педагогических технологий </a:t>
            </a:r>
            <a:endParaRPr lang="ru-RU" altLang="ru-RU" sz="2400" b="1" i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14313" y="1125538"/>
            <a:ext cx="8715375" cy="53276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КАФЕДРА- 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хирургии им. проф. М.И.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Гульмана</a:t>
            </a:r>
            <a:endParaRPr lang="ru-RU" sz="2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</a:rPr>
              <a:t>Практические занятия </a:t>
            </a:r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 err="1" smtClean="0">
                <a:solidFill>
                  <a:srgbClr val="002060"/>
                </a:solidFill>
              </a:rPr>
              <a:t>симуляционном</a:t>
            </a:r>
            <a:r>
              <a:rPr lang="ru-RU" sz="2000" dirty="0" smtClean="0">
                <a:solidFill>
                  <a:srgbClr val="002060"/>
                </a:solidFill>
              </a:rPr>
              <a:t> классе кафедры на базе Дорожной больницы </a:t>
            </a:r>
            <a:r>
              <a:rPr lang="ru-RU" sz="2000" dirty="0" smtClean="0">
                <a:solidFill>
                  <a:srgbClr val="002060"/>
                </a:solidFill>
              </a:rPr>
              <a:t>с </a:t>
            </a:r>
            <a:r>
              <a:rPr lang="ru-RU" sz="2000" dirty="0">
                <a:solidFill>
                  <a:srgbClr val="002060"/>
                </a:solidFill>
              </a:rPr>
              <a:t>использованием </a:t>
            </a:r>
            <a:r>
              <a:rPr lang="ru-RU" sz="2000" dirty="0" err="1">
                <a:solidFill>
                  <a:srgbClr val="002060"/>
                </a:solidFill>
              </a:rPr>
              <a:t>симуляционных</a:t>
            </a:r>
            <a:r>
              <a:rPr lang="ru-RU" sz="2000" dirty="0">
                <a:solidFill>
                  <a:srgbClr val="002060"/>
                </a:solidFill>
              </a:rPr>
              <a:t> технологий по </a:t>
            </a:r>
            <a:r>
              <a:rPr lang="ru-RU" sz="2000" dirty="0" smtClean="0">
                <a:solidFill>
                  <a:srgbClr val="002060"/>
                </a:solidFill>
              </a:rPr>
              <a:t>оказанию первой </a:t>
            </a:r>
            <a:r>
              <a:rPr lang="ru-RU" sz="2000" dirty="0">
                <a:solidFill>
                  <a:srgbClr val="002060"/>
                </a:solidFill>
              </a:rPr>
              <a:t>помощи: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b="1" i="1" dirty="0" smtClean="0">
                <a:solidFill>
                  <a:srgbClr val="002060"/>
                </a:solidFill>
              </a:rPr>
              <a:t>Временные </a:t>
            </a:r>
            <a:r>
              <a:rPr lang="ru-RU" sz="2000" b="1" i="1" dirty="0">
                <a:solidFill>
                  <a:srgbClr val="002060"/>
                </a:solidFill>
              </a:rPr>
              <a:t>методы остановки </a:t>
            </a:r>
            <a:r>
              <a:rPr lang="ru-RU" sz="2000" b="1" i="1" dirty="0" smtClean="0">
                <a:solidFill>
                  <a:srgbClr val="002060"/>
                </a:solidFill>
              </a:rPr>
              <a:t>кровотечения»; «Транспортная иммобилизация</a:t>
            </a:r>
          </a:p>
          <a:p>
            <a:pPr marL="0" indent="0" algn="ctr">
              <a:buNone/>
            </a:pP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ЛОР болезней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использования игровых методов: ролевых, деловых и других обучающих игр.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КАФЕДРА: </a:t>
            </a:r>
            <a:r>
              <a:rPr lang="ru-RU" sz="2000" b="1" u="sng" dirty="0">
                <a:solidFill>
                  <a:srgbClr val="002060"/>
                </a:solidFill>
              </a:rPr>
              <a:t>Поликлинической педиатрии и пропедевтики детских болезней с курсом ПО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</a:rPr>
              <a:t>Использование </a:t>
            </a:r>
            <a:r>
              <a:rPr lang="ru-RU" sz="2000" dirty="0">
                <a:solidFill>
                  <a:srgbClr val="002060"/>
                </a:solidFill>
              </a:rPr>
              <a:t>педагогической технологии </a:t>
            </a:r>
            <a:r>
              <a:rPr lang="ru-RU" sz="2000" b="1" dirty="0">
                <a:solidFill>
                  <a:srgbClr val="002060"/>
                </a:solidFill>
              </a:rPr>
              <a:t>«Стандартизированный пациент на профилактическом осмотре в детской поликлинике»,  </a:t>
            </a:r>
            <a:r>
              <a:rPr lang="ru-RU" sz="2000" dirty="0">
                <a:solidFill>
                  <a:srgbClr val="002060"/>
                </a:solidFill>
              </a:rPr>
              <a:t>открытое занятие со студентами 6 курса педиатрического факультета, преподаватель д.м.н., доцент, заведующая кафедрой М.Ю. Галактионова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8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71eb279972fbd65f3424e1046635a1354b529"/>
</p:tagLst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E3AB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Шаблон оформления 'Надпись крупным планом' [1]">
  <a:themeElements>
    <a:clrScheme name="Шаблон оформления 'Надпись крупным планом' [1]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Шаблон оформления 'Надпись крупным планом' [1]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'Надпись крупным планом' 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Надпись крупным планом' 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E3AB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E3AB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8951</TotalTime>
  <Words>2816</Words>
  <Application>Microsoft Office PowerPoint</Application>
  <PresentationFormat>Экран (4:3)</PresentationFormat>
  <Paragraphs>251</Paragraphs>
  <Slides>36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9" baseType="lpstr">
      <vt:lpstr>Тема Office</vt:lpstr>
      <vt:lpstr>1_Тема Office</vt:lpstr>
      <vt:lpstr>Официальная</vt:lpstr>
      <vt:lpstr>4_Тема Office</vt:lpstr>
      <vt:lpstr>6_Тема Office</vt:lpstr>
      <vt:lpstr>1_Официальная</vt:lpstr>
      <vt:lpstr>2_Официальная</vt:lpstr>
      <vt:lpstr>3_Официальная</vt:lpstr>
      <vt:lpstr>2_Тема Office</vt:lpstr>
      <vt:lpstr>4_Официальная</vt:lpstr>
      <vt:lpstr>1_Шаблон оформления 'Надпись крупным планом' [1]</vt:lpstr>
      <vt:lpstr>3_Оформление по умолчанию</vt:lpstr>
      <vt:lpstr>9_Тема Office</vt:lpstr>
      <vt:lpstr>7_Тема Office</vt:lpstr>
      <vt:lpstr>3_Тема Office</vt:lpstr>
      <vt:lpstr>5_Тема Office</vt:lpstr>
      <vt:lpstr>8_Тема Office</vt:lpstr>
      <vt:lpstr>10_Тема Office</vt:lpstr>
      <vt:lpstr>11_Тема Office</vt:lpstr>
      <vt:lpstr>12_Тема Office</vt:lpstr>
      <vt:lpstr>13_Тема Office</vt:lpstr>
      <vt:lpstr>14_Тема Office</vt:lpstr>
      <vt:lpstr>Слайд</vt:lpstr>
      <vt:lpstr>Презентация PowerPoint</vt:lpstr>
      <vt:lpstr>Повышение квалификации по педагогике педагогическим технология</vt:lpstr>
      <vt:lpstr>Проведено обучение сотрудников кафедр: </vt:lpstr>
      <vt:lpstr>Мероприятия по педагогике, посещенные сотрудниками (конференции, семинары, мастер-классы). </vt:lpstr>
      <vt:lpstr>Мероприятия по педагогике, посещенные сотрудниками (конференции, семинары, мастер-классы). </vt:lpstr>
      <vt:lpstr>Мероприятия по педагогике, посещенные сотрудниками (конференции, семинары, мастер-классы). </vt:lpstr>
      <vt:lpstr>Проведение открытых занятий с использованием  педагогических технологий </vt:lpstr>
      <vt:lpstr>Проведение открытых занятий с использованием  педагогических технологий </vt:lpstr>
      <vt:lpstr>Проведение открытых занятий с использованием  педагогических технологий </vt:lpstr>
      <vt:lpstr>Словесно-логический метод обучения в процессе преподавания дисциплины «Детская хирургия» на кафедре Детской хирургии с курсом ПО</vt:lpstr>
      <vt:lpstr>Деловая игра «Патологоанатомическая конференция с разбором летального случая больного с менингококковой инфекцией»</vt:lpstr>
      <vt:lpstr>Подготовленные в 2015-2016 учебном году видеоуроки выполнения практических навыков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видеолекции  и обучающие видеоролики (видеоуроки)</vt:lpstr>
      <vt:lpstr>Подготовленные в 2016-2017 учебном году  для дистанционного обучения </vt:lpstr>
      <vt:lpstr>Подготовленные УМК для дистанционного обучения</vt:lpstr>
      <vt:lpstr>Мероприятия по обмену опытом с использование новых технологий</vt:lpstr>
      <vt:lpstr>Мероприятия по обмену опытом с использование новых технологий</vt:lpstr>
      <vt:lpstr>Мероприятия по обмену опытом с использование новых технологий</vt:lpstr>
      <vt:lpstr> Выездные методические советы на мастер- классы практических занятий</vt:lpstr>
      <vt:lpstr>Публикации на педагогическую тематику</vt:lpstr>
      <vt:lpstr>Участие сотрудников кафедр в выставках, конкурсах на педагогическую тематику и полученные награды </vt:lpstr>
      <vt:lpstr>Презентация PowerPoint</vt:lpstr>
      <vt:lpstr>На каких циклах планируется повышение квалификации по педагогике/педагогическим технологиям в 2017-2018 уч.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Словесно-логический метод обучения в процессе преподавания дисциплины «Детская хирургия» на кафедре Детской хирургии с курсом ПО</vt:lpstr>
      <vt:lpstr>Деловая игра «Патологоанатомическая конференция с разбором летального случая больного с менингококковой инфекцией»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priem1</dc:creator>
  <cp:lastModifiedBy>tech</cp:lastModifiedBy>
  <cp:revision>286</cp:revision>
  <cp:lastPrinted>2013-01-14T06:49:12Z</cp:lastPrinted>
  <dcterms:created xsi:type="dcterms:W3CDTF">2012-01-13T08:52:24Z</dcterms:created>
  <dcterms:modified xsi:type="dcterms:W3CDTF">2017-05-31T05:16:40Z</dcterms:modified>
</cp:coreProperties>
</file>