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1649" r:id="rId2"/>
    <p:sldId id="1626" r:id="rId3"/>
    <p:sldId id="1646" r:id="rId4"/>
    <p:sldId id="1647" r:id="rId5"/>
    <p:sldId id="1648" r:id="rId6"/>
    <p:sldId id="1638" r:id="rId7"/>
    <p:sldId id="1634" r:id="rId8"/>
    <p:sldId id="1639" r:id="rId9"/>
    <p:sldId id="1640" r:id="rId10"/>
    <p:sldId id="1641" r:id="rId11"/>
    <p:sldId id="1643" r:id="rId12"/>
    <p:sldId id="1651" r:id="rId13"/>
    <p:sldId id="1650" r:id="rId14"/>
    <p:sldId id="1635" r:id="rId15"/>
  </p:sldIdLst>
  <p:sldSz cx="15849600" cy="8915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08">
          <p15:clr>
            <a:srgbClr val="A4A3A4"/>
          </p15:clr>
        </p15:guide>
        <p15:guide id="2" pos="4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BA8"/>
    <a:srgbClr val="4C78CA"/>
    <a:srgbClr val="547CCB"/>
    <a:srgbClr val="F67C2A"/>
    <a:srgbClr val="EE7420"/>
    <a:srgbClr val="F7F7F7"/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71" autoAdjust="0"/>
  </p:normalViewPr>
  <p:slideViewPr>
    <p:cSldViewPr snapToGrid="0">
      <p:cViewPr>
        <p:scale>
          <a:sx n="45" d="100"/>
          <a:sy n="45" d="100"/>
        </p:scale>
        <p:origin x="-996" y="-312"/>
      </p:cViewPr>
      <p:guideLst>
        <p:guide orient="horz" pos="2808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4AC44-37A9-4B5C-B909-9780BD685764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E6A7B-E374-4927-9FB8-9C1580CAA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3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88720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1pPr>
    <a:lvl2pPr marL="594360" algn="l" defTabSz="1188720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2pPr>
    <a:lvl3pPr marL="1188720" algn="l" defTabSz="1188720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3pPr>
    <a:lvl4pPr marL="1783080" algn="l" defTabSz="1188720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4pPr>
    <a:lvl5pPr marL="2377440" algn="l" defTabSz="1188720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5pPr>
    <a:lvl6pPr marL="2971800" algn="l" defTabSz="1188720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6pPr>
    <a:lvl7pPr marL="3566160" algn="l" defTabSz="1188720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7pPr>
    <a:lvl8pPr marL="4160520" algn="l" defTabSz="1188720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8pPr>
    <a:lvl9pPr marL="4754880" algn="l" defTabSz="1188720" rtl="0" eaLnBrk="1" latinLnBrk="0" hangingPunct="1">
      <a:defRPr sz="15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459072"/>
            <a:ext cx="11887200" cy="3103880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682649"/>
            <a:ext cx="11887200" cy="2152491"/>
          </a:xfrm>
        </p:spPr>
        <p:txBody>
          <a:bodyPr/>
          <a:lstStyle>
            <a:lvl1pPr marL="0" indent="0" algn="ctr">
              <a:buNone/>
              <a:defRPr sz="3120"/>
            </a:lvl1pPr>
            <a:lvl2pPr marL="594360" indent="0" algn="ctr">
              <a:buNone/>
              <a:defRPr sz="2600"/>
            </a:lvl2pPr>
            <a:lvl3pPr marL="1188720" indent="0" algn="ctr">
              <a:buNone/>
              <a:defRPr sz="2340"/>
            </a:lvl3pPr>
            <a:lvl4pPr marL="1783080" indent="0" algn="ctr">
              <a:buNone/>
              <a:defRPr sz="2080"/>
            </a:lvl4pPr>
            <a:lvl5pPr marL="2377440" indent="0" algn="ctr">
              <a:buNone/>
              <a:defRPr sz="2080"/>
            </a:lvl5pPr>
            <a:lvl6pPr marL="2971800" indent="0" algn="ctr">
              <a:buNone/>
              <a:defRPr sz="2080"/>
            </a:lvl6pPr>
            <a:lvl7pPr marL="3566160" indent="0" algn="ctr">
              <a:buNone/>
              <a:defRPr sz="2080"/>
            </a:lvl7pPr>
            <a:lvl8pPr marL="4160520" indent="0" algn="ctr">
              <a:buNone/>
              <a:defRPr sz="2080"/>
            </a:lvl8pPr>
            <a:lvl9pPr marL="4754880" indent="0" algn="ctr">
              <a:buNone/>
              <a:defRPr sz="20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A69B-3FFB-4732-9FF8-9B6A3848BF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F74-F6ED-44F5-A1AE-E04962CA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1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A69B-3FFB-4732-9FF8-9B6A3848BF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F74-F6ED-44F5-A1AE-E04962CA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42370" y="474663"/>
            <a:ext cx="3417570" cy="7555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660" y="474663"/>
            <a:ext cx="10054590" cy="75553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A69B-3FFB-4732-9FF8-9B6A3848BF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F74-F6ED-44F5-A1AE-E04962CA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A69B-3FFB-4732-9FF8-9B6A3848BF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F74-F6ED-44F5-A1AE-E04962CA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0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405" y="2222660"/>
            <a:ext cx="13670280" cy="3708558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405" y="5966303"/>
            <a:ext cx="13670280" cy="1950243"/>
          </a:xfrm>
        </p:spPr>
        <p:txBody>
          <a:bodyPr/>
          <a:lstStyle>
            <a:lvl1pPr marL="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1pPr>
            <a:lvl2pPr marL="5943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8872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3pPr>
            <a:lvl4pPr marL="178308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4pPr>
            <a:lvl5pPr marL="237744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5pPr>
            <a:lvl6pPr marL="297180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6pPr>
            <a:lvl7pPr marL="356616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7pPr>
            <a:lvl8pPr marL="416052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8pPr>
            <a:lvl9pPr marL="475488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A69B-3FFB-4732-9FF8-9B6A3848BF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F74-F6ED-44F5-A1AE-E04962CA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660" y="2373313"/>
            <a:ext cx="6736080" cy="56567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2373313"/>
            <a:ext cx="6736080" cy="56567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A69B-3FFB-4732-9FF8-9B6A3848BF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F74-F6ED-44F5-A1AE-E04962CA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8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724" y="474663"/>
            <a:ext cx="13670280" cy="17232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725" y="2185512"/>
            <a:ext cx="6705123" cy="1071086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725" y="3256598"/>
            <a:ext cx="6705123" cy="47899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23860" y="2185512"/>
            <a:ext cx="6738144" cy="1071086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594360" indent="0">
              <a:buNone/>
              <a:defRPr sz="2600" b="1"/>
            </a:lvl2pPr>
            <a:lvl3pPr marL="1188720" indent="0">
              <a:buNone/>
              <a:defRPr sz="2340" b="1"/>
            </a:lvl3pPr>
            <a:lvl4pPr marL="1783080" indent="0">
              <a:buNone/>
              <a:defRPr sz="2080" b="1"/>
            </a:lvl4pPr>
            <a:lvl5pPr marL="2377440" indent="0">
              <a:buNone/>
              <a:defRPr sz="2080" b="1"/>
            </a:lvl5pPr>
            <a:lvl6pPr marL="2971800" indent="0">
              <a:buNone/>
              <a:defRPr sz="2080" b="1"/>
            </a:lvl6pPr>
            <a:lvl7pPr marL="3566160" indent="0">
              <a:buNone/>
              <a:defRPr sz="2080" b="1"/>
            </a:lvl7pPr>
            <a:lvl8pPr marL="4160520" indent="0">
              <a:buNone/>
              <a:defRPr sz="2080" b="1"/>
            </a:lvl8pPr>
            <a:lvl9pPr marL="4754880" indent="0">
              <a:buNone/>
              <a:defRPr sz="20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23860" y="3256598"/>
            <a:ext cx="6738144" cy="47899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A69B-3FFB-4732-9FF8-9B6A3848BF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F74-F6ED-44F5-A1AE-E04962CA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6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A69B-3FFB-4732-9FF8-9B6A3848BF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F74-F6ED-44F5-A1AE-E04962CA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6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A69B-3FFB-4732-9FF8-9B6A3848BF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F74-F6ED-44F5-A1AE-E04962CA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2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725" y="594360"/>
            <a:ext cx="5111908" cy="2080260"/>
          </a:xfrm>
        </p:spPr>
        <p:txBody>
          <a:bodyPr anchor="b"/>
          <a:lstStyle>
            <a:lvl1pPr>
              <a:defRPr sz="41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8144" y="1283653"/>
            <a:ext cx="8023860" cy="6335713"/>
          </a:xfrm>
        </p:spPr>
        <p:txBody>
          <a:bodyPr/>
          <a:lstStyle>
            <a:lvl1pPr>
              <a:defRPr sz="4160"/>
            </a:lvl1pPr>
            <a:lvl2pPr>
              <a:defRPr sz="3640"/>
            </a:lvl2pPr>
            <a:lvl3pPr>
              <a:defRPr sz="312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725" y="2674620"/>
            <a:ext cx="5111908" cy="4955064"/>
          </a:xfrm>
        </p:spPr>
        <p:txBody>
          <a:bodyPr/>
          <a:lstStyle>
            <a:lvl1pPr marL="0" indent="0">
              <a:buNone/>
              <a:defRPr sz="2080"/>
            </a:lvl1pPr>
            <a:lvl2pPr marL="594360" indent="0">
              <a:buNone/>
              <a:defRPr sz="1820"/>
            </a:lvl2pPr>
            <a:lvl3pPr marL="1188720" indent="0">
              <a:buNone/>
              <a:defRPr sz="1560"/>
            </a:lvl3pPr>
            <a:lvl4pPr marL="1783080" indent="0">
              <a:buNone/>
              <a:defRPr sz="1300"/>
            </a:lvl4pPr>
            <a:lvl5pPr marL="2377440" indent="0">
              <a:buNone/>
              <a:defRPr sz="1300"/>
            </a:lvl5pPr>
            <a:lvl6pPr marL="2971800" indent="0">
              <a:buNone/>
              <a:defRPr sz="1300"/>
            </a:lvl6pPr>
            <a:lvl7pPr marL="3566160" indent="0">
              <a:buNone/>
              <a:defRPr sz="1300"/>
            </a:lvl7pPr>
            <a:lvl8pPr marL="4160520" indent="0">
              <a:buNone/>
              <a:defRPr sz="1300"/>
            </a:lvl8pPr>
            <a:lvl9pPr marL="475488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A69B-3FFB-4732-9FF8-9B6A3848BF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F74-F6ED-44F5-A1AE-E04962CA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1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725" y="594360"/>
            <a:ext cx="5111908" cy="2080260"/>
          </a:xfrm>
        </p:spPr>
        <p:txBody>
          <a:bodyPr anchor="b"/>
          <a:lstStyle>
            <a:lvl1pPr>
              <a:defRPr sz="41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38144" y="1283653"/>
            <a:ext cx="8023860" cy="6335713"/>
          </a:xfrm>
        </p:spPr>
        <p:txBody>
          <a:bodyPr anchor="t"/>
          <a:lstStyle>
            <a:lvl1pPr marL="0" indent="0">
              <a:buNone/>
              <a:defRPr sz="4160"/>
            </a:lvl1pPr>
            <a:lvl2pPr marL="594360" indent="0">
              <a:buNone/>
              <a:defRPr sz="3640"/>
            </a:lvl2pPr>
            <a:lvl3pPr marL="1188720" indent="0">
              <a:buNone/>
              <a:defRPr sz="3120"/>
            </a:lvl3pPr>
            <a:lvl4pPr marL="1783080" indent="0">
              <a:buNone/>
              <a:defRPr sz="2600"/>
            </a:lvl4pPr>
            <a:lvl5pPr marL="2377440" indent="0">
              <a:buNone/>
              <a:defRPr sz="2600"/>
            </a:lvl5pPr>
            <a:lvl6pPr marL="2971800" indent="0">
              <a:buNone/>
              <a:defRPr sz="2600"/>
            </a:lvl6pPr>
            <a:lvl7pPr marL="3566160" indent="0">
              <a:buNone/>
              <a:defRPr sz="2600"/>
            </a:lvl7pPr>
            <a:lvl8pPr marL="4160520" indent="0">
              <a:buNone/>
              <a:defRPr sz="2600"/>
            </a:lvl8pPr>
            <a:lvl9pPr marL="4754880" indent="0">
              <a:buNone/>
              <a:defRPr sz="2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725" y="2674620"/>
            <a:ext cx="5111908" cy="4955064"/>
          </a:xfrm>
        </p:spPr>
        <p:txBody>
          <a:bodyPr/>
          <a:lstStyle>
            <a:lvl1pPr marL="0" indent="0">
              <a:buNone/>
              <a:defRPr sz="2080"/>
            </a:lvl1pPr>
            <a:lvl2pPr marL="594360" indent="0">
              <a:buNone/>
              <a:defRPr sz="1820"/>
            </a:lvl2pPr>
            <a:lvl3pPr marL="1188720" indent="0">
              <a:buNone/>
              <a:defRPr sz="1560"/>
            </a:lvl3pPr>
            <a:lvl4pPr marL="1783080" indent="0">
              <a:buNone/>
              <a:defRPr sz="1300"/>
            </a:lvl4pPr>
            <a:lvl5pPr marL="2377440" indent="0">
              <a:buNone/>
              <a:defRPr sz="1300"/>
            </a:lvl5pPr>
            <a:lvl6pPr marL="2971800" indent="0">
              <a:buNone/>
              <a:defRPr sz="1300"/>
            </a:lvl6pPr>
            <a:lvl7pPr marL="3566160" indent="0">
              <a:buNone/>
              <a:defRPr sz="1300"/>
            </a:lvl7pPr>
            <a:lvl8pPr marL="4160520" indent="0">
              <a:buNone/>
              <a:defRPr sz="1300"/>
            </a:lvl8pPr>
            <a:lvl9pPr marL="475488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A69B-3FFB-4732-9FF8-9B6A3848BF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AF74-F6ED-44F5-A1AE-E04962CA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0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660" y="474663"/>
            <a:ext cx="13670280" cy="172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60" y="2373313"/>
            <a:ext cx="13670280" cy="5656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9660" y="8263255"/>
            <a:ext cx="3566160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FA69B-3FFB-4732-9FF8-9B6A3848BFFB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0180" y="8263255"/>
            <a:ext cx="5349240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3780" y="8263255"/>
            <a:ext cx="3566160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6AF74-F6ED-44F5-A1AE-E04962CAC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3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188720" rtl="0" eaLnBrk="1" latinLnBrk="0" hangingPunct="1">
        <a:lnSpc>
          <a:spcPct val="90000"/>
        </a:lnSpc>
        <a:spcBef>
          <a:spcPct val="0"/>
        </a:spcBef>
        <a:buNone/>
        <a:defRPr sz="5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180" indent="-297180" algn="l" defTabSz="118872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36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026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67462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326898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86334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45770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5052060" indent="-297180" algn="l" defTabSz="1188720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78308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37744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97180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416052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4754880" algn="l" defTabSz="118872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977FECB-B914-46E8-A29D-7F0926DB2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0" y="1942911"/>
            <a:ext cx="15849601" cy="69724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ECDE38B-F36C-4DC7-8AB4-B37828F0714D}"/>
              </a:ext>
            </a:extLst>
          </p:cNvPr>
          <p:cNvSpPr/>
          <p:nvPr/>
        </p:nvSpPr>
        <p:spPr>
          <a:xfrm>
            <a:off x="851982" y="2852519"/>
            <a:ext cx="6870992" cy="252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ru-RU" sz="4400" b="1" cap="all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95536DA-238C-40C3-83EE-FB20ECE5A62E}"/>
              </a:ext>
            </a:extLst>
          </p:cNvPr>
          <p:cNvSpPr/>
          <p:nvPr/>
        </p:nvSpPr>
        <p:spPr>
          <a:xfrm>
            <a:off x="416303" y="6972489"/>
            <a:ext cx="9246311" cy="95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Проректор по учебной, воспитательной </a:t>
            </a:r>
          </a:p>
          <a:p>
            <a:r>
              <a:rPr lang="ru-RU" alt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работе и молодежной политике</a:t>
            </a:r>
          </a:p>
          <a:p>
            <a:r>
              <a:rPr lang="ru-RU" altLang="ru-RU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КрасГМУ</a:t>
            </a:r>
            <a:r>
              <a:rPr lang="ru-RU" alt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 им проф. В.Ф. Войно-Ясенецкого</a:t>
            </a:r>
          </a:p>
          <a:p>
            <a:r>
              <a:rPr lang="ru-RU" altLang="ru-RU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Ирина Анатольевна СОЛОВЬЕВА</a:t>
            </a:r>
            <a:endParaRPr lang="en-US" altLang="ru-RU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426C8C2-0AFE-4B2B-8E2D-77210002E0D7}"/>
              </a:ext>
            </a:extLst>
          </p:cNvPr>
          <p:cNvSpPr/>
          <p:nvPr/>
        </p:nvSpPr>
        <p:spPr>
          <a:xfrm>
            <a:off x="9216196" y="2852519"/>
            <a:ext cx="6093826" cy="252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4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359CDC-E1B8-4803-9B69-FE4B060443B3}"/>
              </a:ext>
            </a:extLst>
          </p:cNvPr>
          <p:cNvSpPr txBox="1"/>
          <p:nvPr/>
        </p:nvSpPr>
        <p:spPr>
          <a:xfrm>
            <a:off x="202748" y="3237542"/>
            <a:ext cx="154441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5400" b="1" cap="al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Начало учебного года </a:t>
            </a:r>
          </a:p>
          <a:p>
            <a:pPr algn="ctr"/>
            <a:r>
              <a:rPr lang="ru-RU" altLang="ru-RU" sz="54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2023-2024 </a:t>
            </a:r>
            <a:r>
              <a:rPr lang="ru-RU" altLang="ru-RU" sz="5400" b="1" cap="all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гг</a:t>
            </a:r>
            <a:endParaRPr lang="ru-RU" altLang="ru-RU" sz="5400" b="1" cap="all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algn="ctr"/>
            <a:endParaRPr lang="ru-RU" sz="4800" cap="all" dirty="0">
              <a:solidFill>
                <a:srgbClr val="A21C28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7D32748-45FD-4530-8CB8-1E22179C4F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" y="159192"/>
            <a:ext cx="1279850" cy="12798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BFA3230-C485-4A16-BF63-64572C6102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13" t="37695" r="6008" b="33651"/>
          <a:stretch/>
        </p:blipFill>
        <p:spPr>
          <a:xfrm>
            <a:off x="196231" y="411227"/>
            <a:ext cx="6343651" cy="138206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7E6CCFF-74E2-29DC-D393-507DDA31A5D6}"/>
              </a:ext>
            </a:extLst>
          </p:cNvPr>
          <p:cNvSpPr/>
          <p:nvPr/>
        </p:nvSpPr>
        <p:spPr>
          <a:xfrm>
            <a:off x="5970869" y="7921613"/>
            <a:ext cx="3907860" cy="95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г. Красноярск, 30.08.2023</a:t>
            </a:r>
            <a:endParaRPr lang="en-US" altLang="ru-RU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85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27470"/>
            <a:ext cx="14401169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Утверждение</a:t>
            </a:r>
            <a:r>
              <a:rPr lang="ru-RU" sz="3600" b="1" cap="all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 учебных планов </a:t>
            </a:r>
          </a:p>
          <a:p>
            <a:pPr>
              <a:lnSpc>
                <a:spcPct val="100000"/>
              </a:lnSpc>
            </a:pPr>
            <a:r>
              <a:rPr lang="ru-RU" sz="3600" b="1" cap="all" dirty="0" err="1">
                <a:latin typeface="Verdana" pitchFamily="34" charset="0"/>
                <a:ea typeface="Verdana" pitchFamily="34" charset="0"/>
              </a:rPr>
              <a:t>оПОП</a:t>
            </a: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3600" b="1" cap="all" dirty="0" err="1">
                <a:latin typeface="Verdana" pitchFamily="34" charset="0"/>
                <a:ea typeface="Verdana" pitchFamily="34" charset="0"/>
              </a:rPr>
              <a:t>специалитета</a:t>
            </a:r>
            <a:endParaRPr lang="ru-RU" sz="36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69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1906" y="1828209"/>
            <a:ext cx="153277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 специальности 30.05.03 Медицинская кибернетика. Направленность (профиль): Медицинская кибернетика (ФГОС ВО 2020), год начала подготовки 2021, 2022, 2023</a:t>
            </a:r>
          </a:p>
          <a:p>
            <a:pPr marL="457200" indent="-457200">
              <a:buAutoNum type="arabicPeriod" startAt="13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 По специальности 30.05.03 Медицинская кибернетика. Направленность (профиль): Биоинформатика (ФГОС ВО 2020), год начала подготовки 2023</a:t>
            </a:r>
          </a:p>
          <a:p>
            <a:pPr marL="457200" indent="-457200">
              <a:buAutoNum type="arabicPeriod" startAt="13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 По специальности 30.05.03 Медицинская кибернетика (ФГОС ВО 2016), год начала подготовки 2018, 2019, 2020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 По специальности 33.05.01 Фармация. Направленность (профиль): Фармация (ФГОС ВО 2018), год начала подготовки 2019, 2020, 2021, 2022, 2023</a:t>
            </a:r>
          </a:p>
          <a:p>
            <a:pPr marL="457200" indent="-457200">
              <a:buAutoNum type="arabicPeriod" startAt="16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 По специальности 37.05.01 Клиническая психология. Направленность (профиль): Клиническая психология (ФГОС ВО 2020), год начала подготовки 2021, 2022, 2023</a:t>
            </a:r>
          </a:p>
          <a:p>
            <a:pPr marL="457200" indent="-457200">
              <a:buAutoNum type="arabicPeriod" startAt="16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 По специальности 37.05.01 Клиническая психология, специализация №3 «Патопсихологическая диагностика и психотерапия» (ФГОС ВО 2016), год начала подготовки 2018, 2019, 2020</a:t>
            </a:r>
          </a:p>
          <a:p>
            <a:pPr marL="457200" indent="-457200">
              <a:buFontTx/>
              <a:buAutoNum type="arabicPeriod" startAt="16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16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339528-8856-41AA-8B6B-62FAB11E3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3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27470"/>
            <a:ext cx="14401169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Утверждение </a:t>
            </a:r>
            <a:r>
              <a:rPr lang="ru-RU" sz="3600" b="1" cap="all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дополнений и изменений </a:t>
            </a:r>
          </a:p>
          <a:p>
            <a:pPr>
              <a:lnSpc>
                <a:spcPct val="100000"/>
              </a:lnSpc>
            </a:pP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к адаптированным ОПОП </a:t>
            </a:r>
            <a:r>
              <a:rPr lang="ru-RU" sz="3600" b="1" cap="all" dirty="0" err="1">
                <a:latin typeface="Verdana" pitchFamily="34" charset="0"/>
                <a:ea typeface="Verdana" pitchFamily="34" charset="0"/>
              </a:rPr>
              <a:t>специалитета</a:t>
            </a: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: 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69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1906" y="1828209"/>
            <a:ext cx="15327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АОПОП 31.05.03 Стоматология (ФГОС ВО 2020) 2023г.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АОПОП 31.05.02 Педиатрия (ФГОС ВО 2020) 2023г.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АОПОП 31.05.01 Лечебное дело (ФГОС ВО 2020) 2023г.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АОПОП 30.05.02 Медицинская биофизика (ФГОС ВО 2020) 2023г.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АОПОП 30.05.03 Медицинская кибернетика (ФГОС ВО 2020) 2023г.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АОПОП 33.05.01 Фармация (ФГОС ВО 2018) 2023г.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АОПОП 37.05.01 Клиническая психология (ФГОС ВО 2020) 2023г.</a:t>
            </a:r>
          </a:p>
          <a:p>
            <a:pPr marL="457200" indent="-457200">
              <a:buFontTx/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D11AD3A-A89D-4FA3-AA39-9B57C17DC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95090"/>
            <a:ext cx="15173865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ИЗМЕНЕНИЯ И ДОПОЛНЕНИЯ </a:t>
            </a:r>
          </a:p>
          <a:p>
            <a:r>
              <a:rPr lang="ru-RU" sz="36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ОБРАЗОВАТЕЛЬНЫХ ПРОГРАММ по специальностям </a:t>
            </a:r>
          </a:p>
          <a:p>
            <a:r>
              <a:rPr lang="ru-RU" sz="36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ординатуры</a:t>
            </a:r>
            <a:endParaRPr lang="ru-RU" sz="36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70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7764" y="2201464"/>
            <a:ext cx="14739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Часть, формируемая участниками образовательных отношений</a:t>
            </a:r>
          </a:p>
          <a:p>
            <a:r>
              <a:rPr lang="ru-RU" sz="2800" b="1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Б1.В.ДЭ.02 Элективные дисциплины (модули)</a:t>
            </a:r>
          </a:p>
          <a:p>
            <a:endParaRPr lang="ru-RU" sz="2800" b="0" i="0" u="none" strike="noStrike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800" b="1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Б1.В.ДЭ.02.01 </a:t>
            </a:r>
            <a:r>
              <a:rPr lang="ru-RU" sz="28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Диагностика и лечение наследственных заболеваний</a:t>
            </a:r>
          </a:p>
          <a:p>
            <a:endParaRPr lang="ru-RU" sz="2800" b="0" i="0" u="none" strike="noStrike" kern="120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800" b="1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Б1.В.ДЭ.02.02 </a:t>
            </a:r>
            <a:r>
              <a:rPr lang="ru-RU" sz="28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Генетические технологии в медицине</a:t>
            </a:r>
          </a:p>
          <a:p>
            <a:pPr marL="457200" indent="-457200">
              <a:buFontTx/>
              <a:buAutoNum type="arabicPeriod" startAt="2"/>
            </a:pPr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Tx/>
              <a:buAutoNum type="arabicPeriod" startAt="2"/>
            </a:pPr>
            <a:endParaRPr lang="ru-RU" sz="20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736DB5D-8CD5-4C89-9CB3-1C1DE839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96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27470"/>
            <a:ext cx="14401169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Утверждение</a:t>
            </a:r>
            <a:r>
              <a:rPr lang="ru-RU" sz="3600" b="1" cap="all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 дополнений и изменений </a:t>
            </a:r>
          </a:p>
          <a:p>
            <a:pPr>
              <a:lnSpc>
                <a:spcPct val="100000"/>
              </a:lnSpc>
            </a:pP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к </a:t>
            </a:r>
            <a:r>
              <a:rPr lang="ru-RU" sz="3600" b="1" cap="all" dirty="0" err="1">
                <a:latin typeface="Verdana" pitchFamily="34" charset="0"/>
                <a:ea typeface="Verdana" pitchFamily="34" charset="0"/>
              </a:rPr>
              <a:t>оПОП</a:t>
            </a: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 по специальностям ординатуры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69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1906" y="1828209"/>
            <a:ext cx="1532779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31.08.10 Судебно-медицинская экспертиза</a:t>
            </a:r>
          </a:p>
          <a:p>
            <a:pPr marL="514350" marR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31.08.09 Рентгенология</a:t>
            </a:r>
          </a:p>
          <a:p>
            <a:pPr marL="514350" marR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31.08.18 Неонатология</a:t>
            </a:r>
          </a:p>
          <a:p>
            <a:pPr marL="514350" marR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31.08.35 Инфекционные болезни</a:t>
            </a:r>
          </a:p>
          <a:p>
            <a:pPr marL="514350" marR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31.08.63 Сердечно-сосудистая хирургия</a:t>
            </a:r>
          </a:p>
          <a:p>
            <a:pPr marL="514350" marR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31.08.02 Анестезиология – реаниматология </a:t>
            </a:r>
          </a:p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31.08.36 Кардиология</a:t>
            </a:r>
          </a:p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31.08.05 Клиническая лабораторная диагностика</a:t>
            </a:r>
          </a:p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31.08.42 Неврология</a:t>
            </a:r>
          </a:p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31.08.71 Организация здравоохранения и общественное здоровье</a:t>
            </a:r>
          </a:p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31.08.58 Оториноларингология</a:t>
            </a:r>
          </a:p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31.08.59 Офтальмология</a:t>
            </a:r>
          </a:p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31.08.07 Патологическая анатомия</a:t>
            </a:r>
          </a:p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31.08.11 Ультразвуковая диагностика</a:t>
            </a:r>
          </a:p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31.08.12 Функциональная диагностика</a:t>
            </a:r>
          </a:p>
          <a:p>
            <a:pPr marL="457200" marR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31.08.53 Эндокринология</a:t>
            </a:r>
          </a:p>
          <a:p>
            <a:endParaRPr lang="ru-RU" sz="28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D11AD3A-A89D-4FA3-AA39-9B57C17DC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8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27470"/>
            <a:ext cx="14401169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Утверждение положений</a:t>
            </a:r>
            <a:endParaRPr lang="ru-RU" sz="40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69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1906" y="1828209"/>
            <a:ext cx="1532779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Положение о </a:t>
            </a:r>
            <a:r>
              <a:rPr lang="ru-RU" sz="2400" dirty="0" err="1">
                <a:latin typeface="Verdana" pitchFamily="34" charset="0"/>
                <a:ea typeface="Verdana" pitchFamily="34" charset="0"/>
              </a:rPr>
              <a:t>внутривузовской</a:t>
            </a:r>
            <a:r>
              <a:rPr lang="ru-RU" sz="2400" dirty="0">
                <a:latin typeface="Verdana" pitchFamily="34" charset="0"/>
                <a:ea typeface="Verdana" pitchFamily="34" charset="0"/>
              </a:rPr>
              <a:t> системе контроля качества в ФГБОУ ВО </a:t>
            </a:r>
            <a:r>
              <a:rPr lang="ru-RU" sz="2400" dirty="0" err="1">
                <a:latin typeface="Verdana" pitchFamily="34" charset="0"/>
                <a:ea typeface="Verdana" pitchFamily="34" charset="0"/>
              </a:rPr>
              <a:t>КрасГМУ</a:t>
            </a:r>
            <a:r>
              <a:rPr lang="ru-RU" sz="2400" dirty="0">
                <a:latin typeface="Verdana" pitchFamily="34" charset="0"/>
                <a:ea typeface="Verdana" pitchFamily="34" charset="0"/>
              </a:rPr>
              <a:t> им. проф. </a:t>
            </a:r>
            <a:r>
              <a:rPr lang="ru-RU" sz="2400" dirty="0" err="1">
                <a:latin typeface="Verdana" pitchFamily="34" charset="0"/>
                <a:ea typeface="Verdana" pitchFamily="34" charset="0"/>
              </a:rPr>
              <a:t>В.Ф.Войно-Ясенецкого</a:t>
            </a:r>
            <a:r>
              <a:rPr lang="ru-RU" sz="2400" dirty="0">
                <a:latin typeface="Verdana" pitchFamily="34" charset="0"/>
                <a:ea typeface="Verdana" pitchFamily="34" charset="0"/>
              </a:rPr>
              <a:t> Минздрава России</a:t>
            </a:r>
          </a:p>
          <a:p>
            <a:pPr marL="457200" indent="-457200"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Положение о порядке перевода обучающихся по программам высшего образования</a:t>
            </a:r>
          </a:p>
          <a:p>
            <a:pPr marL="457200" indent="-457200"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Положение об электронном портфолио обучающегося в ФГБОУ ВО </a:t>
            </a:r>
            <a:r>
              <a:rPr lang="ru-RU" sz="2400" dirty="0" err="1">
                <a:latin typeface="Verdana" pitchFamily="34" charset="0"/>
                <a:ea typeface="Verdana" pitchFamily="34" charset="0"/>
              </a:rPr>
              <a:t>КрасГМУ</a:t>
            </a:r>
            <a:r>
              <a:rPr lang="ru-RU" sz="2400" dirty="0">
                <a:latin typeface="Verdana" pitchFamily="34" charset="0"/>
                <a:ea typeface="Verdana" pitchFamily="34" charset="0"/>
              </a:rPr>
              <a:t> им. проф. </a:t>
            </a:r>
            <a:r>
              <a:rPr lang="ru-RU" sz="2400" dirty="0" err="1">
                <a:latin typeface="Verdana" pitchFamily="34" charset="0"/>
                <a:ea typeface="Verdana" pitchFamily="34" charset="0"/>
              </a:rPr>
              <a:t>В.Ф.Войно-Ясенецкого</a:t>
            </a:r>
            <a:r>
              <a:rPr lang="ru-RU" sz="2400" dirty="0">
                <a:latin typeface="Verdana" pitchFamily="34" charset="0"/>
                <a:ea typeface="Verdana" pitchFamily="34" charset="0"/>
              </a:rPr>
              <a:t> Минздрава России</a:t>
            </a:r>
          </a:p>
          <a:p>
            <a:pPr marL="457200" indent="-457200"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Положение об электронной информационно-образовательной среде ФГБОУ ВО </a:t>
            </a:r>
            <a:r>
              <a:rPr lang="ru-RU" sz="2400" dirty="0" err="1">
                <a:latin typeface="Verdana" pitchFamily="34" charset="0"/>
                <a:ea typeface="Verdana" pitchFamily="34" charset="0"/>
              </a:rPr>
              <a:t>КрасГМУ</a:t>
            </a:r>
            <a:r>
              <a:rPr lang="ru-RU" sz="2400" dirty="0">
                <a:latin typeface="Verdana" pitchFamily="34" charset="0"/>
                <a:ea typeface="Verdana" pitchFamily="34" charset="0"/>
              </a:rPr>
              <a:t> им. проф. </a:t>
            </a:r>
            <a:r>
              <a:rPr lang="ru-RU" sz="2400" dirty="0" err="1">
                <a:latin typeface="Verdana" pitchFamily="34" charset="0"/>
                <a:ea typeface="Verdana" pitchFamily="34" charset="0"/>
              </a:rPr>
              <a:t>В.Ф.Войно-Ясенецкого</a:t>
            </a:r>
            <a:r>
              <a:rPr lang="ru-RU" sz="2400" dirty="0">
                <a:latin typeface="Verdana" pitchFamily="34" charset="0"/>
                <a:ea typeface="Verdana" pitchFamily="34" charset="0"/>
              </a:rPr>
              <a:t> Минздрава России</a:t>
            </a:r>
          </a:p>
          <a:p>
            <a:pPr marL="457200" indent="-457200"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Положение о справке об обучении (о периоде обучения) в ФГБОУ ВО </a:t>
            </a:r>
            <a:r>
              <a:rPr lang="ru-RU" sz="2400" dirty="0" err="1">
                <a:latin typeface="Verdana" pitchFamily="34" charset="0"/>
                <a:ea typeface="Verdana" pitchFamily="34" charset="0"/>
              </a:rPr>
              <a:t>КрасГМУ</a:t>
            </a:r>
            <a:r>
              <a:rPr lang="ru-RU" sz="2400" dirty="0">
                <a:latin typeface="Verdana" pitchFamily="34" charset="0"/>
                <a:ea typeface="Verdana" pitchFamily="34" charset="0"/>
              </a:rPr>
              <a:t> им. проф. </a:t>
            </a:r>
            <a:r>
              <a:rPr lang="ru-RU" sz="2400" dirty="0" err="1">
                <a:latin typeface="Verdana" pitchFamily="34" charset="0"/>
                <a:ea typeface="Verdana" pitchFamily="34" charset="0"/>
              </a:rPr>
              <a:t>В.Ф.Войно-Ясенецкого</a:t>
            </a:r>
            <a:r>
              <a:rPr lang="ru-RU" sz="2400" dirty="0">
                <a:latin typeface="Verdana" pitchFamily="34" charset="0"/>
                <a:ea typeface="Verdana" pitchFamily="34" charset="0"/>
              </a:rPr>
              <a:t> Минздрава России.</a:t>
            </a:r>
          </a:p>
          <a:p>
            <a:pPr marL="457200" indent="-457200"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Положение об отделе лицензирования, аккредитации, сертификации и стандартизации</a:t>
            </a:r>
          </a:p>
          <a:p>
            <a:pPr marL="457200" indent="-457200"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Положение об учебно-методическом управлении</a:t>
            </a:r>
          </a:p>
          <a:p>
            <a:pPr marL="457200" indent="-457200"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53951A8-AF81-4849-99FE-89F1C1FDF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9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95090"/>
            <a:ext cx="15173865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ИЗМЕНЕНИЯ И ДОПОЛНЕНИЯ </a:t>
            </a:r>
          </a:p>
          <a:p>
            <a:r>
              <a:rPr lang="ru-RU" sz="36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ОБРАЗОВАТЕЛЬНЫХ ПРОГРАММ по специальности </a:t>
            </a:r>
          </a:p>
          <a:p>
            <a:r>
              <a:rPr lang="ru-RU" sz="36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31.05.01 Лечебное дело</a:t>
            </a:r>
            <a:endParaRPr lang="ru-RU" sz="36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70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7764" y="2201464"/>
            <a:ext cx="1473997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Установлены направленности (профили) программ, основанных на ФГОС 2020 года, которые соответствуют специальности или конкретизируют содержание программы </a:t>
            </a:r>
          </a:p>
          <a:p>
            <a:pPr marL="442913"/>
            <a:r>
              <a:rPr lang="ru-RU" sz="2000" b="1" dirty="0">
                <a:latin typeface="Verdana" pitchFamily="34" charset="0"/>
                <a:ea typeface="Verdana" pitchFamily="34" charset="0"/>
              </a:rPr>
              <a:t>Направленность (профиль)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: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Лечебное дело, Клиническая медицина, Клиническая медицина с курсом межкультурной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коммуникации,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Клиническая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медицина с курсом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профессиональной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коммуникации</a:t>
            </a:r>
          </a:p>
          <a:p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Скорректирован календарный учебный график в образовательных программах, реализуемых с использованием языка-посредника (удлинение периода обучения до 6 календарных лет)</a:t>
            </a:r>
          </a:p>
          <a:p>
            <a:pPr marL="457200" indent="-457200">
              <a:buAutoNum type="arabicPeriod" startAt="2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Изменение наименования и частично содержания дисциплины с «Основы военной подготовки» на «Начальная военная подготовка» </a:t>
            </a:r>
            <a:r>
              <a:rPr lang="en-US" sz="2000" dirty="0">
                <a:latin typeface="Verdana" pitchFamily="34" charset="0"/>
                <a:ea typeface="Verdana" pitchFamily="34" charset="0"/>
              </a:rPr>
              <a:t>(3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dirty="0" err="1">
                <a:latin typeface="Verdana" pitchFamily="34" charset="0"/>
                <a:ea typeface="Verdana" pitchFamily="34" charset="0"/>
              </a:rPr>
              <a:t>з.е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., </a:t>
            </a:r>
            <a:r>
              <a:rPr lang="en-US" sz="2000" dirty="0">
                <a:latin typeface="Verdana" pitchFamily="34" charset="0"/>
                <a:ea typeface="Verdana" pitchFamily="34" charset="0"/>
              </a:rPr>
              <a:t>2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 курс</a:t>
            </a:r>
            <a:r>
              <a:rPr lang="en-US" sz="2000" dirty="0">
                <a:latin typeface="Verdana" pitchFamily="34" charset="0"/>
                <a:ea typeface="Verdana" pitchFamily="34" charset="0"/>
              </a:rPr>
              <a:t>)</a:t>
            </a:r>
            <a:endParaRPr lang="ru-RU" sz="20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В учебных планах образовательных программ, реализуемых с использованием языка-посредника, заменена дисциплина «Начальная военная подготовка» на «Основы профессиональной коммуникации»</a:t>
            </a:r>
          </a:p>
          <a:p>
            <a:pPr marL="457200" indent="-457200">
              <a:buFontTx/>
              <a:buAutoNum type="arabicPeriod" startAt="2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Дополнение учебных планов образовательных программ, основанных на ФГОС 2020 года, факультативной дисциплиной «Экспедиция обучения служением» (1 </a:t>
            </a:r>
            <a:r>
              <a:rPr lang="ru-RU" sz="2000" dirty="0" err="1">
                <a:latin typeface="Verdana" pitchFamily="34" charset="0"/>
                <a:ea typeface="Verdana" pitchFamily="34" charset="0"/>
              </a:rPr>
              <a:t>з.е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., 6 семестр)</a:t>
            </a:r>
          </a:p>
          <a:p>
            <a:pPr marL="457200" indent="-457200">
              <a:buFontTx/>
              <a:buAutoNum type="arabicPeriod" startAt="2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Дополнение учебного плана образовательной программы специальности 31.05.01 Лечебное дело (направленность (профиль):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Клиническая медицина с курсом межкультурной коммуникации)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факультативной дисциплиной «Русский язык как иностранный»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(9 </a:t>
            </a:r>
            <a:r>
              <a:rPr lang="ru-RU" sz="2000" dirty="0" err="1">
                <a:latin typeface="Verdana" pitchFamily="34" charset="0"/>
                <a:ea typeface="Verdana" pitchFamily="34" charset="0"/>
              </a:rPr>
              <a:t>з.е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.,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1-3 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курс)</a:t>
            </a:r>
          </a:p>
          <a:p>
            <a:pPr marL="457200" indent="-457200">
              <a:buFontTx/>
              <a:buAutoNum type="arabicPeriod" startAt="2"/>
            </a:pPr>
            <a:endParaRPr lang="ru-RU" sz="20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endParaRPr lang="ru-RU" sz="20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736DB5D-8CD5-4C89-9CB3-1C1DE839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9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95090"/>
            <a:ext cx="15202894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ИЗМЕНЕНИЯ И ДОПОЛНЕНИЯ </a:t>
            </a:r>
          </a:p>
          <a:p>
            <a:r>
              <a:rPr lang="ru-RU" sz="36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ОБРАЗОВАТЕЛЬНЫХ ПРОГРАММ по специальности </a:t>
            </a:r>
          </a:p>
          <a:p>
            <a:r>
              <a:rPr lang="ru-RU" sz="36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31.05.02 Педиатрия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70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7764" y="2201464"/>
            <a:ext cx="147399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Установлены направленности (профили) программ, основанных на ФГОС 2020 года, которые соответствуют специальности или конкретизируют содержание программы </a:t>
            </a:r>
          </a:p>
          <a:p>
            <a:pPr marL="446088" indent="-3175"/>
            <a:r>
              <a:rPr lang="ru-RU" sz="2000" b="1" dirty="0">
                <a:latin typeface="Verdana" pitchFamily="34" charset="0"/>
                <a:ea typeface="Verdana" pitchFamily="34" charset="0"/>
              </a:rPr>
              <a:t>Направленность (профиль)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: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Педиатрия, Клиническая медицина с курсом профессиональной коммуникации</a:t>
            </a:r>
            <a:endParaRPr lang="ru-RU" sz="20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AutoNum type="arabicPeriod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Изменение наименования и частично содержания дисциплины с «Основы военной подготовки» на «Начальная военная подготовка» </a:t>
            </a:r>
            <a:r>
              <a:rPr lang="en-US" sz="2000" dirty="0">
                <a:latin typeface="Verdana" pitchFamily="34" charset="0"/>
                <a:ea typeface="Verdana" pitchFamily="34" charset="0"/>
              </a:rPr>
              <a:t>(3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dirty="0" err="1">
                <a:latin typeface="Verdana" pitchFamily="34" charset="0"/>
                <a:ea typeface="Verdana" pitchFamily="34" charset="0"/>
              </a:rPr>
              <a:t>з.е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., </a:t>
            </a:r>
            <a:r>
              <a:rPr lang="en-US" sz="2000" dirty="0">
                <a:latin typeface="Verdana" pitchFamily="34" charset="0"/>
                <a:ea typeface="Verdana" pitchFamily="34" charset="0"/>
              </a:rPr>
              <a:t>2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 курс</a:t>
            </a:r>
            <a:r>
              <a:rPr lang="en-US" sz="2000" dirty="0">
                <a:latin typeface="Verdana" pitchFamily="34" charset="0"/>
                <a:ea typeface="Verdana" pitchFamily="34" charset="0"/>
              </a:rPr>
              <a:t>)</a:t>
            </a:r>
            <a:endParaRPr lang="ru-RU" sz="20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Дополнение учебных планов образовательных программ, основанных на ФГОС 2020 года, факультативной дисциплиной «Экспедиция обучения служением» (1 </a:t>
            </a:r>
            <a:r>
              <a:rPr lang="ru-RU" sz="2000" dirty="0" err="1">
                <a:latin typeface="Verdana" pitchFamily="34" charset="0"/>
                <a:ea typeface="Verdana" pitchFamily="34" charset="0"/>
              </a:rPr>
              <a:t>з.е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., 6 семестр)</a:t>
            </a:r>
          </a:p>
          <a:p>
            <a:pPr marL="457200" indent="-457200">
              <a:buFontTx/>
              <a:buAutoNum type="arabicPeriod" startAt="2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endParaRPr lang="ru-RU" sz="2400" dirty="0"/>
          </a:p>
          <a:p>
            <a:pPr marL="457200" indent="-457200">
              <a:buFontTx/>
              <a:buAutoNum type="arabicPeriod" startAt="2"/>
            </a:pP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9B5F27E-61EF-452C-B505-3A30D9364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3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95090"/>
            <a:ext cx="15327790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ИЗМЕНЕНИЯ И ДОПОЛНЕНИЯ </a:t>
            </a:r>
          </a:p>
          <a:p>
            <a:r>
              <a:rPr lang="ru-RU" sz="36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ОБРАЗОВАТЕЛЬНЫХ ПРОГРАММ по специальности </a:t>
            </a:r>
          </a:p>
          <a:p>
            <a:r>
              <a:rPr lang="ru-RU" sz="36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31.05.03 стоматология</a:t>
            </a:r>
            <a:endParaRPr lang="ru-RU" sz="36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70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7764" y="2201464"/>
            <a:ext cx="1473997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Установлены направленности (профили) программ, основанных на ФГОС 2020 года, которые соответствуют специальности или конкретизируют содержание программы </a:t>
            </a:r>
          </a:p>
          <a:p>
            <a:pPr marL="442913"/>
            <a:r>
              <a:rPr lang="ru-RU" sz="2000" b="1" dirty="0">
                <a:latin typeface="Verdana" pitchFamily="34" charset="0"/>
                <a:ea typeface="Verdana" pitchFamily="34" charset="0"/>
              </a:rPr>
              <a:t>Направленность (профиль)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: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Стоматология, Клиническая стоматология, Клиническая стоматология с курсом межкультурной коммуникации</a:t>
            </a:r>
          </a:p>
          <a:p>
            <a:pPr marL="457200" indent="-457200">
              <a:buAutoNum type="arabicPeriod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Скорректирован календарный учебный график в образовательных программах, реализуемых с использованием языка-посредника (удлинение периода обучения до 5 календарных лет)</a:t>
            </a:r>
          </a:p>
          <a:p>
            <a:pPr marL="457200" indent="-457200">
              <a:buAutoNum type="arabicPeriod" startAt="2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Изменение наименования и частично содержания дисциплины с «Основы военной подготовки» на «Начальная военная подготовка» </a:t>
            </a:r>
            <a:r>
              <a:rPr lang="en-US" sz="2000" dirty="0">
                <a:latin typeface="Verdana" pitchFamily="34" charset="0"/>
                <a:ea typeface="Verdana" pitchFamily="34" charset="0"/>
              </a:rPr>
              <a:t>(3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2000" dirty="0" err="1">
                <a:latin typeface="Verdana" pitchFamily="34" charset="0"/>
                <a:ea typeface="Verdana" pitchFamily="34" charset="0"/>
              </a:rPr>
              <a:t>з.е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.,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3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курс</a:t>
            </a:r>
            <a:r>
              <a:rPr lang="en-US" sz="2000" dirty="0">
                <a:latin typeface="Verdana" pitchFamily="34" charset="0"/>
                <a:ea typeface="Verdana" pitchFamily="34" charset="0"/>
              </a:rPr>
              <a:t>)</a:t>
            </a:r>
            <a:endParaRPr lang="ru-RU" sz="20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В учебных планах образовательных программ, реализуемых с использованием языка-посредник,  заменена дисциплина «Начальная военная подготовка» на «Основы профессиональной коммуникации»</a:t>
            </a:r>
          </a:p>
          <a:p>
            <a:pPr marL="457200" indent="-457200">
              <a:buFontTx/>
              <a:buAutoNum type="arabicPeriod" startAt="2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Дополнение учебных планов образовательных программ, основанных на ФГОС 2020 года, факультативной дисциплиной «Экспедиция обучения служением» (1 </a:t>
            </a:r>
            <a:r>
              <a:rPr lang="ru-RU" sz="2000" dirty="0" err="1">
                <a:latin typeface="Verdana" pitchFamily="34" charset="0"/>
                <a:ea typeface="Verdana" pitchFamily="34" charset="0"/>
              </a:rPr>
              <a:t>з.е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., 6 семестр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)</a:t>
            </a:r>
          </a:p>
          <a:p>
            <a:pPr marL="457200" indent="-457200">
              <a:buFontTx/>
              <a:buAutoNum type="arabicPeriod" startAt="2"/>
            </a:pPr>
            <a:endParaRPr lang="ru-RU" sz="20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Дополнение учебного плана образовательной программы специальности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31.05.03 Стоматология (направленность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(профиль): Клиническая </a:t>
            </a:r>
            <a:r>
              <a:rPr lang="ru-RU" sz="2000" dirty="0" smtClean="0">
                <a:latin typeface="Verdana" pitchFamily="34" charset="0"/>
                <a:ea typeface="Verdana" pitchFamily="34" charset="0"/>
              </a:rPr>
              <a:t>стоматология с 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курсом межкультурной коммуникации) факультативной дисциплиной «Русский язык как иностранный» (9 </a:t>
            </a:r>
            <a:r>
              <a:rPr lang="ru-RU" sz="2000" dirty="0" err="1">
                <a:latin typeface="Verdana" pitchFamily="34" charset="0"/>
                <a:ea typeface="Verdana" pitchFamily="34" charset="0"/>
              </a:rPr>
              <a:t>з.е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., 1-3  курс)</a:t>
            </a:r>
          </a:p>
          <a:p>
            <a:pPr marL="457200" indent="-457200">
              <a:buFontTx/>
              <a:buAutoNum type="arabicPeriod" startAt="2"/>
            </a:pPr>
            <a:endParaRPr lang="ru-RU" sz="20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endParaRPr lang="ru-RU" sz="2400" dirty="0"/>
          </a:p>
          <a:p>
            <a:pPr marL="457200" indent="-457200">
              <a:buFontTx/>
              <a:buAutoNum type="arabicPeriod"/>
            </a:pP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91691A4-8EA1-4286-BC86-CEB82F9E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8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95090"/>
            <a:ext cx="14401169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ИЗМЕНЕНИЯ И ДОПОЛНЕНИЯ </a:t>
            </a:r>
          </a:p>
          <a:p>
            <a:r>
              <a:rPr lang="ru-RU" sz="3600" b="1" cap="all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ОБРАЗОВАТЕЛЬНЫХ ПРОГРАММ </a:t>
            </a:r>
          </a:p>
          <a:p>
            <a:r>
              <a:rPr lang="ru-RU" sz="3600" b="1" cap="all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мпфф</a:t>
            </a:r>
            <a:endParaRPr lang="ru-RU" sz="36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70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7764" y="2201464"/>
            <a:ext cx="147399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Установлены направленности (профили) программ, основанных на ФГОС 2020 года, которые соответствуют специальностям или конкретизируют содержание программ </a:t>
            </a:r>
          </a:p>
          <a:p>
            <a:pPr indent="442913"/>
            <a:r>
              <a:rPr lang="ru-RU" sz="2000" b="1" dirty="0">
                <a:latin typeface="Verdana" pitchFamily="34" charset="0"/>
                <a:ea typeface="Verdana" pitchFamily="34" charset="0"/>
              </a:rPr>
              <a:t>Направленность (профиль)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: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ru-RU" sz="2000" dirty="0">
              <a:latin typeface="Verdana" pitchFamily="34" charset="0"/>
              <a:ea typeface="Verdana" pitchFamily="34" charset="0"/>
            </a:endParaRPr>
          </a:p>
          <a:p>
            <a:pPr indent="442913"/>
            <a:r>
              <a:rPr lang="ru-RU" sz="2000" dirty="0">
                <a:latin typeface="Verdana" pitchFamily="34" charset="0"/>
                <a:ea typeface="Verdana" pitchFamily="34" charset="0"/>
              </a:rPr>
              <a:t>30.05.03	Медицинская кибернетика   «Медицинская кибернетика»</a:t>
            </a:r>
          </a:p>
          <a:p>
            <a:pPr indent="442913"/>
            <a:r>
              <a:rPr lang="ru-RU" sz="2000" dirty="0">
                <a:latin typeface="Verdana" pitchFamily="34" charset="0"/>
                <a:ea typeface="Verdana" pitchFamily="34" charset="0"/>
              </a:rPr>
              <a:t>30.05.03	Медицинская кибернетика   «</a:t>
            </a:r>
            <a:r>
              <a:rPr lang="ru-RU" sz="2000" dirty="0" err="1">
                <a:latin typeface="Verdana" pitchFamily="34" charset="0"/>
                <a:ea typeface="Verdana" pitchFamily="34" charset="0"/>
              </a:rPr>
              <a:t>Биоинформатика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»</a:t>
            </a:r>
          </a:p>
          <a:p>
            <a:pPr indent="442913"/>
            <a:r>
              <a:rPr lang="ru-RU" sz="2000" dirty="0">
                <a:latin typeface="Verdana" pitchFamily="34" charset="0"/>
                <a:ea typeface="Verdana" pitchFamily="34" charset="0"/>
              </a:rPr>
              <a:t>30.05.02	Медицинская биофизика     «Медицинская биофизика»</a:t>
            </a:r>
          </a:p>
          <a:p>
            <a:pPr indent="442913"/>
            <a:r>
              <a:rPr lang="ru-RU" sz="2000" dirty="0">
                <a:latin typeface="Verdana" pitchFamily="34" charset="0"/>
                <a:ea typeface="Verdana" pitchFamily="34" charset="0"/>
              </a:rPr>
              <a:t>30.05.02	Медицинская биофизика     «Медицинская физика»</a:t>
            </a:r>
          </a:p>
          <a:p>
            <a:pPr indent="442913"/>
            <a:r>
              <a:rPr lang="ru-RU" sz="2000" dirty="0">
                <a:latin typeface="Verdana" pitchFamily="34" charset="0"/>
                <a:ea typeface="Verdana" pitchFamily="34" charset="0"/>
              </a:rPr>
              <a:t>33.05.01	Фармация                            «Фармация»</a:t>
            </a:r>
          </a:p>
          <a:p>
            <a:pPr indent="442913"/>
            <a:r>
              <a:rPr lang="ru-RU" sz="2000" dirty="0">
                <a:latin typeface="Verdana" pitchFamily="34" charset="0"/>
                <a:ea typeface="Verdana" pitchFamily="34" charset="0"/>
              </a:rPr>
              <a:t>37.05.01	Клиническая психология     «Клиническая психология»</a:t>
            </a:r>
          </a:p>
          <a:p>
            <a:pPr marL="457200" indent="-457200">
              <a:buAutoNum type="arabicPeriod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Изменение наименования и частично содержания дисциплины с «Основы военной подготовки» на «Начальная военная подготовка» </a:t>
            </a:r>
          </a:p>
          <a:p>
            <a:pPr marL="457200" indent="-457200">
              <a:buFontTx/>
              <a:buAutoNum type="arabicPeriod" startAt="2"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Дополнение учебных планов образовательных программ, основанных на ФГОС 2020 года, факультативной дисциплиной «Экспедиция обучения служением» (1 </a:t>
            </a:r>
            <a:r>
              <a:rPr lang="ru-RU" sz="2000" dirty="0" err="1">
                <a:latin typeface="Verdana" pitchFamily="34" charset="0"/>
                <a:ea typeface="Verdana" pitchFamily="34" charset="0"/>
              </a:rPr>
              <a:t>з.е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., 6 семестр)</a:t>
            </a:r>
          </a:p>
          <a:p>
            <a:pPr marL="457200" indent="-457200">
              <a:buFontTx/>
              <a:buAutoNum type="arabicPeriod" startAt="2"/>
            </a:pPr>
            <a:endParaRPr lang="ru-RU" sz="1400" dirty="0"/>
          </a:p>
          <a:p>
            <a:endParaRPr lang="ru-RU" sz="2400" dirty="0"/>
          </a:p>
          <a:p>
            <a:pPr marL="457200" indent="-457200">
              <a:buFontTx/>
              <a:buAutoNum type="arabicPeriod"/>
            </a:pP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2DA9020-5EE2-4521-B07D-1E14714DE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1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27470"/>
            <a:ext cx="14401169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Утверждение</a:t>
            </a:r>
            <a:r>
              <a:rPr lang="ru-RU" sz="3600" b="1" cap="all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 дополнений и изменений </a:t>
            </a:r>
          </a:p>
          <a:p>
            <a:pPr>
              <a:lnSpc>
                <a:spcPct val="100000"/>
              </a:lnSpc>
            </a:pP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к </a:t>
            </a:r>
            <a:r>
              <a:rPr lang="ru-RU" sz="3600" b="1" cap="all" dirty="0" err="1">
                <a:latin typeface="Verdana" pitchFamily="34" charset="0"/>
                <a:ea typeface="Verdana" pitchFamily="34" charset="0"/>
              </a:rPr>
              <a:t>оПОП</a:t>
            </a: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3600" b="1" cap="all" dirty="0" err="1">
                <a:latin typeface="Verdana" pitchFamily="34" charset="0"/>
                <a:ea typeface="Verdana" pitchFamily="34" charset="0"/>
              </a:rPr>
              <a:t>специалитета</a:t>
            </a:r>
            <a:endParaRPr lang="ru-RU" sz="36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69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1906" y="1828209"/>
            <a:ext cx="1532779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31.05.03 Стоматология (ФГОС ВО 2016) 2023г.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31.05.03 Стоматология. Направленность (профиль): Стоматология (ФГОС ВО 2020), 2023г.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31.05.03 Стоматология. Направленность (профиль): Клиническая стоматология (ФГОС ВО 2020) 2023г. (для реализации с использованием языка-посредника) </a:t>
            </a:r>
          </a:p>
          <a:p>
            <a:pPr marL="457200" indent="-457200">
              <a:buFontTx/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31.05.03 Стоматология. Направленность (профиль): Клиническая стоматология с курсом межкультурной коммуникации (ФГОС ВО 2020) 2023г. (для реализации с использованием языка-посредника) 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31.05.02 Педиатрия (ФГОС ВО 2015) 2023г.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31.05.02 Педиатрия. Направленность (профиль): «Педиатрия» (ФГОС ВО 2020) 2023г.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31.05.01 Лечебное дело (ФГОС ВО 2016) 2023г.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31.05.01 Лечебное дело. Направленность (профиль): Лечебное дело (ФГОС ВО 2020) 2023г.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31.05.01 Лечебное дело. Направленность (профиль): Клиническая медицина (ФГОС ВО 2020) 2023г. (для реализации с использованием языка-посредника)</a:t>
            </a:r>
          </a:p>
          <a:p>
            <a:pPr marL="457200" indent="-457200">
              <a:buFontTx/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31.05.01 Лечебное дело. Направленность (профиль): Клиническая медицина с курсом межкультурной коммуникации (ФГОС ВО 2020) 2023г. (для реализации с использованием языка-посредника)</a:t>
            </a:r>
          </a:p>
          <a:p>
            <a:pPr marL="457200" indent="-457200"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7AD4412-2795-4E41-84EC-5A04D15E4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1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27470"/>
            <a:ext cx="14401169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Утверждение</a:t>
            </a:r>
            <a:r>
              <a:rPr lang="ru-RU" sz="3600" b="1" cap="all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 дополнений и изменений </a:t>
            </a:r>
          </a:p>
          <a:p>
            <a:pPr>
              <a:lnSpc>
                <a:spcPct val="100000"/>
              </a:lnSpc>
            </a:pP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к </a:t>
            </a:r>
            <a:r>
              <a:rPr lang="ru-RU" sz="3600" b="1" cap="all" dirty="0" err="1">
                <a:latin typeface="Verdana" pitchFamily="34" charset="0"/>
                <a:ea typeface="Verdana" pitchFamily="34" charset="0"/>
              </a:rPr>
              <a:t>оПОП</a:t>
            </a: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3600" b="1" cap="all" dirty="0" err="1">
                <a:latin typeface="Verdana" pitchFamily="34" charset="0"/>
                <a:ea typeface="Verdana" pitchFamily="34" charset="0"/>
              </a:rPr>
              <a:t>специалитета</a:t>
            </a:r>
            <a:endParaRPr lang="ru-RU" sz="36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69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1906" y="1828209"/>
            <a:ext cx="153277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30.05.02 Медицинская биофизика. Направленность (профиль): Медицинская биофизика (ФГОС ВО 2020) 2023г.</a:t>
            </a:r>
          </a:p>
          <a:p>
            <a:pPr marL="457200" indent="-457200">
              <a:buAutoNum type="arabicPeriod" startAt="11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30.05.02 Медицинская биофизика. Направленность (профиль): Медицинская физика (ФГОС ВО 2020) 2023г.</a:t>
            </a:r>
          </a:p>
          <a:p>
            <a:pPr marL="457200" indent="-457200">
              <a:buAutoNum type="arabicPeriod" startAt="11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30.05.03 Медицинская кибернетика. Направленность (профиль): Медицинская кибернетика (ФГОС ВО 2020) 2023г.</a:t>
            </a:r>
          </a:p>
          <a:p>
            <a:pPr marL="457200" indent="-457200">
              <a:buAutoNum type="arabicPeriod" startAt="11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30.05.03 Медицинская кибернетика. Направленность (профиль): Биоинформатика (ФГОС ВО 2020) 2023г.</a:t>
            </a:r>
          </a:p>
          <a:p>
            <a:pPr marL="457200" indent="-457200">
              <a:buAutoNum type="arabicPeriod" startAt="11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30.05.03 Медицинская кибернетика (ФГОС ВО 2016) 2023г.</a:t>
            </a:r>
          </a:p>
          <a:p>
            <a:pPr marL="457200" indent="-457200">
              <a:buAutoNum type="arabicPeriod" startAt="11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33.05.01 Фармация. Направленность (профиль): Фармация (ФГОС ВО 2018) 2023г.</a:t>
            </a:r>
          </a:p>
          <a:p>
            <a:pPr marL="457200" indent="-457200">
              <a:buAutoNum type="arabicPeriod" startAt="11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ОПОП 37.05.01 Клиническая психология. Направленность (профиль): Клиническая психология (ФГОС ВО 2020) 2023г.</a:t>
            </a:r>
          </a:p>
          <a:p>
            <a:pPr marL="457200" indent="-457200">
              <a:buAutoNum type="arabicPeriod" startAt="11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11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 startAt="11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9BEAAC-8081-45BD-9F42-3946B8436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9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27470"/>
            <a:ext cx="14401169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Утверждение</a:t>
            </a:r>
            <a:r>
              <a:rPr lang="ru-RU" sz="3600" b="1" cap="all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 учебных планов </a:t>
            </a:r>
          </a:p>
          <a:p>
            <a:pPr>
              <a:lnSpc>
                <a:spcPct val="100000"/>
              </a:lnSpc>
            </a:pPr>
            <a:r>
              <a:rPr lang="ru-RU" sz="3600" b="1" cap="all" dirty="0" err="1">
                <a:latin typeface="Verdana" pitchFamily="34" charset="0"/>
                <a:ea typeface="Verdana" pitchFamily="34" charset="0"/>
              </a:rPr>
              <a:t>оПОП</a:t>
            </a: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3600" b="1" cap="all" dirty="0" err="1">
                <a:latin typeface="Verdana" pitchFamily="34" charset="0"/>
                <a:ea typeface="Verdana" pitchFamily="34" charset="0"/>
              </a:rPr>
              <a:t>специалитета</a:t>
            </a:r>
            <a:endParaRPr lang="ru-RU" sz="36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69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1906" y="1828209"/>
            <a:ext cx="153277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 специальности 31.05.03 Стоматология (ФГОС ВО 2016), годы начала подготовки 2019, 2020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 специальности 31.05.03 Стоматология. Направленность (профиль): Стоматология (ФГОС ВО 2020), годы начала подготовки 2021, 2022, 2023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 специальности 31.05.03 Стоматология. Направленность (профиль): Клиническая стоматология (для реализации с использованием языка-посредника) (ФГОС ВО 2020), год начала подготовки 2020, 2021, 2022, 2023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 специальности 31.05.03 Стоматология. Направленность (профиль): Клиническая стоматология с курсом межкультурной коммуникации (для реализации с использованием языка-посредника) (ФГОС ВО 2020), год начала подготовки 2023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 специальности 31.05.02 Педиатрия (ФГОС ВО 2015), годы начала подготовки 2018, 2019, 2020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 специальности 31.05.02 Педиатрия. Направленность (профиль): Педиатрия (ФГОС ВО 2020), годы начала подготовки 2021, 2022, 2023</a:t>
            </a:r>
          </a:p>
          <a:p>
            <a:pPr marL="457200" indent="-457200">
              <a:buFontTx/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  <a:p>
            <a:pPr marL="457200" indent="-457200">
              <a:buFontTx/>
              <a:buAutoNum type="arabicPeriod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E1C1934-957F-464B-B456-EFB1B591A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8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01F583E-0571-49EA-B5C5-E7E6AE1AF700}"/>
              </a:ext>
            </a:extLst>
          </p:cNvPr>
          <p:cNvSpPr txBox="1">
            <a:spLocks/>
          </p:cNvSpPr>
          <p:nvPr/>
        </p:nvSpPr>
        <p:spPr>
          <a:xfrm>
            <a:off x="341906" y="427470"/>
            <a:ext cx="14401169" cy="1096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1887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Утверждение</a:t>
            </a:r>
            <a:r>
              <a:rPr lang="ru-RU" sz="3600" b="1" cap="all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 учебных планов </a:t>
            </a:r>
          </a:p>
          <a:p>
            <a:pPr>
              <a:lnSpc>
                <a:spcPct val="100000"/>
              </a:lnSpc>
            </a:pPr>
            <a:r>
              <a:rPr lang="ru-RU" sz="3600" b="1" cap="all" dirty="0" err="1">
                <a:latin typeface="Verdana" pitchFamily="34" charset="0"/>
                <a:ea typeface="Verdana" pitchFamily="34" charset="0"/>
              </a:rPr>
              <a:t>оПОП</a:t>
            </a:r>
            <a:r>
              <a:rPr lang="ru-RU" sz="3600" b="1" cap="all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3600" b="1" cap="all" dirty="0" err="1">
                <a:latin typeface="Verdana" pitchFamily="34" charset="0"/>
                <a:ea typeface="Verdana" pitchFamily="34" charset="0"/>
              </a:rPr>
              <a:t>специалитета</a:t>
            </a:r>
            <a:endParaRPr lang="ru-RU" sz="3600" b="1" cap="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29759C3-B161-4549-BA26-9E6708A82D3B}"/>
              </a:ext>
            </a:extLst>
          </p:cNvPr>
          <p:cNvSpPr/>
          <p:nvPr/>
        </p:nvSpPr>
        <p:spPr>
          <a:xfrm>
            <a:off x="424070" y="1800669"/>
            <a:ext cx="14922610" cy="711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C00000"/>
              </a:buClr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alt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1906" y="1828209"/>
            <a:ext cx="153277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 специальности 31.05.01 Лечебное дело (ФГОС ВО 2016), год начала подготовки 2018, 2019, 2020</a:t>
            </a:r>
          </a:p>
          <a:p>
            <a:pPr marL="457200" indent="-457200">
              <a:buAutoNum type="arabicPeriod" startAt="7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 специальности 31.05.01 Лечебное дело. Направленность (профиль): Лечебное дело (ФГОС ВО 2020), год начала подготовки 2021, 2022, 2023</a:t>
            </a:r>
          </a:p>
          <a:p>
            <a:pPr marL="457200" indent="-457200">
              <a:buAutoNum type="arabicPeriod" startAt="7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 специальности 31.05.01 Лечебное дело. Направленность (профиль): Клиническая медицина (для реализации с использованием языка-посредника) (ФГОС ВО 2020), год начала подготовки 2020, 2021, 2022, 2023</a:t>
            </a:r>
          </a:p>
          <a:p>
            <a:pPr marL="457200" indent="-457200">
              <a:buAutoNum type="arabicPeriod" startAt="7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 По специальности 31.05.01 Лечебное дело. Направленность (профиль): Клиническая медицина с курсом межкультурной коммуникации (для реализации с использованием языка-посредника) (ФГОС ВО 2020), год начала подготовки 2023</a:t>
            </a:r>
          </a:p>
          <a:p>
            <a:pPr marL="457200" indent="-457200">
              <a:buAutoNum type="arabicPeriod" startAt="7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По специальности 30.05.02 Медицинская биофизика. Направленность (профиль): Медицинская биофизика (ФГОС ВО 2020), год начала подготовки 2022, 2023</a:t>
            </a:r>
          </a:p>
          <a:p>
            <a:pPr marL="457200" indent="-457200">
              <a:buAutoNum type="arabicPeriod" startAt="7"/>
            </a:pPr>
            <a:r>
              <a:rPr lang="ru-RU" sz="2400" dirty="0">
                <a:latin typeface="Verdana" pitchFamily="34" charset="0"/>
                <a:ea typeface="Verdana" pitchFamily="34" charset="0"/>
              </a:rPr>
              <a:t> По специальности 30.05.02 Медицинская биофизика. Направленность (профиль): Медицинская физика (ФГОС ВО 2020), год начала подготовки 2023</a:t>
            </a:r>
          </a:p>
          <a:p>
            <a:pPr marL="457200" indent="-457200">
              <a:buAutoNum type="arabicPeriod" startAt="7"/>
            </a:pPr>
            <a:endParaRPr lang="ru-RU" sz="24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333721F-5837-4848-8562-CAD79E7F7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4" t="29185" r="47272" b="49930"/>
          <a:stretch/>
        </p:blipFill>
        <p:spPr>
          <a:xfrm>
            <a:off x="14785408" y="101365"/>
            <a:ext cx="951088" cy="9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03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7883</TotalTime>
  <Words>1555</Words>
  <Application>Microsoft Office PowerPoint</Application>
  <PresentationFormat>Произвольный</PresentationFormat>
  <Paragraphs>204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Denbag Doska</dc:creator>
  <cp:lastModifiedBy>Ирина А. Соловьева</cp:lastModifiedBy>
  <cp:revision>591</cp:revision>
  <dcterms:created xsi:type="dcterms:W3CDTF">2021-10-17T09:48:09Z</dcterms:created>
  <dcterms:modified xsi:type="dcterms:W3CDTF">2023-08-30T02:51:22Z</dcterms:modified>
</cp:coreProperties>
</file>