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0" r:id="rId3"/>
    <p:sldId id="271" r:id="rId4"/>
    <p:sldId id="264" r:id="rId5"/>
    <p:sldId id="265" r:id="rId6"/>
    <p:sldId id="294" r:id="rId7"/>
    <p:sldId id="262" r:id="rId8"/>
    <p:sldId id="272" r:id="rId9"/>
    <p:sldId id="263" r:id="rId10"/>
    <p:sldId id="266" r:id="rId11"/>
    <p:sldId id="267" r:id="rId12"/>
    <p:sldId id="268" r:id="rId13"/>
    <p:sldId id="275" r:id="rId14"/>
    <p:sldId id="274" r:id="rId15"/>
    <p:sldId id="298" r:id="rId16"/>
    <p:sldId id="280" r:id="rId17"/>
    <p:sldId id="281" r:id="rId18"/>
    <p:sldId id="297" r:id="rId19"/>
    <p:sldId id="296" r:id="rId20"/>
    <p:sldId id="288" r:id="rId21"/>
    <p:sldId id="289" r:id="rId22"/>
    <p:sldId id="290" r:id="rId23"/>
    <p:sldId id="291" r:id="rId24"/>
    <p:sldId id="292" r:id="rId25"/>
    <p:sldId id="295" r:id="rId26"/>
    <p:sldId id="29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1CA99-3BD6-4104-8280-99ABA350265B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986B9-017C-4688-8D99-5751F5A68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986B9-017C-4688-8D99-5751F5A68C7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986B9-017C-4688-8D99-5751F5A68C7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986B9-017C-4688-8D99-5751F5A68C70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EA6D4C0-8B67-4550-B814-39E5030A236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AF6FB83-F7C9-4C56-ADA5-131799CC2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D4C0-8B67-4550-B814-39E5030A236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FB83-F7C9-4C56-ADA5-131799CC2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D4C0-8B67-4550-B814-39E5030A236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FB83-F7C9-4C56-ADA5-131799CC2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D4C0-8B67-4550-B814-39E5030A236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FB83-F7C9-4C56-ADA5-131799CC2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D4C0-8B67-4550-B814-39E5030A236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FB83-F7C9-4C56-ADA5-131799CC2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D4C0-8B67-4550-B814-39E5030A236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FB83-F7C9-4C56-ADA5-131799CC2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A6D4C0-8B67-4550-B814-39E5030A236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F6FB83-F7C9-4C56-ADA5-131799CC2E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EA6D4C0-8B67-4550-B814-39E5030A236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AF6FB83-F7C9-4C56-ADA5-131799CC2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D4C0-8B67-4550-B814-39E5030A236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FB83-F7C9-4C56-ADA5-131799CC2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D4C0-8B67-4550-B814-39E5030A236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FB83-F7C9-4C56-ADA5-131799CC2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D4C0-8B67-4550-B814-39E5030A236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FB83-F7C9-4C56-ADA5-131799CC2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EA6D4C0-8B67-4550-B814-39E5030A236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AF6FB83-F7C9-4C56-ADA5-131799CC2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grls.rosminzdrav.ru/Grls_View_v2.aspx?routingGuid=ca257aad-0258-4494-b1be-ace31bff60ef&amp;t=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grls.rosminzdrav.ru/Grls_View_v2.aspx?routingGuid=ca257aad-0258-4494-b1be-ace31bff60ef&amp;t=" TargetMode="Externa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cyberleninka.ru/article/n/znachenie-gerpesvirusnyh-infektsiy-u-dete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yberleninka.ru/article/n/znachenie-gerpesvirusnyh-infektsiy-u-dete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cyberleninka.ru/article/n/znachenie-gerpesvirusnyh-infektsiy-u-dete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rls.rosminzdrav.ru/Default.aspx" TargetMode="Externa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leninka.ru/article/n/znachenie-gerpesvirusnyh-infektsiy-u-dete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ls.rosminzdrav.ru/Grls_View_v2.aspx?routingGuid=a441ead5-6b98-449a-aa25-8967cb66b43e&amp;t=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rls.rosminzdrav.ru/Grls_View_v2.aspx?routingGuid=a441ead5-6b98-449a-aa25-8967cb66b43e&amp;t=" TargetMode="External"/><Relationship Id="rId2" Type="http://schemas.openxmlformats.org/officeDocument/2006/relationships/hyperlink" Target="https://cyberleninka.ru/article/n/znachenie-gerpesvirusnyh-infektsiy-u-dete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rls.rosminzdrav.ru/Default.aspx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cyberleninka.ru/article/n/vaktsina-kak-sredstvo-immunokorrektsii-pri-gerpeticheskih-infektsiya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cyberleninka.ru/article/n/znachenie-gerpesvirusnyh-infektsiy-u-dete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cyberleninka.ru/article/n/znachenie-gerpesvirusnyh-infektsiy-u-dete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cyberleninka.ru/article/n/znachenie-gerpesvirusnyh-infektsiy-u-detey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cyberleninka.ru/article/n/znachenie-gerpesvirusnyh-infektsiy-u-detey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cyberleninka.ru/article/n/znachenie-gerpesvirusnyh-infektsiy-u-detey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leninka.ru/article/n/znachenie-gerpesvirusnyh-infektsiy-u-dete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leninka.ru/article/n/osobennosti-gerpes-virusov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leninka.ru/article/n/osobennosti-gerpes-virusov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yberleninka.ru/article/n/osobennosti-gerpes-virusov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patenton.ru/patent/RU2241443C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tenton.ru/patent/RU2241443C1" TargetMode="External"/><Relationship Id="rId2" Type="http://schemas.openxmlformats.org/officeDocument/2006/relationships/hyperlink" Target="https://cyberleninka.ru/article/n/sovremennoe-lechenie-retsidiviruyuschego-genitalnogo-gerpesa-u-muzhchi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leninka.ru/article/n/sovremennoe-lechenie-retsidiviruyuschego-genitalnogo-gerpesa-u-muzhchin" TargetMode="External"/><Relationship Id="rId2" Type="http://schemas.openxmlformats.org/officeDocument/2006/relationships/hyperlink" Target="https://patenton.ru/patent/RU2241443C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leninka.ru/article/n/sovremennoe-lechenie-retsidiviruyuschego-genitalnogo-gerpesa-u-muzhchin" TargetMode="External"/><Relationship Id="rId2" Type="http://schemas.openxmlformats.org/officeDocument/2006/relationships/hyperlink" Target="&#1060;&#1072;&#1088;&#1084;&#1072;&#1082;&#1086;&#1083;&#1086;&#1075;&#1080;&#1103;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Противовирусные средства. Лечение </a:t>
            </a:r>
            <a:r>
              <a:rPr lang="ru-RU" dirty="0" err="1"/>
              <a:t>герпесвирусных</a:t>
            </a:r>
            <a:r>
              <a:rPr lang="ru-RU" dirty="0"/>
              <a:t> инфекций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ru-RU" dirty="0"/>
              <a:t>Выполнила:</a:t>
            </a:r>
          </a:p>
          <a:p>
            <a:pPr algn="r"/>
            <a:r>
              <a:rPr lang="ru-RU" dirty="0"/>
              <a:t>Студентка 313 группы</a:t>
            </a:r>
          </a:p>
          <a:p>
            <a:pPr algn="r"/>
            <a:r>
              <a:rPr lang="ru-RU" dirty="0"/>
              <a:t>Педиатрического факультета</a:t>
            </a:r>
          </a:p>
          <a:p>
            <a:pPr algn="r"/>
            <a:r>
              <a:rPr lang="ru-RU" dirty="0" err="1"/>
              <a:t>Сколозубова</a:t>
            </a:r>
            <a:r>
              <a:rPr lang="ru-RU" dirty="0"/>
              <a:t> Е.В.</a:t>
            </a:r>
          </a:p>
          <a:p>
            <a:pPr algn="r"/>
            <a:r>
              <a:rPr lang="ru-RU" dirty="0"/>
              <a:t>Проверила: Окладникова Е.В.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Ацикловир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Эффективен против всех 5 видов герпеса, представленных ранее</a:t>
            </a:r>
          </a:p>
          <a:p>
            <a:r>
              <a:rPr lang="ru-RU" dirty="0"/>
              <a:t>Субстрат для </a:t>
            </a:r>
            <a:r>
              <a:rPr lang="ru-RU" dirty="0" err="1"/>
              <a:t>тимидинкиназы</a:t>
            </a:r>
            <a:r>
              <a:rPr lang="ru-RU" dirty="0"/>
              <a:t> только инфицированных клеток</a:t>
            </a:r>
          </a:p>
          <a:p>
            <a:r>
              <a:rPr lang="ru-RU" dirty="0"/>
              <a:t>Под действием </a:t>
            </a:r>
            <a:r>
              <a:rPr lang="ru-RU" dirty="0" err="1"/>
              <a:t>тимидинкиназы</a:t>
            </a:r>
            <a:r>
              <a:rPr lang="ru-RU" dirty="0"/>
              <a:t> становится </a:t>
            </a:r>
            <a:r>
              <a:rPr lang="ru-RU" dirty="0" err="1"/>
              <a:t>трифосфатом</a:t>
            </a:r>
            <a:r>
              <a:rPr lang="ru-RU" dirty="0"/>
              <a:t> и встраивается в ДНК вируса (нарушает репликацию)</a:t>
            </a:r>
          </a:p>
          <a:p>
            <a:endParaRPr lang="ru-RU" dirty="0"/>
          </a:p>
          <a:p>
            <a:pPr>
              <a:buNone/>
            </a:pPr>
            <a:endParaRPr lang="ru-RU" sz="1200" dirty="0"/>
          </a:p>
          <a:p>
            <a:pPr>
              <a:buNone/>
            </a:pPr>
            <a:endParaRPr lang="ru-RU" sz="1200" dirty="0"/>
          </a:p>
          <a:p>
            <a:pPr>
              <a:buNone/>
            </a:pPr>
            <a:r>
              <a:rPr lang="en-US" sz="1200" dirty="0">
                <a:hlinkClick r:id="rId2"/>
              </a:rPr>
              <a:t>http://grls.rosminzdrav.ru/Grls_View_v2.aspx?routingGuid=ca257aad-0258-4494-b1be-ace31bff60ef&amp;t=</a:t>
            </a:r>
            <a:endParaRPr lang="ru-RU" sz="1200" dirty="0"/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ru-RU" dirty="0" err="1"/>
              <a:t>Ацикловир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/>
          <a:lstStyle/>
          <a:p>
            <a:r>
              <a:rPr lang="ru-RU" dirty="0"/>
              <a:t>Формы выпуска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Documents and Settings\Любимая и Любимый\Рабочий стол\ацикл маз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412776"/>
            <a:ext cx="4464290" cy="1800597"/>
          </a:xfrm>
          <a:prstGeom prst="rect">
            <a:avLst/>
          </a:prstGeom>
          <a:noFill/>
        </p:spPr>
      </p:pic>
      <p:pic>
        <p:nvPicPr>
          <p:cNvPr id="1028" name="Picture 4" descr="C:\Documents and Settings\Любимая и Любимый\Рабочий стол\ацикл таб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05064"/>
            <a:ext cx="2448272" cy="2448272"/>
          </a:xfrm>
          <a:prstGeom prst="rect">
            <a:avLst/>
          </a:prstGeom>
          <a:noFill/>
        </p:spPr>
      </p:pic>
      <p:pic>
        <p:nvPicPr>
          <p:cNvPr id="1029" name="Picture 5" descr="C:\Documents and Settings\Любимая и Любимый\Рабочий стол\ацикл кре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204864"/>
            <a:ext cx="2884483" cy="21602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11960" y="6021288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1100" dirty="0">
                <a:hlinkClick r:id="rId5"/>
              </a:rPr>
              <a:t>http://grls.rosminzdrav.ru/Grls_View_v2.aspx?routingGuid=ca257aad-0258-4494-b1be-ace31bff60ef&amp;t=</a:t>
            </a:r>
            <a:endParaRPr lang="ru-RU" sz="1100" dirty="0"/>
          </a:p>
          <a:p>
            <a:pPr>
              <a:buNone/>
            </a:pPr>
            <a:endParaRPr lang="ru-RU" sz="1100" dirty="0"/>
          </a:p>
        </p:txBody>
      </p:sp>
      <p:pic>
        <p:nvPicPr>
          <p:cNvPr id="8194" name="Picture 2" descr="http://flanker.ru/swifts/image/1024/.thumbnails/pic-24stoma.ru/wp-content/uploads/2015/04/t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284984"/>
            <a:ext cx="3168352" cy="2029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Ацикловир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Порядок убывающей чувствительности герпесов к </a:t>
            </a:r>
            <a:r>
              <a:rPr lang="ru-RU" dirty="0" err="1"/>
              <a:t>ацикловиру</a:t>
            </a:r>
            <a:r>
              <a:rPr lang="ru-RU" dirty="0"/>
              <a:t>:</a:t>
            </a:r>
          </a:p>
          <a:p>
            <a:r>
              <a:rPr lang="ru-RU" dirty="0"/>
              <a:t>ВПГ 1, ВПГ 2, ВЗВ 3, ВЭБ, ЦМВ, ВГЧ 6, ВГЧ 7.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6021288"/>
            <a:ext cx="74168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2"/>
              </a:rPr>
              <a:t>https://cyberleninka.ru/article/n/znachenie-gerpesvirusnyh-infektsiy-u-detey</a:t>
            </a:r>
            <a:endParaRPr lang="ru-RU" sz="1100" dirty="0"/>
          </a:p>
          <a:p>
            <a:endParaRPr lang="ru-RU" sz="1100" dirty="0"/>
          </a:p>
        </p:txBody>
      </p:sp>
      <p:pic>
        <p:nvPicPr>
          <p:cNvPr id="17409" name="Picture 1" descr="C:\Documents and Settings\Любимая и Любимый\Мои документы\ви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861048"/>
            <a:ext cx="2016224" cy="2016224"/>
          </a:xfrm>
          <a:prstGeom prst="rect">
            <a:avLst/>
          </a:prstGeom>
          <a:noFill/>
        </p:spPr>
      </p:pic>
      <p:pic>
        <p:nvPicPr>
          <p:cNvPr id="17410" name="Picture 2" descr="C:\Documents and Settings\Любимая и Любимый\Мои документы\вир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645024"/>
            <a:ext cx="3600400" cy="2398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/>
              <a:t>Нежелательные эффекты </a:t>
            </a:r>
            <a:r>
              <a:rPr lang="ru-RU" dirty="0" err="1"/>
              <a:t>ацикловира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Сыпь </a:t>
            </a:r>
          </a:p>
          <a:p>
            <a:r>
              <a:rPr lang="ru-RU" dirty="0"/>
              <a:t>головная боль, головокружение</a:t>
            </a:r>
          </a:p>
          <a:p>
            <a:r>
              <a:rPr lang="ru-RU" dirty="0"/>
              <a:t>тошнота, рвота, диарея</a:t>
            </a:r>
          </a:p>
          <a:p>
            <a:r>
              <a:rPr lang="ru-RU" dirty="0"/>
              <a:t>повышение активности печеночных ферментов</a:t>
            </a:r>
          </a:p>
          <a:p>
            <a:r>
              <a:rPr lang="ru-RU" dirty="0"/>
              <a:t>лейкопения, тромбоцитопения. </a:t>
            </a:r>
          </a:p>
          <a:p>
            <a:r>
              <a:rPr lang="ru-RU" dirty="0" err="1"/>
              <a:t>Кристаллурия</a:t>
            </a:r>
            <a:r>
              <a:rPr lang="ru-RU" dirty="0"/>
              <a:t> (при в/</a:t>
            </a:r>
            <a:r>
              <a:rPr lang="ru-RU" dirty="0" err="1"/>
              <a:t>в</a:t>
            </a:r>
            <a:r>
              <a:rPr lang="ru-RU" dirty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ru-RU" sz="3500" dirty="0"/>
              <a:t>Наблюдаются редко и при длительном применении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165304"/>
            <a:ext cx="80648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2"/>
              </a:rPr>
              <a:t>https://cyberleninka.ru/article/n/znachenie-gerpesvirusnyh-infektsiy-u-detey</a:t>
            </a:r>
            <a:endParaRPr lang="ru-RU" sz="1100" dirty="0"/>
          </a:p>
          <a:p>
            <a:endParaRPr lang="ru-RU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Применение </a:t>
            </a:r>
            <a:r>
              <a:rPr lang="ru-RU" dirty="0" err="1"/>
              <a:t>ацикловира</a:t>
            </a:r>
            <a:r>
              <a:rPr lang="ru-RU" dirty="0"/>
              <a:t> в педиатрической практике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325112"/>
          </a:xfrm>
        </p:spPr>
        <p:txBody>
          <a:bodyPr>
            <a:normAutofit/>
          </a:bodyPr>
          <a:lstStyle/>
          <a:p>
            <a:r>
              <a:rPr lang="ru-RU" dirty="0"/>
              <a:t>Применение возможно с периода новорождённости</a:t>
            </a:r>
          </a:p>
          <a:p>
            <a:r>
              <a:rPr lang="ru-RU" dirty="0"/>
              <a:t>Применяют все формы выпуска препарата</a:t>
            </a:r>
          </a:p>
          <a:p>
            <a:r>
              <a:rPr lang="ru-RU" dirty="0"/>
              <a:t>Часто является препаратом выбора вследствие высокой избирательности и низкой токсичности</a:t>
            </a:r>
          </a:p>
          <a:p>
            <a:endParaRPr lang="ru-RU" dirty="0"/>
          </a:p>
          <a:p>
            <a:pPr>
              <a:buNone/>
            </a:pPr>
            <a:endParaRPr lang="ru-RU" sz="1100" dirty="0"/>
          </a:p>
          <a:p>
            <a:pPr>
              <a:buNone/>
            </a:pPr>
            <a:endParaRPr lang="ru-RU" sz="1100" dirty="0"/>
          </a:p>
          <a:p>
            <a:pPr>
              <a:buNone/>
            </a:pPr>
            <a:endParaRPr lang="ru-RU" sz="1100" dirty="0"/>
          </a:p>
          <a:p>
            <a:pPr>
              <a:buNone/>
            </a:pPr>
            <a:endParaRPr lang="ru-RU" sz="1100" dirty="0"/>
          </a:p>
          <a:p>
            <a:pPr>
              <a:buNone/>
            </a:pPr>
            <a:r>
              <a:rPr lang="en-US" sz="1100" dirty="0">
                <a:hlinkClick r:id="rId2"/>
              </a:rPr>
              <a:t>https://cyberleninka.ru/article/n/znachenie-gerpesvirusnyh-infektsiy-u-detey</a:t>
            </a:r>
            <a:endParaRPr lang="ru-RU" sz="1100" dirty="0"/>
          </a:p>
          <a:p>
            <a:pPr>
              <a:buNone/>
            </a:pPr>
            <a:endParaRPr lang="ru-RU" sz="1100" dirty="0"/>
          </a:p>
        </p:txBody>
      </p:sp>
      <p:pic>
        <p:nvPicPr>
          <p:cNvPr id="15361" name="Picture 1" descr="C:\Documents and Settings\Любимая и Любимый\Мои документы\пе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3296" y="4293097"/>
            <a:ext cx="2916324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Аналоги нуклеозидов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Существует большое количество препаратов аналогичных по механизму действия </a:t>
            </a:r>
            <a:r>
              <a:rPr lang="ru-RU" dirty="0" err="1"/>
              <a:t>ацикловиру</a:t>
            </a:r>
            <a:endParaRPr lang="ru-RU" dirty="0"/>
          </a:p>
          <a:p>
            <a:r>
              <a:rPr lang="ru-RU" dirty="0"/>
              <a:t>Они активны только в инфицированных клетках</a:t>
            </a:r>
          </a:p>
          <a:p>
            <a:r>
              <a:rPr lang="ru-RU" dirty="0"/>
              <a:t>Большинство являются </a:t>
            </a:r>
            <a:r>
              <a:rPr lang="ru-RU" dirty="0" err="1"/>
              <a:t>пролекарствами</a:t>
            </a:r>
            <a:endParaRPr lang="ru-RU" dirty="0"/>
          </a:p>
        </p:txBody>
      </p:sp>
      <p:pic>
        <p:nvPicPr>
          <p:cNvPr id="14337" name="Picture 1" descr="C:\Documents and Settings\Любимая и Любимый\Мои документы\га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157192"/>
            <a:ext cx="2458988" cy="1371359"/>
          </a:xfrm>
          <a:prstGeom prst="rect">
            <a:avLst/>
          </a:prstGeom>
          <a:noFill/>
        </p:spPr>
      </p:pic>
      <p:pic>
        <p:nvPicPr>
          <p:cNvPr id="14338" name="Picture 2" descr="C:\Documents and Settings\Любимая и Любимый\Мои документы\ванга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620688"/>
            <a:ext cx="1800200" cy="1566173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1733812-A2CE-4798-A7F9-55FFEBF03483}"/>
              </a:ext>
            </a:extLst>
          </p:cNvPr>
          <p:cNvSpPr/>
          <p:nvPr/>
        </p:nvSpPr>
        <p:spPr>
          <a:xfrm>
            <a:off x="5868144" y="6237312"/>
            <a:ext cx="2701381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hlinkClick r:id="rId5"/>
              </a:rPr>
              <a:t>http://grls.rosminzdrav.ru/Default.aspx</a:t>
            </a:r>
            <a:endParaRPr lang="ru-RU" sz="11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>
            <a:noAutofit/>
          </a:bodyPr>
          <a:lstStyle/>
          <a:p>
            <a:r>
              <a:rPr lang="ru-RU" sz="2400" dirty="0"/>
              <a:t>Сравнительная характеристика аналогов </a:t>
            </a:r>
            <a:r>
              <a:rPr lang="ru-RU" sz="2400" dirty="0" err="1"/>
              <a:t>нуклеозив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56361978"/>
              </p:ext>
            </p:extLst>
          </p:nvPr>
        </p:nvGraphicFramePr>
        <p:xfrm>
          <a:off x="179512" y="1124744"/>
          <a:ext cx="8784976" cy="4799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34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97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54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89403">
                <a:tc>
                  <a:txBody>
                    <a:bodyPr/>
                    <a:lstStyle/>
                    <a:p>
                      <a:r>
                        <a:rPr lang="ru-RU" dirty="0"/>
                        <a:t>Название препарата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Показания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Применение в педиатрии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Формы выпуска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Побочные эффекты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6895">
                <a:tc>
                  <a:txBody>
                    <a:bodyPr/>
                    <a:lstStyle/>
                    <a:p>
                      <a:r>
                        <a:rPr lang="ru-RU" dirty="0" err="1"/>
                        <a:t>Ацикловир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Простой</a:t>
                      </a:r>
                      <a:r>
                        <a:rPr lang="ru-RU" baseline="0" dirty="0"/>
                        <a:t> герпес 1 и 2 типа, ветряная оспа, опоясывающий </a:t>
                      </a:r>
                      <a:r>
                        <a:rPr lang="ru-RU" baseline="0" dirty="0" err="1"/>
                        <a:t>лешай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Да, с периода</a:t>
                      </a:r>
                      <a:r>
                        <a:rPr lang="ru-RU" baseline="0" dirty="0"/>
                        <a:t> новорождённости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Таблетки 0,2, мазь, крем, порошок для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err="1"/>
                        <a:t>приготавления</a:t>
                      </a:r>
                      <a:r>
                        <a:rPr lang="ru-RU" baseline="0" dirty="0"/>
                        <a:t> раствора для </a:t>
                      </a:r>
                      <a:r>
                        <a:rPr lang="ru-RU" baseline="0" dirty="0" err="1"/>
                        <a:t>инфузий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Редко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4182">
                <a:tc>
                  <a:txBody>
                    <a:bodyPr/>
                    <a:lstStyle/>
                    <a:p>
                      <a:r>
                        <a:rPr lang="ru-RU" dirty="0" err="1"/>
                        <a:t>Фамцикловир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Опоясывающий </a:t>
                      </a:r>
                      <a:r>
                        <a:rPr lang="ru-RU" dirty="0" err="1"/>
                        <a:t>лешай</a:t>
                      </a:r>
                      <a:r>
                        <a:rPr lang="ru-RU" dirty="0"/>
                        <a:t>, ветряная оспа, простой герпес 1 и 2 типа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  <a:r>
                        <a:rPr lang="ru-RU" baseline="0" dirty="0"/>
                        <a:t> (применяется с 18 лет)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Таблетки</a:t>
                      </a:r>
                      <a:r>
                        <a:rPr lang="ru-RU" baseline="0" dirty="0"/>
                        <a:t> 0,125; 0,25;0,5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Редко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528" y="6021288"/>
            <a:ext cx="79928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https://cyberleninka.ru/article/n/znachenie-gerpesvirusnyh-infektsiy-u-detey</a:t>
            </a:r>
            <a:endParaRPr lang="ru-RU" sz="1100" dirty="0"/>
          </a:p>
          <a:p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6309320"/>
            <a:ext cx="8568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4"/>
              </a:rPr>
              <a:t>http://grls.rosminzdrav.ru/Grls_View_v2.aspx?routingGuid=a441ead5-6b98-449a-aa25-8967cb66b43e&amp;t=</a:t>
            </a:r>
            <a:endParaRPr lang="ru-RU" sz="1100" dirty="0"/>
          </a:p>
          <a:p>
            <a:endParaRPr lang="ru-RU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47248" cy="634082"/>
          </a:xfrm>
        </p:spPr>
        <p:txBody>
          <a:bodyPr>
            <a:noAutofit/>
          </a:bodyPr>
          <a:lstStyle/>
          <a:p>
            <a:r>
              <a:rPr lang="ru-RU" sz="2400" dirty="0"/>
              <a:t>Сравнительная характеристика аналогов нуклеозидов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1124744"/>
          <a:ext cx="8928992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7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39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1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86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496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77758">
                <a:tc>
                  <a:txBody>
                    <a:bodyPr/>
                    <a:lstStyle/>
                    <a:p>
                      <a:r>
                        <a:rPr lang="ru-RU" dirty="0"/>
                        <a:t>Название препарата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Показания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Применение в педиатрии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Формы выпуска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Побочные действия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4708">
                <a:tc>
                  <a:txBody>
                    <a:bodyPr/>
                    <a:lstStyle/>
                    <a:p>
                      <a:r>
                        <a:rPr lang="ru-RU" dirty="0"/>
                        <a:t>Ганцикловир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Профилактика и лечение ЦМВ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Да, после 12 лет (с осторожностью до 12 лет)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Лиофилизат</a:t>
                      </a:r>
                      <a:r>
                        <a:rPr lang="ru-RU" dirty="0"/>
                        <a:t> для </a:t>
                      </a:r>
                      <a:r>
                        <a:rPr lang="ru-RU" dirty="0" err="1"/>
                        <a:t>приготавления</a:t>
                      </a:r>
                      <a:r>
                        <a:rPr lang="ru-RU" dirty="0"/>
                        <a:t> растворов для </a:t>
                      </a:r>
                      <a:r>
                        <a:rPr lang="ru-RU" dirty="0" err="1"/>
                        <a:t>инфузий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Часто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err="1"/>
                        <a:t>нейтропения</a:t>
                      </a:r>
                      <a:r>
                        <a:rPr lang="ru-RU" baseline="0" dirty="0"/>
                        <a:t>, анемия, </a:t>
                      </a:r>
                      <a:r>
                        <a:rPr lang="ru-RU" baseline="0" dirty="0" err="1"/>
                        <a:t>тромбоцтопения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8054">
                <a:tc>
                  <a:txBody>
                    <a:bodyPr/>
                    <a:lstStyle/>
                    <a:p>
                      <a:r>
                        <a:rPr lang="ru-RU" dirty="0" err="1"/>
                        <a:t>Валацикловир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Опоясывающий лишай и простой герпес 1 и 2 типа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Да,</a:t>
                      </a:r>
                      <a:r>
                        <a:rPr lang="ru-RU" baseline="0" dirty="0"/>
                        <a:t> с 12 лет (с осторожностью до 12 лет)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Таблетки</a:t>
                      </a:r>
                      <a:r>
                        <a:rPr lang="ru-RU" baseline="0" dirty="0"/>
                        <a:t> 0,5; 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Часто головная боль и тошнота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6381328"/>
            <a:ext cx="83529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2"/>
              </a:rPr>
              <a:t>https://cyberleninka.ru/article/n/znachenie-gerpesvirusnyh-infektsiy-u-detey</a:t>
            </a:r>
            <a:endParaRPr lang="ru-RU" sz="1100" dirty="0"/>
          </a:p>
          <a:p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093296"/>
            <a:ext cx="88204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http://grls.rosminzdrav.ru/Grls_View_v2.aspx?routingGuid=a441ead5-6b98-449a-aa25-8967cb66b43e&amp;t=</a:t>
            </a:r>
            <a:endParaRPr lang="ru-RU" sz="1100" dirty="0"/>
          </a:p>
          <a:p>
            <a:endParaRPr lang="ru-RU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Documents and Settings\Любимая и Любимый\Мои документы\бо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20688"/>
            <a:ext cx="2920958" cy="19733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Бонафтон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МД: подавляет синтез цитоплазматических белков, входящих в состав </a:t>
            </a:r>
            <a:r>
              <a:rPr lang="ru-RU" dirty="0" err="1"/>
              <a:t>капсида</a:t>
            </a:r>
            <a:r>
              <a:rPr lang="ru-RU" dirty="0"/>
              <a:t>, их транспорт в ядро </a:t>
            </a:r>
            <a:r>
              <a:rPr lang="en-US" dirty="0"/>
              <a:t>=&gt; </a:t>
            </a:r>
            <a:r>
              <a:rPr lang="ru-RU" dirty="0"/>
              <a:t>подавляет сборку вириона</a:t>
            </a:r>
          </a:p>
          <a:p>
            <a:r>
              <a:rPr lang="ru-RU" dirty="0"/>
              <a:t>Показания: простой герпес 1 и 2 типа</a:t>
            </a:r>
          </a:p>
          <a:p>
            <a:r>
              <a:rPr lang="ru-RU" dirty="0"/>
              <a:t>Формы выпуска: мазь для наружного применения, мазь глазная, субстанция-порошок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52A0570-197D-4903-A4B5-DDA97BE4D4AF}"/>
              </a:ext>
            </a:extLst>
          </p:cNvPr>
          <p:cNvSpPr/>
          <p:nvPr/>
        </p:nvSpPr>
        <p:spPr>
          <a:xfrm>
            <a:off x="5985419" y="6021868"/>
            <a:ext cx="27013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hlinkClick r:id="rId3"/>
              </a:rPr>
              <a:t>http://grls.rosminzdrav.ru/Default.aspx</a:t>
            </a:r>
            <a:endParaRPr lang="ru-RU" sz="1100" dirty="0"/>
          </a:p>
          <a:p>
            <a:endParaRPr lang="ru-RU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Витагерпавак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Инактивированная формалином вакцина против герпеса 1 и 2 типа</a:t>
            </a:r>
          </a:p>
          <a:p>
            <a:r>
              <a:rPr lang="ru-RU" dirty="0"/>
              <a:t>Применяют в качестве иммуномодулирующего средства в период ремиссии (уменьшает </a:t>
            </a:r>
            <a:r>
              <a:rPr lang="ru-RU" dirty="0" err="1"/>
              <a:t>к-во</a:t>
            </a:r>
            <a:r>
              <a:rPr lang="ru-RU" dirty="0"/>
              <a:t> рецидивов)</a:t>
            </a:r>
          </a:p>
          <a:p>
            <a:pPr>
              <a:buNone/>
            </a:pPr>
            <a:endParaRPr lang="ru-RU" sz="1100" dirty="0"/>
          </a:p>
          <a:p>
            <a:pPr>
              <a:buNone/>
            </a:pPr>
            <a:endParaRPr lang="ru-RU" sz="1100" dirty="0"/>
          </a:p>
          <a:p>
            <a:pPr>
              <a:buNone/>
            </a:pPr>
            <a:endParaRPr lang="ru-RU" sz="1100" dirty="0"/>
          </a:p>
          <a:p>
            <a:pPr>
              <a:buNone/>
            </a:pPr>
            <a:endParaRPr lang="ru-RU" sz="1100" dirty="0"/>
          </a:p>
          <a:p>
            <a:pPr>
              <a:buNone/>
            </a:pPr>
            <a:endParaRPr lang="ru-RU" sz="1100" dirty="0"/>
          </a:p>
          <a:p>
            <a:pPr>
              <a:buNone/>
            </a:pPr>
            <a:endParaRPr lang="ru-RU" sz="1100" dirty="0"/>
          </a:p>
          <a:p>
            <a:pPr>
              <a:buNone/>
            </a:pPr>
            <a:endParaRPr lang="ru-RU" sz="1100" dirty="0"/>
          </a:p>
          <a:p>
            <a:pPr>
              <a:buNone/>
            </a:pPr>
            <a:endParaRPr lang="ru-RU" sz="1100" dirty="0"/>
          </a:p>
          <a:p>
            <a:pPr>
              <a:buNone/>
            </a:pPr>
            <a:endParaRPr lang="ru-RU" sz="1100" dirty="0"/>
          </a:p>
          <a:p>
            <a:pPr>
              <a:buNone/>
            </a:pPr>
            <a:r>
              <a:rPr lang="en-US" sz="1100" dirty="0">
                <a:hlinkClick r:id="rId2"/>
              </a:rPr>
              <a:t>https://cyberleninka.ru/article/n/vaktsina-kak-sredstvo-immunokorrektsii-pri-gerpeticheskih-infektsiyah</a:t>
            </a:r>
            <a:endParaRPr lang="ru-RU" sz="1100" dirty="0"/>
          </a:p>
          <a:p>
            <a:pPr>
              <a:buNone/>
            </a:pPr>
            <a:endParaRPr lang="ru-RU" sz="1100" dirty="0"/>
          </a:p>
        </p:txBody>
      </p:sp>
      <p:pic>
        <p:nvPicPr>
          <p:cNvPr id="9219" name="Picture 3" descr="C:\Documents and Settings\Любимая и Любимый\Мои документы\ви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509120"/>
            <a:ext cx="3096344" cy="1802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Направления противовирусной терапии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Угнетение: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Адсорбции вируса на клетке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/>
              <a:t>Депротеинизирования</a:t>
            </a:r>
            <a:r>
              <a:rPr lang="ru-RU" dirty="0"/>
              <a:t> вирусного генома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Синтеза ранних вирусных белков-ферментов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Синтеза нуклеиновых кислот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Синтеза поздних вирусных белков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Сборки вириона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Противогерпетические</a:t>
            </a:r>
            <a:r>
              <a:rPr lang="ru-RU" dirty="0"/>
              <a:t> иммуноглобулины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Первая группа – стандартные, содержат  </a:t>
            </a:r>
            <a:r>
              <a:rPr lang="en-US" dirty="0" err="1"/>
              <a:t>IgG</a:t>
            </a:r>
            <a:r>
              <a:rPr lang="en-US" dirty="0"/>
              <a:t> </a:t>
            </a:r>
            <a:r>
              <a:rPr lang="ru-RU" dirty="0"/>
              <a:t>широкого спектра действия(в/</a:t>
            </a:r>
            <a:r>
              <a:rPr lang="ru-RU" dirty="0" err="1"/>
              <a:t>в</a:t>
            </a:r>
            <a:r>
              <a:rPr lang="ru-RU" dirty="0"/>
              <a:t>)</a:t>
            </a:r>
          </a:p>
          <a:p>
            <a:r>
              <a:rPr lang="ru-RU" dirty="0"/>
              <a:t>Вторая группа – обогащённые, содержат </a:t>
            </a:r>
            <a:r>
              <a:rPr lang="en-US" dirty="0" err="1"/>
              <a:t>Ig</a:t>
            </a:r>
            <a:r>
              <a:rPr lang="ru-RU" dirty="0"/>
              <a:t> всех классов (в/</a:t>
            </a:r>
            <a:r>
              <a:rPr lang="ru-RU" dirty="0" err="1"/>
              <a:t>в</a:t>
            </a:r>
            <a:r>
              <a:rPr lang="ru-RU" dirty="0"/>
              <a:t>)</a:t>
            </a:r>
          </a:p>
          <a:p>
            <a:r>
              <a:rPr lang="ru-RU" dirty="0"/>
              <a:t>Третья группа - </a:t>
            </a:r>
            <a:r>
              <a:rPr lang="en-US" dirty="0"/>
              <a:t> </a:t>
            </a:r>
            <a:r>
              <a:rPr lang="ru-RU" dirty="0"/>
              <a:t>специфические, содержат </a:t>
            </a:r>
            <a:r>
              <a:rPr lang="en-US" dirty="0" err="1"/>
              <a:t>Ig</a:t>
            </a:r>
            <a:r>
              <a:rPr lang="en-US" dirty="0"/>
              <a:t> G </a:t>
            </a:r>
            <a:r>
              <a:rPr lang="ru-RU" dirty="0"/>
              <a:t>против конкретного возбудителя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237312"/>
            <a:ext cx="7920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2"/>
              </a:rPr>
              <a:t>https://cyberleninka.ru/article/n/znachenie-gerpesvirusnyh-infektsiy-u-detey</a:t>
            </a:r>
            <a:endParaRPr lang="ru-RU" sz="1100" dirty="0"/>
          </a:p>
          <a:p>
            <a:endParaRPr lang="ru-RU" sz="11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Первая группа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Интратект</a:t>
            </a:r>
          </a:p>
          <a:p>
            <a:r>
              <a:rPr lang="ru-RU" dirty="0" err="1"/>
              <a:t>Интраглобин</a:t>
            </a:r>
            <a:endParaRPr lang="ru-RU" dirty="0"/>
          </a:p>
          <a:p>
            <a:r>
              <a:rPr lang="ru-RU" dirty="0" err="1"/>
              <a:t>Октагам</a:t>
            </a:r>
            <a:r>
              <a:rPr lang="ru-RU" dirty="0"/>
              <a:t> (иммуноглобулин человека нормальный 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309320"/>
            <a:ext cx="75608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2"/>
              </a:rPr>
              <a:t>https://cyberleninka.ru/article/n/znachenie-gerpesvirusnyh-infektsiy-u-detey</a:t>
            </a:r>
            <a:endParaRPr lang="ru-RU" sz="1100" dirty="0"/>
          </a:p>
          <a:p>
            <a:endParaRPr lang="ru-RU" sz="1100" dirty="0"/>
          </a:p>
        </p:txBody>
      </p:sp>
      <p:pic>
        <p:nvPicPr>
          <p:cNvPr id="7170" name="Picture 2" descr="C:\Documents and Settings\Любимая и Любимый\Мои документы\ин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933056"/>
            <a:ext cx="2976435" cy="2232248"/>
          </a:xfrm>
          <a:prstGeom prst="rect">
            <a:avLst/>
          </a:prstGeom>
          <a:noFill/>
        </p:spPr>
      </p:pic>
      <p:pic>
        <p:nvPicPr>
          <p:cNvPr id="7171" name="Picture 3" descr="C:\Documents and Settings\Любимая и Любимый\Мои документы\инт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692696"/>
            <a:ext cx="2520280" cy="2520280"/>
          </a:xfrm>
          <a:prstGeom prst="rect">
            <a:avLst/>
          </a:prstGeom>
          <a:noFill/>
        </p:spPr>
      </p:pic>
      <p:pic>
        <p:nvPicPr>
          <p:cNvPr id="7172" name="Picture 4" descr="C:\Documents and Settings\Любимая и Любимый\Мои документы\ок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861048"/>
            <a:ext cx="2237234" cy="2237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Вторая группа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Пентаглобин</a:t>
            </a:r>
            <a:endParaRPr lang="ru-RU" dirty="0"/>
          </a:p>
          <a:p>
            <a:r>
              <a:rPr lang="ru-RU" dirty="0"/>
              <a:t>Применяют с периода новорождённости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237312"/>
            <a:ext cx="78488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2"/>
              </a:rPr>
              <a:t>https://cyberleninka.ru/article/n/znachenie-gerpesvirusnyh-infektsiy-u-detey</a:t>
            </a:r>
            <a:endParaRPr lang="ru-RU" sz="1100" dirty="0"/>
          </a:p>
          <a:p>
            <a:endParaRPr lang="ru-RU" sz="1100" dirty="0"/>
          </a:p>
        </p:txBody>
      </p:sp>
      <p:pic>
        <p:nvPicPr>
          <p:cNvPr id="6145" name="Picture 1" descr="C:\Documents and Settings\Любимая и Любимый\Мои документы\пен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2574" y="3429000"/>
            <a:ext cx="2829098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Пентаглобин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содержит– </a:t>
            </a:r>
            <a:r>
              <a:rPr lang="ru-RU" dirty="0" err="1"/>
              <a:t>IgG</a:t>
            </a:r>
            <a:r>
              <a:rPr lang="ru-RU" dirty="0"/>
              <a:t> (76%), </a:t>
            </a:r>
            <a:r>
              <a:rPr lang="ru-RU" dirty="0" err="1"/>
              <a:t>IgM</a:t>
            </a:r>
            <a:r>
              <a:rPr lang="ru-RU" dirty="0"/>
              <a:t> (12%) и </a:t>
            </a:r>
            <a:r>
              <a:rPr lang="ru-RU" dirty="0" err="1"/>
              <a:t>IgA</a:t>
            </a:r>
            <a:r>
              <a:rPr lang="ru-RU" dirty="0"/>
              <a:t> (12%).</a:t>
            </a:r>
          </a:p>
          <a:p>
            <a:r>
              <a:rPr lang="ru-RU" dirty="0"/>
              <a:t>Показания: тяжелые бактериальные инфекции, сепсис, профилактика инфекций при ИДС.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309320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2"/>
              </a:rPr>
              <a:t>https://cyberleninka.ru/article/n/znachenie-gerpesvirusnyh-infektsiy-u-detey</a:t>
            </a:r>
            <a:endParaRPr lang="ru-RU" sz="1100" dirty="0"/>
          </a:p>
          <a:p>
            <a:endParaRPr lang="ru-RU" sz="1100" dirty="0"/>
          </a:p>
        </p:txBody>
      </p:sp>
      <p:pic>
        <p:nvPicPr>
          <p:cNvPr id="5121" name="Picture 1" descr="C:\Documents and Settings\Любимая и Любимый\Мои документы\и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861048"/>
            <a:ext cx="3240360" cy="2430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Третья группа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6275040" cy="4325112"/>
          </a:xfrm>
        </p:spPr>
        <p:txBody>
          <a:bodyPr/>
          <a:lstStyle/>
          <a:p>
            <a:r>
              <a:rPr lang="ru-RU" dirty="0" err="1"/>
              <a:t>НеоЦитотек</a:t>
            </a:r>
            <a:endParaRPr lang="ru-RU" dirty="0"/>
          </a:p>
          <a:p>
            <a:r>
              <a:rPr lang="ru-RU" dirty="0"/>
              <a:t>Лечения ЦМВИ у новорожденных и недоношенных; </a:t>
            </a:r>
          </a:p>
          <a:p>
            <a:r>
              <a:rPr lang="ru-RU" dirty="0"/>
              <a:t>Профилактика и лечения ЦМВИ у детей с первичными и вторичными иммунодефицитами.</a:t>
            </a:r>
          </a:p>
          <a:p>
            <a:r>
              <a:rPr lang="ru-RU" dirty="0"/>
              <a:t>Внутриутробная ЦМВИ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309320"/>
            <a:ext cx="68407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2"/>
              </a:rPr>
              <a:t>https://cyberleninka.ru/article/n/znachenie-gerpesvirusnyh-infektsiy-u-detey</a:t>
            </a:r>
            <a:endParaRPr lang="ru-RU" sz="1100" dirty="0"/>
          </a:p>
          <a:p>
            <a:endParaRPr lang="ru-RU" sz="1100" dirty="0"/>
          </a:p>
        </p:txBody>
      </p:sp>
      <p:pic>
        <p:nvPicPr>
          <p:cNvPr id="4097" name="Picture 1" descr="C:\Documents and Settings\Любимая и Любимый\Мои документы\не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573016"/>
            <a:ext cx="2232248" cy="2415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Иммуномодуляторы, применяемые в педиатрии при </a:t>
            </a:r>
            <a:r>
              <a:rPr lang="ru-RU" dirty="0" err="1"/>
              <a:t>герпесвирусной</a:t>
            </a:r>
            <a:r>
              <a:rPr lang="ru-RU" dirty="0"/>
              <a:t> инфекции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4525963"/>
          </a:xfrm>
        </p:spPr>
        <p:txBody>
          <a:bodyPr/>
          <a:lstStyle/>
          <a:p>
            <a:r>
              <a:rPr lang="ru-RU" dirty="0"/>
              <a:t>Инозин (ВЭБ, ВО, ВПГ 1, 2)</a:t>
            </a:r>
          </a:p>
          <a:p>
            <a:r>
              <a:rPr lang="ru-RU" dirty="0" err="1"/>
              <a:t>Пидотимод</a:t>
            </a:r>
            <a:r>
              <a:rPr lang="ru-RU" dirty="0"/>
              <a:t> (</a:t>
            </a:r>
            <a:r>
              <a:rPr lang="ru-RU" dirty="0" err="1"/>
              <a:t>Иммунорикс</a:t>
            </a:r>
            <a:r>
              <a:rPr lang="ru-RU" dirty="0"/>
              <a:t>)</a:t>
            </a:r>
          </a:p>
          <a:p>
            <a:r>
              <a:rPr lang="ru-RU" dirty="0" err="1"/>
              <a:t>Ликопид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877272"/>
            <a:ext cx="73448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https://cyberleninka.ru/article/n/znachenie-gerpesvirusnyh-infektsiy-u-detey</a:t>
            </a:r>
            <a:endParaRPr lang="ru-RU" sz="1100" dirty="0"/>
          </a:p>
          <a:p>
            <a:endParaRPr lang="ru-RU" sz="1100" dirty="0"/>
          </a:p>
        </p:txBody>
      </p:sp>
      <p:pic>
        <p:nvPicPr>
          <p:cNvPr id="2049" name="Picture 1" descr="C:\Documents and Settings\Любимая и Любимый\Мои документы\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564904"/>
            <a:ext cx="2330148" cy="1296144"/>
          </a:xfrm>
          <a:prstGeom prst="rect">
            <a:avLst/>
          </a:prstGeom>
          <a:noFill/>
        </p:spPr>
      </p:pic>
      <p:pic>
        <p:nvPicPr>
          <p:cNvPr id="2050" name="Picture 2" descr="C:\Documents and Settings\Любимая и Любимый\Мои документы\л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077072"/>
            <a:ext cx="3670831" cy="1728192"/>
          </a:xfrm>
          <a:prstGeom prst="rect">
            <a:avLst/>
          </a:prstGeom>
          <a:noFill/>
        </p:spPr>
      </p:pic>
      <p:pic>
        <p:nvPicPr>
          <p:cNvPr id="2051" name="Picture 3" descr="C:\Documents and Settings\Любимая и Любимый\Мои документы\им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005064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564904"/>
            <a:ext cx="8229600" cy="1066800"/>
          </a:xfrm>
        </p:spPr>
        <p:txBody>
          <a:bodyPr/>
          <a:lstStyle/>
          <a:p>
            <a:pPr algn="ctr"/>
            <a:r>
              <a:rPr lang="ru-RU" dirty="0"/>
              <a:t>Спасибо за внимание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941168"/>
            <a:ext cx="8229600" cy="432511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Вирус герпеса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4834880" cy="432511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случае с вирусом герпеса основное направление – это угнетение СИНТЕЗА НУКЛЕИНОВЫХ КИСЛОТ</a:t>
            </a:r>
          </a:p>
          <a:p>
            <a:r>
              <a:rPr lang="ru-RU" dirty="0"/>
              <a:t>Но также есть препараты, основанные на угнетении процесса сборки вириона</a:t>
            </a:r>
          </a:p>
        </p:txBody>
      </p:sp>
      <p:pic>
        <p:nvPicPr>
          <p:cNvPr id="3078" name="Picture 6" descr="http://i1.wp.com/syl.ru/misc/i/ai/141372/405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04864"/>
            <a:ext cx="3332198" cy="2952328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B11F1BB-8970-43C1-BCEC-5AFB411096C4}"/>
              </a:ext>
            </a:extLst>
          </p:cNvPr>
          <p:cNvSpPr/>
          <p:nvPr/>
        </p:nvSpPr>
        <p:spPr>
          <a:xfrm>
            <a:off x="4355976" y="624461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1100" dirty="0">
                <a:hlinkClick r:id="rId3"/>
              </a:rPr>
              <a:t>https://cyberleninka.ru/article/n/osobennosti-gerpes-virusov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Вирус герпеса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ДНК – вирус</a:t>
            </a:r>
          </a:p>
          <a:p>
            <a:r>
              <a:rPr lang="ru-RU" dirty="0"/>
              <a:t>Хроническая инфекция (интегративная) – </a:t>
            </a:r>
            <a:r>
              <a:rPr lang="ru-RU" dirty="0" err="1"/>
              <a:t>персистирует</a:t>
            </a:r>
            <a:r>
              <a:rPr lang="ru-RU" dirty="0"/>
              <a:t> в коже, слизистых, клетках иммунной системы, но чаще в нервных ганглиях</a:t>
            </a:r>
          </a:p>
        </p:txBody>
      </p:sp>
      <p:pic>
        <p:nvPicPr>
          <p:cNvPr id="4" name="Picture 2" descr="https://i0.wp.com/skinsite.ru/wp-content/uploads/2015/11/Virus-gerpesa-5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077072"/>
            <a:ext cx="4032448" cy="2419469"/>
          </a:xfrm>
          <a:prstGeom prst="rect">
            <a:avLst/>
          </a:prstGeom>
          <a:noFill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95C3520-894D-47AB-9EC2-BC2DCDD94349}"/>
              </a:ext>
            </a:extLst>
          </p:cNvPr>
          <p:cNvSpPr/>
          <p:nvPr/>
        </p:nvSpPr>
        <p:spPr>
          <a:xfrm>
            <a:off x="251520" y="614312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1100" dirty="0">
                <a:hlinkClick r:id="rId3"/>
              </a:rPr>
              <a:t>https://cyberleninka.ru/article/n/osobennosti-gerpes-virusov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вируса Герпеса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Простой герпес (1 тип – поражение кожи, ротовой полости, глаз носа; 2 тип – поражение слизистых половых путей)</a:t>
            </a:r>
          </a:p>
          <a:p>
            <a:r>
              <a:rPr lang="ru-RU" dirty="0"/>
              <a:t>Ветряная оспа (3 тип)</a:t>
            </a:r>
          </a:p>
          <a:p>
            <a:r>
              <a:rPr lang="ru-RU" dirty="0"/>
              <a:t>Вирус Эпштейна-Бар (4 тип)</a:t>
            </a:r>
          </a:p>
          <a:p>
            <a:r>
              <a:rPr lang="ru-RU" dirty="0" err="1"/>
              <a:t>Цитомегаловирус</a:t>
            </a:r>
            <a:r>
              <a:rPr lang="ru-RU" dirty="0"/>
              <a:t> (5 тип)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en-US" sz="1200" dirty="0">
                <a:hlinkClick r:id="rId2"/>
              </a:rPr>
              <a:t>https://cyberleninka.ru/article/n/osobennosti-gerpes-virusov</a:t>
            </a:r>
            <a:endParaRPr lang="en-US" sz="1200" dirty="0"/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Виды терапии </a:t>
            </a:r>
            <a:r>
              <a:rPr lang="ru-RU" dirty="0" err="1"/>
              <a:t>герпесвирусной</a:t>
            </a:r>
            <a:r>
              <a:rPr lang="ru-RU" dirty="0"/>
              <a:t> инфекции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Этиотропная</a:t>
            </a:r>
            <a:endParaRPr lang="ru-RU" dirty="0"/>
          </a:p>
          <a:p>
            <a:r>
              <a:rPr lang="ru-RU" dirty="0"/>
              <a:t>Симптоматическая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165304"/>
            <a:ext cx="4540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https://patenton.ru/patent/RU2241443C1</a:t>
            </a:r>
            <a:endParaRPr lang="ru-RU" dirty="0"/>
          </a:p>
          <a:p>
            <a:endParaRPr lang="ru-RU" dirty="0"/>
          </a:p>
        </p:txBody>
      </p:sp>
      <p:pic>
        <p:nvPicPr>
          <p:cNvPr id="48130" name="Picture 2" descr="http://okeydoc.ru/wp-content/uploads/2016/01/virus-prostogo-gerpe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5184576" cy="1780418"/>
          </a:xfrm>
          <a:prstGeom prst="rect">
            <a:avLst/>
          </a:prstGeom>
          <a:noFill/>
        </p:spPr>
      </p:pic>
      <p:pic>
        <p:nvPicPr>
          <p:cNvPr id="48132" name="Picture 4" descr="https://medaboutme.ru/upload/medialibrary/b89/shutterstock_1863353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844824"/>
            <a:ext cx="2520280" cy="1686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Этиотропная</a:t>
            </a:r>
            <a:r>
              <a:rPr lang="ru-RU" dirty="0"/>
              <a:t> терапия </a:t>
            </a:r>
            <a:r>
              <a:rPr lang="ru-RU" dirty="0" err="1"/>
              <a:t>герпесвирусной</a:t>
            </a:r>
            <a:r>
              <a:rPr lang="ru-RU" dirty="0"/>
              <a:t> инфекции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Антивирусные препараты</a:t>
            </a:r>
          </a:p>
          <a:p>
            <a:r>
              <a:rPr lang="ru-RU" dirty="0"/>
              <a:t>Индукторы интерферона (</a:t>
            </a:r>
            <a:r>
              <a:rPr lang="ru-RU" dirty="0" err="1"/>
              <a:t>Мегосип</a:t>
            </a:r>
            <a:r>
              <a:rPr lang="ru-RU" dirty="0"/>
              <a:t>, </a:t>
            </a:r>
            <a:r>
              <a:rPr lang="ru-RU" dirty="0" err="1"/>
              <a:t>Полудан</a:t>
            </a:r>
            <a:r>
              <a:rPr lang="ru-RU" dirty="0"/>
              <a:t>)</a:t>
            </a:r>
          </a:p>
          <a:p>
            <a:r>
              <a:rPr lang="ru-RU" dirty="0" err="1"/>
              <a:t>Герпетическая</a:t>
            </a:r>
            <a:r>
              <a:rPr lang="ru-RU" dirty="0"/>
              <a:t> вакцина ( для 1 и 2 типов)</a:t>
            </a:r>
          </a:p>
          <a:p>
            <a:r>
              <a:rPr lang="ru-RU" dirty="0"/>
              <a:t>Иммуноглобулины человека</a:t>
            </a:r>
          </a:p>
          <a:p>
            <a:r>
              <a:rPr lang="ru-RU" dirty="0"/>
              <a:t>Иммуномодуляторы (</a:t>
            </a:r>
            <a:r>
              <a:rPr lang="ru-RU" dirty="0" err="1"/>
              <a:t>Тактивин</a:t>
            </a:r>
            <a:r>
              <a:rPr lang="ru-RU" dirty="0"/>
              <a:t>, </a:t>
            </a:r>
            <a:r>
              <a:rPr lang="ru-RU" dirty="0" err="1"/>
              <a:t>Тимоптин</a:t>
            </a:r>
            <a:r>
              <a:rPr lang="ru-RU" dirty="0"/>
              <a:t>, Инозин)</a:t>
            </a:r>
          </a:p>
          <a:p>
            <a:pPr>
              <a:buNone/>
            </a:pPr>
            <a:endParaRPr lang="ru-RU" sz="1200" dirty="0">
              <a:hlinkClick r:id="rId2"/>
            </a:endParaRPr>
          </a:p>
          <a:p>
            <a:pPr>
              <a:buNone/>
            </a:pPr>
            <a:endParaRPr lang="ru-RU" sz="1200" dirty="0">
              <a:hlinkClick r:id="rId2"/>
            </a:endParaRPr>
          </a:p>
          <a:p>
            <a:pPr>
              <a:buNone/>
            </a:pPr>
            <a:endParaRPr lang="ru-RU" sz="1200" dirty="0">
              <a:hlinkClick r:id="rId2"/>
            </a:endParaRPr>
          </a:p>
          <a:p>
            <a:pPr>
              <a:buNone/>
            </a:pPr>
            <a:endParaRPr lang="ru-RU" sz="1200" dirty="0">
              <a:hlinkClick r:id="rId2"/>
            </a:endParaRPr>
          </a:p>
          <a:p>
            <a:pPr>
              <a:buNone/>
            </a:pPr>
            <a:r>
              <a:rPr lang="en-US" sz="1200" dirty="0">
                <a:hlinkClick r:id="rId2"/>
              </a:rPr>
              <a:t>https://cyberleninka.ru/article/n/sovremennoe-lechenie-retsidiviruyuschego-genitalnogo-gerpesa-u-muzhchin</a:t>
            </a:r>
            <a:endParaRPr lang="ru-RU" sz="1200" dirty="0"/>
          </a:p>
          <a:p>
            <a:pPr>
              <a:buNone/>
            </a:pPr>
            <a:r>
              <a:rPr lang="en-US" sz="1100" dirty="0">
                <a:hlinkClick r:id="rId3"/>
              </a:rPr>
              <a:t>https://patenton.ru/patent/RU2241443C1</a:t>
            </a:r>
            <a:r>
              <a:rPr lang="ru-RU" sz="1100" dirty="0"/>
              <a:t>                                                       </a:t>
            </a:r>
          </a:p>
          <a:p>
            <a:endParaRPr lang="ru-RU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Симптоматическое лечение </a:t>
            </a:r>
            <a:r>
              <a:rPr lang="ru-RU" dirty="0" err="1"/>
              <a:t>герпесвирусной</a:t>
            </a:r>
            <a:r>
              <a:rPr lang="ru-RU" dirty="0"/>
              <a:t> инфекции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Болеутоляющие средства</a:t>
            </a:r>
          </a:p>
          <a:p>
            <a:r>
              <a:rPr lang="ru-RU" dirty="0"/>
              <a:t>Противовоспалительные средства</a:t>
            </a:r>
          </a:p>
          <a:p>
            <a:pPr>
              <a:buNone/>
            </a:pPr>
            <a:endParaRPr lang="ru-RU" sz="1100" dirty="0">
              <a:hlinkClick r:id="rId2"/>
            </a:endParaRPr>
          </a:p>
          <a:p>
            <a:pPr>
              <a:buNone/>
            </a:pPr>
            <a:endParaRPr lang="ru-RU" sz="1100" dirty="0">
              <a:hlinkClick r:id="rId2"/>
            </a:endParaRPr>
          </a:p>
          <a:p>
            <a:pPr>
              <a:buNone/>
            </a:pPr>
            <a:endParaRPr lang="ru-RU" sz="1100" dirty="0">
              <a:hlinkClick r:id="rId2"/>
            </a:endParaRPr>
          </a:p>
          <a:p>
            <a:pPr>
              <a:buNone/>
            </a:pPr>
            <a:endParaRPr lang="ru-RU" sz="1100" dirty="0">
              <a:hlinkClick r:id="rId2"/>
            </a:endParaRPr>
          </a:p>
          <a:p>
            <a:pPr>
              <a:buNone/>
            </a:pPr>
            <a:endParaRPr lang="ru-RU" sz="1100" dirty="0">
              <a:hlinkClick r:id="rId2"/>
            </a:endParaRPr>
          </a:p>
          <a:p>
            <a:pPr>
              <a:buNone/>
            </a:pPr>
            <a:endParaRPr lang="ru-RU" sz="1100" dirty="0">
              <a:hlinkClick r:id="rId2"/>
            </a:endParaRPr>
          </a:p>
          <a:p>
            <a:pPr>
              <a:buNone/>
            </a:pPr>
            <a:endParaRPr lang="ru-RU" sz="1100" dirty="0">
              <a:hlinkClick r:id="rId2"/>
            </a:endParaRPr>
          </a:p>
          <a:p>
            <a:pPr>
              <a:buNone/>
            </a:pPr>
            <a:endParaRPr lang="ru-RU" sz="1100" dirty="0">
              <a:hlinkClick r:id="rId2"/>
            </a:endParaRPr>
          </a:p>
          <a:p>
            <a:pPr>
              <a:buNone/>
            </a:pPr>
            <a:endParaRPr lang="ru-RU" sz="1100" dirty="0">
              <a:hlinkClick r:id="rId2"/>
            </a:endParaRPr>
          </a:p>
          <a:p>
            <a:pPr>
              <a:buNone/>
            </a:pPr>
            <a:endParaRPr lang="ru-RU" sz="1100" dirty="0">
              <a:hlinkClick r:id="rId2"/>
            </a:endParaRPr>
          </a:p>
          <a:p>
            <a:pPr>
              <a:buNone/>
            </a:pPr>
            <a:endParaRPr lang="ru-RU" sz="1100" dirty="0">
              <a:hlinkClick r:id="rId2"/>
            </a:endParaRPr>
          </a:p>
          <a:p>
            <a:pPr>
              <a:buNone/>
            </a:pPr>
            <a:endParaRPr lang="ru-RU" sz="1100" dirty="0">
              <a:hlinkClick r:id="rId2"/>
            </a:endParaRPr>
          </a:p>
          <a:p>
            <a:pPr>
              <a:buNone/>
            </a:pPr>
            <a:r>
              <a:rPr lang="en-US" sz="1100" dirty="0">
                <a:hlinkClick r:id="rId2"/>
              </a:rPr>
              <a:t>https://patenton.ru/patent/RU2241443C1</a:t>
            </a:r>
            <a:r>
              <a:rPr lang="ru-RU" sz="1100" dirty="0"/>
              <a:t>      </a:t>
            </a:r>
            <a:r>
              <a:rPr lang="ru-RU" dirty="0"/>
              <a:t>                                                 </a:t>
            </a:r>
          </a:p>
          <a:p>
            <a:pPr>
              <a:buNone/>
            </a:pPr>
            <a:r>
              <a:rPr lang="en-US" sz="1100" dirty="0">
                <a:hlinkClick r:id="rId3"/>
              </a:rPr>
              <a:t>https://cyberleninka.ru/article/n/sovremennoe-lechenie-retsidiviruyuschego-genitalnogo-gerpesa-u-muzhchin</a:t>
            </a:r>
            <a:endParaRPr lang="ru-RU" sz="1100" dirty="0"/>
          </a:p>
          <a:p>
            <a:endParaRPr lang="ru-RU" dirty="0"/>
          </a:p>
        </p:txBody>
      </p:sp>
      <p:sp>
        <p:nvSpPr>
          <p:cNvPr id="2050" name="AutoShape 2" descr="https://okrohe.com/wp-content/uploads/2018/10/paratsetamol-detyam-dozirovka-v-tabletkah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okrohe.com/wp-content/uploads/2018/10/paratsetamol-detyam-dozirovka-v-tabletkah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okrohe.com/wp-content/uploads/2018/10/paratsetamol-detyam-dozirovka-v-tabletkah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https://orvistop.ru/wp-content/uploads/2017/03/5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orvistop.ru/wp-content/uploads/2017/03/5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9" name="Picture 5" descr="C:\Documents and Settings\Любимая и Любимый\Мои документы\парацетамол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88507"/>
            <a:ext cx="3303859" cy="1775273"/>
          </a:xfrm>
          <a:prstGeom prst="rect">
            <a:avLst/>
          </a:prstGeom>
          <a:noFill/>
        </p:spPr>
      </p:pic>
      <p:sp>
        <p:nvSpPr>
          <p:cNvPr id="21511" name="AutoShape 7" descr="https://vashaspina.ru/wp-content/uploads/2013/11/178_ma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2" name="Picture 8" descr="C:\Documents and Settings\Любимая и Любимый\Мои документы\иб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645024"/>
            <a:ext cx="2368212" cy="1728191"/>
          </a:xfrm>
          <a:prstGeom prst="rect">
            <a:avLst/>
          </a:prstGeom>
          <a:noFill/>
        </p:spPr>
      </p:pic>
      <p:pic>
        <p:nvPicPr>
          <p:cNvPr id="21513" name="Picture 9" descr="C:\Documents and Settings\Любимая и Любимый\Мои документы\найз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484784"/>
            <a:ext cx="2160240" cy="1669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Противовирусные препараты для лечения герпеса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ru-RU" dirty="0"/>
              <a:t>Аналоги нуклеозидов</a:t>
            </a:r>
          </a:p>
          <a:p>
            <a:pPr>
              <a:buFont typeface="Arial" pitchFamily="34" charset="0"/>
              <a:buChar char="•"/>
            </a:pPr>
            <a:r>
              <a:rPr lang="ru-RU" dirty="0" err="1"/>
              <a:t>Ацикловир</a:t>
            </a:r>
            <a:r>
              <a:rPr lang="ru-RU" dirty="0"/>
              <a:t> (</a:t>
            </a:r>
            <a:r>
              <a:rPr lang="ru-RU" dirty="0" err="1"/>
              <a:t>завиракс</a:t>
            </a:r>
            <a:r>
              <a:rPr lang="ru-RU" dirty="0"/>
              <a:t>, </a:t>
            </a:r>
            <a:r>
              <a:rPr lang="ru-RU" dirty="0" err="1"/>
              <a:t>виролекс</a:t>
            </a:r>
            <a:r>
              <a:rPr lang="ru-RU" dirty="0"/>
              <a:t>);</a:t>
            </a:r>
          </a:p>
          <a:p>
            <a:r>
              <a:rPr lang="ru-RU" dirty="0" err="1"/>
              <a:t>Фамцикловир</a:t>
            </a:r>
            <a:endParaRPr lang="ru-RU" dirty="0"/>
          </a:p>
          <a:p>
            <a:r>
              <a:rPr lang="ru-RU" dirty="0" err="1"/>
              <a:t>Валацикловир</a:t>
            </a:r>
            <a:endParaRPr lang="ru-RU" dirty="0"/>
          </a:p>
          <a:p>
            <a:r>
              <a:rPr lang="ru-RU" dirty="0" err="1"/>
              <a:t>Ганцикловир</a:t>
            </a:r>
            <a:endParaRPr lang="ru-RU" dirty="0"/>
          </a:p>
          <a:p>
            <a:pPr>
              <a:buFont typeface="Courier New" pitchFamily="49" charset="0"/>
              <a:buChar char="o"/>
            </a:pPr>
            <a:r>
              <a:rPr lang="ru-RU" dirty="0" err="1"/>
              <a:t>Бонафтон</a:t>
            </a:r>
            <a:endParaRPr lang="ru-RU" dirty="0"/>
          </a:p>
          <a:p>
            <a:endParaRPr lang="ru-RU" sz="1200" dirty="0">
              <a:hlinkClick r:id="rId2" action="ppaction://hlinkpres?slideindex=1&amp;slidetitle="/>
            </a:endParaRPr>
          </a:p>
          <a:p>
            <a:endParaRPr lang="ru-RU" sz="1200" dirty="0">
              <a:hlinkClick r:id="rId2" action="ppaction://hlinkpres?slideindex=1&amp;slidetitle="/>
            </a:endParaRPr>
          </a:p>
          <a:p>
            <a:endParaRPr lang="ru-RU" sz="1200" dirty="0">
              <a:hlinkClick r:id="rId2" action="ppaction://hlinkpres?slideindex=1&amp;slidetitle="/>
            </a:endParaRPr>
          </a:p>
          <a:p>
            <a:endParaRPr lang="ru-RU" sz="1200" dirty="0">
              <a:hlinkClick r:id="rId2" action="ppaction://hlinkpres?slideindex=1&amp;slidetitle="/>
            </a:endParaRPr>
          </a:p>
          <a:p>
            <a:endParaRPr lang="ru-RU" sz="1200" dirty="0">
              <a:hlinkClick r:id="rId2" action="ppaction://hlinkpres?slideindex=1&amp;slidetitle="/>
            </a:endParaRPr>
          </a:p>
          <a:p>
            <a:pPr>
              <a:buNone/>
            </a:pPr>
            <a:r>
              <a:rPr lang="en-US" sz="1200" dirty="0">
                <a:hlinkClick r:id="rId2" action="ppaction://hlinkpres?slideindex=1&amp;slidetitle="/>
              </a:rPr>
              <a:t>https://patenton.ru/patent/RU2241443C1</a:t>
            </a:r>
            <a:endParaRPr lang="ru-RU" sz="1200" dirty="0">
              <a:hlinkClick r:id="rId2" action="ppaction://hlinkpres?slideindex=1&amp;slidetitle="/>
            </a:endParaRPr>
          </a:p>
          <a:p>
            <a:pPr>
              <a:buNone/>
            </a:pPr>
            <a:r>
              <a:rPr lang="en-US" sz="1200" dirty="0">
                <a:hlinkClick r:id="rId3"/>
              </a:rPr>
              <a:t>https://cyberleninka.ru/article/n/sovremennoe-lechenie-retsidiviruyuschego-genitalnogo-gerpesa-u-muzhchin</a:t>
            </a:r>
            <a:endParaRPr lang="ru-RU" sz="1200" dirty="0"/>
          </a:p>
          <a:p>
            <a:pPr>
              <a:buNone/>
            </a:pPr>
            <a:endParaRPr lang="ru-RU" sz="1200" dirty="0"/>
          </a:p>
        </p:txBody>
      </p:sp>
      <p:pic>
        <p:nvPicPr>
          <p:cNvPr id="20481" name="Picture 1" descr="C:\Documents and Settings\Любимая и Любимый\Мои документы\з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573016"/>
            <a:ext cx="3665984" cy="2046841"/>
          </a:xfrm>
          <a:prstGeom prst="rect">
            <a:avLst/>
          </a:prstGeom>
          <a:noFill/>
        </p:spPr>
      </p:pic>
      <p:pic>
        <p:nvPicPr>
          <p:cNvPr id="20482" name="Picture 2" descr="C:\Documents and Settings\Любимая и Любимый\Мои документы\бо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844824"/>
            <a:ext cx="1995438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746</TotalTime>
  <Words>774</Words>
  <Application>Microsoft Office PowerPoint</Application>
  <PresentationFormat>Экран (4:3)</PresentationFormat>
  <Paragraphs>202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Городская</vt:lpstr>
      <vt:lpstr>Противовирусные средства. Лечение герпесвирусных инфекций</vt:lpstr>
      <vt:lpstr>Направления противовирусной терапии</vt:lpstr>
      <vt:lpstr>Вирус герпеса</vt:lpstr>
      <vt:lpstr>Вирус герпеса</vt:lpstr>
      <vt:lpstr>Типы вируса Герпеса</vt:lpstr>
      <vt:lpstr>Виды терапии герпесвирусной инфекции</vt:lpstr>
      <vt:lpstr>Этиотропная терапия герпесвирусной инфекции</vt:lpstr>
      <vt:lpstr>Симптоматическое лечение герпесвирусной инфекции</vt:lpstr>
      <vt:lpstr>Противовирусные препараты для лечения герпеса</vt:lpstr>
      <vt:lpstr>Ацикловир</vt:lpstr>
      <vt:lpstr>Ацикловир</vt:lpstr>
      <vt:lpstr>Ацикловир</vt:lpstr>
      <vt:lpstr>Нежелательные эффекты ацикловира</vt:lpstr>
      <vt:lpstr>Применение ацикловира в педиатрической практике</vt:lpstr>
      <vt:lpstr>Аналоги нуклеозидов</vt:lpstr>
      <vt:lpstr>Сравнительная характеристика аналогов нуклеозив</vt:lpstr>
      <vt:lpstr>Сравнительная характеристика аналогов нуклеозидов</vt:lpstr>
      <vt:lpstr>Бонафтон</vt:lpstr>
      <vt:lpstr>Витагерпавак</vt:lpstr>
      <vt:lpstr>Противогерпетические иммуноглобулины</vt:lpstr>
      <vt:lpstr>Первая группа</vt:lpstr>
      <vt:lpstr>Вторая группа</vt:lpstr>
      <vt:lpstr>Пентаглобин</vt:lpstr>
      <vt:lpstr>Третья группа</vt:lpstr>
      <vt:lpstr>Иммуномодуляторы, применяемые в педиатрии при герпесвирусной инфекции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Противовирусные средства. Лечение герпесвирусных инфекций</dc:title>
  <dc:creator>Вячеслав</dc:creator>
  <cp:lastModifiedBy>Марк</cp:lastModifiedBy>
  <cp:revision>101</cp:revision>
  <dcterms:created xsi:type="dcterms:W3CDTF">2020-04-30T11:13:55Z</dcterms:created>
  <dcterms:modified xsi:type="dcterms:W3CDTF">2020-05-01T06:58:20Z</dcterms:modified>
</cp:coreProperties>
</file>