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57" r:id="rId4"/>
    <p:sldId id="258" r:id="rId5"/>
    <p:sldId id="259" r:id="rId6"/>
    <p:sldId id="270" r:id="rId7"/>
    <p:sldId id="269" r:id="rId8"/>
    <p:sldId id="261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8D116C-9FEE-4077-93C0-A296DEE86F1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E0995ED-3AF6-4B6E-A207-2486488C6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401"/>
            <a:ext cx="7848600" cy="1927225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Кафедральные библиотеки. Перспективы развития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2126" y="4869160"/>
            <a:ext cx="5276031" cy="1368152"/>
          </a:xfrm>
        </p:spPr>
        <p:txBody>
          <a:bodyPr>
            <a:normAutofit/>
          </a:bodyPr>
          <a:lstStyle/>
          <a:p>
            <a:pPr algn="r"/>
            <a:r>
              <a:rPr lang="ru-RU" sz="2200" dirty="0" err="1" smtClean="0">
                <a:solidFill>
                  <a:schemeClr val="accent3">
                    <a:lumMod val="75000"/>
                  </a:schemeClr>
                </a:solidFill>
              </a:rPr>
              <a:t>Шереметова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 Ирина Александровна,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руководитель Университетского библиотечного 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информационного центра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Smirnovalv.KGMU\Мои документы\Мои рисунки1\УБИЦ фото\logo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957" y="476325"/>
            <a:ext cx="793417" cy="10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лайды каф биб-ка\2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2252"/>
            <a:ext cx="3456384" cy="288032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526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203032" cy="990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СПАСИБО  ЗА  ВНИМАНИЕ!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2" descr="C:\Documents and Settings\Smirnovalv.KGMU\Мои документы\Мои рисунки1\УБИЦ фото\logo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325"/>
            <a:ext cx="758974" cy="10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Слайды каф биб-ка\4618980_3D-белые-люди-новых-цифровой-библиоте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83346"/>
            <a:ext cx="5294213" cy="40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264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Улучшай душу науками, чтобы двигаться вперёд</a:t>
            </a:r>
          </a:p>
          <a:p>
            <a:pPr marL="0" indent="0" algn="r">
              <a:buNone/>
            </a:pPr>
            <a:endParaRPr lang="ru-RU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Абу Али Ибн Сина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Smirnovalv.KGMU\Рабочий стол\книга\книга-дере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32" y="2564904"/>
            <a:ext cx="3013258" cy="37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467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Цель  создания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1772816"/>
            <a:ext cx="4320480" cy="432048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оперативное библиотечное обслуживание студентов и сотрудников кафедр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помощь в организации учебного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процесса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 кафедрах и отделениях Фармацевтического колледжа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68 </a:t>
            </a:r>
            <a:r>
              <a:rPr lang="ru-RU" b="1" dirty="0">
                <a:solidFill>
                  <a:schemeClr val="accent1"/>
                </a:solidFill>
              </a:rPr>
              <a:t>кафедр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вуза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проинформированы о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создани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кафедральных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библиотек</a:t>
            </a:r>
          </a:p>
        </p:txBody>
      </p:sp>
      <p:pic>
        <p:nvPicPr>
          <p:cNvPr id="9" name="Picture 2" descr="C:\Documents and Settings\Smirnovalv.KGMU\Мои документы\Мои рисунки1\УБИЦ фото\logo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76325"/>
            <a:ext cx="830982" cy="11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1013434"/>
              </p:ext>
            </p:extLst>
          </p:nvPr>
        </p:nvGraphicFramePr>
        <p:xfrm>
          <a:off x="5652120" y="1772816"/>
          <a:ext cx="3147200" cy="4536504"/>
        </p:xfrm>
        <a:graphic>
          <a:graphicData uri="http://schemas.openxmlformats.org/presentationml/2006/ole">
            <p:oleObj spid="_x0000_s2068" name="Acrobat Document" r:id="rId4" imgW="5319000" imgH="766800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5339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152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Мероприятия по реализации проекта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772816"/>
            <a:ext cx="4038600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Разработано «Положение о библиотеке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кафедры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  <a:p>
            <a:pPr algn="just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роведены рабочие собрания для лиц,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тветственных за кафедральные библиотеки</a:t>
            </a:r>
          </a:p>
          <a:p>
            <a:pPr algn="just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Оказана консультативная помощь по организации библиотек кафедр</a:t>
            </a:r>
          </a:p>
          <a:p>
            <a:pPr algn="just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Smirnovalv.KGMU\Мои документы\Мои рисунки1\УБИЦ фото\logo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325"/>
            <a:ext cx="758974" cy="10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5382578"/>
              </p:ext>
            </p:extLst>
          </p:nvPr>
        </p:nvGraphicFramePr>
        <p:xfrm>
          <a:off x="5436096" y="1730702"/>
          <a:ext cx="3240360" cy="4585584"/>
        </p:xfrm>
        <a:graphic>
          <a:graphicData uri="http://schemas.openxmlformats.org/presentationml/2006/ole">
            <p:oleObj spid="_x0000_s3089" name="Acrobat Document" r:id="rId4" imgW="5355000" imgH="757800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05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3898776" cy="5688632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Руководством УБИЦ создана рабочая группа в количестве 4 человек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 течение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октября-ноября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2016 г. осуществлены выезды на кафедры вуза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rgbClr val="C00000"/>
                </a:solidFill>
              </a:rPr>
              <a:t>41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кафедральная библиотека создана в подразделениях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КрасГМУ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проштампованы издания, созданы формуляры,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составлены акты о наличии печатных изданий в количестве </a:t>
            </a:r>
            <a:r>
              <a:rPr lang="ru-RU" sz="3400" b="1" dirty="0" smtClean="0">
                <a:solidFill>
                  <a:srgbClr val="C00000"/>
                </a:solidFill>
              </a:rPr>
              <a:t>6139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экз.</a:t>
            </a:r>
          </a:p>
          <a:p>
            <a:pPr algn="just"/>
            <a:r>
              <a:rPr lang="ru-RU" sz="3400" b="1" dirty="0" smtClean="0">
                <a:solidFill>
                  <a:srgbClr val="C00000"/>
                </a:solidFill>
              </a:rPr>
              <a:t>25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кафедр вуза и </a:t>
            </a:r>
            <a:r>
              <a:rPr lang="ru-RU" sz="3400" b="1" dirty="0">
                <a:solidFill>
                  <a:srgbClr val="C00000"/>
                </a:solidFill>
              </a:rPr>
              <a:t>3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отделения Фармацевтического колледжа представили акты об отсутствии печатных изданий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Smirnovalv.KGMU\Мои документы\Мои рисунки1\УБИЦ фото\logo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76325"/>
            <a:ext cx="830982" cy="11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Smirnovalv.KGMU\Рабочий стол\DSC00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528392" cy="2304256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Слайды каф биб-ка\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950" y="4149080"/>
            <a:ext cx="3240850" cy="2286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195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Состав фонда библиотек кафедр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Различные виды печатных изданий</a:t>
            </a:r>
          </a:p>
          <a:p>
            <a:r>
              <a:rPr lang="ru-RU" sz="2800" dirty="0" smtClean="0"/>
              <a:t>Электронные издания на материальном носителе (диски)</a:t>
            </a:r>
          </a:p>
          <a:p>
            <a:r>
              <a:rPr lang="ru-RU" sz="2800" dirty="0" smtClean="0"/>
              <a:t>Издания, полученные из различных источников</a:t>
            </a:r>
          </a:p>
          <a:p>
            <a:r>
              <a:rPr lang="ru-RU" sz="2800" dirty="0" smtClean="0"/>
              <a:t>Издания на балансе кафедры (не для распространения)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Smirnovalv.KGMU\Мои документы\Мои рисунки1\УБИЦ фото\logo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2"/>
            <a:ext cx="830982" cy="11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6012160" y="4653136"/>
            <a:ext cx="2592288" cy="1805172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085184"/>
            <a:ext cx="2168649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Формы учета работы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библиотеки кафедры (БК)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Читательский формуляр БК</a:t>
            </a:r>
          </a:p>
          <a:p>
            <a:r>
              <a:rPr lang="ru-RU" dirty="0" smtClean="0"/>
              <a:t>Книга учета библиотечного фонда БК</a:t>
            </a:r>
          </a:p>
          <a:p>
            <a:r>
              <a:rPr lang="ru-RU" dirty="0" smtClean="0"/>
              <a:t>Электронная форма учета работы БК (посещения, книговыдача)</a:t>
            </a:r>
          </a:p>
          <a:p>
            <a:r>
              <a:rPr lang="ru-RU" dirty="0" smtClean="0"/>
              <a:t>Акт проверки фонда БК</a:t>
            </a:r>
            <a:endParaRPr lang="ru-RU" dirty="0"/>
          </a:p>
        </p:txBody>
      </p:sp>
      <p:pic>
        <p:nvPicPr>
          <p:cNvPr id="5" name="Picture 2" descr="C:\Documents and Settings\Smirnovalv.KGMU\Мои документы\Мои рисунки1\УБИЦ фото\logo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325"/>
            <a:ext cx="758974" cy="10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4678671" cy="263175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Взаимодействие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 </a:t>
            </a:r>
            <a:r>
              <a:rPr lang="ru-RU" sz="3600" b="1" dirty="0" smtClean="0">
                <a:solidFill>
                  <a:srgbClr val="C00000"/>
                </a:solidFill>
              </a:rPr>
              <a:t>Библиотечным центром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Консультирование по вопросам комплектования и учёта библиотечного фонда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Сотрудничество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 созданию информационных ресурсов вуза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Smirnovalv.KGMU\Мои документы\Мои рисунки1\УБИЦ фото\logo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500" y="424557"/>
            <a:ext cx="758974" cy="10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Smirnovalv.KGMU\Рабочий стол\DSC00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010" y="3933056"/>
            <a:ext cx="3371604" cy="237626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Smirnovalv.KGMU\Рабочий стол\DSC0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488042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068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9287"/>
            <a:ext cx="7283152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Перспективы развития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73352"/>
            <a:ext cx="4320480" cy="4707976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Создание библиотек на всех кафедрах вуза 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4500" b="1" dirty="0" smtClean="0">
                <a:solidFill>
                  <a:schemeClr val="accent1"/>
                </a:solidFill>
              </a:rPr>
              <a:t>100</a:t>
            </a:r>
            <a:r>
              <a:rPr lang="ru-RU" sz="4500" b="1" dirty="0" smtClean="0">
                <a:solidFill>
                  <a:schemeClr val="accent1"/>
                </a:solidFill>
              </a:rPr>
              <a:t>%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 охват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algn="just"/>
            <a:endParaRPr lang="ru-RU" sz="45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Ежегодный 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отчёт библиотек кафедр 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о 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посещениях и книговыдаче до </a:t>
            </a:r>
            <a:r>
              <a:rPr lang="ru-RU" sz="4500" b="1" dirty="0" smtClean="0">
                <a:solidFill>
                  <a:schemeClr val="accent1"/>
                </a:solidFill>
              </a:rPr>
              <a:t>01 </a:t>
            </a:r>
            <a:r>
              <a:rPr lang="ru-RU" sz="4500" b="1" dirty="0" smtClean="0">
                <a:solidFill>
                  <a:schemeClr val="accent1"/>
                </a:solidFill>
              </a:rPr>
              <a:t>декабря </a:t>
            </a:r>
            <a:endParaRPr lang="ru-RU" sz="4500" b="1" dirty="0" smtClean="0">
              <a:solidFill>
                <a:schemeClr val="accent1"/>
              </a:solidFill>
            </a:endParaRPr>
          </a:p>
          <a:p>
            <a:endParaRPr lang="ru-RU" sz="4500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Ежегодная 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проверка </a:t>
            </a:r>
            <a:r>
              <a:rPr lang="ru-RU" sz="4500" b="1" dirty="0" smtClean="0">
                <a:solidFill>
                  <a:srgbClr val="FF0000"/>
                </a:solidFill>
              </a:rPr>
              <a:t>(октябрь-ноябрь) 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библиотек кафедр 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по движению фонда (кол-во новых поступлений, выбытие из фонда). Составление акта проверки фонда в 2 экз.</a:t>
            </a:r>
          </a:p>
          <a:p>
            <a:pPr algn="just"/>
            <a:endParaRPr lang="ru-RU" sz="45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Повышение порогового значения </a:t>
            </a:r>
            <a:r>
              <a:rPr lang="ru-RU" sz="4500" b="1" dirty="0" err="1" smtClean="0">
                <a:solidFill>
                  <a:schemeClr val="accent3">
                    <a:lumMod val="75000"/>
                  </a:schemeClr>
                </a:solidFill>
              </a:rPr>
              <a:t>книгообеспеченности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</a:rPr>
              <a:t> обучающихся в показателях ежегодного мониторинга</a:t>
            </a:r>
          </a:p>
          <a:p>
            <a:pPr algn="just"/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Smirnovalv.KGMU\Мои документы\Мои рисунки1\УБИЦ фото\logo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325"/>
            <a:ext cx="758974" cy="10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Smirnovalv.KGMU\Рабочий стол\DSC00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719" y="2348880"/>
            <a:ext cx="4191655" cy="236294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856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441</TotalTime>
  <Words>270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Ясность</vt:lpstr>
      <vt:lpstr>Acrobat Document</vt:lpstr>
      <vt:lpstr>Кафедральные библиотеки. Перспективы развития</vt:lpstr>
      <vt:lpstr>Слайд 2</vt:lpstr>
      <vt:lpstr>Цель  создания</vt:lpstr>
      <vt:lpstr>Мероприятия по реализации проекта</vt:lpstr>
      <vt:lpstr>Слайд 5</vt:lpstr>
      <vt:lpstr>Состав фонда библиотек кафедр</vt:lpstr>
      <vt:lpstr>Формы учета работы  библиотеки кафедры (БК)</vt:lpstr>
      <vt:lpstr>Взаимодействие  с Библиотечным центром</vt:lpstr>
      <vt:lpstr>Перспективы развития</vt:lpstr>
      <vt:lpstr>СПАСИБО  ЗА  ВНИМАНИЕ!</vt:lpstr>
    </vt:vector>
  </TitlesOfParts>
  <Company>SL KrasGMU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СмирноваЛВ</dc:creator>
  <cp:lastModifiedBy>Home</cp:lastModifiedBy>
  <cp:revision>37</cp:revision>
  <dcterms:created xsi:type="dcterms:W3CDTF">2017-04-18T07:55:16Z</dcterms:created>
  <dcterms:modified xsi:type="dcterms:W3CDTF">2017-04-27T02:18:58Z</dcterms:modified>
</cp:coreProperties>
</file>