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6" r:id="rId8"/>
    <p:sldId id="262" r:id="rId9"/>
    <p:sldId id="265" r:id="rId10"/>
    <p:sldId id="261" r:id="rId11"/>
    <p:sldId id="263" r:id="rId12"/>
    <p:sldId id="267" r:id="rId13"/>
    <p:sldId id="273" r:id="rId14"/>
    <p:sldId id="269" r:id="rId15"/>
    <p:sldId id="270" r:id="rId16"/>
    <p:sldId id="271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7EF788-354D-4588-8D45-5B5C141CCF46}" v="222" dt="2022-03-29T15:30:32.993"/>
    <p1510:client id="{6A7D351B-639C-4071-ADC9-84FC0E20E0E2}" v="1178" dt="2022-03-29T15:11:20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F897A76F-A7C0-960A-AA6A-F03980026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3520" r="-1" b="24329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5" name="Рисунок 5" descr="Изображение выглядит как куча, картофель фри, закрытый, окружен&#10;&#10;Автоматически созданное описание">
            <a:extLst>
              <a:ext uri="{FF2B5EF4-FFF2-40B4-BE49-F238E27FC236}">
                <a16:creationId xmlns:a16="http://schemas.microsoft.com/office/drawing/2014/main" id="{55B518DA-CF1E-5433-29E8-147D25A3F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74" r="-1" b="20934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ru-RU" sz="4600">
                <a:solidFill>
                  <a:schemeClr val="bg1"/>
                </a:solidFill>
                <a:cs typeface="Calibri Light"/>
              </a:rPr>
              <a:t>Влияние обычных и электронных сигарет </a:t>
            </a:r>
            <a:r>
              <a:rPr lang="ru-RU" sz="4600">
                <a:solidFill>
                  <a:schemeClr val="bg1"/>
                </a:solidFill>
                <a:ea typeface="+mj-lt"/>
                <a:cs typeface="+mj-lt"/>
              </a:rPr>
              <a:t>на здоровье</a:t>
            </a:r>
            <a:endParaRPr lang="ru-RU" sz="460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3902075"/>
            <a:ext cx="5395912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ru-RU" sz="2000">
                <a:solidFill>
                  <a:schemeClr val="bg1"/>
                </a:solidFill>
                <a:cs typeface="Calibri"/>
              </a:rPr>
              <a:t>Лушников К.С. 323л</a:t>
            </a:r>
            <a:endParaRPr lang="ru-RU" sz="200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EFFEF-06B2-A5B0-AC3B-C55AF5708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Канцерогенез</a:t>
            </a:r>
            <a:endParaRPr lang="ru-RU" sz="540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19A7A6-51D9-3900-094B-8F199E62B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581" y="2660904"/>
            <a:ext cx="5339749" cy="37986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1700">
                <a:ea typeface="+mn-lt"/>
                <a:cs typeface="+mn-lt"/>
              </a:rPr>
              <a:t>Канцерогенные вещества табачного дыма, попадая в организм человека и превращаясь в реактивные электрофильные вещества, соединяются с ДНК и образуют так называемые канцерогенные аддукты ДНК. </a:t>
            </a:r>
            <a:endParaRPr lang="ru-RU" sz="1700"/>
          </a:p>
          <a:p>
            <a:r>
              <a:rPr lang="ru-RU" sz="1700">
                <a:ea typeface="+mn-lt"/>
                <a:cs typeface="+mn-lt"/>
              </a:rPr>
              <a:t>Аддукты ДНК в свою очередь взаимодействуют с клеточными генами, повреждают их и вызывают в них мутации или другие изменения, которые приводят к нарушению нормальных функций клеточных генов. Накопление подобных повреждений приводит к геномной нестабильности и в итоге к малигнизации клетки и развитию рака.</a:t>
            </a:r>
            <a:endParaRPr lang="ru-RU" sz="1700">
              <a:cs typeface="Calibri" panose="020F0502020204030204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5D3D164-8CED-8DEC-54EE-FB810E78A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782" y="1769402"/>
            <a:ext cx="6201677" cy="417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5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2D81E-A201-1227-5301-87AFBEB8B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Отказ от курения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A5F7E8-B0F4-83A6-4C37-291320E55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406" y="2062222"/>
            <a:ext cx="6586489" cy="378541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endParaRPr lang="ru-RU" sz="1200" dirty="0"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ru-RU" sz="1300" dirty="0">
                <a:ea typeface="+mn-lt"/>
                <a:cs typeface="+mn-lt"/>
              </a:rPr>
              <a:t>В течение 20 минут артериальное давление падает до уровня перед последней сигаретой.</a:t>
            </a:r>
            <a:endParaRPr lang="ru-RU" sz="1300" dirty="0">
              <a:cs typeface="Calibri"/>
            </a:endParaRPr>
          </a:p>
          <a:p>
            <a:pPr>
              <a:buFont typeface="Arial"/>
              <a:buChar char="•"/>
            </a:pPr>
            <a:r>
              <a:rPr lang="ru-RU" sz="1300" dirty="0">
                <a:ea typeface="+mn-lt"/>
                <a:cs typeface="+mn-lt"/>
              </a:rPr>
              <a:t>В течение 8 часов уровень монооксида углерода в крови возвращается к норме.</a:t>
            </a:r>
            <a:endParaRPr lang="ru-RU" sz="1300" dirty="0">
              <a:cs typeface="Calibri"/>
            </a:endParaRPr>
          </a:p>
          <a:p>
            <a:pPr>
              <a:buFont typeface="Arial"/>
              <a:buChar char="•"/>
            </a:pPr>
            <a:r>
              <a:rPr lang="ru-RU" sz="1300" dirty="0">
                <a:ea typeface="+mn-lt"/>
                <a:cs typeface="+mn-lt"/>
              </a:rPr>
              <a:t>В течение 24 часов снижается вероятность развития сердечного приступа.</a:t>
            </a:r>
            <a:endParaRPr lang="ru-RU" sz="1300" dirty="0">
              <a:cs typeface="Calibri"/>
            </a:endParaRPr>
          </a:p>
          <a:p>
            <a:pPr>
              <a:buFont typeface="Arial"/>
              <a:buChar char="•"/>
            </a:pPr>
            <a:r>
              <a:rPr lang="ru-RU" sz="1300" dirty="0">
                <a:ea typeface="+mn-lt"/>
                <a:cs typeface="+mn-lt"/>
              </a:rPr>
              <a:t>В течение от 2—12 недель улучшается кровообращение и увеличивается функция лёгких.</a:t>
            </a:r>
            <a:endParaRPr lang="ru-RU" sz="1300" dirty="0">
              <a:cs typeface="Calibri"/>
            </a:endParaRPr>
          </a:p>
          <a:p>
            <a:pPr>
              <a:buFont typeface="Arial"/>
              <a:buChar char="•"/>
            </a:pPr>
            <a:r>
              <a:rPr lang="ru-RU" sz="1300" dirty="0">
                <a:ea typeface="+mn-lt"/>
                <a:cs typeface="+mn-lt"/>
              </a:rPr>
              <a:t>В течение 8 недель у диабетиков инсулин становится более эффективным в снижении уровня сахара в крови.</a:t>
            </a:r>
            <a:endParaRPr lang="ru-RU" sz="1300" dirty="0">
              <a:cs typeface="Calibri"/>
            </a:endParaRPr>
          </a:p>
          <a:p>
            <a:pPr>
              <a:buFont typeface="Arial"/>
              <a:buChar char="•"/>
            </a:pPr>
            <a:r>
              <a:rPr lang="ru-RU" sz="1300" dirty="0">
                <a:ea typeface="+mn-lt"/>
                <a:cs typeface="+mn-lt"/>
              </a:rPr>
              <a:t>В течение 1—2 месяцев начинает снижаться риск инсульта из-за </a:t>
            </a:r>
            <a:r>
              <a:rPr lang="ru-RU" sz="1300" dirty="0" err="1">
                <a:ea typeface="+mn-lt"/>
                <a:cs typeface="+mn-lt"/>
              </a:rPr>
              <a:t>гиперкоагуляции</a:t>
            </a:r>
            <a:r>
              <a:rPr lang="ru-RU" sz="1300" dirty="0">
                <a:ea typeface="+mn-lt"/>
                <a:cs typeface="+mn-lt"/>
              </a:rPr>
              <a:t>.</a:t>
            </a:r>
            <a:endParaRPr lang="ru-RU" sz="1300" dirty="0">
              <a:cs typeface="Calibri"/>
            </a:endParaRPr>
          </a:p>
          <a:p>
            <a:pPr>
              <a:buFont typeface="Arial"/>
              <a:buChar char="•"/>
            </a:pPr>
            <a:r>
              <a:rPr lang="ru-RU" sz="1300" dirty="0">
                <a:ea typeface="+mn-lt"/>
                <a:cs typeface="+mn-lt"/>
              </a:rPr>
              <a:t>В течение 1—9 месяцев лёгкие восстанавливают нормальную цилиарную функцию.</a:t>
            </a:r>
            <a:endParaRPr lang="ru-RU" sz="1300" dirty="0">
              <a:cs typeface="Calibri"/>
            </a:endParaRPr>
          </a:p>
          <a:p>
            <a:pPr>
              <a:buFont typeface="Arial"/>
              <a:buChar char="•"/>
            </a:pPr>
            <a:r>
              <a:rPr lang="ru-RU" sz="1300" dirty="0">
                <a:ea typeface="+mn-lt"/>
                <a:cs typeface="+mn-lt"/>
              </a:rPr>
              <a:t>Через год риск сердечных заболеваний уменьшается вдвое.</a:t>
            </a:r>
            <a:endParaRPr lang="ru-RU" sz="1300" dirty="0">
              <a:cs typeface="Calibri"/>
            </a:endParaRPr>
          </a:p>
          <a:p>
            <a:pPr>
              <a:buFont typeface="Arial"/>
              <a:buChar char="•"/>
            </a:pPr>
            <a:r>
              <a:rPr lang="ru-RU" sz="1300" dirty="0">
                <a:ea typeface="+mn-lt"/>
                <a:cs typeface="+mn-lt"/>
              </a:rPr>
              <a:t>Через 5 лет риск инсульта в большинстве случаев снижается до уровня некурящих.</a:t>
            </a:r>
            <a:endParaRPr lang="ru-RU" sz="1300" dirty="0">
              <a:cs typeface="Calibri"/>
            </a:endParaRPr>
          </a:p>
          <a:p>
            <a:pPr>
              <a:buFont typeface="Arial"/>
              <a:buChar char="•"/>
            </a:pPr>
            <a:r>
              <a:rPr lang="ru-RU" sz="1300" dirty="0">
                <a:ea typeface="+mn-lt"/>
                <a:cs typeface="+mn-lt"/>
              </a:rPr>
              <a:t>Через 10 лет у бывшего курильщика риск рака лёгких примерно вдвое меньше, чем у курильщика. Вероятность развития рака ротовой полости, горла, пищевода, мочевого пузыря, почек и поджелудочной железы также сокращается.</a:t>
            </a:r>
            <a:endParaRPr lang="ru-RU" sz="1300" dirty="0">
              <a:cs typeface="Calibri"/>
            </a:endParaRPr>
          </a:p>
          <a:p>
            <a:pPr>
              <a:buFont typeface="Arial"/>
              <a:buChar char="•"/>
            </a:pPr>
            <a:r>
              <a:rPr lang="ru-RU" sz="1300" dirty="0">
                <a:ea typeface="+mn-lt"/>
                <a:cs typeface="+mn-lt"/>
              </a:rPr>
              <a:t>Через 15 лет бывшие курильщики имеют такой же риск развития сердечных заболеваний как и никогда </a:t>
            </a:r>
            <a:r>
              <a:rPr lang="ru-RU" sz="1300" dirty="0" err="1">
                <a:ea typeface="+mn-lt"/>
                <a:cs typeface="+mn-lt"/>
              </a:rPr>
              <a:t>некурившие</a:t>
            </a:r>
            <a:r>
              <a:rPr lang="ru-RU" sz="1300" dirty="0">
                <a:ea typeface="+mn-lt"/>
                <a:cs typeface="+mn-lt"/>
              </a:rPr>
              <a:t>.</a:t>
            </a:r>
            <a:endParaRPr lang="ru-RU" sz="1300" dirty="0">
              <a:cs typeface="Calibri"/>
            </a:endParaRPr>
          </a:p>
          <a:p>
            <a:endParaRPr lang="ru-RU" sz="1300" dirty="0">
              <a:cs typeface="Calibri"/>
            </a:endParaRPr>
          </a:p>
        </p:txBody>
      </p:sp>
      <p:pic>
        <p:nvPicPr>
          <p:cNvPr id="4" name="Рисунок 4" descr="Изображение выглядит как человек, стена, держи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EA0FFB8-E46A-5A25-6E08-A55743819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11" r="26207"/>
          <a:stretch/>
        </p:blipFill>
        <p:spPr>
          <a:xfrm>
            <a:off x="20" y="10"/>
            <a:ext cx="4876710" cy="6857990"/>
          </a:xfrm>
          <a:prstGeom prst="rect">
            <a:avLst/>
          </a:prstGeom>
          <a:effectLst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EA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889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5672-AED1-3FC2-44E8-F5326147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ru-RU" dirty="0">
                <a:cs typeface="Calibri Light"/>
              </a:rPr>
              <a:t>Электронные сигареты 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EC5A92-8E57-183E-7389-A610E3395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93" y="2106412"/>
            <a:ext cx="6458982" cy="36943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1400" dirty="0">
                <a:ea typeface="+mn-lt"/>
                <a:cs typeface="+mn-lt"/>
              </a:rPr>
              <a:t>Электронные средства доставки никотина более популярны среди нынешних или бывших курильщиков, чем среди никогда не пробовавших сигареты. </a:t>
            </a:r>
            <a:endParaRPr lang="ru-RU" sz="1400">
              <a:cs typeface="Calibri"/>
            </a:endParaRPr>
          </a:p>
          <a:p>
            <a:pPr marL="0" indent="0">
              <a:buNone/>
            </a:pPr>
            <a:r>
              <a:rPr lang="ru-RU" sz="1400" dirty="0">
                <a:ea typeface="+mn-lt"/>
                <a:cs typeface="+mn-lt"/>
              </a:rPr>
              <a:t>Среди убеждений, являющихся поводом к использованию электронных сигарет, встречаются:</a:t>
            </a:r>
            <a:endParaRPr lang="ru-RU" sz="1400">
              <a:cs typeface="Calibri"/>
            </a:endParaRPr>
          </a:p>
          <a:p>
            <a:r>
              <a:rPr lang="ru-RU" sz="1400" dirty="0">
                <a:ea typeface="+mn-lt"/>
                <a:cs typeface="+mn-lt"/>
              </a:rPr>
              <a:t>Экономия средств — некоторые пользователи считают их экономически доступнее традиционных сигарет. Но исследования на этот счёт противоречивы, а в опросах британских курильщиков 2013 года более половины респондентов называли ЭСДН слишком дорогостоящими.</a:t>
            </a:r>
            <a:endParaRPr lang="ru-RU" sz="1400">
              <a:cs typeface="Calibri" panose="020F0502020204030204"/>
            </a:endParaRPr>
          </a:p>
          <a:p>
            <a:r>
              <a:rPr lang="ru-RU" sz="1400" dirty="0">
                <a:ea typeface="+mn-lt"/>
                <a:cs typeface="+mn-lt"/>
              </a:rPr>
              <a:t>Безопасность — многие пользователи считают ЭСДН менее вредными чем обычные сигареты. Тем не менее, токсичность и долгосрочное воздействие электронных сигарет на здоровье неизвестны.</a:t>
            </a:r>
            <a:endParaRPr lang="ru-RU" sz="1400">
              <a:cs typeface="Calibri"/>
            </a:endParaRPr>
          </a:p>
          <a:p>
            <a:r>
              <a:rPr lang="ru-RU" sz="1400" dirty="0">
                <a:ea typeface="+mn-lt"/>
                <a:cs typeface="+mn-lt"/>
              </a:rPr>
              <a:t>Стремление избежать ограничений на курение — до 40 % заявляли, что используют ЭСДН для обхода запрета на курение в общественных местах.</a:t>
            </a:r>
            <a:endParaRPr lang="ru-RU" sz="1400">
              <a:cs typeface="Calibri"/>
            </a:endParaRPr>
          </a:p>
          <a:p>
            <a:r>
              <a:rPr lang="ru-RU" sz="1400" dirty="0">
                <a:ea typeface="+mn-lt"/>
                <a:cs typeface="+mn-lt"/>
              </a:rPr>
              <a:t>Сходство с традиционными сигаретами и многообразие ароматов — многим пользователям нравится, что ЭСДН напоминают или ощущаются как обычные сигареты. Эксперты ВОЗ отмечают, что этот аспект может быть опасным в распространении табачной эпидемии.</a:t>
            </a:r>
            <a:endParaRPr lang="ru-RU" sz="1400" dirty="0">
              <a:cs typeface="Calibri"/>
            </a:endParaRPr>
          </a:p>
          <a:p>
            <a:endParaRPr lang="ru-RU" sz="800">
              <a:cs typeface="Calibri"/>
            </a:endParaRPr>
          </a:p>
        </p:txBody>
      </p:sp>
      <p:pic>
        <p:nvPicPr>
          <p:cNvPr id="5" name="Рисунок 5" descr="Изображение выглядит как человек, внешний, волосы, закрыть&#10;&#10;Автоматически созданное описание">
            <a:extLst>
              <a:ext uri="{FF2B5EF4-FFF2-40B4-BE49-F238E27FC236}">
                <a16:creationId xmlns:a16="http://schemas.microsoft.com/office/drawing/2014/main" id="{6D09972A-26EB-16C4-6844-D08E5DBBF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690" r="-1" b="14616"/>
          <a:stretch/>
        </p:blipFill>
        <p:spPr>
          <a:xfrm>
            <a:off x="6457252" y="-4"/>
            <a:ext cx="5734748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20C35B8-12B4-0B2C-65DE-4C6CD642A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4"/>
          <a:stretch/>
        </p:blipFill>
        <p:spPr>
          <a:xfrm>
            <a:off x="6405057" y="4005518"/>
            <a:ext cx="5832635" cy="2389499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9951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386D3BF-3AB3-4E09-A050-DEF750C1C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315268"/>
              </p:ext>
            </p:extLst>
          </p:nvPr>
        </p:nvGraphicFramePr>
        <p:xfrm>
          <a:off x="173620" y="135037"/>
          <a:ext cx="11803149" cy="6640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87030">
                  <a:extLst>
                    <a:ext uri="{9D8B030D-6E8A-4147-A177-3AD203B41FA5}">
                      <a16:colId xmlns:a16="http://schemas.microsoft.com/office/drawing/2014/main" val="182823151"/>
                    </a:ext>
                  </a:extLst>
                </a:gridCol>
                <a:gridCol w="6916119">
                  <a:extLst>
                    <a:ext uri="{9D8B030D-6E8A-4147-A177-3AD203B41FA5}">
                      <a16:colId xmlns:a16="http://schemas.microsoft.com/office/drawing/2014/main" val="316797045"/>
                    </a:ext>
                  </a:extLst>
                </a:gridCol>
              </a:tblGrid>
              <a:tr h="431009">
                <a:tc gridSpan="2"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Химические вещества, выделяемые в парах электронных сигарет, и их потенциальное воздействие на организм</a:t>
                      </a:r>
                    </a:p>
                  </a:txBody>
                  <a:tcPr marL="60960" marR="60960" marT="30480" marB="3048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819845"/>
                  </a:ext>
                </a:extLst>
              </a:tr>
              <a:tr h="290462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Компонент или вещество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Эффект на организм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142844985"/>
                  </a:ext>
                </a:extLst>
              </a:tr>
              <a:tr h="777691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Никотин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Опухоли лёгкого, зависимость, канцероген для желудочно-кишечного тракта, повышение артериального давления, снижение развития мозга у подростков.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328195467"/>
                  </a:ext>
                </a:extLst>
              </a:tr>
              <a:tr h="290462">
                <a:tc>
                  <a:txBody>
                    <a:bodyPr/>
                    <a:lstStyle/>
                    <a:p>
                      <a:pPr algn="l"/>
                      <a:r>
                        <a:rPr lang="ru-RU" sz="1600" dirty="0" err="1">
                          <a:effectLst/>
                        </a:rPr>
                        <a:t>Котинин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Снижение фертильности.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59998812"/>
                  </a:ext>
                </a:extLst>
              </a:tr>
              <a:tr h="40290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Ацетальдегид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Канцерогенный эффект, обострение при алкогольном поражении печени.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905959215"/>
                  </a:ext>
                </a:extLst>
              </a:tr>
              <a:tr h="412269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Акролеин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Раздражение глаз, дыхательных путей и желудочно-кишечного тракта.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474278919"/>
                  </a:ext>
                </a:extLst>
              </a:tr>
              <a:tr h="599665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Формальдегид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Канцерогенный эффект, бронхит, пневмония и повышенный риск астмы у детей, раздражение глаз, носа и горла.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125688757"/>
                  </a:ext>
                </a:extLst>
              </a:tr>
              <a:tr h="524707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Ацетон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Желудочный дистресс, слабость конечностей и головная боль, раздражение глаз.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652342500"/>
                  </a:ext>
                </a:extLst>
              </a:tr>
              <a:tr h="40290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Глицерин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Липоидная пневмония, раздражение глаз, кожного покрова и тканей лёгких.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519079515"/>
                  </a:ext>
                </a:extLst>
              </a:tr>
              <a:tr h="290462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Толуол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Повреждение почек.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191334507"/>
                  </a:ext>
                </a:extLst>
              </a:tr>
              <a:tr h="290462">
                <a:tc>
                  <a:txBody>
                    <a:bodyPr/>
                    <a:lstStyle/>
                    <a:p>
                      <a:pPr algn="l"/>
                      <a:r>
                        <a:rPr lang="af-ZA" sz="1600" dirty="0">
                          <a:effectLst/>
                        </a:rPr>
                        <a:t>N-</a:t>
                      </a:r>
                      <a:r>
                        <a:rPr lang="ru-RU" sz="1600" dirty="0" err="1">
                          <a:effectLst/>
                        </a:rPr>
                        <a:t>нитрозонорникотин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Канцерогенный эффект.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559724122"/>
                  </a:ext>
                </a:extLst>
              </a:tr>
              <a:tr h="299832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Никотиновый кетон </a:t>
                      </a:r>
                      <a:r>
                        <a:rPr lang="ru-RU" sz="1600" dirty="0" err="1">
                          <a:effectLst/>
                        </a:rPr>
                        <a:t>нитрозамина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Канцерогенный эффект.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941838280"/>
                  </a:ext>
                </a:extLst>
              </a:tr>
              <a:tr h="590295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Хром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Раздражение и воспаление лёгких, атрофия и язвы слизистой оболочки носа, снижение фертильности и репродуктивной функции.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591586277"/>
                  </a:ext>
                </a:extLst>
              </a:tr>
              <a:tr h="40290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Кадмий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Негативное влияние на рак лёгких, раздражение лёгких и носовой полости.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486170330"/>
                  </a:ext>
                </a:extLst>
              </a:tr>
              <a:tr h="524707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Свинец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Индукция гипертонии, повреждение почек, повреждение центральной нервной системы.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385884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601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C7B9C-E204-02B4-7DDE-A5D726B2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3800">
                <a:cs typeface="Calibri Light"/>
              </a:rPr>
              <a:t>Онкологические заболевания</a:t>
            </a:r>
            <a:endParaRPr lang="ru-RU" sz="38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DC8D27-E5AF-F269-8BE9-CC4D22F2C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947752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 dirty="0">
                <a:ea typeface="+mn-lt"/>
                <a:cs typeface="+mn-lt"/>
              </a:rPr>
              <a:t>Данные о связи </a:t>
            </a:r>
            <a:r>
              <a:rPr lang="ru-RU" sz="2200" dirty="0" err="1">
                <a:ea typeface="+mn-lt"/>
                <a:cs typeface="+mn-lt"/>
              </a:rPr>
              <a:t>вейпинга</a:t>
            </a:r>
            <a:r>
              <a:rPr lang="ru-RU" sz="2200" dirty="0">
                <a:ea typeface="+mn-lt"/>
                <a:cs typeface="+mn-lt"/>
              </a:rPr>
              <a:t> и развития злокачественных опухолей разнятся. Существуют свидетельства, что </a:t>
            </a:r>
            <a:r>
              <a:rPr lang="ru-RU" sz="2200" dirty="0" err="1">
                <a:ea typeface="+mn-lt"/>
                <a:cs typeface="+mn-lt"/>
              </a:rPr>
              <a:t>вейпинг</a:t>
            </a:r>
            <a:r>
              <a:rPr lang="ru-RU" sz="2200" dirty="0">
                <a:ea typeface="+mn-lt"/>
                <a:cs typeface="+mn-lt"/>
              </a:rPr>
              <a:t> может увеличить общий риск их возникновения, в особенности рака лёгких, ротовой полости и мочевого пузыря. </a:t>
            </a:r>
            <a:endParaRPr lang="ru-RU" sz="2200" dirty="0">
              <a:cs typeface="Calibri" panose="020F0502020204030204"/>
            </a:endParaRPr>
          </a:p>
          <a:p>
            <a:r>
              <a:rPr lang="ru-RU" sz="2200" dirty="0">
                <a:ea typeface="+mn-lt"/>
                <a:cs typeface="+mn-lt"/>
              </a:rPr>
              <a:t>В процессе нагрева могут образовываться альдегиды, </a:t>
            </a:r>
            <a:r>
              <a:rPr lang="ru-RU" sz="2200" dirty="0" err="1">
                <a:ea typeface="+mn-lt"/>
                <a:cs typeface="+mn-lt"/>
              </a:rPr>
              <a:t>нитрозамины</a:t>
            </a:r>
            <a:r>
              <a:rPr lang="ru-RU" sz="2200" dirty="0">
                <a:ea typeface="+mn-lt"/>
                <a:cs typeface="+mn-lt"/>
              </a:rPr>
              <a:t>, </a:t>
            </a:r>
            <a:r>
              <a:rPr lang="ru-RU" sz="2200" dirty="0" err="1">
                <a:ea typeface="+mn-lt"/>
                <a:cs typeface="+mn-lt"/>
              </a:rPr>
              <a:t>нитроснорникотин</a:t>
            </a:r>
            <a:r>
              <a:rPr lang="ru-RU" sz="2200" dirty="0">
                <a:ea typeface="+mn-lt"/>
                <a:cs typeface="+mn-lt"/>
              </a:rPr>
              <a:t>, </a:t>
            </a:r>
            <a:r>
              <a:rPr lang="ru-RU" sz="2200" dirty="0" err="1">
                <a:ea typeface="+mn-lt"/>
                <a:cs typeface="+mn-lt"/>
              </a:rPr>
              <a:t>нитрозаминкетон</a:t>
            </a:r>
            <a:r>
              <a:rPr lang="ru-RU" sz="2200" dirty="0">
                <a:ea typeface="+mn-lt"/>
                <a:cs typeface="+mn-lt"/>
              </a:rPr>
              <a:t>, полициклические ароматические углеводороды и тяжёлые металлы, потенциально канцерогенные и тератогенные соединения. </a:t>
            </a:r>
            <a:endParaRPr lang="ru-RU" sz="2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3509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CB430-C882-9143-9496-687493C48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>
                <a:ea typeface="+mj-lt"/>
                <a:cs typeface="+mj-lt"/>
              </a:rPr>
              <a:t>Онкологические заболевания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2BC529-73D4-83D5-7881-F5385FEE0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200" dirty="0">
                <a:ea typeface="+mn-lt"/>
                <a:cs typeface="+mn-lt"/>
              </a:rPr>
              <a:t>Токсичные пропиленгликоль и растительный глицерин способны вызвать повреждение клеток во многих тканях. Ацетальдегид также может вызвать серьёзные повреждения лёгких, вызывая рак, нарушить мозговую деятельность и память. Никотин, содержащийся в большинстве </a:t>
            </a:r>
            <a:r>
              <a:rPr lang="ru-RU" sz="2200" dirty="0" err="1">
                <a:ea typeface="+mn-lt"/>
                <a:cs typeface="+mn-lt"/>
              </a:rPr>
              <a:t>вейп</a:t>
            </a:r>
            <a:r>
              <a:rPr lang="ru-RU" sz="2200" dirty="0">
                <a:ea typeface="+mn-lt"/>
                <a:cs typeface="+mn-lt"/>
              </a:rPr>
              <a:t>-устройств, подавляет работу естественного гена-супрессора опухолей CHEK2. </a:t>
            </a:r>
          </a:p>
          <a:p>
            <a:r>
              <a:rPr lang="ru-RU" sz="2200" dirty="0">
                <a:ea typeface="+mn-lt"/>
                <a:cs typeface="+mn-lt"/>
              </a:rPr>
              <a:t>Исследования на животных, имитирующие воздействие </a:t>
            </a:r>
            <a:r>
              <a:rPr lang="ru-RU" sz="2200" dirty="0" err="1">
                <a:ea typeface="+mn-lt"/>
                <a:cs typeface="+mn-lt"/>
              </a:rPr>
              <a:t>вейпинга</a:t>
            </a:r>
            <a:r>
              <a:rPr lang="ru-RU" sz="2200" dirty="0">
                <a:ea typeface="+mn-lt"/>
                <a:cs typeface="+mn-lt"/>
              </a:rPr>
              <a:t>, показали, что </a:t>
            </a:r>
            <a:r>
              <a:rPr lang="ru-RU" sz="2200" dirty="0" err="1">
                <a:ea typeface="+mn-lt"/>
                <a:cs typeface="+mn-lt"/>
              </a:rPr>
              <a:t>вейп</a:t>
            </a:r>
            <a:r>
              <a:rPr lang="ru-RU" sz="2200" dirty="0">
                <a:ea typeface="+mn-lt"/>
                <a:cs typeface="+mn-lt"/>
              </a:rPr>
              <a:t>-аэрозоль способен повредить ДНК клеток, что потенциально влечёт развитие злокачественных опухолей. Он также способен препятствовать восстановлению ДНК и усиливать мутацию клеток. Раковые клетки, подвергшиеся воздействию аэрозоля e-сигарет, более устойчивы к препаратам химиотерапии и имею </a:t>
            </a:r>
            <a:r>
              <a:rPr lang="ru-RU" sz="2200" dirty="0" err="1">
                <a:ea typeface="+mn-lt"/>
                <a:cs typeface="+mn-lt"/>
              </a:rPr>
              <a:t>болльшую</a:t>
            </a:r>
            <a:r>
              <a:rPr lang="ru-RU" sz="2200" dirty="0">
                <a:ea typeface="+mn-lt"/>
                <a:cs typeface="+mn-lt"/>
              </a:rPr>
              <a:t> выживаемость. </a:t>
            </a:r>
            <a:endParaRPr lang="ru-RU" sz="2200">
              <a:cs typeface="Calibri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1AC7636-1228-4FBD-E13D-AE3A8096F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527" y="5218310"/>
            <a:ext cx="1884745" cy="144672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29D2BD33-39D6-5222-157F-135A639EB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247" y="5597224"/>
            <a:ext cx="1923328" cy="1026489"/>
          </a:xfrm>
          <a:prstGeom prst="rect">
            <a:avLst/>
          </a:prstGeom>
        </p:spPr>
      </p:pic>
      <p:pic>
        <p:nvPicPr>
          <p:cNvPr id="6" name="Рисунок 6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A3186BD6-1860-A8EE-462B-6A1F77388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096" y="4764578"/>
            <a:ext cx="2000492" cy="20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41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163CC-9FB9-3B67-91A2-6C3AC724E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Выводы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B3E0F8-07FA-1AD3-B1B3-EA512FFFA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ea typeface="+mn-lt"/>
                <a:cs typeface="+mn-lt"/>
              </a:rPr>
              <a:t>Для установления однозначной связи между ростом популярности электронных сигарет и увеличением числа онкологических больных могут потребоваться десятилетия. Это связано с недавним появлением товара, сравнительно молодым возрастом его потребителей и разнообразием их курительных привычек.</a:t>
            </a:r>
          </a:p>
          <a:p>
            <a:r>
              <a:rPr lang="ru-RU" sz="2000">
                <a:ea typeface="+mn-lt"/>
                <a:cs typeface="+mn-lt"/>
              </a:rPr>
              <a:t>Так, большинство диагнозов рака лёгких приходится на пациентов старше 65 лет, а электронные сигареты наиболее популярны среди людей младше 35 лет. </a:t>
            </a:r>
          </a:p>
          <a:p>
            <a:r>
              <a:rPr lang="ru-RU" sz="2000">
                <a:ea typeface="+mn-lt"/>
                <a:cs typeface="+mn-lt"/>
              </a:rPr>
              <a:t>Предположительно, влияние вейпинга на риск развития злокачественной опухоли зависит от статуса курильщика: при отказе от табакокурения вероятность онкологических образований снижается, но всё равно остаётся на два порядка выше, чем при полном отказе от курения.</a:t>
            </a:r>
          </a:p>
          <a:p>
            <a:r>
              <a:rPr lang="ru-RU" sz="2000">
                <a:ea typeface="+mn-lt"/>
                <a:cs typeface="+mn-lt"/>
              </a:rPr>
              <a:t>По отдельным параметрам аэрозоль электронных сигарет менее опасен, чем табачный дым. Ряд исследователей называет его «меньшим из двух зол», хотя и подчёркивает аддиктивный характер обоих видов сигарет.</a:t>
            </a:r>
            <a:endParaRPr lang="ru-RU" sz="2000" baseline="30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0574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B395C-70CE-A85F-3002-3C7C0686A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Спасибо за внимание!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4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B0081-3931-D3C7-CEFB-E8BEB347B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</a:rPr>
              <a:t>Влияние табака на здоровье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4528F2-468C-5868-75D6-A32AC4D49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ru-RU" dirty="0">
                <a:ea typeface="+mn-lt"/>
                <a:cs typeface="+mn-lt"/>
              </a:rPr>
              <a:t>Не существует безвредной формы или дозы табака. В дыме одной сигареты содержится, по разным данным, от 4000 до более 7000 химических веществ, включая 69 доказанных канцерогенов и 250 компонентов с цитотоксическим действием. Табак содержит никотин, являющийся высоко </a:t>
            </a:r>
            <a:r>
              <a:rPr lang="ru-RU" dirty="0" err="1">
                <a:ea typeface="+mn-lt"/>
                <a:cs typeface="+mn-lt"/>
              </a:rPr>
              <a:t>аддиктивным</a:t>
            </a:r>
            <a:r>
              <a:rPr lang="ru-RU" dirty="0">
                <a:ea typeface="+mn-lt"/>
                <a:cs typeface="+mn-lt"/>
              </a:rPr>
              <a:t> психоактивным веществом. Он вызывает сильную физическую и психологическую зависимость. </a:t>
            </a:r>
            <a:endParaRPr lang="ru-RU" dirty="0">
              <a:cs typeface="Calibri" panose="020F0502020204030204"/>
            </a:endParaRPr>
          </a:p>
          <a:p>
            <a:endParaRPr lang="ru-RU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7271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205DF-55EC-77FE-9F99-6DC842D8A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Состав табачного дыма</a:t>
            </a:r>
            <a:endParaRPr lang="ru-RU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B44ABA-8633-4892-EF0B-A707771B4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11189096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Кроме никотина, входит более 10 токсичных веществ, которые оказывают отрицательное действие на органы дыхания и сердечнососудистую систему. </a:t>
            </a:r>
          </a:p>
          <a:p>
            <a:r>
              <a:rPr lang="ru-RU" sz="2200">
                <a:ea typeface="+mn-lt"/>
                <a:cs typeface="+mn-lt"/>
              </a:rPr>
              <a:t>Табачный дым также содержит вещества, которые по классификации МАИР являются доказанными канцерогенами для человека (группа 1), вероятно канцерогенными для человека (группа 2А) и предположительно (возможно) канцерогенными для человека (группа 2В). </a:t>
            </a:r>
          </a:p>
          <a:p>
            <a:endParaRPr lang="ru-RU" sz="2200">
              <a:cs typeface="Calibri" panose="020F0502020204030204"/>
            </a:endParaRPr>
          </a:p>
        </p:txBody>
      </p:sp>
      <p:pic>
        <p:nvPicPr>
          <p:cNvPr id="5" name="Рисунок 5" descr="Изображение выглядит как силуэт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427BEF51-CAF2-AFBC-FB13-EF58D6EC3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438" y="4079995"/>
            <a:ext cx="2743200" cy="2208998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30CF45D7-4144-34E3-B6FF-52C46228A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770" y="4641448"/>
            <a:ext cx="1133169" cy="1925256"/>
          </a:xfrm>
          <a:prstGeom prst="rect">
            <a:avLst/>
          </a:prstGeom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203E21D3-F20B-69D1-28AA-C7056D940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57" y="4133741"/>
            <a:ext cx="2743200" cy="1310569"/>
          </a:xfrm>
          <a:prstGeom prst="rect">
            <a:avLst/>
          </a:prstGeom>
        </p:spPr>
      </p:pic>
      <p:pic>
        <p:nvPicPr>
          <p:cNvPr id="10" name="Рисунок 11">
            <a:extLst>
              <a:ext uri="{FF2B5EF4-FFF2-40B4-BE49-F238E27FC236}">
                <a16:creationId xmlns:a16="http://schemas.microsoft.com/office/drawing/2014/main" id="{5C1EA81C-D731-9EC1-C82A-97FC2124C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122" y="4604989"/>
            <a:ext cx="2743200" cy="115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94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C87083-5C84-AD9E-6728-E242F2767694}"/>
              </a:ext>
            </a:extLst>
          </p:cNvPr>
          <p:cNvSpPr txBox="1"/>
          <p:nvPr/>
        </p:nvSpPr>
        <p:spPr>
          <a:xfrm>
            <a:off x="638882" y="639193"/>
            <a:ext cx="4054088" cy="357351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 err="1">
                <a:latin typeface="+mj-lt"/>
                <a:ea typeface="+mj-ea"/>
                <a:cs typeface="+mj-cs"/>
              </a:rPr>
              <a:t>Основные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токсичные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вещества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содержащиеся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в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табачном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дыме</a:t>
            </a:r>
            <a:endParaRPr lang="en-US" sz="4000" kern="1200" dirty="0" err="1">
              <a:latin typeface="+mj-lt"/>
              <a:ea typeface="+mj-ea"/>
              <a:cs typeface="Calibri Light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1F22789-CB96-6AD1-1882-16ED0AE5E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82" t="17657" r="24607" b="19637"/>
          <a:stretch/>
        </p:blipFill>
        <p:spPr>
          <a:xfrm>
            <a:off x="4654296" y="765114"/>
            <a:ext cx="7214616" cy="530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09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FED4A-5347-1C60-B773-1F94A7F1A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Канцерогенные вещества в табачном дыме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44C358D2-42E0-16F8-8B45-717BAEB246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65" t="18415" r="25663" b="14347"/>
          <a:stretch/>
        </p:blipFill>
        <p:spPr>
          <a:xfrm>
            <a:off x="3140109" y="1900409"/>
            <a:ext cx="6101643" cy="482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91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E00863-50B7-84E5-B28B-52F604957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733"/>
            <a:ext cx="10515600" cy="447817"/>
          </a:xfrm>
        </p:spPr>
        <p:txBody>
          <a:bodyPr/>
          <a:lstStyle/>
          <a:p>
            <a:pPr algn="ctr"/>
            <a:r>
              <a:rPr lang="ru-RU" sz="2400" dirty="0">
                <a:ea typeface="+mj-lt"/>
                <a:cs typeface="+mj-lt"/>
              </a:rPr>
              <a:t>Канцерогены в сигаретном дыме (группы 2А и 2В)</a:t>
            </a:r>
            <a:endParaRPr lang="ru-RU">
              <a:ea typeface="+mj-lt"/>
              <a:cs typeface="+mj-lt"/>
            </a:endParaRPr>
          </a:p>
        </p:txBody>
      </p:sp>
      <p:pic>
        <p:nvPicPr>
          <p:cNvPr id="4" name="Рисунок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2C42EA75-DBA9-2969-7633-2040B5EDA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37" t="13525" r="27591" b="3769"/>
          <a:stretch/>
        </p:blipFill>
        <p:spPr>
          <a:xfrm>
            <a:off x="352913" y="766166"/>
            <a:ext cx="5396922" cy="5965495"/>
          </a:xfrm>
        </p:spPr>
      </p:pic>
      <p:pic>
        <p:nvPicPr>
          <p:cNvPr id="3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D8B8437-91C3-9700-A329-09CD9D6CF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94" t="14007" r="27400" b="63147"/>
          <a:stretch/>
        </p:blipFill>
        <p:spPr>
          <a:xfrm>
            <a:off x="5872224" y="1368267"/>
            <a:ext cx="6134537" cy="1855939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429223B-A1CE-EE8C-9CDB-8269792E5F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15" t="67583" r="28414" b="4519"/>
          <a:stretch/>
        </p:blipFill>
        <p:spPr>
          <a:xfrm>
            <a:off x="5872222" y="3216919"/>
            <a:ext cx="6132156" cy="227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04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BD6B8-638F-C8BA-A4D5-CB79BCE72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Заболевания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F2A664-0B15-F0C4-24DD-124D77476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544" y="1666202"/>
            <a:ext cx="7253703" cy="40998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ru-RU" sz="1000">
              <a:ea typeface="+mn-lt"/>
              <a:cs typeface="+mn-lt"/>
            </a:endParaRPr>
          </a:p>
          <a:p>
            <a:r>
              <a:rPr lang="ru-RU" sz="1400" dirty="0">
                <a:ea typeface="+mn-lt"/>
                <a:cs typeface="+mn-lt"/>
              </a:rPr>
              <a:t>Развитие заболеваний лёгких: эмфиземы, хронической обструктивной болезни лёгких (ХОБЛ), астмы, респираторного </a:t>
            </a:r>
            <a:r>
              <a:rPr lang="ru-RU" sz="1400" dirty="0" err="1">
                <a:ea typeface="+mn-lt"/>
                <a:cs typeface="+mn-lt"/>
              </a:rPr>
              <a:t>бронхиолита</a:t>
            </a:r>
            <a:r>
              <a:rPr lang="ru-RU" sz="1400" dirty="0">
                <a:ea typeface="+mn-lt"/>
                <a:cs typeface="+mn-lt"/>
              </a:rPr>
              <a:t>, ассоциируемого с интерстициальной болезнью лёгких, десквамативной интерстициальной пневмонии, </a:t>
            </a:r>
            <a:r>
              <a:rPr lang="ru-RU" sz="1400" dirty="0" err="1">
                <a:ea typeface="+mn-lt"/>
                <a:cs typeface="+mn-lt"/>
              </a:rPr>
              <a:t>гистиоцитоза</a:t>
            </a:r>
            <a:r>
              <a:rPr lang="ru-RU" sz="1400" dirty="0">
                <a:ea typeface="+mn-lt"/>
                <a:cs typeface="+mn-lt"/>
              </a:rPr>
              <a:t> Х, криптогенного </a:t>
            </a:r>
            <a:r>
              <a:rPr lang="ru-RU" sz="1400" dirty="0" err="1">
                <a:ea typeface="+mn-lt"/>
                <a:cs typeface="+mn-lt"/>
              </a:rPr>
              <a:t>фиброзирующего</a:t>
            </a:r>
            <a:r>
              <a:rPr lang="ru-RU" sz="1400" dirty="0">
                <a:ea typeface="+mn-lt"/>
                <a:cs typeface="+mn-lt"/>
              </a:rPr>
              <a:t> альвеолита, эозинофильной пневмонии и общее ухудшение функционального состояния лёгких. </a:t>
            </a:r>
            <a:endParaRPr lang="ru-RU" sz="1400" dirty="0">
              <a:cs typeface="Calibri" panose="020F0502020204030204"/>
            </a:endParaRPr>
          </a:p>
          <a:p>
            <a:r>
              <a:rPr lang="ru-RU" sz="1400" dirty="0">
                <a:ea typeface="+mn-lt"/>
                <a:cs typeface="+mn-lt"/>
              </a:rPr>
              <a:t>Сердечно-сосудистые заболевания (ССЗ), включая ишемическую болезнь сердца и инсульт, болезнь Бюргера (облитерирующий тромбангиит), атеросклероз, заболевания периферических артерий, тромбозы. </a:t>
            </a:r>
          </a:p>
          <a:p>
            <a:r>
              <a:rPr lang="ru-RU" sz="1400" dirty="0">
                <a:ea typeface="+mn-lt"/>
                <a:cs typeface="+mn-lt"/>
              </a:rPr>
              <a:t>Снижение уровня фертильности, сокращение возраста наступления менопаузы, увеличение риска внематочной беременности и синдрома внезапной детской смерти, различную степень гипоксии плода, внутриутробные инфекции преждевременное отслоение плаценты и нарушения маточно-плацентарного кровотока, бронхолёгочные патологии и вторичные иммунодефициты у младенца. </a:t>
            </a:r>
            <a:endParaRPr lang="ru-RU" sz="1400" dirty="0">
              <a:cs typeface="Calibri" panose="020F0502020204030204"/>
            </a:endParaRPr>
          </a:p>
          <a:p>
            <a:r>
              <a:rPr lang="ru-RU" sz="1400" dirty="0">
                <a:ea typeface="+mn-lt"/>
                <a:cs typeface="+mn-lt"/>
              </a:rPr>
              <a:t>Сахарный диабет 2-го типа и осложнение течения болезни, хроническую болезнь почек, заболевания ротовой полости, потерю зубов во взрослом возрасте, пародонтит. </a:t>
            </a:r>
            <a:endParaRPr lang="ru-RU" sz="1400" dirty="0">
              <a:cs typeface="Calibri" panose="020F0502020204030204"/>
            </a:endParaRPr>
          </a:p>
          <a:p>
            <a:r>
              <a:rPr lang="ru-RU" sz="1400" dirty="0">
                <a:ea typeface="+mn-lt"/>
                <a:cs typeface="+mn-lt"/>
              </a:rPr>
              <a:t>Эректильная </a:t>
            </a:r>
            <a:r>
              <a:rPr lang="ru-RU" sz="1400" dirty="0" err="1">
                <a:ea typeface="+mn-lt"/>
                <a:cs typeface="+mn-lt"/>
              </a:rPr>
              <a:t>дисфункцая</a:t>
            </a:r>
            <a:r>
              <a:rPr lang="ru-RU" sz="1400" dirty="0">
                <a:ea typeface="+mn-lt"/>
                <a:cs typeface="+mn-lt"/>
              </a:rPr>
              <a:t> (импотенция). </a:t>
            </a:r>
            <a:endParaRPr lang="ru-RU" sz="1400" dirty="0">
              <a:cs typeface="Calibri" panose="020F0502020204030204"/>
            </a:endParaRPr>
          </a:p>
          <a:p>
            <a:r>
              <a:rPr lang="ru-RU" sz="1400" dirty="0">
                <a:ea typeface="+mn-lt"/>
                <a:cs typeface="+mn-lt"/>
              </a:rPr>
              <a:t>Инфекции, связанные со структурными изменениями в дыхательных путях и снижением иммунного ответа. </a:t>
            </a:r>
            <a:endParaRPr lang="ru-RU" sz="1400" dirty="0">
              <a:cs typeface="Calibri" panose="020F0502020204030204"/>
            </a:endParaRPr>
          </a:p>
          <a:p>
            <a:r>
              <a:rPr lang="ru-RU" sz="1400" dirty="0">
                <a:ea typeface="+mn-lt"/>
                <a:cs typeface="+mn-lt"/>
              </a:rPr>
              <a:t>Увеличение уровня ежедневного стресса и ухудшение когнитивной функции, развитие деменции.</a:t>
            </a:r>
            <a:endParaRPr lang="ru-RU" sz="1400" dirty="0">
              <a:cs typeface="Calibri"/>
            </a:endParaRPr>
          </a:p>
          <a:p>
            <a:endParaRPr lang="ru-RU" sz="1000">
              <a:cs typeface="Calibri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E4132A8-ECFE-7593-A8B6-3608D865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705" y="2190255"/>
            <a:ext cx="4701249" cy="381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78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7B9DC-FF6D-C023-877A-B798066B4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223" y="557189"/>
            <a:ext cx="3826577" cy="1671566"/>
          </a:xfrm>
        </p:spPr>
        <p:txBody>
          <a:bodyPr>
            <a:normAutofit/>
          </a:bodyPr>
          <a:lstStyle/>
          <a:p>
            <a:r>
              <a:rPr lang="ru-RU" sz="4000">
                <a:cs typeface="Calibri Light"/>
              </a:rPr>
              <a:t>Онкологические заболевания</a:t>
            </a:r>
            <a:endParaRPr lang="ru-RU" sz="400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EE8E282A-E3EF-7FB2-E5CA-C2FB5525C5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35" r="28871" b="-2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DCD1C6B-0741-6D2D-C6CB-1BAAC3B2E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" r="-1" b="15424"/>
          <a:stretch/>
        </p:blipFill>
        <p:spPr>
          <a:xfrm>
            <a:off x="4184069" y="-2"/>
            <a:ext cx="3027239" cy="2226220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6FE6EC8-59CA-DE8F-8299-C9B0ED24BC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71" r="-1" b="495"/>
          <a:stretch/>
        </p:blipFill>
        <p:spPr>
          <a:xfrm>
            <a:off x="4184069" y="2406570"/>
            <a:ext cx="3027239" cy="2050948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2B8829EA-094B-19E2-1BAF-ABDDCA1F82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57" r="6" b="6"/>
          <a:stretch/>
        </p:blipFill>
        <p:spPr>
          <a:xfrm>
            <a:off x="-3717" y="4638290"/>
            <a:ext cx="3020892" cy="221971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B55C5FE3-EC0A-C25E-784F-D1A6549453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10" r="3" b="3159"/>
          <a:stretch/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E302792-46A9-D91A-E3EC-8325B0EA0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0058" y="2168981"/>
            <a:ext cx="4443894" cy="42877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000" dirty="0">
                <a:ea typeface="+mn-lt"/>
                <a:cs typeface="+mn-lt"/>
              </a:rPr>
              <a:t>Курение сигарет вызывает: рак лёгкого и бронхов, рак ротовой полости и гортани, опухоли головы и шеи, рак пищевода желудка, печени и почечной лоханки, рак мочевого пузыря, рак тонкой и толстой кишки, поджелудочной железы желчного пузыря, </a:t>
            </a:r>
            <a:r>
              <a:rPr lang="ru-RU" sz="2000" dirty="0" err="1">
                <a:ea typeface="+mn-lt"/>
                <a:cs typeface="+mn-lt"/>
              </a:rPr>
              <a:t>адренокортикальный</a:t>
            </a:r>
            <a:r>
              <a:rPr lang="ru-RU" sz="2000" dirty="0">
                <a:ea typeface="+mn-lt"/>
                <a:cs typeface="+mn-lt"/>
              </a:rPr>
              <a:t> рак. Оно также связано с раком шейки матки у женщин, и различными опухолями у детей. Существуют исследования о вероятной связи курения с лейкемией у взрослых и плоскоклеточным раком носовых пазух.</a:t>
            </a:r>
            <a:endParaRPr lang="ru-RU" sz="2000" dirty="0"/>
          </a:p>
          <a:p>
            <a:endParaRPr lang="ru-RU" sz="1600">
              <a:cs typeface="Calibri"/>
            </a:endParaRPr>
          </a:p>
          <a:p>
            <a:endParaRPr lang="ru-RU" sz="1600">
              <a:cs typeface="Calibri"/>
            </a:endParaRPr>
          </a:p>
          <a:p>
            <a:endParaRPr lang="ru-RU" sz="1600">
              <a:cs typeface="Calibri"/>
            </a:endParaRPr>
          </a:p>
          <a:p>
            <a:endParaRPr lang="ru-RU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616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F77EC-8762-ED26-DF7F-6415EE22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Рак легкого 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2A5B8F-367D-E59A-967A-E195444CF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1600">
                <a:ea typeface="+mn-lt"/>
                <a:cs typeface="+mn-lt"/>
              </a:rPr>
              <a:t>Курение табака  — основная причина рака лёгкого. По сравнению с некурящими, у курильщиков риск развития рака лёгких выше примерно в 20 раз. Сигаретный дым содержит более 60 известных канцерогенов, в том числе радиоизотопы радона, нитрозамин и бензпирен. Кроме того, полагают, что никотин подавляет иммунную систему, что способствует озлокачествлению тканей. </a:t>
            </a:r>
            <a:endParaRPr lang="ru-RU" sz="1600">
              <a:cs typeface="Calibri" panose="020F0502020204030204"/>
            </a:endParaRPr>
          </a:p>
          <a:p>
            <a:r>
              <a:rPr lang="ru-RU" sz="1600">
                <a:ea typeface="+mn-lt"/>
                <a:cs typeface="+mn-lt"/>
              </a:rPr>
              <a:t>Со стажем курения табака увеличивается вероятность развития рака лёгкого у человека. Если человек прекращает курить, эта вероятность неуклонно уменьшается, так как повреждённые лёгкие восстанавливаются, и загрязняющие частицы постепенно удаляются. </a:t>
            </a:r>
            <a:endParaRPr lang="ru-RU" sz="1600">
              <a:cs typeface="Calibri"/>
            </a:endParaRPr>
          </a:p>
          <a:p>
            <a:r>
              <a:rPr lang="ru-RU" sz="1600">
                <a:ea typeface="+mn-lt"/>
                <a:cs typeface="+mn-lt"/>
              </a:rPr>
              <a:t>Пассивное курение (вдыхание дыма табака от другого курильщика) — одна из причин рака лёгкого у некурильщиков. Последние исследования показали, что выдыхаемый курильщиком дым более опасен, чем вдыхание его прямо из сигареты. 10-15 % больных раком лёгкого никогда не курили.</a:t>
            </a:r>
            <a:endParaRPr lang="ru-RU" sz="1600"/>
          </a:p>
          <a:p>
            <a:endParaRPr lang="ru-RU" sz="1600">
              <a:cs typeface="Calibri"/>
            </a:endParaRPr>
          </a:p>
        </p:txBody>
      </p:sp>
      <p:pic>
        <p:nvPicPr>
          <p:cNvPr id="4" name="Рисунок 4" descr="Изображение выглядит как блюдо, мясо, питание, главное блюдо&#10;&#10;Автоматически созданное описание">
            <a:extLst>
              <a:ext uri="{FF2B5EF4-FFF2-40B4-BE49-F238E27FC236}">
                <a16:creationId xmlns:a16="http://schemas.microsoft.com/office/drawing/2014/main" id="{F96ABD0C-C980-EB0C-7DC8-5D2CAEE656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826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C7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3400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Влияние обычных и электронных сигарет на здоровье</vt:lpstr>
      <vt:lpstr>Влияние табака на здоровье</vt:lpstr>
      <vt:lpstr>Состав табачного дыма</vt:lpstr>
      <vt:lpstr>Презентация PowerPoint</vt:lpstr>
      <vt:lpstr>Канцерогенные вещества в табачном дыме</vt:lpstr>
      <vt:lpstr>Канцерогены в сигаретном дыме (группы 2А и 2В)</vt:lpstr>
      <vt:lpstr>Заболевания</vt:lpstr>
      <vt:lpstr>Онкологические заболевания</vt:lpstr>
      <vt:lpstr>Рак легкого </vt:lpstr>
      <vt:lpstr>Канцерогенез</vt:lpstr>
      <vt:lpstr>Отказ от курения</vt:lpstr>
      <vt:lpstr>Электронные сигареты </vt:lpstr>
      <vt:lpstr>Презентация PowerPoint</vt:lpstr>
      <vt:lpstr>Онкологические заболевания</vt:lpstr>
      <vt:lpstr>Онкологические заболевания</vt:lpstr>
      <vt:lpstr>Выводы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519</cp:revision>
  <dcterms:created xsi:type="dcterms:W3CDTF">2022-03-29T11:55:58Z</dcterms:created>
  <dcterms:modified xsi:type="dcterms:W3CDTF">2022-03-29T15:32:02Z</dcterms:modified>
</cp:coreProperties>
</file>