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1"/>
  </p:sldMasterIdLst>
  <p:notesMasterIdLst>
    <p:notesMasterId r:id="rId91"/>
  </p:notesMasterIdLst>
  <p:sldIdLst>
    <p:sldId id="389" r:id="rId2"/>
    <p:sldId id="298" r:id="rId3"/>
    <p:sldId id="392" r:id="rId4"/>
    <p:sldId id="390" r:id="rId5"/>
    <p:sldId id="391" r:id="rId6"/>
    <p:sldId id="394" r:id="rId7"/>
    <p:sldId id="395" r:id="rId8"/>
    <p:sldId id="396" r:id="rId9"/>
    <p:sldId id="397" r:id="rId10"/>
    <p:sldId id="261" r:id="rId11"/>
    <p:sldId id="262" r:id="rId12"/>
    <p:sldId id="263" r:id="rId13"/>
    <p:sldId id="275" r:id="rId14"/>
    <p:sldId id="265" r:id="rId15"/>
    <p:sldId id="266" r:id="rId16"/>
    <p:sldId id="276" r:id="rId17"/>
    <p:sldId id="277" r:id="rId18"/>
    <p:sldId id="310" r:id="rId19"/>
    <p:sldId id="441" r:id="rId20"/>
    <p:sldId id="305" r:id="rId21"/>
    <p:sldId id="353" r:id="rId22"/>
    <p:sldId id="354" r:id="rId23"/>
    <p:sldId id="352" r:id="rId24"/>
    <p:sldId id="355" r:id="rId25"/>
    <p:sldId id="366" r:id="rId26"/>
    <p:sldId id="398" r:id="rId27"/>
    <p:sldId id="367" r:id="rId28"/>
    <p:sldId id="368" r:id="rId29"/>
    <p:sldId id="437" r:id="rId30"/>
    <p:sldId id="369" r:id="rId31"/>
    <p:sldId id="370" r:id="rId32"/>
    <p:sldId id="371" r:id="rId33"/>
    <p:sldId id="373" r:id="rId34"/>
    <p:sldId id="372" r:id="rId35"/>
    <p:sldId id="374" r:id="rId36"/>
    <p:sldId id="375" r:id="rId37"/>
    <p:sldId id="399" r:id="rId38"/>
    <p:sldId id="377" r:id="rId39"/>
    <p:sldId id="378" r:id="rId40"/>
    <p:sldId id="379" r:id="rId41"/>
    <p:sldId id="380" r:id="rId42"/>
    <p:sldId id="381" r:id="rId43"/>
    <p:sldId id="401" r:id="rId44"/>
    <p:sldId id="402" r:id="rId45"/>
    <p:sldId id="403" r:id="rId46"/>
    <p:sldId id="314" r:id="rId47"/>
    <p:sldId id="333" r:id="rId48"/>
    <p:sldId id="320" r:id="rId49"/>
    <p:sldId id="362" r:id="rId50"/>
    <p:sldId id="318" r:id="rId51"/>
    <p:sldId id="332" r:id="rId52"/>
    <p:sldId id="335" r:id="rId53"/>
    <p:sldId id="404" r:id="rId54"/>
    <p:sldId id="337" r:id="rId55"/>
    <p:sldId id="439" r:id="rId56"/>
    <p:sldId id="440" r:id="rId57"/>
    <p:sldId id="364" r:id="rId58"/>
    <p:sldId id="365" r:id="rId59"/>
    <p:sldId id="312" r:id="rId60"/>
    <p:sldId id="361" r:id="rId61"/>
    <p:sldId id="317" r:id="rId62"/>
    <p:sldId id="356" r:id="rId63"/>
    <p:sldId id="357" r:id="rId64"/>
    <p:sldId id="338" r:id="rId65"/>
    <p:sldId id="407" r:id="rId66"/>
    <p:sldId id="425" r:id="rId67"/>
    <p:sldId id="410" r:id="rId68"/>
    <p:sldId id="411" r:id="rId69"/>
    <p:sldId id="412" r:id="rId70"/>
    <p:sldId id="413" r:id="rId71"/>
    <p:sldId id="414" r:id="rId72"/>
    <p:sldId id="415" r:id="rId73"/>
    <p:sldId id="416" r:id="rId74"/>
    <p:sldId id="417" r:id="rId75"/>
    <p:sldId id="427" r:id="rId76"/>
    <p:sldId id="428" r:id="rId77"/>
    <p:sldId id="424" r:id="rId78"/>
    <p:sldId id="426" r:id="rId79"/>
    <p:sldId id="429" r:id="rId80"/>
    <p:sldId id="430" r:id="rId81"/>
    <p:sldId id="431" r:id="rId82"/>
    <p:sldId id="433" r:id="rId83"/>
    <p:sldId id="434" r:id="rId84"/>
    <p:sldId id="435" r:id="rId85"/>
    <p:sldId id="436" r:id="rId86"/>
    <p:sldId id="443" r:id="rId87"/>
    <p:sldId id="438" r:id="rId88"/>
    <p:sldId id="442" r:id="rId89"/>
    <p:sldId id="274" r:id="rId9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00"/>
    <a:srgbClr val="FFFFFF"/>
    <a:srgbClr val="FFFF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2495" autoAdjust="0"/>
    <p:restoredTop sz="94660"/>
  </p:normalViewPr>
  <p:slideViewPr>
    <p:cSldViewPr>
      <p:cViewPr>
        <p:scale>
          <a:sx n="80" d="100"/>
          <a:sy n="80" d="100"/>
        </p:scale>
        <p:origin x="-1458" y="-1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00.emf"/><Relationship Id="rId1" Type="http://schemas.openxmlformats.org/officeDocument/2006/relationships/image" Target="../media/image9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7D16226-82F1-4DD7-9B5B-98C20066B6CF}" type="datetimeFigureOut">
              <a:rPr lang="ru-RU"/>
              <a:pPr>
                <a:defRPr/>
              </a:pPr>
              <a:t>25.03.2016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92EC928-81C1-4331-BE33-F7BFEBFF5B23}" type="slidenum">
              <a:rPr lang="ru-RU"/>
              <a:pPr>
                <a:defRPr/>
              </a:pPr>
              <a:t>‹#›</a:t>
            </a:fld>
            <a:endParaRPr lang="ru-RU"/>
          </a:p>
        </p:txBody>
      </p:sp>
    </p:spTree>
    <p:extLst>
      <p:ext uri="{BB962C8B-B14F-4D97-AF65-F5344CB8AC3E}">
        <p14:creationId xmlns="" xmlns:p14="http://schemas.microsoft.com/office/powerpoint/2010/main" val="3418422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4D413140-963F-4DFB-8D78-187EB9959911}" type="slidenum">
              <a:rPr lang="ru-RU" smtClean="0"/>
              <a:pPr eaLnBrk="1" hangingPunct="1"/>
              <a:t>66</a:t>
            </a:fld>
            <a:endParaRPr lang="ru-RU" smtClean="0"/>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xmlns:mc="http://schemas.openxmlformats.org/markup-compatibility/2006" val="FFFFFF" mc:Ignorable=""/>
                </a:solidFill>
              </a14:hiddenFill>
            </a:ext>
          </a:extLst>
        </p:spPr>
      </p:sp>
      <p:sp>
        <p:nvSpPr>
          <p:cNvPr id="90116" name="Rectangle 3"/>
          <p:cNvSpPr>
            <a:spLocks noGrp="1" noChangeArrowheads="1"/>
          </p:cNvSpPr>
          <p:nvPr>
            <p:ph type="body" idx="1"/>
          </p:nvPr>
        </p:nvSpPr>
        <p:spPr bwMode="auto">
          <a:xfrm>
            <a:off x="914400" y="4343400"/>
            <a:ext cx="5029200" cy="4114800"/>
          </a:xfrm>
          <a:noFill/>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p>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33663461-A134-4C6E-B04F-9E9DCE4D6A6F}" type="slidenum">
              <a:rPr lang="ru-RU" smtClean="0"/>
              <a:pPr eaLnBrk="1" hangingPunct="1"/>
              <a:t>83</a:t>
            </a:fld>
            <a:endParaRPr lang="ru-RU" smtClean="0"/>
          </a:p>
        </p:txBody>
      </p:sp>
      <p:sp>
        <p:nvSpPr>
          <p:cNvPr id="1105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xmlns:mc="http://schemas.openxmlformats.org/markup-compatibility/2006" val="FFFFFF" mc:Ignorable=""/>
                </a:solidFill>
              </a14:hiddenFill>
            </a:ext>
          </a:extLst>
        </p:spPr>
      </p:sp>
      <p:sp>
        <p:nvSpPr>
          <p:cNvPr id="110596" name="Rectangle 3"/>
          <p:cNvSpPr>
            <a:spLocks noGrp="1" noChangeArrowheads="1"/>
          </p:cNvSpPr>
          <p:nvPr>
            <p:ph type="body" idx="1"/>
          </p:nvPr>
        </p:nvSpPr>
        <p:spPr bwMode="auto">
          <a:xfrm>
            <a:off x="914400" y="4343400"/>
            <a:ext cx="5029200" cy="4114800"/>
          </a:xfrm>
          <a:noFill/>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p>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2D650B08-9FC1-4D2B-8AC2-8D1CC2EC3D42}" type="slidenum">
              <a:rPr lang="ru-RU" smtClean="0"/>
              <a:pPr eaLnBrk="1" hangingPunct="1"/>
              <a:t>84</a:t>
            </a:fld>
            <a:endParaRPr lang="ru-RU" smtClean="0"/>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xmlns:mc="http://schemas.openxmlformats.org/markup-compatibility/2006" val="FFFFFF" mc:Ignorable=""/>
                </a:solidFill>
              </a14:hiddenFill>
            </a:ext>
          </a:extLst>
        </p:spPr>
      </p:sp>
      <p:sp>
        <p:nvSpPr>
          <p:cNvPr id="111620" name="Rectangle 3"/>
          <p:cNvSpPr>
            <a:spLocks noGrp="1" noChangeArrowheads="1"/>
          </p:cNvSpPr>
          <p:nvPr>
            <p:ph type="body" idx="1"/>
          </p:nvPr>
        </p:nvSpPr>
        <p:spPr bwMode="auto">
          <a:xfrm>
            <a:off x="914400" y="4343400"/>
            <a:ext cx="5029200" cy="4114800"/>
          </a:xfrm>
          <a:noFill/>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p>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82787CD5-A3FC-4AA9-971B-744A98201D82}" type="slidenum">
              <a:rPr lang="ru-RU" smtClean="0"/>
              <a:pPr eaLnBrk="1" hangingPunct="1"/>
              <a:t>85</a:t>
            </a:fld>
            <a:endParaRPr lang="ru-RU" smtClean="0"/>
          </a:p>
        </p:txBody>
      </p:sp>
      <p:sp>
        <p:nvSpPr>
          <p:cNvPr id="1126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xmlns:mc="http://schemas.openxmlformats.org/markup-compatibility/2006" val="FFFFFF" mc:Ignorable=""/>
                </a:solidFill>
              </a14:hiddenFill>
            </a:ext>
          </a:extLst>
        </p:spPr>
      </p:sp>
      <p:sp>
        <p:nvSpPr>
          <p:cNvPr id="112644" name="Rectangle 3"/>
          <p:cNvSpPr>
            <a:spLocks noGrp="1" noChangeArrowheads="1"/>
          </p:cNvSpPr>
          <p:nvPr>
            <p:ph type="body" idx="1"/>
          </p:nvPr>
        </p:nvSpPr>
        <p:spPr bwMode="auto">
          <a:xfrm>
            <a:off x="914400" y="4343400"/>
            <a:ext cx="5029200" cy="4114800"/>
          </a:xfrm>
          <a:noFill/>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p>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DD360D5-A448-44A6-B33C-8305781DFEB7}" type="slidenum">
              <a:rPr lang="ru-RU" smtClean="0"/>
              <a:pPr/>
              <a:t>87</a:t>
            </a:fld>
            <a:endParaRPr lang="ru-RU" smtClean="0"/>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EA803431-02E8-4919-98B4-03860B700802}" type="slidenum">
              <a:rPr lang="ru-RU" smtClean="0"/>
              <a:pPr eaLnBrk="1" hangingPunct="1"/>
              <a:t>75</a:t>
            </a:fld>
            <a:endParaRPr lang="ru-RU" smtClean="0"/>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xmlns:mc="http://schemas.openxmlformats.org/markup-compatibility/2006" val="FFFFFF" mc:Ignorable=""/>
                </a:solidFill>
              </a14:hiddenFill>
            </a:ext>
          </a:extLst>
        </p:spPr>
      </p:sp>
      <p:sp>
        <p:nvSpPr>
          <p:cNvPr id="96260" name="Rectangle 3"/>
          <p:cNvSpPr>
            <a:spLocks noGrp="1" noChangeArrowheads="1"/>
          </p:cNvSpPr>
          <p:nvPr>
            <p:ph type="body" idx="1"/>
          </p:nvPr>
        </p:nvSpPr>
        <p:spPr bwMode="auto">
          <a:xfrm>
            <a:off x="914400" y="4343400"/>
            <a:ext cx="5029200" cy="4114800"/>
          </a:xfrm>
          <a:noFill/>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p>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575244BE-3217-4522-8989-56974CC1B2E0}" type="slidenum">
              <a:rPr lang="ru-RU" smtClean="0"/>
              <a:pPr eaLnBrk="1" hangingPunct="1"/>
              <a:t>76</a:t>
            </a:fld>
            <a:endParaRPr lang="ru-RU" smtClean="0"/>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xmlns:mc="http://schemas.openxmlformats.org/markup-compatibility/2006" val="FFFFFF" mc:Ignorable=""/>
                </a:solidFill>
              </a14:hiddenFill>
            </a:ext>
          </a:extLst>
        </p:spPr>
      </p:sp>
      <p:sp>
        <p:nvSpPr>
          <p:cNvPr id="97284" name="Rectangle 3"/>
          <p:cNvSpPr>
            <a:spLocks noGrp="1" noChangeArrowheads="1"/>
          </p:cNvSpPr>
          <p:nvPr>
            <p:ph type="body" idx="1"/>
          </p:nvPr>
        </p:nvSpPr>
        <p:spPr bwMode="auto">
          <a:xfrm>
            <a:off x="914400" y="4343400"/>
            <a:ext cx="5029200" cy="4114800"/>
          </a:xfrm>
          <a:noFill/>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p>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B5E30455-456A-4F06-88ED-8703890D9DAC}" type="slidenum">
              <a:rPr lang="ru-RU" smtClean="0"/>
              <a:pPr eaLnBrk="1" hangingPunct="1"/>
              <a:t>77</a:t>
            </a:fld>
            <a:endParaRPr lang="ru-RU" smtClean="0"/>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xmlns:mc="http://schemas.openxmlformats.org/markup-compatibility/2006" val="FFFFFF" mc:Ignorable=""/>
                </a:solidFill>
              </a14:hiddenFill>
            </a:ext>
          </a:extLst>
        </p:spPr>
      </p:sp>
      <p:sp>
        <p:nvSpPr>
          <p:cNvPr id="89092" name="Rectangle 3"/>
          <p:cNvSpPr>
            <a:spLocks noGrp="1" noChangeArrowheads="1"/>
          </p:cNvSpPr>
          <p:nvPr>
            <p:ph type="body" idx="1"/>
          </p:nvPr>
        </p:nvSpPr>
        <p:spPr bwMode="auto">
          <a:xfrm>
            <a:off x="914400" y="4343400"/>
            <a:ext cx="5029200" cy="4114800"/>
          </a:xfrm>
          <a:noFill/>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p>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DF80F25C-1F57-4B0C-B553-F5360345462C}" type="slidenum">
              <a:rPr lang="ru-RU" smtClean="0"/>
              <a:pPr eaLnBrk="1" hangingPunct="1"/>
              <a:t>78</a:t>
            </a:fld>
            <a:endParaRPr lang="ru-RU" smtClean="0"/>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xmlns:mc="http://schemas.openxmlformats.org/markup-compatibility/2006" val="FFFFFF" mc:Ignorable=""/>
                </a:solidFill>
              </a14:hiddenFill>
            </a:ext>
          </a:extLst>
        </p:spPr>
      </p:sp>
      <p:sp>
        <p:nvSpPr>
          <p:cNvPr id="91140" name="Rectangle 3"/>
          <p:cNvSpPr>
            <a:spLocks noGrp="1" noChangeArrowheads="1"/>
          </p:cNvSpPr>
          <p:nvPr>
            <p:ph type="body" idx="1"/>
          </p:nvPr>
        </p:nvSpPr>
        <p:spPr bwMode="auto">
          <a:xfrm>
            <a:off x="914400" y="4343400"/>
            <a:ext cx="5029200" cy="4114800"/>
          </a:xfrm>
          <a:noFill/>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p>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B3034E4A-D043-4E5B-A64D-6C93152D3EE1}" type="slidenum">
              <a:rPr lang="ru-RU" smtClean="0"/>
              <a:pPr eaLnBrk="1" hangingPunct="1"/>
              <a:t>79</a:t>
            </a:fld>
            <a:endParaRPr lang="ru-RU" smtClean="0"/>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xmlns:mc="http://schemas.openxmlformats.org/markup-compatibility/2006" val="FFFFFF" mc:Ignorable=""/>
                </a:solidFill>
              </a14:hiddenFill>
            </a:ext>
          </a:extLst>
        </p:spPr>
      </p:sp>
      <p:sp>
        <p:nvSpPr>
          <p:cNvPr id="99332" name="Rectangle 3"/>
          <p:cNvSpPr>
            <a:spLocks noGrp="1" noChangeArrowheads="1"/>
          </p:cNvSpPr>
          <p:nvPr>
            <p:ph type="body" idx="1"/>
          </p:nvPr>
        </p:nvSpPr>
        <p:spPr bwMode="auto">
          <a:xfrm>
            <a:off x="914400" y="4343400"/>
            <a:ext cx="5029200" cy="4114800"/>
          </a:xfrm>
          <a:noFill/>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p>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576888D6-0201-4A2F-9F60-3DE01930888D}" type="slidenum">
              <a:rPr lang="ru-RU" smtClean="0"/>
              <a:pPr eaLnBrk="1" hangingPunct="1"/>
              <a:t>80</a:t>
            </a:fld>
            <a:endParaRPr lang="ru-RU" smtClean="0"/>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xmlns:mc="http://schemas.openxmlformats.org/markup-compatibility/2006" val="FFFFFF" mc:Ignorable=""/>
                </a:solidFill>
              </a14:hiddenFill>
            </a:ext>
          </a:extLst>
        </p:spPr>
      </p:sp>
      <p:sp>
        <p:nvSpPr>
          <p:cNvPr id="100356" name="Rectangle 3"/>
          <p:cNvSpPr>
            <a:spLocks noGrp="1" noChangeArrowheads="1"/>
          </p:cNvSpPr>
          <p:nvPr>
            <p:ph type="body" idx="1"/>
          </p:nvPr>
        </p:nvSpPr>
        <p:spPr bwMode="auto">
          <a:xfrm>
            <a:off x="914400" y="4343400"/>
            <a:ext cx="5029200" cy="4114800"/>
          </a:xfrm>
          <a:noFill/>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p>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F135651F-A6C6-4EB2-9C8C-FDB3548150F0}" type="slidenum">
              <a:rPr lang="ru-RU" smtClean="0"/>
              <a:pPr eaLnBrk="1" hangingPunct="1"/>
              <a:t>81</a:t>
            </a:fld>
            <a:endParaRPr lang="ru-RU" smtClean="0"/>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xmlns:mc="http://schemas.openxmlformats.org/markup-compatibility/2006" val="FFFFFF" mc:Ignorable=""/>
                </a:solidFill>
              </a14:hiddenFill>
            </a:ext>
          </a:extLst>
        </p:spPr>
      </p:sp>
      <p:sp>
        <p:nvSpPr>
          <p:cNvPr id="101380" name="Rectangle 3"/>
          <p:cNvSpPr>
            <a:spLocks noGrp="1" noChangeArrowheads="1"/>
          </p:cNvSpPr>
          <p:nvPr>
            <p:ph type="body" idx="1"/>
          </p:nvPr>
        </p:nvSpPr>
        <p:spPr bwMode="auto">
          <a:xfrm>
            <a:off x="914400" y="4343400"/>
            <a:ext cx="5029200" cy="4114800"/>
          </a:xfrm>
          <a:noFill/>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p>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712DB267-2C66-4DA0-B044-70F4EAE97408}" type="slidenum">
              <a:rPr lang="ru-RU" smtClean="0"/>
              <a:pPr eaLnBrk="1" hangingPunct="1"/>
              <a:t>82</a:t>
            </a:fld>
            <a:endParaRPr lang="ru-RU" smtClean="0"/>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xmlns:mc="http://schemas.openxmlformats.org/markup-compatibility/2006" val="FFFFFF" mc:Ignorable=""/>
                </a:solidFill>
              </a14:hiddenFill>
            </a:ext>
          </a:extLst>
        </p:spPr>
      </p:sp>
      <p:sp>
        <p:nvSpPr>
          <p:cNvPr id="106500" name="Rectangle 3"/>
          <p:cNvSpPr>
            <a:spLocks noGrp="1" noChangeArrowheads="1"/>
          </p:cNvSpPr>
          <p:nvPr>
            <p:ph type="body" idx="1"/>
          </p:nvPr>
        </p:nvSpPr>
        <p:spPr bwMode="auto">
          <a:xfrm>
            <a:off x="914400" y="4343400"/>
            <a:ext cx="5029200" cy="4114800"/>
          </a:xfrm>
          <a:noFill/>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p>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7E303180-E572-4F18-AA48-34767ECD5CD0}"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DBCEE24B-C84C-4498-A653-34948ACD1548}"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9B9AF918-2EE8-43B1-8F27-6B2526B349B3}" type="slidenum">
              <a:rPr lang="ru-RU" smtClean="0"/>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5613" y="273050"/>
            <a:ext cx="8226425"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5613" y="1598613"/>
            <a:ext cx="4037012" cy="44973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5025" y="1598613"/>
            <a:ext cx="4037013" cy="44973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8"/>
          <p:cNvSpPr>
            <a:spLocks noGrp="1" noChangeArrowheads="1"/>
          </p:cNvSpPr>
          <p:nvPr>
            <p:ph type="dt" sz="half" idx="10"/>
          </p:nvPr>
        </p:nvSpPr>
        <p:spPr>
          <a:ln/>
        </p:spPr>
        <p:txBody>
          <a:bodyPr/>
          <a:lstStyle>
            <a:lvl1pPr>
              <a:defRPr/>
            </a:lvl1pPr>
          </a:lstStyle>
          <a:p>
            <a:pPr>
              <a:defRPr/>
            </a:pPr>
            <a:endParaRPr lang="ru-RU"/>
          </a:p>
        </p:txBody>
      </p:sp>
      <p:sp>
        <p:nvSpPr>
          <p:cNvPr id="6" name="Rectangle 69"/>
          <p:cNvSpPr>
            <a:spLocks noGrp="1" noChangeArrowheads="1"/>
          </p:cNvSpPr>
          <p:nvPr>
            <p:ph type="ftr" sz="quarter" idx="11"/>
          </p:nvPr>
        </p:nvSpPr>
        <p:spPr>
          <a:ln/>
        </p:spPr>
        <p:txBody>
          <a:bodyPr/>
          <a:lstStyle>
            <a:lvl1pPr>
              <a:defRPr/>
            </a:lvl1pPr>
          </a:lstStyle>
          <a:p>
            <a:pPr>
              <a:defRPr/>
            </a:pPr>
            <a:endParaRPr lang="ru-RU"/>
          </a:p>
        </p:txBody>
      </p:sp>
      <p:sp>
        <p:nvSpPr>
          <p:cNvPr id="7" name="Rectangle 70"/>
          <p:cNvSpPr>
            <a:spLocks noGrp="1" noChangeArrowheads="1"/>
          </p:cNvSpPr>
          <p:nvPr>
            <p:ph type="sldNum" sz="quarter" idx="12"/>
          </p:nvPr>
        </p:nvSpPr>
        <p:spPr>
          <a:ln/>
        </p:spPr>
        <p:txBody>
          <a:bodyPr/>
          <a:lstStyle>
            <a:lvl1pPr>
              <a:defRPr/>
            </a:lvl1pPr>
          </a:lstStyle>
          <a:p>
            <a:pPr>
              <a:defRPr/>
            </a:pPr>
            <a:fld id="{F46C2C9A-7BAB-468C-9F2C-A3B8F3777ECD}"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30725"/>
          </a:xfrm>
        </p:spPr>
        <p:txBody>
          <a:bodyPr/>
          <a:lstStyle/>
          <a:p>
            <a:pPr lvl="0"/>
            <a:endParaRPr lang="ru-RU" noProof="0" smtClean="0"/>
          </a:p>
        </p:txBody>
      </p:sp>
      <p:sp>
        <p:nvSpPr>
          <p:cNvPr id="4" name="Rectangle 68"/>
          <p:cNvSpPr>
            <a:spLocks noGrp="1" noChangeArrowheads="1"/>
          </p:cNvSpPr>
          <p:nvPr>
            <p:ph type="dt" sz="half" idx="10"/>
          </p:nvPr>
        </p:nvSpPr>
        <p:spPr>
          <a:ln/>
        </p:spPr>
        <p:txBody>
          <a:bodyPr/>
          <a:lstStyle>
            <a:lvl1pPr>
              <a:defRPr/>
            </a:lvl1pPr>
          </a:lstStyle>
          <a:p>
            <a:pPr>
              <a:defRPr/>
            </a:pPr>
            <a:endParaRPr lang="ru-RU"/>
          </a:p>
        </p:txBody>
      </p:sp>
      <p:sp>
        <p:nvSpPr>
          <p:cNvPr id="5" name="Rectangle 69"/>
          <p:cNvSpPr>
            <a:spLocks noGrp="1" noChangeArrowheads="1"/>
          </p:cNvSpPr>
          <p:nvPr>
            <p:ph type="ftr" sz="quarter" idx="11"/>
          </p:nvPr>
        </p:nvSpPr>
        <p:spPr>
          <a:ln/>
        </p:spPr>
        <p:txBody>
          <a:bodyPr/>
          <a:lstStyle>
            <a:lvl1pPr>
              <a:defRPr/>
            </a:lvl1pPr>
          </a:lstStyle>
          <a:p>
            <a:pPr>
              <a:defRPr/>
            </a:pPr>
            <a:endParaRPr lang="ru-RU"/>
          </a:p>
        </p:txBody>
      </p:sp>
      <p:sp>
        <p:nvSpPr>
          <p:cNvPr id="6" name="Rectangle 70"/>
          <p:cNvSpPr>
            <a:spLocks noGrp="1" noChangeArrowheads="1"/>
          </p:cNvSpPr>
          <p:nvPr>
            <p:ph type="sldNum" sz="quarter" idx="12"/>
          </p:nvPr>
        </p:nvSpPr>
        <p:spPr>
          <a:ln/>
        </p:spPr>
        <p:txBody>
          <a:bodyPr/>
          <a:lstStyle>
            <a:lvl1pPr>
              <a:defRPr/>
            </a:lvl1pPr>
          </a:lstStyle>
          <a:p>
            <a:pPr>
              <a:defRPr/>
            </a:pPr>
            <a:fld id="{473E22DA-0ACF-46A1-9EBC-3823CE82EB71}"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381000"/>
            <a:ext cx="8229600" cy="13716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9812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9812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41148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41148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245225"/>
            <a:ext cx="2133600" cy="476250"/>
          </a:xfrm>
        </p:spPr>
        <p:txBody>
          <a:bodyPr/>
          <a:lstStyle>
            <a:lvl1pPr>
              <a:defRPr/>
            </a:lvl1pPr>
          </a:lstStyle>
          <a:p>
            <a:pPr>
              <a:defRPr/>
            </a:pPr>
            <a:endParaRPr lang="ru-RU"/>
          </a:p>
        </p:txBody>
      </p:sp>
      <p:sp>
        <p:nvSpPr>
          <p:cNvPr id="8" name="Нижний колонтитул 7"/>
          <p:cNvSpPr>
            <a:spLocks noGrp="1"/>
          </p:cNvSpPr>
          <p:nvPr>
            <p:ph type="ftr" sz="quarter" idx="11"/>
          </p:nvPr>
        </p:nvSpPr>
        <p:spPr>
          <a:xfrm>
            <a:off x="3124200" y="6245225"/>
            <a:ext cx="2895600" cy="476250"/>
          </a:xfrm>
        </p:spPr>
        <p:txBody>
          <a:bodyPr/>
          <a:lstStyle>
            <a:lvl1pPr>
              <a:defRPr/>
            </a:lvl1pPr>
          </a:lstStyle>
          <a:p>
            <a:pPr>
              <a:defRPr/>
            </a:pPr>
            <a:endParaRPr lang="ru-RU"/>
          </a:p>
        </p:txBody>
      </p:sp>
      <p:sp>
        <p:nvSpPr>
          <p:cNvPr id="9" name="Номер слайда 8"/>
          <p:cNvSpPr>
            <a:spLocks noGrp="1"/>
          </p:cNvSpPr>
          <p:nvPr>
            <p:ph type="sldNum" sz="quarter" idx="12"/>
          </p:nvPr>
        </p:nvSpPr>
        <p:spPr>
          <a:xfrm>
            <a:off x="6553200" y="6245225"/>
            <a:ext cx="2133600" cy="476250"/>
          </a:xfrm>
        </p:spPr>
        <p:txBody>
          <a:bodyPr/>
          <a:lstStyle>
            <a:lvl1pPr>
              <a:defRPr/>
            </a:lvl1pPr>
          </a:lstStyle>
          <a:p>
            <a:pPr>
              <a:defRPr/>
            </a:pPr>
            <a:fld id="{74DCE67F-3480-42B2-8ACF-BAA07F8585FD}" type="slidenum">
              <a:rPr lang="ru-RU"/>
              <a:pPr>
                <a:defRPr/>
              </a:pPr>
              <a:t>‹#›</a:t>
            </a:fld>
            <a:endParaRPr lang="ru-RU"/>
          </a:p>
        </p:txBody>
      </p:sp>
    </p:spTree>
    <p:extLst>
      <p:ext uri="{BB962C8B-B14F-4D97-AF65-F5344CB8AC3E}">
        <p14:creationId xmlns="" xmlns:p14="http://schemas.microsoft.com/office/powerpoint/2010/main" val="1299662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981200"/>
            <a:ext cx="8229600" cy="4114800"/>
          </a:xfrm>
        </p:spPr>
        <p:txBody>
          <a:bodyPr/>
          <a:lstStyle/>
          <a:p>
            <a:pPr lvl="0"/>
            <a:endParaRPr lang="ru-RU" noProof="0" dirty="0"/>
          </a:p>
        </p:txBody>
      </p:sp>
      <p:sp>
        <p:nvSpPr>
          <p:cNvPr id="4" name="Дата 3"/>
          <p:cNvSpPr>
            <a:spLocks noGrp="1"/>
          </p:cNvSpPr>
          <p:nvPr>
            <p:ph type="dt" sz="half" idx="10"/>
          </p:nvPr>
        </p:nvSpPr>
        <p:spPr>
          <a:xfrm>
            <a:off x="457200" y="6245225"/>
            <a:ext cx="2133600" cy="476250"/>
          </a:xfrm>
        </p:spPr>
        <p:txBody>
          <a:bodyPr/>
          <a:lstStyle>
            <a:lvl1pPr>
              <a:defRPr/>
            </a:lvl1pPr>
          </a:lstStyle>
          <a:p>
            <a:pPr>
              <a:defRPr/>
            </a:pPr>
            <a:endParaRPr lang="ru-RU"/>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pPr>
              <a:defRPr/>
            </a:pPr>
            <a:fld id="{F5DD693D-2488-4A00-8639-3E56387B2B93}" type="slidenum">
              <a:rPr lang="ru-RU"/>
              <a:pPr>
                <a:defRPr/>
              </a:pPr>
              <a:t>‹#›</a:t>
            </a:fld>
            <a:endParaRPr lang="ru-RU" dirty="0"/>
          </a:p>
        </p:txBody>
      </p:sp>
    </p:spTree>
    <p:extLst>
      <p:ext uri="{BB962C8B-B14F-4D97-AF65-F5344CB8AC3E}">
        <p14:creationId xmlns="" xmlns:p14="http://schemas.microsoft.com/office/powerpoint/2010/main" val="4131348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9812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41148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pPr>
              <a:defRPr/>
            </a:pPr>
            <a:endParaRPr lang="ru-RU"/>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endParaRPr lang="ru-RU"/>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pPr>
              <a:defRPr/>
            </a:pPr>
            <a:fld id="{1DE891B2-02D3-4248-A9C6-436C4B2C2D9F}" type="slidenum">
              <a:rPr lang="ru-RU"/>
              <a:pPr>
                <a:defRPr/>
              </a:pPr>
              <a:t>‹#›</a:t>
            </a:fld>
            <a:endParaRPr lang="ru-RU"/>
          </a:p>
        </p:txBody>
      </p:sp>
    </p:spTree>
    <p:extLst>
      <p:ext uri="{BB962C8B-B14F-4D97-AF65-F5344CB8AC3E}">
        <p14:creationId xmlns="" xmlns:p14="http://schemas.microsoft.com/office/powerpoint/2010/main" val="3348376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9812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41148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pPr>
              <a:defRPr/>
            </a:pPr>
            <a:endParaRPr lang="ru-RU"/>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endParaRPr lang="ru-RU"/>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pPr>
              <a:defRPr/>
            </a:pPr>
            <a:fld id="{18D2AB90-0A30-407B-8003-A7FE7E1D36B2}" type="slidenum">
              <a:rPr lang="ru-RU"/>
              <a:pPr>
                <a:defRPr/>
              </a:pPr>
              <a:t>‹#›</a:t>
            </a:fld>
            <a:endParaRPr lang="ru-RU" dirty="0"/>
          </a:p>
        </p:txBody>
      </p:sp>
    </p:spTree>
    <p:extLst>
      <p:ext uri="{BB962C8B-B14F-4D97-AF65-F5344CB8AC3E}">
        <p14:creationId xmlns="" xmlns:p14="http://schemas.microsoft.com/office/powerpoint/2010/main" val="46826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7C7F36D9-182B-4BDF-B883-26421483503D}"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68CFD97-FA2E-49E1-B860-DFC8709DC60F}"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EB3533C2-70A5-4B30-8382-C1BEC5A92B70}"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8B50FE1C-0C8A-488D-8016-F88DD51FAF46}"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632C0C63-221D-4DDB-9AB1-EECC6012176F}"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A2ACB663-FD98-4A4E-999A-315FAAA7E239}"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771C1E49-80D7-4326-AAF9-0C7196AFEDA8}"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527F81D0-41A8-4EB2-B399-D4A1E617345E}"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BE818CA-2869-4274-9293-1F893BDEB982}"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2" r:id="rId15"/>
    <p:sldLayoutId id="2147483793" r:id="rId16"/>
    <p:sldLayoutId id="2147483795"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1060;&#1072;&#1081;&#1083;&#1099;/&#1048;&#1089;&#1090;&#1086;&#1088;&#1080;&#1103;/history.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hyperlink" Target="http://ru.wikipedia.org/w/index.php?title=%D0%A0%D0%B5%D0%BA%D1%82%D0%BE%D1%80%D0%BE%D0%BC%D0%B0%D0%BD%D0%BE%D1%81%D0%BA%D0%BE%D0%BF%D0%B8%D1%8F&amp;action=edit&amp;redlink=1" TargetMode="External"/><Relationship Id="rId13" Type="http://schemas.openxmlformats.org/officeDocument/2006/relationships/hyperlink" Target="http://ru.wikipedia.org/w/index.php?title=%D0%A4%D0%B8%D1%81%D1%82%D1%83%D0%BB%D0%BE%D1%81%D0%BA%D0%BE%D0%BF%D0%B8%D1%8F&amp;action=edit&amp;redlink=1" TargetMode="External"/><Relationship Id="rId18" Type="http://schemas.openxmlformats.org/officeDocument/2006/relationships/hyperlink" Target="http://ru.wikipedia.org/w/index.php?title=%D0%92%D0%B5%D0%BD%D1%82%D1%80%D0%B8%D0%BA%D1%83%D0%BB%D0%BE%D1%81%D0%BA%D0%BE%D0%BF%D0%B8%D1%8F&amp;action=edit&amp;redlink=1" TargetMode="External"/><Relationship Id="rId3" Type="http://schemas.openxmlformats.org/officeDocument/2006/relationships/hyperlink" Target="http://ru.wikipedia.org/wiki/%D0%93%D0%B8%D1%81%D1%82%D0%B5%D1%80%D0%BE%D1%81%D0%BA%D0%BE%D0%BF%D0%B8%D1%8F" TargetMode="External"/><Relationship Id="rId7" Type="http://schemas.openxmlformats.org/officeDocument/2006/relationships/hyperlink" Target="http://ru.wikipedia.org/wiki/%D0%9E%D1%82%D0%BE%D1%81%D0%BA%D0%BE%D0%BF%D0%B8%D1%8F" TargetMode="External"/><Relationship Id="rId12" Type="http://schemas.openxmlformats.org/officeDocument/2006/relationships/hyperlink" Target="http://ru.wikipedia.org/wiki/%D0%93%D0%B0%D1%81%D1%82%D1%80%D0%BE%D1%81%D0%BA%D0%BE%D0%BF%D0%B8%D1%8F" TargetMode="External"/><Relationship Id="rId17" Type="http://schemas.openxmlformats.org/officeDocument/2006/relationships/hyperlink" Target="http://ru.wikipedia.org/w/index.php?title=%D0%90%D1%80%D1%82%D1%80%D0%BE%D1%81%D0%BA%D0%BE%D0%BF%D0%B8%D1%8F&amp;action=edit&amp;redlink=1" TargetMode="External"/><Relationship Id="rId2" Type="http://schemas.openxmlformats.org/officeDocument/2006/relationships/hyperlink" Target="http://ru.wikipedia.org/wiki/%D0%91%D1%80%D0%BE%D0%BD%D1%85%D0%BE%D1%81%D0%BA%D0%BE%D0%BF%D0%B8%D1%8F" TargetMode="External"/><Relationship Id="rId16" Type="http://schemas.openxmlformats.org/officeDocument/2006/relationships/hyperlink" Target="http://ru.wikipedia.org/w/index.php?title=%D0%90%D0%BD%D0%B3%D0%B8%D0%BE%D1%81%D0%BA%D0%BE%D0%BF%D0%B8%D1%8F&amp;action=edit&amp;redlink=1" TargetMode="External"/><Relationship Id="rId1" Type="http://schemas.openxmlformats.org/officeDocument/2006/relationships/slideLayout" Target="../slideLayouts/slideLayout2.xml"/><Relationship Id="rId6" Type="http://schemas.openxmlformats.org/officeDocument/2006/relationships/hyperlink" Target="http://ru.wikipedia.org/wiki/%D0%9B%D0%B0%D0%BF%D0%B0%D1%80%D0%BE%D1%81%D0%BA%D0%BE%D0%BF%D0%B8%D1%8F" TargetMode="External"/><Relationship Id="rId11" Type="http://schemas.openxmlformats.org/officeDocument/2006/relationships/hyperlink" Target="http://ru.wikipedia.org/w/index.php?title=%D0%A6%D0%B8%D1%81%D1%82%D0%BE%D1%81%D0%BA%D0%BE%D0%BF%D0%B8%D1%8F&amp;action=edit&amp;redlink=1" TargetMode="External"/><Relationship Id="rId5" Type="http://schemas.openxmlformats.org/officeDocument/2006/relationships/hyperlink" Target="http://ru.wikipedia.org/wiki/%D0%9A%D0%BE%D0%BB%D1%8C%D0%BF%D0%BE%D1%81%D0%BA%D0%BE%D0%BF%D0%B8%D1%8F" TargetMode="External"/><Relationship Id="rId15" Type="http://schemas.openxmlformats.org/officeDocument/2006/relationships/hyperlink" Target="http://ru.wikipedia.org/w/index.php?title=%D0%9A%D0%B0%D1%80%D0%B4%D0%B8%D0%BE%D1%81%D0%BA%D0%BE%D0%BF%D0%B8%D1%8F&amp;action=edit&amp;redlink=1" TargetMode="External"/><Relationship Id="rId10" Type="http://schemas.openxmlformats.org/officeDocument/2006/relationships/hyperlink" Target="http://ru.wikipedia.org/w/index.php?title=%D0%A5%D0%BE%D0%BB%D0%B0%D0%BD%D0%B3%D0%B8%D0%BE%D1%81%D0%BA%D0%BE%D0%BF%D0%B8%D1%8F&amp;action=edit&amp;redlink=1" TargetMode="External"/><Relationship Id="rId4" Type="http://schemas.openxmlformats.org/officeDocument/2006/relationships/hyperlink" Target="http://ru.wikipedia.org/wiki/%D0%9A%D0%BE%D0%BB%D0%BE%D0%BD%D0%BE%D1%81%D0%BA%D0%BE%D0%BF%D0%B8%D1%8F" TargetMode="External"/><Relationship Id="rId9" Type="http://schemas.openxmlformats.org/officeDocument/2006/relationships/hyperlink" Target="http://ru.wikipedia.org/w/index.php?title=%D0%A3%D1%80%D0%B5%D1%82%D0%B5%D1%80%D0%BE%D1%81%D0%BA%D0%BE%D0%BF%D0%B8%D1%8F&amp;action=edit&amp;redlink=1" TargetMode="External"/><Relationship Id="rId14" Type="http://schemas.openxmlformats.org/officeDocument/2006/relationships/hyperlink" Target="http://ru.wikipedia.org/w/index.php?title=%D0%A2%D0%BE%D1%80%D0%B0%D0%BA%D0%BE%D1%81%D0%BA%D0%BE%D0%BF%D0%B8%D1%8F&amp;action=edit&amp;redlink=1"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7.png"/><Relationship Id="rId4"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6.xml"/><Relationship Id="rId5" Type="http://schemas.openxmlformats.org/officeDocument/2006/relationships/image" Target="../media/image56.jpeg"/><Relationship Id="rId4" Type="http://schemas.openxmlformats.org/officeDocument/2006/relationships/image" Target="../media/image55.jpeg"/></Relationships>
</file>

<file path=ppt/slides/_rels/slide5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6.xml"/><Relationship Id="rId5" Type="http://schemas.openxmlformats.org/officeDocument/2006/relationships/image" Target="../media/image60.jpeg"/><Relationship Id="rId4" Type="http://schemas.openxmlformats.org/officeDocument/2006/relationships/image" Target="../media/image59.jpeg"/></Relationships>
</file>

<file path=ppt/slides/_rels/slide5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 Id="rId5" Type="http://schemas.openxmlformats.org/officeDocument/2006/relationships/image" Target="../media/image69.png"/><Relationship Id="rId4" Type="http://schemas.openxmlformats.org/officeDocument/2006/relationships/image" Target="../media/image68.jpeg"/></Relationships>
</file>

<file path=ppt/slides/_rels/slide6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_____Microsoft_Office_Excel_97-20031.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png"/><Relationship Id="rId1" Type="http://schemas.openxmlformats.org/officeDocument/2006/relationships/slideLayout" Target="../slideLayouts/slideLayout14.xml"/><Relationship Id="rId5" Type="http://schemas.openxmlformats.org/officeDocument/2006/relationships/image" Target="../media/image75.jpeg"/><Relationship Id="rId4" Type="http://schemas.openxmlformats.org/officeDocument/2006/relationships/image" Target="../media/image74.png"/></Relationships>
</file>

<file path=ppt/slides/_rels/slide6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oleObject" Target="../embeddings/oleObject3.bin"/><Relationship Id="rId2" Type="http://schemas.openxmlformats.org/officeDocument/2006/relationships/slideLayout" Target="../slideLayouts/slideLayout16.xml"/><Relationship Id="rId1" Type="http://schemas.openxmlformats.org/officeDocument/2006/relationships/vmlDrawing" Target="../drawings/vmlDrawing3.vml"/><Relationship Id="rId6" Type="http://schemas.openxmlformats.org/officeDocument/2006/relationships/image" Target="../media/image86.png"/><Relationship Id="rId5" Type="http://schemas.openxmlformats.org/officeDocument/2006/relationships/image" Target="../media/image85.jpeg"/><Relationship Id="rId4" Type="http://schemas.openxmlformats.org/officeDocument/2006/relationships/image" Target="../media/image84.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1.jpeg"/><Relationship Id="rId4" Type="http://schemas.openxmlformats.org/officeDocument/2006/relationships/image" Target="../media/image90.jpeg"/></Relationships>
</file>

<file path=ppt/slides/_rels/slide81.xml.rels><?xml version="1.0" encoding="UTF-8" standalone="yes"?>
<Relationships xmlns="http://schemas.openxmlformats.org/package/2006/relationships"><Relationship Id="rId3" Type="http://schemas.openxmlformats.org/officeDocument/2006/relationships/image" Target="../media/image92.jpeg"/><Relationship Id="rId7" Type="http://schemas.openxmlformats.org/officeDocument/2006/relationships/image" Target="../media/image96.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5.jpeg"/><Relationship Id="rId5" Type="http://schemas.openxmlformats.org/officeDocument/2006/relationships/image" Target="../media/image94.jpeg"/><Relationship Id="rId4" Type="http://schemas.openxmlformats.org/officeDocument/2006/relationships/image" Target="../media/image93.jpeg"/></Relationships>
</file>

<file path=ppt/slides/_rels/slide8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98.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85.xml.rels><?xml version="1.0" encoding="UTF-8" standalone="yes"?>
<Relationships xmlns="http://schemas.openxmlformats.org/package/2006/relationships"><Relationship Id="rId8" Type="http://schemas.openxmlformats.org/officeDocument/2006/relationships/image" Target="../media/image106.jpeg"/><Relationship Id="rId3" Type="http://schemas.openxmlformats.org/officeDocument/2006/relationships/image" Target="../media/image101.png"/><Relationship Id="rId7" Type="http://schemas.openxmlformats.org/officeDocument/2006/relationships/image" Target="../media/image105.jpe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104.jpeg"/><Relationship Id="rId5" Type="http://schemas.openxmlformats.org/officeDocument/2006/relationships/image" Target="../media/image103.jpeg"/><Relationship Id="rId4" Type="http://schemas.openxmlformats.org/officeDocument/2006/relationships/image" Target="../media/image102.jpeg"/><Relationship Id="rId9" Type="http://schemas.openxmlformats.org/officeDocument/2006/relationships/image" Target="../media/image107.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Grp="1" noChangeArrowheads="1"/>
          </p:cNvSpPr>
          <p:nvPr>
            <p:ph type="ctrTitle"/>
          </p:nvPr>
        </p:nvSpPr>
        <p:spPr>
          <a:xfrm>
            <a:off x="1331640" y="0"/>
            <a:ext cx="7812361" cy="1412776"/>
          </a:xfrm>
        </p:spPr>
        <p:txBody>
          <a:bodyPr>
            <a:noAutofit/>
          </a:bodyPr>
          <a:lstStyle/>
          <a:p>
            <a:pPr eaLnBrk="1" hangingPunct="1"/>
            <a:r>
              <a:rPr lang="ru-RU" sz="1600" b="1" dirty="0" smtClean="0">
                <a:solidFill>
                  <a:srgbClr val="000000"/>
                </a:solidFill>
                <a:effectLst/>
                <a:latin typeface="+mn-lt"/>
              </a:rPr>
              <a:t>Красноярский государственный медицинский университет</a:t>
            </a:r>
            <a:br>
              <a:rPr lang="ru-RU" sz="1600" b="1" dirty="0" smtClean="0">
                <a:solidFill>
                  <a:srgbClr val="000000"/>
                </a:solidFill>
                <a:effectLst/>
                <a:latin typeface="+mn-lt"/>
              </a:rPr>
            </a:br>
            <a:r>
              <a:rPr lang="ru-RU" sz="1600" b="1" dirty="0" smtClean="0">
                <a:solidFill>
                  <a:srgbClr val="000000"/>
                </a:solidFill>
                <a:effectLst/>
                <a:latin typeface="+mn-lt"/>
              </a:rPr>
              <a:t>им. проф. В.Ф. </a:t>
            </a:r>
            <a:r>
              <a:rPr lang="ru-RU" sz="1600" b="1" dirty="0" err="1" smtClean="0">
                <a:solidFill>
                  <a:srgbClr val="000000"/>
                </a:solidFill>
                <a:effectLst/>
                <a:latin typeface="+mn-lt"/>
              </a:rPr>
              <a:t>Войно-Ясенецкого</a:t>
            </a:r>
            <a:r>
              <a:rPr lang="ru-RU" sz="1600" b="1" dirty="0" smtClean="0">
                <a:solidFill>
                  <a:srgbClr val="000000"/>
                </a:solidFill>
                <a:effectLst/>
                <a:latin typeface="+mn-lt"/>
              </a:rPr>
              <a:t/>
            </a:r>
            <a:br>
              <a:rPr lang="ru-RU" sz="1600" b="1" dirty="0" smtClean="0">
                <a:solidFill>
                  <a:srgbClr val="000000"/>
                </a:solidFill>
                <a:effectLst/>
                <a:latin typeface="+mn-lt"/>
              </a:rPr>
            </a:br>
            <a:r>
              <a:rPr lang="ru-RU" sz="1600" b="1" dirty="0" smtClean="0">
                <a:solidFill>
                  <a:srgbClr val="000000"/>
                </a:solidFill>
                <a:effectLst/>
                <a:latin typeface="+mn-lt"/>
              </a:rPr>
              <a:t>Научно-образовательный центр «Хирургия»</a:t>
            </a:r>
            <a:br>
              <a:rPr lang="ru-RU" sz="1600" b="1" dirty="0" smtClean="0">
                <a:solidFill>
                  <a:srgbClr val="000000"/>
                </a:solidFill>
                <a:effectLst/>
                <a:latin typeface="+mn-lt"/>
              </a:rPr>
            </a:br>
            <a:r>
              <a:rPr lang="ru-RU" sz="1600" b="1" dirty="0" smtClean="0">
                <a:solidFill>
                  <a:srgbClr val="000000"/>
                </a:solidFill>
                <a:effectLst/>
                <a:latin typeface="+mn-lt"/>
              </a:rPr>
              <a:t>Кафедра и клиника хирургических болезней им. проф. Ю.М. </a:t>
            </a:r>
            <a:r>
              <a:rPr lang="ru-RU" sz="1600" b="1" dirty="0" err="1" smtClean="0">
                <a:solidFill>
                  <a:srgbClr val="000000"/>
                </a:solidFill>
                <a:effectLst/>
                <a:latin typeface="+mn-lt"/>
              </a:rPr>
              <a:t>Лубенского</a:t>
            </a:r>
            <a:r>
              <a:rPr lang="ru-RU" sz="1600" b="1" dirty="0" smtClean="0">
                <a:solidFill>
                  <a:srgbClr val="000000"/>
                </a:solidFill>
                <a:effectLst/>
                <a:latin typeface="+mn-lt"/>
              </a:rPr>
              <a:t/>
            </a:r>
            <a:br>
              <a:rPr lang="ru-RU" sz="1600" b="1" dirty="0" smtClean="0">
                <a:solidFill>
                  <a:srgbClr val="000000"/>
                </a:solidFill>
                <a:effectLst/>
                <a:latin typeface="+mn-lt"/>
              </a:rPr>
            </a:br>
            <a:r>
              <a:rPr lang="ru-RU" sz="1600" b="1" dirty="0" smtClean="0">
                <a:solidFill>
                  <a:srgbClr val="000000"/>
                </a:solidFill>
                <a:effectLst/>
                <a:latin typeface="+mn-lt"/>
              </a:rPr>
              <a:t>зав. кафедрой: д.м н., доц. </a:t>
            </a:r>
            <a:r>
              <a:rPr lang="ru-RU" sz="1600" b="1" dirty="0" err="1" smtClean="0">
                <a:solidFill>
                  <a:srgbClr val="000000"/>
                </a:solidFill>
                <a:effectLst/>
                <a:latin typeface="+mn-lt"/>
              </a:rPr>
              <a:t>Здзитовецкий</a:t>
            </a:r>
            <a:r>
              <a:rPr lang="ru-RU" sz="1600" b="1" dirty="0" smtClean="0">
                <a:solidFill>
                  <a:srgbClr val="000000"/>
                </a:solidFill>
                <a:effectLst/>
                <a:latin typeface="+mn-lt"/>
              </a:rPr>
              <a:t> Д.Э.</a:t>
            </a:r>
          </a:p>
        </p:txBody>
      </p:sp>
      <p:sp>
        <p:nvSpPr>
          <p:cNvPr id="2051" name="Rectangle 3"/>
          <p:cNvSpPr>
            <a:spLocks noGrp="1" noChangeArrowheads="1"/>
          </p:cNvSpPr>
          <p:nvPr>
            <p:ph type="subTitle" idx="1"/>
          </p:nvPr>
        </p:nvSpPr>
        <p:spPr>
          <a:xfrm>
            <a:off x="0" y="4869160"/>
            <a:ext cx="9144000" cy="432048"/>
          </a:xfrm>
        </p:spPr>
        <p:txBody>
          <a:bodyPr>
            <a:normAutofit/>
          </a:bodyPr>
          <a:lstStyle/>
          <a:p>
            <a:pPr eaLnBrk="1" hangingPunct="1">
              <a:lnSpc>
                <a:spcPct val="90000"/>
              </a:lnSpc>
            </a:pPr>
            <a:r>
              <a:rPr lang="ru-RU" sz="2000" b="1" dirty="0" smtClean="0">
                <a:solidFill>
                  <a:srgbClr val="000000"/>
                </a:solidFill>
                <a:effectLst/>
                <a:latin typeface="+mj-lt"/>
              </a:rPr>
              <a:t>к.м.н., доц. Борисов Р.Н.</a:t>
            </a:r>
          </a:p>
        </p:txBody>
      </p:sp>
      <p:sp>
        <p:nvSpPr>
          <p:cNvPr id="4" name="Прямоугольник 3"/>
          <p:cNvSpPr/>
          <p:nvPr/>
        </p:nvSpPr>
        <p:spPr>
          <a:xfrm>
            <a:off x="0" y="1988840"/>
            <a:ext cx="9144000" cy="1754326"/>
          </a:xfrm>
          <a:prstGeom prst="rect">
            <a:avLst/>
          </a:prstGeom>
        </p:spPr>
        <p:txBody>
          <a:bodyPr wrap="square">
            <a:spAutoFit/>
          </a:bodyPr>
          <a:lstStyle/>
          <a:p>
            <a:pPr algn="ctr"/>
            <a:r>
              <a:rPr lang="ru-RU" sz="5400" b="1" dirty="0" smtClean="0">
                <a:solidFill>
                  <a:srgbClr val="FF0000"/>
                </a:solidFill>
                <a:latin typeface="+mj-lt"/>
              </a:rPr>
              <a:t>ЭНДОСКОПИЧЕСКАЯ ХИРУРГИЯ</a:t>
            </a:r>
            <a:endParaRPr lang="ru-RU" sz="5400" dirty="0">
              <a:solidFill>
                <a:srgbClr val="FF0000"/>
              </a:solidFill>
              <a:latin typeface="+mj-lt"/>
            </a:endParaRPr>
          </a:p>
        </p:txBody>
      </p:sp>
      <p:sp>
        <p:nvSpPr>
          <p:cNvPr id="5" name="Прямоугольник 4"/>
          <p:cNvSpPr/>
          <p:nvPr/>
        </p:nvSpPr>
        <p:spPr>
          <a:xfrm>
            <a:off x="0" y="6093296"/>
            <a:ext cx="9144000" cy="369332"/>
          </a:xfrm>
          <a:prstGeom prst="rect">
            <a:avLst/>
          </a:prstGeom>
        </p:spPr>
        <p:txBody>
          <a:bodyPr wrap="square">
            <a:spAutoFit/>
          </a:bodyPr>
          <a:lstStyle/>
          <a:p>
            <a:pPr algn="ctr"/>
            <a:r>
              <a:rPr lang="ru-RU" b="1" dirty="0" smtClean="0">
                <a:solidFill>
                  <a:srgbClr val="000000"/>
                </a:solidFill>
                <a:latin typeface="+mj-lt"/>
              </a:rPr>
              <a:t>25</a:t>
            </a:r>
            <a:r>
              <a:rPr lang="ru-RU" b="1" dirty="0" smtClean="0">
                <a:solidFill>
                  <a:srgbClr val="000000"/>
                </a:solidFill>
                <a:latin typeface="+mj-lt"/>
              </a:rPr>
              <a:t> марта 2016 </a:t>
            </a:r>
            <a:r>
              <a:rPr lang="ru-RU" b="1" dirty="0" smtClean="0">
                <a:solidFill>
                  <a:srgbClr val="000000"/>
                </a:solidFill>
                <a:latin typeface="+mj-lt"/>
              </a:rPr>
              <a:t>г.</a:t>
            </a:r>
            <a:endParaRPr lang="ru-RU" b="1" dirty="0">
              <a:solidFill>
                <a:srgbClr val="000000"/>
              </a:solidFill>
              <a:latin typeface="+mj-lt"/>
            </a:endParaRPr>
          </a:p>
        </p:txBody>
      </p:sp>
      <p:sp>
        <p:nvSpPr>
          <p:cNvPr id="6" name="Rectangle 3"/>
          <p:cNvSpPr txBox="1">
            <a:spLocks noChangeArrowheads="1"/>
          </p:cNvSpPr>
          <p:nvPr/>
        </p:nvSpPr>
        <p:spPr>
          <a:xfrm>
            <a:off x="0" y="3861048"/>
            <a:ext cx="9144000" cy="648072"/>
          </a:xfrm>
          <a:prstGeom prst="rect">
            <a:avLst/>
          </a:prstGeom>
        </p:spPr>
        <p:txBody>
          <a:bodyPr vert="horz" lIns="91440" tIns="45720" rIns="91440" bIns="45720" rtlCol="0">
            <a:normAutofit lnSpcReduction="10000"/>
          </a:bodyPr>
          <a:lstStyle/>
          <a:p>
            <a:pPr lvl="0" algn="ctr" fontAlgn="auto">
              <a:spcBef>
                <a:spcPts val="0"/>
              </a:spcBef>
              <a:spcAft>
                <a:spcPts val="0"/>
              </a:spcAft>
            </a:pPr>
            <a:r>
              <a:rPr lang="ru-RU" sz="2000" b="1" dirty="0" smtClean="0">
                <a:solidFill>
                  <a:srgbClr val="000000"/>
                </a:solidFill>
                <a:latin typeface="+mj-lt"/>
              </a:rPr>
              <a:t>лекция для студентов 6 курса, обучающихся по</a:t>
            </a:r>
            <a:br>
              <a:rPr lang="ru-RU" sz="2000" b="1" dirty="0" smtClean="0">
                <a:solidFill>
                  <a:srgbClr val="000000"/>
                </a:solidFill>
                <a:latin typeface="+mj-lt"/>
              </a:rPr>
            </a:br>
            <a:r>
              <a:rPr lang="ru-RU" sz="2000" b="1" dirty="0" smtClean="0">
                <a:solidFill>
                  <a:srgbClr val="000000"/>
                </a:solidFill>
                <a:latin typeface="+mj-lt"/>
              </a:rPr>
              <a:t>специальности 060101 «Лечебное дело»</a:t>
            </a:r>
            <a:endParaRPr kumimoji="0" lang="ru-RU" sz="2000" b="1" i="0" u="none" strike="noStrike" kern="1200" cap="none" spc="0" normalizeH="0" baseline="0" noProof="0" dirty="0" smtClean="0">
              <a:ln>
                <a:noFill/>
              </a:ln>
              <a:solidFill>
                <a:srgbClr val="000000"/>
              </a:solidFill>
              <a:effectLst/>
              <a:uLnTx/>
              <a:uFillTx/>
              <a:latin typeface="+mj-lt"/>
              <a:ea typeface="+mn-ea"/>
              <a:cs typeface="+mn-cs"/>
            </a:endParaRPr>
          </a:p>
        </p:txBody>
      </p:sp>
      <p:pic>
        <p:nvPicPr>
          <p:cNvPr id="7" name="Рисунок 6" descr="Логотип КрасГМУ.jpg"/>
          <p:cNvPicPr>
            <a:picLocks noChangeAspect="1"/>
          </p:cNvPicPr>
          <p:nvPr/>
        </p:nvPicPr>
        <p:blipFill>
          <a:blip r:embed="rId2" cstate="print"/>
          <a:stretch>
            <a:fillRect/>
          </a:stretch>
        </p:blipFill>
        <p:spPr>
          <a:xfrm>
            <a:off x="0" y="0"/>
            <a:ext cx="1691680" cy="170515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eaLnBrk="1" hangingPunct="1">
              <a:defRPr/>
            </a:pPr>
            <a:r>
              <a:rPr lang="ru-RU" b="1" dirty="0" smtClean="0">
                <a:solidFill>
                  <a:srgbClr val="FF0000"/>
                </a:solidFill>
              </a:rPr>
              <a:t>История </a:t>
            </a:r>
            <a:r>
              <a:rPr lang="ru-RU" b="1" dirty="0" err="1" smtClean="0">
                <a:solidFill>
                  <a:srgbClr val="FF0000"/>
                </a:solidFill>
              </a:rPr>
              <a:t>эндохирургии</a:t>
            </a:r>
            <a:endParaRPr lang="ru-RU" b="1" dirty="0" smtClean="0">
              <a:solidFill>
                <a:srgbClr val="FF0000"/>
              </a:solidFill>
            </a:endParaRPr>
          </a:p>
        </p:txBody>
      </p:sp>
      <p:sp>
        <p:nvSpPr>
          <p:cNvPr id="7171" name="Rectangle 3"/>
          <p:cNvSpPr>
            <a:spLocks noGrp="1" noChangeArrowheads="1"/>
          </p:cNvSpPr>
          <p:nvPr>
            <p:ph idx="1"/>
          </p:nvPr>
        </p:nvSpPr>
        <p:spPr/>
        <p:txBody>
          <a:bodyPr/>
          <a:lstStyle/>
          <a:p>
            <a:pPr marL="0" indent="0" eaLnBrk="1" hangingPunct="1">
              <a:buNone/>
              <a:defRPr/>
            </a:pPr>
            <a:r>
              <a:rPr lang="ru-RU" sz="2000" dirty="0" smtClean="0"/>
              <a:t>Эндоскопическая диагностика начала применяться с конца XVIII столетия и прошла в своём развитии несколько последовательных этапов, каждый из которых характеризовался совершенствованием аппаратуры и появлением новых методов</a:t>
            </a:r>
          </a:p>
          <a:p>
            <a:pPr marL="0" indent="0" eaLnBrk="1" hangingPunct="1">
              <a:buNone/>
              <a:defRPr/>
            </a:pPr>
            <a:endParaRPr lang="ru-RU" sz="2000" dirty="0" smtClean="0"/>
          </a:p>
          <a:p>
            <a:pPr algn="ctr" eaLnBrk="1" hangingPunct="1">
              <a:buFont typeface="Wingdings" pitchFamily="2" charset="2"/>
              <a:buNone/>
              <a:defRPr/>
            </a:pPr>
            <a:r>
              <a:rPr lang="ru-RU" sz="2800" b="1" dirty="0" smtClean="0"/>
              <a:t>Основные периоды развития эндоскопии:</a:t>
            </a:r>
          </a:p>
          <a:p>
            <a:pPr eaLnBrk="1" hangingPunct="1">
              <a:buFont typeface="Wingdings" pitchFamily="2" charset="2"/>
              <a:buNone/>
              <a:defRPr/>
            </a:pPr>
            <a:r>
              <a:rPr lang="ru-RU" sz="2800" dirty="0" smtClean="0"/>
              <a:t>1. </a:t>
            </a:r>
            <a:r>
              <a:rPr lang="ru-RU" sz="2800" dirty="0" smtClean="0">
                <a:hlinkClick r:id="rId2" action="ppaction://hlinkfile"/>
              </a:rPr>
              <a:t>Ригидный</a:t>
            </a:r>
            <a:r>
              <a:rPr lang="ru-RU" sz="2800" dirty="0" smtClean="0"/>
              <a:t>: 1795-1932 гг.</a:t>
            </a:r>
          </a:p>
          <a:p>
            <a:pPr eaLnBrk="1" hangingPunct="1">
              <a:buFont typeface="Wingdings" pitchFamily="2" charset="2"/>
              <a:buNone/>
              <a:defRPr/>
            </a:pPr>
            <a:r>
              <a:rPr lang="ru-RU" sz="2800" dirty="0" smtClean="0"/>
              <a:t>2. </a:t>
            </a:r>
            <a:r>
              <a:rPr lang="ru-RU" sz="2800" dirty="0" err="1" smtClean="0">
                <a:hlinkClick r:id="rId2" action="ppaction://hlinkfile"/>
              </a:rPr>
              <a:t>Полугибкий</a:t>
            </a:r>
            <a:r>
              <a:rPr lang="ru-RU" sz="2800" dirty="0" smtClean="0"/>
              <a:t>: 1932-1958 гг.</a:t>
            </a:r>
          </a:p>
          <a:p>
            <a:pPr eaLnBrk="1" hangingPunct="1">
              <a:buFont typeface="Wingdings" pitchFamily="2" charset="2"/>
              <a:buNone/>
              <a:defRPr/>
            </a:pPr>
            <a:r>
              <a:rPr lang="ru-RU" sz="2800" dirty="0" smtClean="0"/>
              <a:t>3. </a:t>
            </a:r>
            <a:r>
              <a:rPr lang="ru-RU" sz="2800" dirty="0" smtClean="0">
                <a:hlinkClick r:id="rId2" action="ppaction://hlinkfile"/>
              </a:rPr>
              <a:t>Волоконно-оптический</a:t>
            </a:r>
            <a:r>
              <a:rPr lang="ru-RU" sz="2800" dirty="0" smtClean="0"/>
              <a:t>: 1958-1981 гг.</a:t>
            </a:r>
          </a:p>
          <a:p>
            <a:pPr eaLnBrk="1" hangingPunct="1">
              <a:buFont typeface="Wingdings" pitchFamily="2" charset="2"/>
              <a:buNone/>
              <a:defRPr/>
            </a:pPr>
            <a:r>
              <a:rPr lang="ru-RU" sz="2800" dirty="0" smtClean="0"/>
              <a:t>4. </a:t>
            </a:r>
            <a:r>
              <a:rPr lang="ru-RU" sz="2800" dirty="0" smtClean="0">
                <a:hlinkClick r:id="rId2" action="ppaction://hlinkfile"/>
              </a:rPr>
              <a:t>Электронный</a:t>
            </a:r>
            <a:r>
              <a:rPr lang="ru-RU" sz="2800" dirty="0" smtClean="0"/>
              <a:t>: с 1981 г. по настоящее время</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pPr eaLnBrk="1" hangingPunct="1">
              <a:defRPr/>
            </a:pPr>
            <a:r>
              <a:rPr lang="ru-RU" b="1" dirty="0" smtClean="0">
                <a:solidFill>
                  <a:srgbClr val="FF0000"/>
                </a:solidFill>
              </a:rPr>
              <a:t>Ригидный период</a:t>
            </a:r>
          </a:p>
        </p:txBody>
      </p:sp>
      <p:sp>
        <p:nvSpPr>
          <p:cNvPr id="8198" name="Rectangle 6"/>
          <p:cNvSpPr>
            <a:spLocks noGrp="1" noRot="1" noChangeArrowheads="1"/>
          </p:cNvSpPr>
          <p:nvPr>
            <p:ph sz="half" idx="1"/>
          </p:nvPr>
        </p:nvSpPr>
        <p:spPr>
          <a:xfrm>
            <a:off x="467544" y="1988840"/>
            <a:ext cx="4038600" cy="3744416"/>
          </a:xfrm>
        </p:spPr>
        <p:txBody>
          <a:bodyPr/>
          <a:lstStyle/>
          <a:p>
            <a:pPr marL="0" indent="0" eaLnBrk="1" hangingPunct="1">
              <a:lnSpc>
                <a:spcPct val="80000"/>
              </a:lnSpc>
              <a:buNone/>
              <a:defRPr/>
            </a:pPr>
            <a:r>
              <a:rPr lang="ru-RU" dirty="0" smtClean="0"/>
              <a:t>1806 г. - </a:t>
            </a:r>
            <a:r>
              <a:rPr lang="ru-RU" dirty="0" err="1" smtClean="0"/>
              <a:t>Philip</a:t>
            </a:r>
            <a:r>
              <a:rPr lang="ru-RU" dirty="0" smtClean="0"/>
              <a:t> </a:t>
            </a:r>
            <a:r>
              <a:rPr lang="ru-RU" dirty="0" err="1" smtClean="0"/>
              <a:t>Bozzini</a:t>
            </a:r>
            <a:r>
              <a:rPr lang="ru-RU" dirty="0" smtClean="0"/>
              <a:t> (1773-1809) -изобретатель первого эндоскопа! Сконструировал аппарат «L</a:t>
            </a:r>
            <a:r>
              <a:rPr lang="en-US" dirty="0" err="1" smtClean="0"/>
              <a:t>ichtleiter</a:t>
            </a:r>
            <a:r>
              <a:rPr lang="ru-RU" dirty="0" smtClean="0"/>
              <a:t>» (проводник света, </a:t>
            </a:r>
            <a:r>
              <a:rPr lang="ru-RU" dirty="0" err="1" smtClean="0"/>
              <a:t>световод</a:t>
            </a:r>
            <a:r>
              <a:rPr lang="ru-RU" dirty="0" smtClean="0"/>
              <a:t>) для исследования прямой кишки и матки (источник света – свеча)</a:t>
            </a:r>
          </a:p>
        </p:txBody>
      </p:sp>
      <p:pic>
        <p:nvPicPr>
          <p:cNvPr id="3" name="Объект 2"/>
          <p:cNvPicPr>
            <a:picLocks noGrp="1" noChangeAspect="1"/>
          </p:cNvPicPr>
          <p:nvPr>
            <p:ph sz="half" idx="2"/>
          </p:nvPr>
        </p:nvPicPr>
        <p:blipFill>
          <a:blip r:embed="rId2" cstate="print">
            <a:extLst>
              <a:ext uri="{28A0092B-C50C-407E-A947-70E740481C1C}">
                <a14:useLocalDpi xmlns="" xmlns:a14="http://schemas.microsoft.com/office/drawing/2010/main" val="0"/>
              </a:ext>
            </a:extLst>
          </a:blip>
          <a:stretch>
            <a:fillRect/>
          </a:stretch>
        </p:blipFill>
        <p:spPr>
          <a:xfrm>
            <a:off x="5004048" y="2276872"/>
            <a:ext cx="3375292" cy="288925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455613" y="765175"/>
            <a:ext cx="8226425" cy="5330825"/>
          </a:xfrm>
        </p:spPr>
        <p:txBody>
          <a:bodyPr/>
          <a:lstStyle/>
          <a:p>
            <a:pPr eaLnBrk="1" hangingPunct="1">
              <a:lnSpc>
                <a:spcPct val="80000"/>
              </a:lnSpc>
              <a:defRPr/>
            </a:pPr>
            <a:endParaRPr lang="ru-RU" sz="1200" smtClean="0"/>
          </a:p>
          <a:p>
            <a:pPr eaLnBrk="1" hangingPunct="1">
              <a:lnSpc>
                <a:spcPct val="80000"/>
              </a:lnSpc>
              <a:defRPr/>
            </a:pPr>
            <a:endParaRPr lang="ru-RU" sz="1200" smtClean="0"/>
          </a:p>
        </p:txBody>
      </p:sp>
      <p:pic>
        <p:nvPicPr>
          <p:cNvPr id="12291" name="Picture 4" descr="ris_02"/>
          <p:cNvPicPr>
            <a:picLocks noChangeAspect="1" noChangeArrowheads="1"/>
          </p:cNvPicPr>
          <p:nvPr/>
        </p:nvPicPr>
        <p:blipFill>
          <a:blip r:embed="rId2" cstate="print"/>
          <a:srcRect/>
          <a:stretch>
            <a:fillRect/>
          </a:stretch>
        </p:blipFill>
        <p:spPr bwMode="auto">
          <a:xfrm>
            <a:off x="452966" y="764704"/>
            <a:ext cx="4319588" cy="2376487"/>
          </a:xfrm>
          <a:prstGeom prst="rect">
            <a:avLst/>
          </a:prstGeom>
          <a:noFill/>
          <a:ln w="9525">
            <a:noFill/>
            <a:miter lim="800000"/>
            <a:headEnd/>
            <a:tailEnd/>
          </a:ln>
        </p:spPr>
      </p:pic>
      <p:pic>
        <p:nvPicPr>
          <p:cNvPr id="12292" name="Picture 5" descr="ris_00"/>
          <p:cNvPicPr>
            <a:picLocks noChangeAspect="1" noChangeArrowheads="1"/>
          </p:cNvPicPr>
          <p:nvPr/>
        </p:nvPicPr>
        <p:blipFill>
          <a:blip r:embed="rId3" cstate="print"/>
          <a:srcRect/>
          <a:stretch>
            <a:fillRect/>
          </a:stretch>
        </p:blipFill>
        <p:spPr bwMode="auto">
          <a:xfrm>
            <a:off x="5580063" y="3357563"/>
            <a:ext cx="3168650" cy="3097212"/>
          </a:xfrm>
          <a:prstGeom prst="rect">
            <a:avLst/>
          </a:prstGeom>
          <a:noFill/>
          <a:ln w="9525">
            <a:noFill/>
            <a:miter lim="800000"/>
            <a:headEnd/>
            <a:tailEnd/>
          </a:ln>
        </p:spPr>
      </p:pic>
      <p:sp>
        <p:nvSpPr>
          <p:cNvPr id="10246" name="Rectangle 6"/>
          <p:cNvSpPr>
            <a:spLocks noRot="1" noChangeArrowheads="1"/>
          </p:cNvSpPr>
          <p:nvPr/>
        </p:nvSpPr>
        <p:spPr bwMode="auto">
          <a:xfrm>
            <a:off x="251520" y="3357563"/>
            <a:ext cx="5364163" cy="3500437"/>
          </a:xfrm>
          <a:prstGeom prst="rect">
            <a:avLst/>
          </a:prstGeom>
          <a:noFill/>
          <a:ln w="9525">
            <a:noFill/>
            <a:miter lim="800000"/>
            <a:headEnd/>
            <a:tailEnd/>
          </a:ln>
          <a:effectLst/>
        </p:spPr>
        <p:txBody>
          <a:bodyPr/>
          <a:lstStyle/>
          <a:p>
            <a:pPr marL="342900" indent="-342900">
              <a:lnSpc>
                <a:spcPct val="80000"/>
              </a:lnSpc>
              <a:spcBef>
                <a:spcPct val="20000"/>
              </a:spcBef>
              <a:buSzPct val="115000"/>
              <a:buFont typeface="Wingdings" pitchFamily="2" charset="2"/>
              <a:buChar char="§"/>
              <a:defRPr/>
            </a:pPr>
            <a:r>
              <a:rPr lang="ru-RU" sz="2400" dirty="0">
                <a:latin typeface="+mj-lt"/>
              </a:rPr>
              <a:t>1876 г. - Макс </a:t>
            </a:r>
            <a:r>
              <a:rPr lang="ru-RU" sz="2400" dirty="0" err="1">
                <a:latin typeface="+mj-lt"/>
              </a:rPr>
              <a:t>Нитце</a:t>
            </a:r>
            <a:r>
              <a:rPr lang="ru-RU" sz="2400" dirty="0">
                <a:latin typeface="+mj-lt"/>
              </a:rPr>
              <a:t> предложил прибор с источником света, который мог быть </a:t>
            </a:r>
            <a:r>
              <a:rPr lang="ru-RU" sz="2400" dirty="0" smtClean="0">
                <a:latin typeface="+mj-lt"/>
              </a:rPr>
              <a:t>введён </a:t>
            </a:r>
            <a:r>
              <a:rPr lang="ru-RU" sz="2400" dirty="0">
                <a:latin typeface="+mj-lt"/>
              </a:rPr>
              <a:t>в полость мочевого пузыря (металлический катетер с загнутым концом</a:t>
            </a:r>
            <a:r>
              <a:rPr lang="ru-RU" sz="2400" dirty="0" smtClean="0">
                <a:latin typeface="+mj-lt"/>
              </a:rPr>
              <a:t>)</a:t>
            </a:r>
          </a:p>
          <a:p>
            <a:pPr marL="342900" indent="-342900">
              <a:lnSpc>
                <a:spcPct val="80000"/>
              </a:lnSpc>
              <a:spcBef>
                <a:spcPct val="20000"/>
              </a:spcBef>
              <a:buSzPct val="115000"/>
              <a:buFont typeface="Wingdings" pitchFamily="2" charset="2"/>
              <a:buChar char="§"/>
              <a:defRPr/>
            </a:pPr>
            <a:endParaRPr lang="ru-RU" sz="2400" dirty="0">
              <a:latin typeface="+mj-lt"/>
            </a:endParaRPr>
          </a:p>
          <a:p>
            <a:pPr marL="342900" indent="-342900">
              <a:lnSpc>
                <a:spcPct val="80000"/>
              </a:lnSpc>
              <a:spcBef>
                <a:spcPct val="20000"/>
              </a:spcBef>
              <a:buSzPct val="115000"/>
              <a:buFont typeface="Wingdings" pitchFamily="2" charset="2"/>
              <a:buChar char="§"/>
              <a:defRPr/>
            </a:pPr>
            <a:r>
              <a:rPr lang="ru-RU" sz="2400" dirty="0">
                <a:latin typeface="+mj-lt"/>
              </a:rPr>
              <a:t>В результате этой работы созданы инструменты, названные цистоскопами </a:t>
            </a:r>
            <a:r>
              <a:rPr lang="ru-RU" sz="2400" dirty="0" err="1" smtClean="0">
                <a:latin typeface="+mj-lt"/>
              </a:rPr>
              <a:t>Нитце-Лейтера</a:t>
            </a:r>
            <a:endParaRPr lang="ru-RU" sz="3200" dirty="0">
              <a:latin typeface="+mj-lt"/>
            </a:endParaRPr>
          </a:p>
        </p:txBody>
      </p:sp>
      <p:sp>
        <p:nvSpPr>
          <p:cNvPr id="10247" name="Rectangle 7"/>
          <p:cNvSpPr>
            <a:spLocks noRot="1" noChangeArrowheads="1"/>
          </p:cNvSpPr>
          <p:nvPr/>
        </p:nvSpPr>
        <p:spPr bwMode="auto">
          <a:xfrm>
            <a:off x="4932040" y="1084405"/>
            <a:ext cx="4196614" cy="1368425"/>
          </a:xfrm>
          <a:prstGeom prst="rect">
            <a:avLst/>
          </a:prstGeom>
          <a:noFill/>
          <a:ln w="9525">
            <a:noFill/>
            <a:miter lim="800000"/>
            <a:headEnd/>
            <a:tailEnd/>
          </a:ln>
          <a:effectLst/>
        </p:spPr>
        <p:txBody>
          <a:bodyPr/>
          <a:lstStyle/>
          <a:p>
            <a:pPr marL="342900" indent="-342900">
              <a:lnSpc>
                <a:spcPct val="80000"/>
              </a:lnSpc>
              <a:spcBef>
                <a:spcPct val="20000"/>
              </a:spcBef>
              <a:buSzPct val="115000"/>
              <a:buFont typeface="Wingdings" pitchFamily="2" charset="2"/>
              <a:buChar char="§"/>
              <a:defRPr/>
            </a:pPr>
            <a:r>
              <a:rPr lang="ru-RU" sz="2400" dirty="0">
                <a:latin typeface="+mj-lt"/>
              </a:rPr>
              <a:t>1876 г. - </a:t>
            </a:r>
            <a:r>
              <a:rPr lang="ru-RU" sz="2400" dirty="0" err="1">
                <a:latin typeface="+mj-lt"/>
              </a:rPr>
              <a:t>Руттенберг</a:t>
            </a:r>
            <a:r>
              <a:rPr lang="ru-RU" sz="2400" dirty="0">
                <a:latin typeface="+mj-lt"/>
              </a:rPr>
              <a:t> впервые использовал воздух для наполнения исследуемой </a:t>
            </a:r>
            <a:r>
              <a:rPr lang="ru-RU" sz="2400" dirty="0" smtClean="0">
                <a:latin typeface="+mj-lt"/>
              </a:rPr>
              <a:t>полости</a:t>
            </a:r>
            <a:endParaRPr lang="ru-RU" sz="2400" dirty="0">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6" name="Rectangle 4"/>
          <p:cNvSpPr>
            <a:spLocks noRot="1" noChangeArrowheads="1"/>
          </p:cNvSpPr>
          <p:nvPr/>
        </p:nvSpPr>
        <p:spPr bwMode="auto">
          <a:xfrm>
            <a:off x="0" y="548680"/>
            <a:ext cx="4716016" cy="6119812"/>
          </a:xfrm>
          <a:prstGeom prst="rect">
            <a:avLst/>
          </a:prstGeom>
          <a:noFill/>
          <a:ln w="9525">
            <a:noFill/>
            <a:miter lim="800000"/>
            <a:headEnd/>
            <a:tailEnd/>
          </a:ln>
          <a:effectLst/>
        </p:spPr>
        <p:txBody>
          <a:bodyPr/>
          <a:lstStyle/>
          <a:p>
            <a:pPr marL="438150" indent="-342900">
              <a:spcBef>
                <a:spcPts val="0"/>
              </a:spcBef>
              <a:buSzPct val="115000"/>
              <a:buFont typeface="Wingdings" pitchFamily="2" charset="2"/>
              <a:buChar char="§"/>
              <a:defRPr/>
            </a:pPr>
            <a:r>
              <a:rPr lang="ru-RU" sz="2000" b="1" dirty="0">
                <a:latin typeface="+mj-lt"/>
              </a:rPr>
              <a:t>1910 г</a:t>
            </a:r>
            <a:r>
              <a:rPr lang="ru-RU" sz="2000" b="1" dirty="0" smtClean="0">
                <a:latin typeface="+mj-lt"/>
              </a:rPr>
              <a:t>.</a:t>
            </a:r>
            <a:r>
              <a:rPr lang="ru-RU" sz="2000" dirty="0" smtClean="0">
                <a:latin typeface="+mj-lt"/>
              </a:rPr>
              <a:t> - </a:t>
            </a:r>
            <a:r>
              <a:rPr lang="ru-RU" sz="2000" dirty="0" err="1">
                <a:latin typeface="+mj-lt"/>
              </a:rPr>
              <a:t>Якобеус</a:t>
            </a:r>
            <a:r>
              <a:rPr lang="ru-RU" sz="2000" dirty="0">
                <a:latin typeface="+mj-lt"/>
              </a:rPr>
              <a:t> предложил термины </a:t>
            </a:r>
            <a:r>
              <a:rPr lang="ru-RU" sz="2000" dirty="0" smtClean="0">
                <a:latin typeface="+mj-lt"/>
              </a:rPr>
              <a:t>«лапароскопия» </a:t>
            </a:r>
            <a:r>
              <a:rPr lang="ru-RU" sz="2000" dirty="0">
                <a:latin typeface="+mj-lt"/>
              </a:rPr>
              <a:t>и </a:t>
            </a:r>
            <a:r>
              <a:rPr lang="ru-RU" sz="2000" dirty="0" smtClean="0">
                <a:latin typeface="+mj-lt"/>
              </a:rPr>
              <a:t>«торакоскопия»</a:t>
            </a:r>
            <a:endParaRPr lang="ru-RU" sz="2000" dirty="0">
              <a:latin typeface="+mj-lt"/>
            </a:endParaRPr>
          </a:p>
          <a:p>
            <a:pPr marL="438150" indent="-342900">
              <a:spcBef>
                <a:spcPts val="0"/>
              </a:spcBef>
              <a:buSzPct val="115000"/>
              <a:buFont typeface="Wingdings" pitchFamily="2" charset="2"/>
              <a:buChar char="§"/>
              <a:defRPr/>
            </a:pPr>
            <a:endParaRPr lang="ru-RU" sz="2000" dirty="0">
              <a:latin typeface="+mj-lt"/>
            </a:endParaRPr>
          </a:p>
          <a:p>
            <a:pPr marL="438150" indent="-342900">
              <a:spcBef>
                <a:spcPts val="0"/>
              </a:spcBef>
              <a:buSzPct val="115000"/>
              <a:buFont typeface="Wingdings" pitchFamily="2" charset="2"/>
              <a:buChar char="§"/>
              <a:defRPr/>
            </a:pPr>
            <a:r>
              <a:rPr lang="ru-RU" sz="2000" b="1" dirty="0" smtClean="0">
                <a:latin typeface="+mj-lt"/>
              </a:rPr>
              <a:t>1921-1922 гг.</a:t>
            </a:r>
            <a:r>
              <a:rPr lang="ru-RU" sz="2000" dirty="0" smtClean="0">
                <a:latin typeface="+mj-lt"/>
              </a:rPr>
              <a:t> - </a:t>
            </a:r>
            <a:r>
              <a:rPr lang="ru-RU" sz="2000" dirty="0" err="1" smtClean="0">
                <a:latin typeface="+mj-lt"/>
              </a:rPr>
              <a:t>Вериш</a:t>
            </a:r>
            <a:r>
              <a:rPr lang="ru-RU" sz="2000" dirty="0" smtClean="0">
                <a:latin typeface="+mj-lt"/>
              </a:rPr>
              <a:t> </a:t>
            </a:r>
            <a:r>
              <a:rPr lang="ru-RU" sz="2000" dirty="0">
                <a:latin typeface="+mj-lt"/>
              </a:rPr>
              <a:t>для лапароскопии стал использовать не цистоскоп, а специально сконструированный оптический прибор и специальную </a:t>
            </a:r>
            <a:r>
              <a:rPr lang="ru-RU" sz="2000" dirty="0" smtClean="0">
                <a:latin typeface="+mj-lt"/>
              </a:rPr>
              <a:t>иглу </a:t>
            </a:r>
            <a:r>
              <a:rPr lang="ru-RU" sz="2000" dirty="0">
                <a:latin typeface="+mj-lt"/>
              </a:rPr>
              <a:t>для наложения </a:t>
            </a:r>
            <a:r>
              <a:rPr lang="ru-RU" sz="2000" dirty="0" err="1" smtClean="0">
                <a:latin typeface="+mj-lt"/>
              </a:rPr>
              <a:t>перитонеума</a:t>
            </a:r>
            <a:endParaRPr lang="ru-RU" sz="2000" dirty="0" smtClean="0">
              <a:latin typeface="+mj-lt"/>
            </a:endParaRPr>
          </a:p>
          <a:p>
            <a:pPr marL="438150" indent="-342900">
              <a:spcBef>
                <a:spcPts val="0"/>
              </a:spcBef>
              <a:buSzPct val="115000"/>
              <a:buFont typeface="Wingdings" pitchFamily="2" charset="2"/>
              <a:buChar char="§"/>
              <a:defRPr/>
            </a:pPr>
            <a:endParaRPr lang="ru-RU" sz="2000" dirty="0">
              <a:latin typeface="+mj-lt"/>
            </a:endParaRPr>
          </a:p>
          <a:p>
            <a:pPr marL="438150" indent="-342900">
              <a:spcBef>
                <a:spcPts val="0"/>
              </a:spcBef>
              <a:buSzPct val="115000"/>
              <a:buFont typeface="Wingdings" pitchFamily="2" charset="2"/>
              <a:buChar char="§"/>
              <a:defRPr/>
            </a:pPr>
            <a:r>
              <a:rPr lang="ru-RU" sz="2000" b="1" dirty="0">
                <a:latin typeface="+mj-lt"/>
              </a:rPr>
              <a:t>1924 г.</a:t>
            </a:r>
            <a:r>
              <a:rPr lang="ru-RU" sz="2000" dirty="0">
                <a:latin typeface="+mj-lt"/>
              </a:rPr>
              <a:t> - </a:t>
            </a:r>
            <a:r>
              <a:rPr lang="ru-RU" sz="2000" dirty="0" err="1">
                <a:latin typeface="+mj-lt"/>
              </a:rPr>
              <a:t>Золликофер</a:t>
            </a:r>
            <a:r>
              <a:rPr lang="ru-RU" sz="2000" dirty="0">
                <a:latin typeface="+mj-lt"/>
              </a:rPr>
              <a:t> обосновал </a:t>
            </a:r>
            <a:r>
              <a:rPr lang="ru-RU" sz="2000" dirty="0" err="1">
                <a:latin typeface="+mj-lt"/>
              </a:rPr>
              <a:t>пневмоперитонеум</a:t>
            </a:r>
            <a:r>
              <a:rPr lang="ru-RU" sz="2000" dirty="0">
                <a:latin typeface="+mj-lt"/>
              </a:rPr>
              <a:t> углекислым </a:t>
            </a:r>
            <a:r>
              <a:rPr lang="ru-RU" sz="2000" dirty="0" smtClean="0">
                <a:latin typeface="+mj-lt"/>
              </a:rPr>
              <a:t>газом</a:t>
            </a:r>
          </a:p>
          <a:p>
            <a:pPr marL="438150" indent="-342900">
              <a:spcBef>
                <a:spcPts val="0"/>
              </a:spcBef>
              <a:buSzPct val="115000"/>
              <a:buFont typeface="Wingdings" pitchFamily="2" charset="2"/>
              <a:buChar char="§"/>
              <a:defRPr/>
            </a:pPr>
            <a:endParaRPr lang="ru-RU" sz="2000" dirty="0">
              <a:latin typeface="+mj-lt"/>
            </a:endParaRPr>
          </a:p>
          <a:p>
            <a:pPr marL="438150" indent="-342900">
              <a:spcBef>
                <a:spcPts val="0"/>
              </a:spcBef>
              <a:buSzPct val="115000"/>
              <a:buFont typeface="Wingdings" pitchFamily="2" charset="2"/>
              <a:buChar char="§"/>
              <a:defRPr/>
            </a:pPr>
            <a:r>
              <a:rPr lang="ru-RU" sz="2000" b="1" dirty="0">
                <a:latin typeface="+mj-lt"/>
              </a:rPr>
              <a:t>1929 г.</a:t>
            </a:r>
            <a:r>
              <a:rPr lang="ru-RU" sz="2000" dirty="0">
                <a:latin typeface="+mj-lt"/>
              </a:rPr>
              <a:t> - </a:t>
            </a:r>
            <a:r>
              <a:rPr lang="ru-RU" sz="2000" dirty="0" err="1">
                <a:latin typeface="+mj-lt"/>
              </a:rPr>
              <a:t>Кальк</a:t>
            </a:r>
            <a:r>
              <a:rPr lang="ru-RU" sz="2000" dirty="0">
                <a:latin typeface="+mj-lt"/>
              </a:rPr>
              <a:t> сконструировал </a:t>
            </a:r>
            <a:r>
              <a:rPr lang="ru-RU" sz="2000" dirty="0" err="1">
                <a:latin typeface="+mj-lt"/>
              </a:rPr>
              <a:t>лапароскоп</a:t>
            </a:r>
            <a:r>
              <a:rPr lang="ru-RU" sz="2000" dirty="0">
                <a:latin typeface="+mj-lt"/>
              </a:rPr>
              <a:t> со специальной осветительной системой и </a:t>
            </a:r>
            <a:r>
              <a:rPr lang="ru-RU" sz="2000" dirty="0" smtClean="0">
                <a:latin typeface="+mj-lt"/>
              </a:rPr>
              <a:t>оптикой с углом </a:t>
            </a:r>
            <a:r>
              <a:rPr lang="ru-RU" sz="2000" dirty="0">
                <a:latin typeface="+mj-lt"/>
              </a:rPr>
              <a:t>зрения </a:t>
            </a:r>
            <a:r>
              <a:rPr lang="ru-RU" sz="2000" dirty="0" smtClean="0">
                <a:latin typeface="+mj-lt"/>
              </a:rPr>
              <a:t>135°</a:t>
            </a:r>
            <a:endParaRPr lang="ru-RU" sz="2000" dirty="0">
              <a:latin typeface="+mj-lt"/>
            </a:endParaRPr>
          </a:p>
        </p:txBody>
      </p:sp>
      <p:pic>
        <p:nvPicPr>
          <p:cNvPr id="13315" name="Picture 5" descr="6_1"/>
          <p:cNvPicPr>
            <a:picLocks noChangeAspect="1" noChangeArrowheads="1"/>
          </p:cNvPicPr>
          <p:nvPr/>
        </p:nvPicPr>
        <p:blipFill>
          <a:blip r:embed="rId2" cstate="print"/>
          <a:srcRect/>
          <a:stretch>
            <a:fillRect/>
          </a:stretch>
        </p:blipFill>
        <p:spPr bwMode="auto">
          <a:xfrm>
            <a:off x="5148064" y="188640"/>
            <a:ext cx="3851920" cy="1293959"/>
          </a:xfrm>
          <a:prstGeom prst="rect">
            <a:avLst/>
          </a:prstGeom>
          <a:noFill/>
          <a:ln w="9525">
            <a:noFill/>
            <a:miter lim="800000"/>
            <a:headEnd/>
            <a:tailEnd/>
          </a:ln>
        </p:spPr>
      </p:pic>
      <p:pic>
        <p:nvPicPr>
          <p:cNvPr id="13316" name="Picture 6" descr="Handins"/>
          <p:cNvPicPr>
            <a:picLocks noChangeAspect="1" noChangeArrowheads="1"/>
          </p:cNvPicPr>
          <p:nvPr/>
        </p:nvPicPr>
        <p:blipFill>
          <a:blip r:embed="rId3" cstate="print"/>
          <a:srcRect/>
          <a:stretch>
            <a:fillRect/>
          </a:stretch>
        </p:blipFill>
        <p:spPr bwMode="auto">
          <a:xfrm>
            <a:off x="5205412" y="1942505"/>
            <a:ext cx="3938588" cy="4725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eaLnBrk="1" hangingPunct="1">
              <a:defRPr/>
            </a:pPr>
            <a:r>
              <a:rPr lang="ru-RU" b="1" dirty="0" err="1" smtClean="0">
                <a:solidFill>
                  <a:srgbClr val="FF0000"/>
                </a:solidFill>
              </a:rPr>
              <a:t>Полугибкий</a:t>
            </a:r>
            <a:r>
              <a:rPr lang="ru-RU" b="1" dirty="0" smtClean="0">
                <a:solidFill>
                  <a:srgbClr val="FF0000"/>
                </a:solidFill>
              </a:rPr>
              <a:t> период</a:t>
            </a:r>
          </a:p>
        </p:txBody>
      </p:sp>
      <p:sp>
        <p:nvSpPr>
          <p:cNvPr id="12291" name="Rectangle 3"/>
          <p:cNvSpPr>
            <a:spLocks noGrp="1" noChangeArrowheads="1"/>
          </p:cNvSpPr>
          <p:nvPr>
            <p:ph sz="half" idx="1"/>
          </p:nvPr>
        </p:nvSpPr>
        <p:spPr>
          <a:xfrm>
            <a:off x="179512" y="1772816"/>
            <a:ext cx="4968552" cy="4969768"/>
          </a:xfrm>
        </p:spPr>
        <p:txBody>
          <a:bodyPr>
            <a:noAutofit/>
          </a:bodyPr>
          <a:lstStyle/>
          <a:p>
            <a:pPr eaLnBrk="1" hangingPunct="1">
              <a:lnSpc>
                <a:spcPct val="80000"/>
              </a:lnSpc>
              <a:buFont typeface="Wingdings" pitchFamily="2" charset="2"/>
              <a:buChar char="§"/>
              <a:defRPr/>
            </a:pPr>
            <a:r>
              <a:rPr lang="ru-RU" sz="2000" b="1" dirty="0" smtClean="0"/>
              <a:t>1932 г.</a:t>
            </a:r>
            <a:r>
              <a:rPr lang="ru-RU" sz="2000" dirty="0" smtClean="0"/>
              <a:t> – R. </a:t>
            </a:r>
            <a:r>
              <a:rPr lang="ru-RU" sz="2000" dirty="0" err="1" smtClean="0"/>
              <a:t>Schindler</a:t>
            </a:r>
            <a:r>
              <a:rPr lang="ru-RU" sz="2000" dirty="0" smtClean="0"/>
              <a:t> разработал конструкцию </a:t>
            </a:r>
            <a:r>
              <a:rPr lang="ru-RU" sz="2000" dirty="0" err="1" smtClean="0"/>
              <a:t>полугибкого</a:t>
            </a:r>
            <a:r>
              <a:rPr lang="ru-RU" sz="2000" dirty="0" smtClean="0"/>
              <a:t> линзового гастроскопа и описал эндоскопическую картину слизистой оболочки желудка при разной патологии</a:t>
            </a:r>
          </a:p>
          <a:p>
            <a:pPr eaLnBrk="1" hangingPunct="1">
              <a:lnSpc>
                <a:spcPct val="80000"/>
              </a:lnSpc>
              <a:buFont typeface="Wingdings" pitchFamily="2" charset="2"/>
              <a:buChar char="§"/>
              <a:defRPr/>
            </a:pPr>
            <a:r>
              <a:rPr lang="ru-RU" sz="2000" b="1" dirty="0" smtClean="0"/>
              <a:t>1941 г</a:t>
            </a:r>
            <a:r>
              <a:rPr lang="ru-RU" sz="2000" dirty="0" smtClean="0"/>
              <a:t>. – Н. </a:t>
            </a:r>
            <a:r>
              <a:rPr lang="ru-RU" sz="2000" dirty="0" err="1" smtClean="0"/>
              <a:t>Taylor</a:t>
            </a:r>
            <a:r>
              <a:rPr lang="ru-RU" sz="2000" dirty="0" smtClean="0"/>
              <a:t> сконструировал гастроскоп с изгибаемой дистальной частью, которая при управлении позволяла осматривать часть «слепых» зон желудка</a:t>
            </a:r>
          </a:p>
          <a:p>
            <a:pPr eaLnBrk="1" hangingPunct="1">
              <a:lnSpc>
                <a:spcPct val="80000"/>
              </a:lnSpc>
              <a:buFont typeface="Wingdings" pitchFamily="2" charset="2"/>
              <a:buChar char="§"/>
              <a:defRPr/>
            </a:pPr>
            <a:r>
              <a:rPr lang="ru-RU" sz="2000" b="1" dirty="0" smtClean="0"/>
              <a:t>1948 г. </a:t>
            </a:r>
            <a:r>
              <a:rPr lang="ru-RU" sz="2000" dirty="0" smtClean="0"/>
              <a:t>– Е.В. </a:t>
            </a:r>
            <a:r>
              <a:rPr lang="ru-RU" sz="2000" dirty="0" err="1" smtClean="0"/>
              <a:t>Benedict</a:t>
            </a:r>
            <a:r>
              <a:rPr lang="ru-RU" sz="2000" dirty="0" smtClean="0"/>
              <a:t> создал операционный гастроскоп, имеющий </a:t>
            </a:r>
            <a:r>
              <a:rPr lang="ru-RU" sz="2000" dirty="0" err="1" smtClean="0"/>
              <a:t>биопсийный</a:t>
            </a:r>
            <a:r>
              <a:rPr lang="ru-RU" sz="2000" dirty="0" smtClean="0"/>
              <a:t> канал, позволяющий производить манипуляции</a:t>
            </a:r>
          </a:p>
          <a:p>
            <a:pPr eaLnBrk="1" hangingPunct="1">
              <a:lnSpc>
                <a:spcPct val="80000"/>
              </a:lnSpc>
              <a:buFont typeface="Wingdings" pitchFamily="2" charset="2"/>
              <a:buChar char="§"/>
              <a:defRPr/>
            </a:pPr>
            <a:r>
              <a:rPr lang="ru-RU" sz="2000" b="1" dirty="0" smtClean="0"/>
              <a:t>1958 г. </a:t>
            </a:r>
            <a:r>
              <a:rPr lang="ru-RU" sz="2000" dirty="0" smtClean="0"/>
              <a:t>– S. </a:t>
            </a:r>
            <a:r>
              <a:rPr lang="ru-RU" sz="2000" dirty="0" err="1" smtClean="0"/>
              <a:t>Tasaka</a:t>
            </a:r>
            <a:r>
              <a:rPr lang="ru-RU" sz="2000" dirty="0" smtClean="0"/>
              <a:t> и S. </a:t>
            </a:r>
            <a:r>
              <a:rPr lang="ru-RU" sz="2000" dirty="0" err="1" smtClean="0"/>
              <a:t>Achizawa</a:t>
            </a:r>
            <a:r>
              <a:rPr lang="ru-RU" sz="2000" dirty="0" smtClean="0"/>
              <a:t> представили фотографии, выполненные с помощью </a:t>
            </a:r>
            <a:r>
              <a:rPr lang="ru-RU" sz="2000" dirty="0" err="1" smtClean="0"/>
              <a:t>гастрокамер</a:t>
            </a:r>
            <a:endParaRPr lang="ru-RU" sz="2000" dirty="0" smtClean="0"/>
          </a:p>
        </p:txBody>
      </p:sp>
      <p:pic>
        <p:nvPicPr>
          <p:cNvPr id="14340" name="Picture 4" descr="ris_27"/>
          <p:cNvPicPr>
            <a:picLocks noChangeAspect="1" noChangeArrowheads="1"/>
          </p:cNvPicPr>
          <p:nvPr/>
        </p:nvPicPr>
        <p:blipFill>
          <a:blip r:embed="rId2" cstate="print"/>
          <a:srcRect/>
          <a:stretch>
            <a:fillRect/>
          </a:stretch>
        </p:blipFill>
        <p:spPr bwMode="auto">
          <a:xfrm>
            <a:off x="5004048" y="1556792"/>
            <a:ext cx="3889375" cy="3095625"/>
          </a:xfrm>
          <a:prstGeom prst="rect">
            <a:avLst/>
          </a:prstGeom>
          <a:noFill/>
          <a:ln w="9525">
            <a:noFill/>
            <a:miter lim="800000"/>
            <a:headEnd/>
            <a:tailEnd/>
          </a:ln>
        </p:spPr>
      </p:pic>
      <p:pic>
        <p:nvPicPr>
          <p:cNvPr id="14341" name="Picture 5" descr="ris_28"/>
          <p:cNvPicPr>
            <a:picLocks noChangeAspect="1" noChangeArrowheads="1"/>
          </p:cNvPicPr>
          <p:nvPr/>
        </p:nvPicPr>
        <p:blipFill>
          <a:blip r:embed="rId3" cstate="print"/>
          <a:srcRect/>
          <a:stretch>
            <a:fillRect/>
          </a:stretch>
        </p:blipFill>
        <p:spPr bwMode="auto">
          <a:xfrm>
            <a:off x="5076056" y="4725144"/>
            <a:ext cx="3897313" cy="201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eaLnBrk="1" hangingPunct="1">
              <a:defRPr/>
            </a:pPr>
            <a:r>
              <a:rPr lang="ru-RU" b="1" dirty="0" smtClean="0">
                <a:solidFill>
                  <a:srgbClr val="FF0000"/>
                </a:solidFill>
              </a:rPr>
              <a:t>Волоконно-оптический период</a:t>
            </a:r>
          </a:p>
        </p:txBody>
      </p:sp>
      <p:sp>
        <p:nvSpPr>
          <p:cNvPr id="13315" name="Rectangle 3"/>
          <p:cNvSpPr>
            <a:spLocks noGrp="1" noChangeArrowheads="1"/>
          </p:cNvSpPr>
          <p:nvPr>
            <p:ph sz="half" idx="1"/>
          </p:nvPr>
        </p:nvSpPr>
        <p:spPr>
          <a:xfrm>
            <a:off x="107504" y="1600200"/>
            <a:ext cx="5040560" cy="5257800"/>
          </a:xfrm>
        </p:spPr>
        <p:txBody>
          <a:bodyPr>
            <a:normAutofit/>
          </a:bodyPr>
          <a:lstStyle/>
          <a:p>
            <a:pPr eaLnBrk="1" hangingPunct="1">
              <a:lnSpc>
                <a:spcPct val="90000"/>
              </a:lnSpc>
              <a:buFont typeface="Wingdings" pitchFamily="2" charset="2"/>
              <a:buChar char="§"/>
              <a:defRPr/>
            </a:pPr>
            <a:r>
              <a:rPr lang="ru-RU" sz="1800" dirty="0" smtClean="0"/>
              <a:t>Третий этап в гастроинтестинальной эндоскопии начался после публикации [</a:t>
            </a:r>
            <a:r>
              <a:rPr lang="ru-RU" sz="1800" dirty="0" err="1" smtClean="0"/>
              <a:t>Hirschowitz</a:t>
            </a:r>
            <a:r>
              <a:rPr lang="ru-RU" sz="1800" dirty="0" smtClean="0"/>
              <a:t> В. I. </a:t>
            </a:r>
            <a:r>
              <a:rPr lang="ru-RU" sz="1800" dirty="0" err="1" smtClean="0"/>
              <a:t>et</a:t>
            </a:r>
            <a:r>
              <a:rPr lang="ru-RU" sz="1800" dirty="0" smtClean="0"/>
              <a:t> </a:t>
            </a:r>
            <a:r>
              <a:rPr lang="ru-RU" sz="1800" dirty="0" err="1" smtClean="0"/>
              <a:t>al</a:t>
            </a:r>
            <a:r>
              <a:rPr lang="ru-RU" sz="1800" dirty="0" smtClean="0"/>
              <a:t>., 1958] работ, посвященных практическому применению гибкого </a:t>
            </a:r>
            <a:r>
              <a:rPr lang="ru-RU" sz="1800" dirty="0" err="1" smtClean="0"/>
              <a:t>фиброгастроскопа</a:t>
            </a:r>
            <a:r>
              <a:rPr lang="ru-RU" sz="1800" dirty="0" smtClean="0"/>
              <a:t>. Начало развития современной эндоскопии.</a:t>
            </a:r>
          </a:p>
          <a:p>
            <a:pPr eaLnBrk="1" hangingPunct="1">
              <a:lnSpc>
                <a:spcPct val="90000"/>
              </a:lnSpc>
              <a:buFont typeface="Wingdings" pitchFamily="2" charset="2"/>
              <a:buChar char="§"/>
              <a:defRPr/>
            </a:pPr>
            <a:r>
              <a:rPr lang="ru-RU" sz="1800" dirty="0" smtClean="0"/>
              <a:t> </a:t>
            </a:r>
            <a:r>
              <a:rPr lang="ru-RU" sz="1800" b="1" dirty="0" smtClean="0"/>
              <a:t>1958-1960 гг.</a:t>
            </a:r>
            <a:r>
              <a:rPr lang="ru-RU" sz="1800" dirty="0" smtClean="0"/>
              <a:t> – в СССР создан первый в мире аппарат для контактного разрушения камней электрогидравлический </a:t>
            </a:r>
            <a:r>
              <a:rPr lang="ru-RU" sz="1800" dirty="0" err="1" smtClean="0"/>
              <a:t>цистолитотриптор</a:t>
            </a:r>
            <a:r>
              <a:rPr lang="ru-RU" sz="1800" dirty="0" smtClean="0"/>
              <a:t> «Урат-1» (авторы: Ю.Г. Единый, О.Г. </a:t>
            </a:r>
            <a:r>
              <a:rPr lang="ru-RU" sz="1800" dirty="0" err="1" smtClean="0"/>
              <a:t>Балаев</a:t>
            </a:r>
            <a:r>
              <a:rPr lang="ru-RU" sz="1800" dirty="0" smtClean="0"/>
              <a:t> и Н.А. Король)</a:t>
            </a:r>
          </a:p>
          <a:p>
            <a:pPr eaLnBrk="1" hangingPunct="1">
              <a:spcBef>
                <a:spcPct val="0"/>
              </a:spcBef>
              <a:buClrTx/>
              <a:buSzTx/>
              <a:buFont typeface="Wingdings" pitchFamily="2" charset="2"/>
              <a:buChar char="§"/>
              <a:defRPr/>
            </a:pPr>
            <a:r>
              <a:rPr lang="ru-RU" sz="1800" b="1" dirty="0" smtClean="0">
                <a:effectLst/>
              </a:rPr>
              <a:t>1967 г.</a:t>
            </a:r>
            <a:r>
              <a:rPr lang="ru-RU" sz="1800" dirty="0" smtClean="0">
                <a:effectLst/>
              </a:rPr>
              <a:t> – </a:t>
            </a:r>
            <a:r>
              <a:rPr lang="ru-RU" sz="1800" dirty="0" err="1" smtClean="0">
                <a:effectLst/>
              </a:rPr>
              <a:t>Земм</a:t>
            </a:r>
            <a:r>
              <a:rPr lang="ru-RU" sz="1800" dirty="0" smtClean="0">
                <a:effectLst/>
              </a:rPr>
              <a:t> разработал автоматический </a:t>
            </a:r>
            <a:r>
              <a:rPr lang="ru-RU" sz="1800" dirty="0" err="1" smtClean="0">
                <a:effectLst/>
              </a:rPr>
              <a:t>инсуффлятор</a:t>
            </a:r>
            <a:r>
              <a:rPr lang="ru-RU" sz="1800" dirty="0" smtClean="0">
                <a:effectLst/>
              </a:rPr>
              <a:t> для </a:t>
            </a:r>
            <a:r>
              <a:rPr lang="ru-RU" sz="1800" dirty="0" err="1" smtClean="0">
                <a:effectLst/>
              </a:rPr>
              <a:t>пневмоперитонеума</a:t>
            </a:r>
            <a:r>
              <a:rPr lang="ru-RU" sz="1800" dirty="0" smtClean="0">
                <a:effectLst/>
              </a:rPr>
              <a:t>, боковую оптику, </a:t>
            </a:r>
            <a:r>
              <a:rPr lang="ru-RU" sz="1800" dirty="0" err="1" smtClean="0">
                <a:effectLst/>
              </a:rPr>
              <a:t>клипатор</a:t>
            </a:r>
            <a:r>
              <a:rPr lang="ru-RU" sz="1800" dirty="0" smtClean="0">
                <a:effectLst/>
              </a:rPr>
              <a:t>, внутрибрюшное завязывание узлов, внедрил </a:t>
            </a:r>
            <a:r>
              <a:rPr lang="ru-RU" sz="1800" dirty="0" err="1" smtClean="0">
                <a:effectLst/>
              </a:rPr>
              <a:t>гистероскопию</a:t>
            </a:r>
            <a:r>
              <a:rPr lang="ru-RU" sz="1800" dirty="0" smtClean="0">
                <a:effectLst/>
              </a:rPr>
              <a:t> и лапароскопию в гинекологическую практику, выполнил первую </a:t>
            </a:r>
            <a:r>
              <a:rPr lang="ru-RU" sz="1800" dirty="0" err="1" smtClean="0">
                <a:effectLst/>
              </a:rPr>
              <a:t>лапароскопическую</a:t>
            </a:r>
            <a:r>
              <a:rPr lang="ru-RU" sz="1800" dirty="0" smtClean="0">
                <a:effectLst/>
              </a:rPr>
              <a:t> </a:t>
            </a:r>
            <a:r>
              <a:rPr lang="ru-RU" sz="1800" dirty="0" err="1" smtClean="0">
                <a:effectLst/>
              </a:rPr>
              <a:t>аппендэктомию</a:t>
            </a:r>
            <a:r>
              <a:rPr lang="ru-RU" sz="1800" dirty="0" smtClean="0">
                <a:effectLst/>
              </a:rPr>
              <a:t>. Так родилась </a:t>
            </a:r>
            <a:r>
              <a:rPr lang="ru-RU" sz="1800" dirty="0" err="1" smtClean="0">
                <a:effectLst/>
              </a:rPr>
              <a:t>лапароскопическая</a:t>
            </a:r>
            <a:r>
              <a:rPr lang="ru-RU" sz="1800" dirty="0" smtClean="0">
                <a:effectLst/>
              </a:rPr>
              <a:t> хирургия</a:t>
            </a:r>
            <a:endParaRPr lang="ru-RU" sz="1800" dirty="0" smtClean="0"/>
          </a:p>
        </p:txBody>
      </p:sp>
      <p:pic>
        <p:nvPicPr>
          <p:cNvPr id="15364" name="Picture 4" descr="ris_05"/>
          <p:cNvPicPr>
            <a:picLocks noChangeAspect="1" noChangeArrowheads="1"/>
          </p:cNvPicPr>
          <p:nvPr/>
        </p:nvPicPr>
        <p:blipFill>
          <a:blip r:embed="rId2" cstate="print"/>
          <a:stretch>
            <a:fillRect/>
          </a:stretch>
        </p:blipFill>
        <p:spPr bwMode="auto">
          <a:xfrm>
            <a:off x="5153025" y="1844824"/>
            <a:ext cx="3990975" cy="1047750"/>
          </a:xfrm>
          <a:prstGeom prst="rect">
            <a:avLst/>
          </a:prstGeom>
          <a:noFill/>
          <a:ln w="9525">
            <a:noFill/>
            <a:miter lim="800000"/>
            <a:headEnd/>
            <a:tailEnd/>
          </a:ln>
        </p:spPr>
      </p:pic>
      <p:pic>
        <p:nvPicPr>
          <p:cNvPr id="15365" name="Picture 7" descr="ris_37"/>
          <p:cNvPicPr>
            <a:picLocks noChangeAspect="1" noChangeArrowheads="1"/>
          </p:cNvPicPr>
          <p:nvPr/>
        </p:nvPicPr>
        <p:blipFill>
          <a:blip r:embed="rId3" cstate="print"/>
          <a:stretch>
            <a:fillRect/>
          </a:stretch>
        </p:blipFill>
        <p:spPr bwMode="auto">
          <a:xfrm>
            <a:off x="5004048" y="4850580"/>
            <a:ext cx="4159440" cy="8651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a:bodyPr>
          <a:lstStyle/>
          <a:p>
            <a:pPr eaLnBrk="1" hangingPunct="1">
              <a:defRPr/>
            </a:pPr>
            <a:r>
              <a:rPr lang="ru-RU" b="1" dirty="0" smtClean="0">
                <a:solidFill>
                  <a:srgbClr val="FF0000"/>
                </a:solidFill>
              </a:rPr>
              <a:t>Электронный период</a:t>
            </a:r>
          </a:p>
        </p:txBody>
      </p:sp>
      <p:sp>
        <p:nvSpPr>
          <p:cNvPr id="47107" name="Rectangle 3"/>
          <p:cNvSpPr>
            <a:spLocks noGrp="1" noChangeArrowheads="1"/>
          </p:cNvSpPr>
          <p:nvPr>
            <p:ph sz="half" idx="1"/>
          </p:nvPr>
        </p:nvSpPr>
        <p:spPr>
          <a:xfrm>
            <a:off x="179512" y="1600200"/>
            <a:ext cx="4824536" cy="4997152"/>
          </a:xfrm>
        </p:spPr>
        <p:txBody>
          <a:bodyPr>
            <a:noAutofit/>
          </a:bodyPr>
          <a:lstStyle/>
          <a:p>
            <a:pPr eaLnBrk="1" hangingPunct="1">
              <a:spcBef>
                <a:spcPts val="0"/>
              </a:spcBef>
              <a:buFont typeface="Wingdings" pitchFamily="2" charset="2"/>
              <a:buChar char="§"/>
              <a:defRPr/>
            </a:pPr>
            <a:r>
              <a:rPr lang="ru-RU" sz="2000" b="1" dirty="0" smtClean="0"/>
              <a:t>1986 г.</a:t>
            </a:r>
            <a:r>
              <a:rPr lang="ru-RU" sz="2000" dirty="0" smtClean="0"/>
              <a:t> – начало </a:t>
            </a:r>
            <a:r>
              <a:rPr lang="ru-RU" sz="2000" dirty="0" err="1" smtClean="0"/>
              <a:t>видеоэндоскопической</a:t>
            </a:r>
            <a:r>
              <a:rPr lang="ru-RU" sz="2000" dirty="0" smtClean="0"/>
              <a:t> хирургии, создали цветную видеокамеру на микросхемах, что позволило передать изображение с окуляра </a:t>
            </a:r>
            <a:r>
              <a:rPr lang="ru-RU" sz="2000" dirty="0" err="1" smtClean="0"/>
              <a:t>лапароскопа</a:t>
            </a:r>
            <a:r>
              <a:rPr lang="ru-RU" sz="2000" dirty="0" smtClean="0"/>
              <a:t> на экран монитора</a:t>
            </a:r>
          </a:p>
          <a:p>
            <a:pPr eaLnBrk="1" hangingPunct="1">
              <a:spcBef>
                <a:spcPts val="0"/>
              </a:spcBef>
              <a:buFont typeface="Wingdings" pitchFamily="2" charset="2"/>
              <a:buChar char="§"/>
              <a:defRPr/>
            </a:pPr>
            <a:endParaRPr lang="ru-RU" sz="2000" dirty="0" smtClean="0"/>
          </a:p>
          <a:p>
            <a:pPr eaLnBrk="1" hangingPunct="1">
              <a:spcBef>
                <a:spcPts val="0"/>
              </a:spcBef>
              <a:buFont typeface="Wingdings" pitchFamily="2" charset="2"/>
              <a:buChar char="§"/>
              <a:defRPr/>
            </a:pPr>
            <a:r>
              <a:rPr lang="ru-RU" sz="2000" b="1" dirty="0" smtClean="0"/>
              <a:t>1987 г</a:t>
            </a:r>
            <a:r>
              <a:rPr lang="ru-RU" sz="2000" dirty="0" smtClean="0"/>
              <a:t>. – Муре сделал в клинике первую </a:t>
            </a:r>
            <a:r>
              <a:rPr lang="ru-RU" sz="2000" dirty="0" err="1" smtClean="0"/>
              <a:t>лапароскопическую</a:t>
            </a:r>
            <a:r>
              <a:rPr lang="ru-RU" sz="2000" dirty="0" smtClean="0"/>
              <a:t> </a:t>
            </a:r>
            <a:r>
              <a:rPr lang="ru-RU" sz="2000" dirty="0" err="1" smtClean="0"/>
              <a:t>холецистэктомию</a:t>
            </a:r>
            <a:r>
              <a:rPr lang="ru-RU" sz="2000" dirty="0" smtClean="0"/>
              <a:t> («вторая французская революция»)</a:t>
            </a:r>
          </a:p>
          <a:p>
            <a:pPr eaLnBrk="1" hangingPunct="1">
              <a:spcBef>
                <a:spcPts val="0"/>
              </a:spcBef>
              <a:buFont typeface="Wingdings" pitchFamily="2" charset="2"/>
              <a:buChar char="§"/>
              <a:defRPr/>
            </a:pPr>
            <a:endParaRPr lang="ru-RU" sz="2000" dirty="0" smtClean="0"/>
          </a:p>
          <a:p>
            <a:pPr eaLnBrk="1" hangingPunct="1">
              <a:spcBef>
                <a:spcPts val="0"/>
              </a:spcBef>
              <a:buFont typeface="Wingdings" pitchFamily="2" charset="2"/>
              <a:buChar char="§"/>
              <a:defRPr/>
            </a:pPr>
            <a:r>
              <a:rPr lang="ru-RU" sz="2000" dirty="0" smtClean="0"/>
              <a:t>В январе </a:t>
            </a:r>
            <a:r>
              <a:rPr lang="ru-RU" sz="2000" b="1" dirty="0" smtClean="0"/>
              <a:t>1988 г.</a:t>
            </a:r>
            <a:r>
              <a:rPr lang="ru-RU" sz="2000" dirty="0" smtClean="0"/>
              <a:t> </a:t>
            </a:r>
            <a:r>
              <a:rPr lang="ru-RU" sz="2000" dirty="0" err="1" smtClean="0"/>
              <a:t>Reich</a:t>
            </a:r>
            <a:r>
              <a:rPr lang="ru-RU" sz="2000" dirty="0" smtClean="0"/>
              <a:t> впервые произвёл </a:t>
            </a:r>
            <a:r>
              <a:rPr lang="ru-RU" sz="2000" dirty="0" err="1" smtClean="0"/>
              <a:t>лапароскопическую</a:t>
            </a:r>
            <a:r>
              <a:rPr lang="ru-RU" sz="2000" dirty="0" smtClean="0"/>
              <a:t> </a:t>
            </a:r>
            <a:r>
              <a:rPr lang="ru-RU" sz="2000" dirty="0" err="1" smtClean="0"/>
              <a:t>гистерэктомию</a:t>
            </a:r>
            <a:endParaRPr lang="ru-RU" sz="2000" dirty="0" smtClean="0"/>
          </a:p>
        </p:txBody>
      </p:sp>
      <p:pic>
        <p:nvPicPr>
          <p:cNvPr id="16388" name="Picture 4" descr="monitor"/>
          <p:cNvPicPr>
            <a:picLocks noChangeAspect="1" noChangeArrowheads="1"/>
          </p:cNvPicPr>
          <p:nvPr/>
        </p:nvPicPr>
        <p:blipFill>
          <a:blip r:embed="rId2" cstate="print"/>
          <a:stretch>
            <a:fillRect/>
          </a:stretch>
        </p:blipFill>
        <p:spPr bwMode="auto">
          <a:xfrm>
            <a:off x="4860032" y="2348880"/>
            <a:ext cx="4128222" cy="33123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FF0000"/>
                </a:solidFill>
              </a:rPr>
              <a:t>Электронный период</a:t>
            </a:r>
            <a:endParaRPr lang="ru-RU" dirty="0"/>
          </a:p>
        </p:txBody>
      </p:sp>
      <p:sp>
        <p:nvSpPr>
          <p:cNvPr id="48131" name="Rectangle 3"/>
          <p:cNvSpPr>
            <a:spLocks noGrp="1" noChangeArrowheads="1"/>
          </p:cNvSpPr>
          <p:nvPr>
            <p:ph sz="half" idx="1"/>
          </p:nvPr>
        </p:nvSpPr>
        <p:spPr>
          <a:xfrm>
            <a:off x="0" y="1340768"/>
            <a:ext cx="5940152" cy="5517232"/>
          </a:xfrm>
        </p:spPr>
        <p:txBody>
          <a:bodyPr>
            <a:noAutofit/>
          </a:bodyPr>
          <a:lstStyle/>
          <a:p>
            <a:pPr eaLnBrk="1" hangingPunct="1">
              <a:spcBef>
                <a:spcPts val="0"/>
              </a:spcBef>
              <a:buFont typeface="Wingdings" pitchFamily="2" charset="2"/>
              <a:buChar char="§"/>
              <a:defRPr/>
            </a:pPr>
            <a:r>
              <a:rPr lang="ru-RU" sz="1800" b="1" dirty="0" smtClean="0"/>
              <a:t>1987 г.</a:t>
            </a:r>
            <a:r>
              <a:rPr lang="ru-RU" sz="1800" dirty="0" smtClean="0"/>
              <a:t> – </a:t>
            </a:r>
            <a:r>
              <a:rPr lang="ru-RU" sz="1800" dirty="0" err="1" smtClean="0"/>
              <a:t>Schrieber</a:t>
            </a:r>
            <a:r>
              <a:rPr lang="ru-RU" sz="1800" dirty="0" smtClean="0"/>
              <a:t> впервые выполнил </a:t>
            </a:r>
            <a:r>
              <a:rPr lang="ru-RU" sz="1800" dirty="0" err="1" smtClean="0"/>
              <a:t>аппендэктомию</a:t>
            </a:r>
            <a:r>
              <a:rPr lang="ru-RU" sz="1800" dirty="0" smtClean="0"/>
              <a:t> по поводу острого аппендицита</a:t>
            </a:r>
          </a:p>
          <a:p>
            <a:pPr eaLnBrk="1" hangingPunct="1">
              <a:spcBef>
                <a:spcPts val="0"/>
              </a:spcBef>
              <a:buFont typeface="Wingdings" pitchFamily="2" charset="2"/>
              <a:buChar char="§"/>
              <a:defRPr/>
            </a:pPr>
            <a:r>
              <a:rPr lang="ru-RU" sz="1800" b="1" dirty="0" smtClean="0"/>
              <a:t>1990 г. </a:t>
            </a:r>
            <a:r>
              <a:rPr lang="ru-RU" sz="1800" dirty="0" smtClean="0"/>
              <a:t>– </a:t>
            </a:r>
            <a:r>
              <a:rPr lang="ru-RU" sz="1800" dirty="0" err="1" smtClean="0"/>
              <a:t>Jacobs</a:t>
            </a:r>
            <a:r>
              <a:rPr lang="ru-RU" sz="1800" dirty="0" smtClean="0"/>
              <a:t> выполнил правостороннюю </a:t>
            </a:r>
            <a:r>
              <a:rPr lang="ru-RU" sz="1800" dirty="0" err="1" smtClean="0"/>
              <a:t>гемиколэктомию</a:t>
            </a:r>
            <a:r>
              <a:rPr lang="ru-RU" sz="1800" dirty="0" smtClean="0"/>
              <a:t> под </a:t>
            </a:r>
            <a:r>
              <a:rPr lang="ru-RU" sz="1800" dirty="0" err="1" smtClean="0"/>
              <a:t>лапароскопическим</a:t>
            </a:r>
            <a:r>
              <a:rPr lang="ru-RU" sz="1800" dirty="0" smtClean="0"/>
              <a:t> контролем с внебрюшинным анастомозом через 5 см разрез.</a:t>
            </a:r>
          </a:p>
          <a:p>
            <a:pPr eaLnBrk="1" hangingPunct="1">
              <a:spcBef>
                <a:spcPts val="0"/>
              </a:spcBef>
              <a:buFont typeface="Wingdings" pitchFamily="2" charset="2"/>
              <a:buChar char="§"/>
              <a:defRPr/>
            </a:pPr>
            <a:r>
              <a:rPr lang="ru-RU" sz="1800" b="1" dirty="0" smtClean="0"/>
              <a:t>1990 г.</a:t>
            </a:r>
            <a:r>
              <a:rPr lang="ru-RU" sz="1800" dirty="0" smtClean="0"/>
              <a:t> – </a:t>
            </a:r>
            <a:r>
              <a:rPr lang="ru-RU" sz="1800" dirty="0" err="1" smtClean="0"/>
              <a:t>лапароскопическая</a:t>
            </a:r>
            <a:r>
              <a:rPr lang="ru-RU" sz="1800" dirty="0" smtClean="0"/>
              <a:t> </a:t>
            </a:r>
            <a:r>
              <a:rPr lang="ru-RU" sz="1800" dirty="0" err="1" smtClean="0"/>
              <a:t>нефроэктомия</a:t>
            </a:r>
            <a:r>
              <a:rPr lang="ru-RU" sz="1800" dirty="0" smtClean="0"/>
              <a:t> по поводу 3 см опухоли. </a:t>
            </a:r>
            <a:r>
              <a:rPr lang="ru-RU" sz="1800" dirty="0" err="1" smtClean="0"/>
              <a:t>Lahey</a:t>
            </a:r>
            <a:r>
              <a:rPr lang="ru-RU" sz="1800" dirty="0" smtClean="0"/>
              <a:t> произвёл резекцию сигмовидной кишки, </a:t>
            </a:r>
            <a:r>
              <a:rPr lang="ru-RU" sz="1800" dirty="0" err="1" smtClean="0"/>
              <a:t>Flower</a:t>
            </a:r>
            <a:r>
              <a:rPr lang="ru-RU" sz="1800" dirty="0" smtClean="0"/>
              <a:t> – левостороннюю </a:t>
            </a:r>
            <a:r>
              <a:rPr lang="ru-RU" sz="1800" dirty="0" err="1" smtClean="0"/>
              <a:t>гемиколэктомию</a:t>
            </a:r>
            <a:r>
              <a:rPr lang="ru-RU" sz="1800" dirty="0" smtClean="0"/>
              <a:t>, </a:t>
            </a:r>
            <a:r>
              <a:rPr lang="ru-RU" sz="1800" dirty="0" err="1" smtClean="0"/>
              <a:t>Franklin</a:t>
            </a:r>
            <a:r>
              <a:rPr lang="ru-RU" sz="1800" dirty="0" smtClean="0"/>
              <a:t> – первый ручной и аппаратный шов толстой кишки</a:t>
            </a:r>
          </a:p>
          <a:p>
            <a:pPr eaLnBrk="1" hangingPunct="1">
              <a:spcBef>
                <a:spcPts val="0"/>
              </a:spcBef>
              <a:buFont typeface="Wingdings" pitchFamily="2" charset="2"/>
              <a:buChar char="§"/>
              <a:defRPr/>
            </a:pPr>
            <a:r>
              <a:rPr lang="ru-RU" sz="1800" b="1" dirty="0" smtClean="0"/>
              <a:t>1991 г. </a:t>
            </a:r>
            <a:r>
              <a:rPr lang="ru-RU" sz="1800" dirty="0" smtClean="0"/>
              <a:t>– </a:t>
            </a:r>
            <a:r>
              <a:rPr lang="ru-RU" sz="1800" dirty="0" err="1" smtClean="0"/>
              <a:t>лигирование</a:t>
            </a:r>
            <a:r>
              <a:rPr lang="ru-RU" sz="1800" dirty="0" smtClean="0"/>
              <a:t> семенных вен при </a:t>
            </a:r>
            <a:r>
              <a:rPr lang="ru-RU" sz="1800" dirty="0" err="1" smtClean="0"/>
              <a:t>варикоцеле</a:t>
            </a:r>
            <a:r>
              <a:rPr lang="ru-RU" sz="1800" dirty="0" smtClean="0"/>
              <a:t> и </a:t>
            </a:r>
            <a:r>
              <a:rPr lang="ru-RU" sz="1800" dirty="0" err="1" smtClean="0"/>
              <a:t>орхопексия</a:t>
            </a:r>
            <a:endParaRPr lang="ru-RU" sz="1800" dirty="0" smtClean="0"/>
          </a:p>
          <a:p>
            <a:pPr eaLnBrk="1" hangingPunct="1">
              <a:spcBef>
                <a:spcPts val="0"/>
              </a:spcBef>
              <a:buFont typeface="Wingdings" pitchFamily="2" charset="2"/>
              <a:buChar char="§"/>
              <a:defRPr/>
            </a:pPr>
            <a:r>
              <a:rPr lang="ru-RU" sz="1800" b="1" dirty="0" smtClean="0"/>
              <a:t>1992 г. </a:t>
            </a:r>
            <a:r>
              <a:rPr lang="ru-RU" sz="1800" dirty="0" smtClean="0"/>
              <a:t>– </a:t>
            </a:r>
            <a:r>
              <a:rPr lang="ru-RU" sz="1800" dirty="0" err="1" smtClean="0"/>
              <a:t>Goh</a:t>
            </a:r>
            <a:r>
              <a:rPr lang="ru-RU" sz="1800" dirty="0" smtClean="0"/>
              <a:t> и </a:t>
            </a:r>
            <a:r>
              <a:rPr lang="ru-RU" sz="1800" dirty="0" err="1" smtClean="0"/>
              <a:t>Kum</a:t>
            </a:r>
            <a:r>
              <a:rPr lang="ru-RU" sz="1800" dirty="0" smtClean="0"/>
              <a:t> выполнили успешную </a:t>
            </a:r>
            <a:r>
              <a:rPr lang="ru-RU" sz="1800" dirty="0" err="1" smtClean="0"/>
              <a:t>лапароскопическую</a:t>
            </a:r>
            <a:r>
              <a:rPr lang="ru-RU" sz="1800" dirty="0" smtClean="0"/>
              <a:t> резекцию 2/3 желудка по Б-II</a:t>
            </a:r>
          </a:p>
          <a:p>
            <a:pPr eaLnBrk="1" hangingPunct="1">
              <a:spcBef>
                <a:spcPts val="0"/>
              </a:spcBef>
              <a:buFont typeface="Wingdings" pitchFamily="2" charset="2"/>
              <a:buChar char="§"/>
              <a:defRPr/>
            </a:pPr>
            <a:r>
              <a:rPr lang="ru-RU" sz="1800" b="1" dirty="0" smtClean="0"/>
              <a:t>1992 г.</a:t>
            </a:r>
            <a:r>
              <a:rPr lang="ru-RU" sz="1800" dirty="0" smtClean="0"/>
              <a:t> – первая внутрибрюшинная </a:t>
            </a:r>
            <a:r>
              <a:rPr lang="ru-RU" sz="1800" dirty="0" err="1" smtClean="0"/>
              <a:t>лапароскопическая</a:t>
            </a:r>
            <a:r>
              <a:rPr lang="ru-RU" sz="1800" dirty="0" smtClean="0"/>
              <a:t> резекция тонкой кишки в эксперименте</a:t>
            </a:r>
          </a:p>
          <a:p>
            <a:pPr eaLnBrk="1" hangingPunct="1">
              <a:spcBef>
                <a:spcPts val="0"/>
              </a:spcBef>
              <a:buFont typeface="Wingdings" pitchFamily="2" charset="2"/>
              <a:buChar char="§"/>
              <a:defRPr/>
            </a:pPr>
            <a:r>
              <a:rPr lang="ru-RU" sz="1800" b="1" dirty="0" smtClean="0"/>
              <a:t>1993 г. </a:t>
            </a:r>
            <a:r>
              <a:rPr lang="ru-RU" sz="1800" dirty="0" smtClean="0"/>
              <a:t>– первая </a:t>
            </a:r>
            <a:r>
              <a:rPr lang="ru-RU" sz="1800" dirty="0" err="1" smtClean="0"/>
              <a:t>лапароскопическая</a:t>
            </a:r>
            <a:r>
              <a:rPr lang="ru-RU" sz="1800" dirty="0" smtClean="0"/>
              <a:t> тонкокишечная пластика мочевого пузыря и радикальная </a:t>
            </a:r>
            <a:r>
              <a:rPr lang="ru-RU" sz="1800" dirty="0" err="1" smtClean="0"/>
              <a:t>простатэктомия</a:t>
            </a:r>
            <a:endParaRPr lang="ru-RU" sz="1800" dirty="0" smtClean="0"/>
          </a:p>
        </p:txBody>
      </p:sp>
      <p:pic>
        <p:nvPicPr>
          <p:cNvPr id="17411" name="Picture 4" descr="4_1"/>
          <p:cNvPicPr>
            <a:picLocks noChangeAspect="1" noChangeArrowheads="1"/>
          </p:cNvPicPr>
          <p:nvPr/>
        </p:nvPicPr>
        <p:blipFill>
          <a:blip r:embed="rId2" cstate="print"/>
          <a:stretch>
            <a:fillRect/>
          </a:stretch>
        </p:blipFill>
        <p:spPr bwMode="auto">
          <a:xfrm>
            <a:off x="5796136" y="1988840"/>
            <a:ext cx="3228975" cy="1743075"/>
          </a:xfrm>
          <a:prstGeom prst="rect">
            <a:avLst/>
          </a:prstGeom>
          <a:noFill/>
          <a:ln>
            <a:noFill/>
          </a:ln>
        </p:spPr>
      </p:pic>
      <p:pic>
        <p:nvPicPr>
          <p:cNvPr id="17412" name="Picture 5" descr="2_1"/>
          <p:cNvPicPr>
            <a:picLocks noChangeAspect="1" noChangeArrowheads="1"/>
          </p:cNvPicPr>
          <p:nvPr/>
        </p:nvPicPr>
        <p:blipFill>
          <a:blip r:embed="rId3" cstate="print"/>
          <a:stretch>
            <a:fillRect/>
          </a:stretch>
        </p:blipFill>
        <p:spPr bwMode="auto">
          <a:xfrm>
            <a:off x="5868144" y="4941168"/>
            <a:ext cx="3181350" cy="1190625"/>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ru-RU" b="1" dirty="0" smtClean="0">
                <a:solidFill>
                  <a:srgbClr val="FF0000"/>
                </a:solidFill>
              </a:rPr>
              <a:t>ВИДЫ ЭНДОСКОПИИ</a:t>
            </a:r>
            <a:endParaRPr lang="ru-RU" dirty="0">
              <a:solidFill>
                <a:srgbClr val="FF0000"/>
              </a:solidFill>
            </a:endParaRPr>
          </a:p>
        </p:txBody>
      </p:sp>
      <p:sp>
        <p:nvSpPr>
          <p:cNvPr id="4" name="Содержимое 3"/>
          <p:cNvSpPr>
            <a:spLocks noGrp="1"/>
          </p:cNvSpPr>
          <p:nvPr>
            <p:ph idx="1"/>
          </p:nvPr>
        </p:nvSpPr>
        <p:spPr>
          <a:xfrm>
            <a:off x="179512" y="1268760"/>
            <a:ext cx="8964488" cy="5589240"/>
          </a:xfrm>
        </p:spPr>
        <p:txBody>
          <a:bodyPr>
            <a:normAutofit fontScale="55000" lnSpcReduction="20000"/>
          </a:bodyPr>
          <a:lstStyle/>
          <a:p>
            <a:pPr>
              <a:buFont typeface="Wingdings" pitchFamily="2" charset="2"/>
              <a:buChar char="§"/>
            </a:pPr>
            <a:r>
              <a:rPr lang="ru-RU" sz="3600" b="1" dirty="0" smtClean="0">
                <a:hlinkClick r:id="rId2" action="ppaction://hlinkfile" tooltip="Бронхоскопия"/>
              </a:rPr>
              <a:t>Бронхоскопия</a:t>
            </a:r>
            <a:r>
              <a:rPr lang="ru-RU" sz="3600" b="1" dirty="0" smtClean="0"/>
              <a:t> </a:t>
            </a:r>
            <a:r>
              <a:rPr lang="ru-RU" sz="3600" dirty="0" smtClean="0"/>
              <a:t>- осмотр бронхов </a:t>
            </a:r>
          </a:p>
          <a:p>
            <a:pPr>
              <a:buFont typeface="Wingdings" pitchFamily="2" charset="2"/>
              <a:buChar char="§"/>
            </a:pPr>
            <a:r>
              <a:rPr lang="ru-RU" sz="3600" b="1" dirty="0" err="1" smtClean="0">
                <a:hlinkClick r:id="rId3" action="ppaction://hlinkfile" tooltip="Гистероскопия"/>
              </a:rPr>
              <a:t>Гистероскопия</a:t>
            </a:r>
            <a:r>
              <a:rPr lang="ru-RU" sz="3600" b="1" dirty="0" smtClean="0"/>
              <a:t> </a:t>
            </a:r>
            <a:r>
              <a:rPr lang="ru-RU" sz="3600" dirty="0" smtClean="0"/>
              <a:t>- осмотр полости матки </a:t>
            </a:r>
          </a:p>
          <a:p>
            <a:pPr>
              <a:buFont typeface="Wingdings" pitchFamily="2" charset="2"/>
              <a:buChar char="§"/>
            </a:pPr>
            <a:r>
              <a:rPr lang="ru-RU" sz="3600" b="1" dirty="0" err="1" smtClean="0">
                <a:hlinkClick r:id="rId4" action="ppaction://hlinkfile" tooltip="Колоноскопия"/>
              </a:rPr>
              <a:t>Колоноскопия</a:t>
            </a:r>
            <a:r>
              <a:rPr lang="ru-RU" sz="3600" b="1" dirty="0" smtClean="0"/>
              <a:t> </a:t>
            </a:r>
            <a:r>
              <a:rPr lang="ru-RU" sz="3600" dirty="0" smtClean="0"/>
              <a:t>- слизистой оболочки толстой кишки </a:t>
            </a:r>
          </a:p>
          <a:p>
            <a:pPr>
              <a:buFont typeface="Wingdings" pitchFamily="2" charset="2"/>
              <a:buChar char="§"/>
            </a:pPr>
            <a:r>
              <a:rPr lang="ru-RU" sz="3600" b="1" dirty="0" err="1" smtClean="0">
                <a:hlinkClick r:id="rId5" action="ppaction://hlinkfile" tooltip="Кольпоскопия"/>
              </a:rPr>
              <a:t>Кольпоскопия</a:t>
            </a:r>
            <a:r>
              <a:rPr lang="ru-RU" sz="3600" b="1" dirty="0" smtClean="0"/>
              <a:t> </a:t>
            </a:r>
            <a:r>
              <a:rPr lang="ru-RU" sz="3600" dirty="0" smtClean="0"/>
              <a:t>- входа во влагалище и влагалищных стенок </a:t>
            </a:r>
          </a:p>
          <a:p>
            <a:pPr>
              <a:buFont typeface="Wingdings" pitchFamily="2" charset="2"/>
              <a:buChar char="§"/>
            </a:pPr>
            <a:r>
              <a:rPr lang="ru-RU" sz="3600" b="1" dirty="0" smtClean="0">
                <a:hlinkClick r:id="rId6" action="ppaction://hlinkfile" tooltip="Лапароскопия"/>
              </a:rPr>
              <a:t>Лапароскопия</a:t>
            </a:r>
            <a:r>
              <a:rPr lang="ru-RU" sz="3600" b="1" dirty="0" smtClean="0"/>
              <a:t> </a:t>
            </a:r>
            <a:r>
              <a:rPr lang="ru-RU" sz="3600" dirty="0" smtClean="0"/>
              <a:t>- брюшной полости </a:t>
            </a:r>
          </a:p>
          <a:p>
            <a:pPr>
              <a:buFont typeface="Wingdings" pitchFamily="2" charset="2"/>
              <a:buChar char="§"/>
            </a:pPr>
            <a:r>
              <a:rPr lang="ru-RU" sz="3600" b="1" dirty="0" smtClean="0">
                <a:hlinkClick r:id="rId7" action="ppaction://hlinkfile" tooltip="Отоскопия"/>
              </a:rPr>
              <a:t>Отоскопия</a:t>
            </a:r>
            <a:r>
              <a:rPr lang="ru-RU" sz="3600" b="1" dirty="0" smtClean="0"/>
              <a:t> </a:t>
            </a:r>
            <a:r>
              <a:rPr lang="ru-RU" sz="3600" dirty="0" smtClean="0"/>
              <a:t>- наружного слухового прохода и барабанной перепонки </a:t>
            </a:r>
          </a:p>
          <a:p>
            <a:pPr>
              <a:buFont typeface="Wingdings" pitchFamily="2" charset="2"/>
              <a:buChar char="§"/>
            </a:pPr>
            <a:r>
              <a:rPr lang="ru-RU" sz="3600" b="1" dirty="0" err="1" smtClean="0">
                <a:hlinkClick r:id="rId8" action="ppaction://hlinkfile" tooltip="Ректороманоскопия (страница отсутствует)"/>
              </a:rPr>
              <a:t>Ректороманоскопия</a:t>
            </a:r>
            <a:r>
              <a:rPr lang="ru-RU" sz="3600" b="1" dirty="0" smtClean="0"/>
              <a:t> </a:t>
            </a:r>
            <a:r>
              <a:rPr lang="ru-RU" sz="3600" dirty="0" smtClean="0"/>
              <a:t>- прямой кишки и дистального отдела сигмовидной кишки </a:t>
            </a:r>
          </a:p>
          <a:p>
            <a:pPr>
              <a:buFont typeface="Wingdings" pitchFamily="2" charset="2"/>
              <a:buChar char="§"/>
            </a:pPr>
            <a:r>
              <a:rPr lang="ru-RU" sz="3600" b="1" dirty="0" err="1" smtClean="0">
                <a:hlinkClick r:id="rId9" action="ppaction://hlinkfile" tooltip="Уретероскопия (страница отсутствует)"/>
              </a:rPr>
              <a:t>Уретероскопия</a:t>
            </a:r>
            <a:r>
              <a:rPr lang="ru-RU" sz="3600" b="1" dirty="0" smtClean="0"/>
              <a:t> </a:t>
            </a:r>
            <a:r>
              <a:rPr lang="ru-RU" sz="3600" dirty="0" smtClean="0"/>
              <a:t>- уретры</a:t>
            </a:r>
          </a:p>
          <a:p>
            <a:pPr>
              <a:buFont typeface="Wingdings" pitchFamily="2" charset="2"/>
              <a:buChar char="§"/>
            </a:pPr>
            <a:r>
              <a:rPr lang="ru-RU" sz="3600" b="1" dirty="0" err="1" smtClean="0">
                <a:hlinkClick r:id="rId10" action="ppaction://hlinkfile" tooltip="Холангиоскопия (страница отсутствует)"/>
              </a:rPr>
              <a:t>Холангиоскопия</a:t>
            </a:r>
            <a:r>
              <a:rPr lang="ru-RU" sz="3600" b="1" dirty="0" smtClean="0"/>
              <a:t> </a:t>
            </a:r>
            <a:r>
              <a:rPr lang="ru-RU" sz="3600" dirty="0" smtClean="0"/>
              <a:t>- желчных протоков </a:t>
            </a:r>
          </a:p>
          <a:p>
            <a:pPr>
              <a:buFont typeface="Wingdings" pitchFamily="2" charset="2"/>
              <a:buChar char="§"/>
            </a:pPr>
            <a:r>
              <a:rPr lang="ru-RU" sz="3600" b="1" dirty="0" smtClean="0">
                <a:hlinkClick r:id="rId11" action="ppaction://hlinkfile" tooltip="Цистоскопия (страница отсутствует)"/>
              </a:rPr>
              <a:t>Цистоскопия</a:t>
            </a:r>
            <a:r>
              <a:rPr lang="ru-RU" sz="3600" b="1" dirty="0" smtClean="0"/>
              <a:t> </a:t>
            </a:r>
            <a:r>
              <a:rPr lang="ru-RU" sz="3600" dirty="0" smtClean="0"/>
              <a:t>- мочевого пузыря </a:t>
            </a:r>
          </a:p>
          <a:p>
            <a:pPr>
              <a:buFont typeface="Wingdings" pitchFamily="2" charset="2"/>
              <a:buChar char="§"/>
            </a:pPr>
            <a:r>
              <a:rPr lang="ru-RU" sz="3600" b="1" dirty="0" err="1" smtClean="0">
                <a:hlinkClick r:id="rId12" action="ppaction://hlinkfile" tooltip="Гастроскопия"/>
              </a:rPr>
              <a:t>Эзофагогастродуоденоскопия</a:t>
            </a:r>
            <a:r>
              <a:rPr lang="ru-RU" sz="3600" b="1" dirty="0" smtClean="0"/>
              <a:t> </a:t>
            </a:r>
            <a:r>
              <a:rPr lang="ru-RU" sz="3600" dirty="0" smtClean="0"/>
              <a:t>- осмотр пищевода, полости желудка и ДПК </a:t>
            </a:r>
          </a:p>
          <a:p>
            <a:pPr>
              <a:buFont typeface="Wingdings" pitchFamily="2" charset="2"/>
              <a:buChar char="§"/>
            </a:pPr>
            <a:r>
              <a:rPr lang="ru-RU" sz="3600" b="1" dirty="0" err="1" smtClean="0">
                <a:hlinkClick r:id="rId13" action="ppaction://hlinkfile" tooltip="Фистулоскопия (страница отсутствует)"/>
              </a:rPr>
              <a:t>Фистулоскопия</a:t>
            </a:r>
            <a:r>
              <a:rPr lang="ru-RU" sz="3600" b="1" dirty="0" smtClean="0"/>
              <a:t> </a:t>
            </a:r>
            <a:r>
              <a:rPr lang="ru-RU" sz="3600" dirty="0" smtClean="0"/>
              <a:t>- исследование внутренних и наружных свищей </a:t>
            </a:r>
          </a:p>
          <a:p>
            <a:pPr>
              <a:buFont typeface="Wingdings" pitchFamily="2" charset="2"/>
              <a:buChar char="§"/>
            </a:pPr>
            <a:r>
              <a:rPr lang="ru-RU" sz="3600" b="1" dirty="0" smtClean="0">
                <a:hlinkClick r:id="rId14" action="ppaction://hlinkfile" tooltip="Торакоскопия (страница отсутствует)"/>
              </a:rPr>
              <a:t>Торакоскопия</a:t>
            </a:r>
            <a:r>
              <a:rPr lang="ru-RU" sz="3600" dirty="0" smtClean="0"/>
              <a:t> - грудной полости </a:t>
            </a:r>
          </a:p>
          <a:p>
            <a:pPr>
              <a:buFont typeface="Wingdings" pitchFamily="2" charset="2"/>
              <a:buChar char="§"/>
            </a:pPr>
            <a:r>
              <a:rPr lang="ru-RU" sz="3600" b="1" dirty="0" err="1" smtClean="0">
                <a:hlinkClick r:id="rId15" action="ppaction://hlinkfile" tooltip="Кардиоскопия (страница отсутствует)"/>
              </a:rPr>
              <a:t>Кардиоскопия</a:t>
            </a:r>
            <a:r>
              <a:rPr lang="ru-RU" sz="3600" b="1" dirty="0" smtClean="0"/>
              <a:t> </a:t>
            </a:r>
            <a:r>
              <a:rPr lang="ru-RU" sz="3600" dirty="0" smtClean="0"/>
              <a:t>- полостей (камер) сердца</a:t>
            </a:r>
          </a:p>
          <a:p>
            <a:pPr>
              <a:buFont typeface="Wingdings" pitchFamily="2" charset="2"/>
              <a:buChar char="§"/>
            </a:pPr>
            <a:r>
              <a:rPr lang="ru-RU" sz="3600" b="1" dirty="0" err="1" smtClean="0">
                <a:hlinkClick r:id="rId16" action="ppaction://hlinkfile" tooltip="Ангиоскопия (страница отсутствует)"/>
              </a:rPr>
              <a:t>Ангиоскопия</a:t>
            </a:r>
            <a:r>
              <a:rPr lang="ru-RU" sz="3600" b="1" dirty="0" smtClean="0"/>
              <a:t> </a:t>
            </a:r>
            <a:r>
              <a:rPr lang="ru-RU" sz="3600" dirty="0" smtClean="0"/>
              <a:t>- сосудов</a:t>
            </a:r>
            <a:r>
              <a:rPr lang="ru-RU" sz="3600" b="1" dirty="0" smtClean="0"/>
              <a:t> </a:t>
            </a:r>
          </a:p>
          <a:p>
            <a:pPr>
              <a:buFont typeface="Wingdings" pitchFamily="2" charset="2"/>
              <a:buChar char="§"/>
            </a:pPr>
            <a:r>
              <a:rPr lang="ru-RU" sz="3600" b="1" dirty="0" err="1" smtClean="0">
                <a:hlinkClick r:id="rId17" action="ppaction://hlinkfile" tooltip="Артроскопия (страница отсутствует)"/>
              </a:rPr>
              <a:t>Артроскопия</a:t>
            </a:r>
            <a:r>
              <a:rPr lang="ru-RU" sz="3600" b="1" dirty="0" smtClean="0"/>
              <a:t> </a:t>
            </a:r>
            <a:r>
              <a:rPr lang="ru-RU" sz="3600" dirty="0" smtClean="0"/>
              <a:t>- суставов </a:t>
            </a:r>
          </a:p>
          <a:p>
            <a:pPr>
              <a:buFont typeface="Wingdings" pitchFamily="2" charset="2"/>
              <a:buChar char="§"/>
            </a:pPr>
            <a:r>
              <a:rPr lang="ru-RU" sz="3600" b="1" dirty="0" err="1" smtClean="0">
                <a:hlinkClick r:id="rId18" action="ppaction://hlinkfile" tooltip="Вентрикулоскопия (страница отсутствует)"/>
              </a:rPr>
              <a:t>Вентрикулоскопия</a:t>
            </a:r>
            <a:r>
              <a:rPr lang="ru-RU" sz="3600" b="1" dirty="0" smtClean="0"/>
              <a:t> </a:t>
            </a:r>
            <a:r>
              <a:rPr lang="ru-RU" sz="3600" dirty="0" smtClean="0"/>
              <a:t>- желудочков мозга</a:t>
            </a:r>
          </a:p>
          <a:p>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Инструменты и оборудование</a:t>
            </a:r>
            <a:endParaRPr lang="ru-RU" b="1" dirty="0">
              <a:solidFill>
                <a:srgbClr val="FF0000"/>
              </a:solidFill>
            </a:endParaRPr>
          </a:p>
        </p:txBody>
      </p:sp>
      <p:sp>
        <p:nvSpPr>
          <p:cNvPr id="3" name="Объект 2"/>
          <p:cNvSpPr>
            <a:spLocks noGrp="1"/>
          </p:cNvSpPr>
          <p:nvPr>
            <p:ph idx="1"/>
          </p:nvPr>
        </p:nvSpPr>
        <p:spPr>
          <a:xfrm>
            <a:off x="457200" y="1600200"/>
            <a:ext cx="8507288" cy="4997152"/>
          </a:xfrm>
        </p:spPr>
        <p:txBody>
          <a:bodyPr>
            <a:normAutofit fontScale="55000" lnSpcReduction="20000"/>
          </a:bodyPr>
          <a:lstStyle/>
          <a:p>
            <a:pPr>
              <a:lnSpc>
                <a:spcPct val="120000"/>
              </a:lnSpc>
              <a:spcBef>
                <a:spcPts val="0"/>
              </a:spcBef>
              <a:buFont typeface="Wingdings" pitchFamily="2" charset="2"/>
              <a:buChar char="§"/>
            </a:pPr>
            <a:r>
              <a:rPr lang="ru-RU" b="1" dirty="0" smtClean="0">
                <a:solidFill>
                  <a:srgbClr val="0000FF"/>
                </a:solidFill>
              </a:rPr>
              <a:t>Система формирования изображения</a:t>
            </a:r>
          </a:p>
          <a:p>
            <a:pPr lvl="1">
              <a:lnSpc>
                <a:spcPct val="120000"/>
              </a:lnSpc>
              <a:spcBef>
                <a:spcPts val="0"/>
              </a:spcBef>
              <a:buFont typeface="Wingdings" pitchFamily="2" charset="2"/>
              <a:buChar char="§"/>
            </a:pPr>
            <a:r>
              <a:rPr lang="ru-RU" dirty="0" smtClean="0"/>
              <a:t>Осветитель</a:t>
            </a:r>
          </a:p>
          <a:p>
            <a:pPr lvl="1">
              <a:lnSpc>
                <a:spcPct val="120000"/>
              </a:lnSpc>
              <a:spcBef>
                <a:spcPts val="0"/>
              </a:spcBef>
              <a:buFont typeface="Wingdings" pitchFamily="2" charset="2"/>
              <a:buChar char="§"/>
            </a:pPr>
            <a:r>
              <a:rPr lang="ru-RU" dirty="0" smtClean="0"/>
              <a:t>Световой кабель</a:t>
            </a:r>
          </a:p>
          <a:p>
            <a:pPr lvl="1">
              <a:lnSpc>
                <a:spcPct val="120000"/>
              </a:lnSpc>
              <a:spcBef>
                <a:spcPts val="0"/>
              </a:spcBef>
              <a:buFont typeface="Wingdings" pitchFamily="2" charset="2"/>
              <a:buChar char="§"/>
            </a:pPr>
            <a:r>
              <a:rPr lang="ru-RU" dirty="0" smtClean="0"/>
              <a:t>Эндоскоп (жёсткий или гибкий)</a:t>
            </a:r>
          </a:p>
          <a:p>
            <a:pPr lvl="1">
              <a:lnSpc>
                <a:spcPct val="120000"/>
              </a:lnSpc>
              <a:spcBef>
                <a:spcPts val="0"/>
              </a:spcBef>
              <a:buFont typeface="Wingdings" pitchFamily="2" charset="2"/>
              <a:buChar char="§"/>
            </a:pPr>
            <a:r>
              <a:rPr lang="ru-RU" dirty="0" err="1" smtClean="0"/>
              <a:t>Эндовидеосистема</a:t>
            </a:r>
            <a:endParaRPr lang="ru-RU" dirty="0" smtClean="0"/>
          </a:p>
          <a:p>
            <a:pPr lvl="1">
              <a:lnSpc>
                <a:spcPct val="120000"/>
              </a:lnSpc>
              <a:spcBef>
                <a:spcPts val="0"/>
              </a:spcBef>
              <a:buFont typeface="Wingdings" pitchFamily="2" charset="2"/>
              <a:buChar char="§"/>
            </a:pPr>
            <a:r>
              <a:rPr lang="ru-RU" dirty="0" err="1" smtClean="0"/>
              <a:t>Видеолапароскоп</a:t>
            </a:r>
            <a:endParaRPr lang="ru-RU" dirty="0" smtClean="0"/>
          </a:p>
          <a:p>
            <a:pPr lvl="1">
              <a:lnSpc>
                <a:spcPct val="120000"/>
              </a:lnSpc>
              <a:spcBef>
                <a:spcPts val="0"/>
              </a:spcBef>
              <a:buFont typeface="Wingdings" pitchFamily="2" charset="2"/>
              <a:buChar char="§"/>
            </a:pPr>
            <a:r>
              <a:rPr lang="ru-RU" dirty="0" smtClean="0"/>
              <a:t>Видеомонитор</a:t>
            </a:r>
          </a:p>
          <a:p>
            <a:pPr>
              <a:lnSpc>
                <a:spcPct val="120000"/>
              </a:lnSpc>
              <a:spcBef>
                <a:spcPts val="0"/>
              </a:spcBef>
              <a:buFont typeface="Wingdings" pitchFamily="2" charset="2"/>
              <a:buChar char="§"/>
            </a:pPr>
            <a:r>
              <a:rPr lang="ru-RU" b="1" dirty="0" smtClean="0">
                <a:solidFill>
                  <a:srgbClr val="0000FF"/>
                </a:solidFill>
              </a:rPr>
              <a:t>Приборы</a:t>
            </a:r>
          </a:p>
          <a:p>
            <a:pPr lvl="1">
              <a:lnSpc>
                <a:spcPct val="120000"/>
              </a:lnSpc>
              <a:spcBef>
                <a:spcPts val="0"/>
              </a:spcBef>
              <a:buFont typeface="Wingdings" pitchFamily="2" charset="2"/>
              <a:buChar char="§"/>
            </a:pPr>
            <a:r>
              <a:rPr lang="ru-RU" dirty="0" err="1" smtClean="0"/>
              <a:t>Инсуффлятор</a:t>
            </a:r>
            <a:endParaRPr lang="ru-RU" dirty="0" smtClean="0"/>
          </a:p>
          <a:p>
            <a:pPr lvl="1">
              <a:lnSpc>
                <a:spcPct val="120000"/>
              </a:lnSpc>
              <a:spcBef>
                <a:spcPts val="0"/>
              </a:spcBef>
              <a:buFont typeface="Wingdings" pitchFamily="2" charset="2"/>
              <a:buChar char="§"/>
            </a:pPr>
            <a:r>
              <a:rPr lang="ru-RU" dirty="0" err="1" smtClean="0"/>
              <a:t>Аквапуратор</a:t>
            </a:r>
            <a:endParaRPr lang="ru-RU" dirty="0" smtClean="0"/>
          </a:p>
          <a:p>
            <a:pPr lvl="1">
              <a:lnSpc>
                <a:spcPct val="120000"/>
              </a:lnSpc>
              <a:spcBef>
                <a:spcPts val="0"/>
              </a:spcBef>
              <a:buFont typeface="Wingdings" pitchFamily="2" charset="2"/>
              <a:buChar char="§"/>
            </a:pPr>
            <a:r>
              <a:rPr lang="ru-RU" dirty="0" smtClean="0"/>
              <a:t>Электрохирургический генератор</a:t>
            </a:r>
          </a:p>
          <a:p>
            <a:pPr>
              <a:lnSpc>
                <a:spcPct val="120000"/>
              </a:lnSpc>
              <a:spcBef>
                <a:spcPts val="0"/>
              </a:spcBef>
              <a:buFont typeface="Wingdings" pitchFamily="2" charset="2"/>
              <a:buChar char="§"/>
            </a:pPr>
            <a:r>
              <a:rPr lang="ru-RU" b="1" dirty="0" smtClean="0">
                <a:solidFill>
                  <a:srgbClr val="0000FF"/>
                </a:solidFill>
              </a:rPr>
              <a:t>Сшивающие аппараты</a:t>
            </a:r>
          </a:p>
          <a:p>
            <a:pPr>
              <a:lnSpc>
                <a:spcPct val="120000"/>
              </a:lnSpc>
              <a:spcBef>
                <a:spcPts val="0"/>
              </a:spcBef>
              <a:buFont typeface="Wingdings" pitchFamily="2" charset="2"/>
              <a:buChar char="§"/>
            </a:pPr>
            <a:r>
              <a:rPr lang="ru-RU" b="1" dirty="0" smtClean="0">
                <a:solidFill>
                  <a:srgbClr val="0000FF"/>
                </a:solidFill>
              </a:rPr>
              <a:t>Инструменты</a:t>
            </a:r>
          </a:p>
          <a:p>
            <a:pPr lvl="1">
              <a:lnSpc>
                <a:spcPct val="120000"/>
              </a:lnSpc>
              <a:spcBef>
                <a:spcPts val="0"/>
              </a:spcBef>
              <a:buFont typeface="Wingdings" pitchFamily="2" charset="2"/>
              <a:buChar char="§"/>
            </a:pPr>
            <a:r>
              <a:rPr lang="ru-RU" dirty="0" smtClean="0"/>
              <a:t>Для доступа </a:t>
            </a:r>
            <a:r>
              <a:rPr lang="ru-RU" i="1" dirty="0" smtClean="0"/>
              <a:t>(игла </a:t>
            </a:r>
            <a:r>
              <a:rPr lang="ru-RU" i="1" dirty="0" err="1"/>
              <a:t>В</a:t>
            </a:r>
            <a:r>
              <a:rPr lang="ru-RU" i="1" dirty="0" err="1" smtClean="0"/>
              <a:t>ереша</a:t>
            </a:r>
            <a:r>
              <a:rPr lang="ru-RU" i="1" dirty="0" smtClean="0"/>
              <a:t>, троакары)</a:t>
            </a:r>
            <a:endParaRPr lang="ru-RU" dirty="0" smtClean="0"/>
          </a:p>
          <a:p>
            <a:pPr lvl="1">
              <a:lnSpc>
                <a:spcPct val="120000"/>
              </a:lnSpc>
              <a:spcBef>
                <a:spcPts val="0"/>
              </a:spcBef>
              <a:buFont typeface="Wingdings" pitchFamily="2" charset="2"/>
              <a:buChar char="§"/>
            </a:pPr>
            <a:r>
              <a:rPr lang="ru-RU" dirty="0" smtClean="0"/>
              <a:t>Для создания экспозиции </a:t>
            </a:r>
            <a:r>
              <a:rPr lang="ru-RU" i="1" dirty="0" smtClean="0"/>
              <a:t>(зажимы, ретракторы)</a:t>
            </a:r>
            <a:endParaRPr lang="ru-RU" dirty="0" smtClean="0"/>
          </a:p>
          <a:p>
            <a:pPr lvl="1">
              <a:lnSpc>
                <a:spcPct val="120000"/>
              </a:lnSpc>
              <a:spcBef>
                <a:spcPts val="0"/>
              </a:spcBef>
              <a:buFont typeface="Wingdings" pitchFamily="2" charset="2"/>
              <a:buChar char="§"/>
            </a:pPr>
            <a:r>
              <a:rPr lang="ru-RU" dirty="0" smtClean="0"/>
              <a:t>Для рассечения тканей и обеспечения гемостаза </a:t>
            </a:r>
            <a:r>
              <a:rPr lang="ru-RU" i="1" dirty="0" smtClean="0"/>
              <a:t>(крючки, ножницы, </a:t>
            </a:r>
            <a:r>
              <a:rPr lang="ru-RU" i="1" dirty="0" err="1" smtClean="0"/>
              <a:t>дисекторыбиполярные</a:t>
            </a:r>
            <a:r>
              <a:rPr lang="ru-RU" i="1" dirty="0" smtClean="0"/>
              <a:t> щипцы)</a:t>
            </a:r>
            <a:endParaRPr lang="ru-RU" dirty="0" smtClean="0"/>
          </a:p>
          <a:p>
            <a:pPr lvl="1">
              <a:lnSpc>
                <a:spcPct val="120000"/>
              </a:lnSpc>
              <a:spcBef>
                <a:spcPts val="0"/>
              </a:spcBef>
              <a:buFont typeface="Wingdings" pitchFamily="2" charset="2"/>
              <a:buChar char="§"/>
            </a:pPr>
            <a:r>
              <a:rPr lang="ru-RU" dirty="0" smtClean="0"/>
              <a:t>Для соединения тканей </a:t>
            </a:r>
            <a:r>
              <a:rPr lang="ru-RU" i="1" dirty="0" smtClean="0"/>
              <a:t>(</a:t>
            </a:r>
            <a:r>
              <a:rPr lang="ru-RU" i="1" dirty="0" err="1" smtClean="0"/>
              <a:t>клипаторы</a:t>
            </a:r>
            <a:r>
              <a:rPr lang="ru-RU" i="1" dirty="0" smtClean="0"/>
              <a:t>, иглодержатели)</a:t>
            </a:r>
            <a:endParaRPr lang="ru-RU" dirty="0" smtClean="0"/>
          </a:p>
          <a:p>
            <a:pPr lvl="1">
              <a:lnSpc>
                <a:spcPct val="120000"/>
              </a:lnSpc>
              <a:spcBef>
                <a:spcPts val="0"/>
              </a:spcBef>
              <a:buFont typeface="Wingdings" pitchFamily="2" charset="2"/>
              <a:buChar char="§"/>
            </a:pPr>
            <a:r>
              <a:rPr lang="ru-RU" dirty="0" smtClean="0"/>
              <a:t>Для извлечения органов и санации полостей</a:t>
            </a:r>
          </a:p>
          <a:p>
            <a:pPr lvl="1">
              <a:lnSpc>
                <a:spcPct val="120000"/>
              </a:lnSpc>
              <a:spcBef>
                <a:spcPts val="0"/>
              </a:spcBef>
              <a:buFont typeface="Wingdings" pitchFamily="2" charset="2"/>
              <a:buChar char="§"/>
            </a:pPr>
            <a:r>
              <a:rPr lang="ru-RU" dirty="0" smtClean="0"/>
              <a:t>Вспомогательные инструменты</a:t>
            </a:r>
          </a:p>
          <a:p>
            <a:pPr>
              <a:buFont typeface="Wingdings" pitchFamily="2" charset="2"/>
              <a:buChar char="§"/>
            </a:pPr>
            <a:endParaRPr lang="ru-RU" dirty="0" smtClean="0"/>
          </a:p>
          <a:p>
            <a:pPr>
              <a:buFont typeface="Wingdings" pitchFamily="2" charset="2"/>
              <a:buChar char="§"/>
            </a:pPr>
            <a:endParaRPr lang="ru-RU" dirty="0" smtClean="0"/>
          </a:p>
          <a:p>
            <a:pPr>
              <a:buFont typeface="Wingdings" pitchFamily="2" charset="2"/>
              <a:buChar char="§"/>
            </a:pPr>
            <a:endParaRPr lang="ru-RU" dirty="0" smtClean="0"/>
          </a:p>
          <a:p>
            <a:pPr>
              <a:buFont typeface="Wingdings" pitchFamily="2" charset="2"/>
              <a:buChar char="§"/>
            </a:pPr>
            <a:endParaRPr lang="ru-RU" dirty="0"/>
          </a:p>
        </p:txBody>
      </p:sp>
    </p:spTree>
    <p:extLst>
      <p:ext uri="{BB962C8B-B14F-4D97-AF65-F5344CB8AC3E}">
        <p14:creationId xmlns="" xmlns:p14="http://schemas.microsoft.com/office/powerpoint/2010/main" val="3374502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ru-RU" sz="4000" b="1" dirty="0" smtClean="0">
                <a:solidFill>
                  <a:srgbClr val="FF0000"/>
                </a:solidFill>
              </a:rPr>
              <a:t>ПЛАН ЛЕКЦИИ</a:t>
            </a:r>
          </a:p>
        </p:txBody>
      </p:sp>
      <p:sp>
        <p:nvSpPr>
          <p:cNvPr id="7171" name="Rectangle 3"/>
          <p:cNvSpPr>
            <a:spLocks noGrp="1" noChangeArrowheads="1"/>
          </p:cNvSpPr>
          <p:nvPr>
            <p:ph idx="1"/>
          </p:nvPr>
        </p:nvSpPr>
        <p:spPr/>
        <p:txBody>
          <a:bodyPr>
            <a:normAutofit/>
          </a:bodyPr>
          <a:lstStyle/>
          <a:p>
            <a:pPr eaLnBrk="1" hangingPunct="1">
              <a:spcBef>
                <a:spcPts val="0"/>
              </a:spcBef>
              <a:buFont typeface="Wingdings" pitchFamily="2" charset="2"/>
              <a:buChar char="§"/>
              <a:defRPr/>
            </a:pPr>
            <a:r>
              <a:rPr lang="ru-RU" sz="2800" dirty="0" smtClean="0">
                <a:solidFill>
                  <a:srgbClr val="000000"/>
                </a:solidFill>
              </a:rPr>
              <a:t>История вопроса</a:t>
            </a:r>
          </a:p>
          <a:p>
            <a:pPr eaLnBrk="1" hangingPunct="1">
              <a:spcBef>
                <a:spcPts val="0"/>
              </a:spcBef>
              <a:buFont typeface="Wingdings" pitchFamily="2" charset="2"/>
              <a:buChar char="§"/>
              <a:defRPr/>
            </a:pPr>
            <a:r>
              <a:rPr lang="ru-RU" sz="2800" dirty="0" smtClean="0">
                <a:solidFill>
                  <a:srgbClr val="000000"/>
                </a:solidFill>
              </a:rPr>
              <a:t>Бронхоскопия</a:t>
            </a:r>
          </a:p>
          <a:p>
            <a:pPr eaLnBrk="1" hangingPunct="1">
              <a:spcBef>
                <a:spcPts val="0"/>
              </a:spcBef>
              <a:buFont typeface="Wingdings" pitchFamily="2" charset="2"/>
              <a:buChar char="§"/>
              <a:defRPr/>
            </a:pPr>
            <a:r>
              <a:rPr lang="ru-RU" sz="2800" dirty="0" err="1" smtClean="0">
                <a:solidFill>
                  <a:srgbClr val="000000"/>
                </a:solidFill>
              </a:rPr>
              <a:t>Фиброгастроскопия</a:t>
            </a:r>
            <a:endParaRPr lang="ru-RU" sz="2800" dirty="0" smtClean="0">
              <a:solidFill>
                <a:srgbClr val="000000"/>
              </a:solidFill>
            </a:endParaRPr>
          </a:p>
          <a:p>
            <a:pPr eaLnBrk="1" hangingPunct="1">
              <a:spcBef>
                <a:spcPts val="0"/>
              </a:spcBef>
              <a:buFont typeface="Wingdings" pitchFamily="2" charset="2"/>
              <a:buChar char="§"/>
              <a:defRPr/>
            </a:pPr>
            <a:r>
              <a:rPr lang="ru-RU" sz="2800" dirty="0" err="1" smtClean="0">
                <a:solidFill>
                  <a:srgbClr val="000000"/>
                </a:solidFill>
              </a:rPr>
              <a:t>Колоноскопия</a:t>
            </a:r>
            <a:endParaRPr lang="ru-RU" sz="2800" dirty="0" smtClean="0">
              <a:solidFill>
                <a:srgbClr val="000000"/>
              </a:solidFill>
            </a:endParaRPr>
          </a:p>
          <a:p>
            <a:pPr eaLnBrk="1" hangingPunct="1">
              <a:spcBef>
                <a:spcPts val="0"/>
              </a:spcBef>
              <a:buFont typeface="Wingdings" pitchFamily="2" charset="2"/>
              <a:buChar char="§"/>
              <a:defRPr/>
            </a:pPr>
            <a:r>
              <a:rPr lang="ru-RU" sz="2800" dirty="0" smtClean="0">
                <a:solidFill>
                  <a:srgbClr val="000000"/>
                </a:solidFill>
              </a:rPr>
              <a:t>Лапароскопия в гинекологии</a:t>
            </a:r>
          </a:p>
          <a:p>
            <a:pPr eaLnBrk="1" hangingPunct="1">
              <a:spcBef>
                <a:spcPts val="0"/>
              </a:spcBef>
              <a:buFont typeface="Wingdings" pitchFamily="2" charset="2"/>
              <a:buChar char="§"/>
              <a:defRPr/>
            </a:pPr>
            <a:r>
              <a:rPr lang="ru-RU" sz="2800" dirty="0" smtClean="0">
                <a:solidFill>
                  <a:srgbClr val="000000"/>
                </a:solidFill>
              </a:rPr>
              <a:t>Торакоскопия</a:t>
            </a:r>
          </a:p>
          <a:p>
            <a:pPr eaLnBrk="1" hangingPunct="1">
              <a:spcBef>
                <a:spcPts val="0"/>
              </a:spcBef>
              <a:buFont typeface="Wingdings" pitchFamily="2" charset="2"/>
              <a:buChar char="§"/>
              <a:defRPr/>
            </a:pPr>
            <a:r>
              <a:rPr lang="ru-RU" sz="2800" dirty="0" smtClean="0">
                <a:solidFill>
                  <a:srgbClr val="000000"/>
                </a:solidFill>
              </a:rPr>
              <a:t>Лапароскопия в хирургии</a:t>
            </a:r>
          </a:p>
          <a:p>
            <a:pPr eaLnBrk="1" hangingPunct="1">
              <a:spcBef>
                <a:spcPts val="0"/>
              </a:spcBef>
              <a:buFont typeface="Wingdings" pitchFamily="2" charset="2"/>
              <a:buChar char="§"/>
              <a:defRPr/>
            </a:pPr>
            <a:r>
              <a:rPr lang="ru-RU" sz="2800" dirty="0" smtClean="0">
                <a:solidFill>
                  <a:srgbClr val="000000"/>
                </a:solidFill>
              </a:rPr>
              <a:t>Общие принципы профилактики осложнений в </a:t>
            </a:r>
            <a:r>
              <a:rPr lang="ru-RU" sz="2800" dirty="0" err="1" smtClean="0">
                <a:solidFill>
                  <a:srgbClr val="000000"/>
                </a:solidFill>
              </a:rPr>
              <a:t>эндохирургии</a:t>
            </a:r>
            <a:endParaRPr lang="ru-RU" sz="2800" dirty="0" smtClean="0">
              <a:solidFill>
                <a:srgbClr val="000000"/>
              </a:solidFill>
            </a:endParaRPr>
          </a:p>
          <a:p>
            <a:pPr eaLnBrk="1" hangingPunct="1">
              <a:spcBef>
                <a:spcPts val="0"/>
              </a:spcBef>
              <a:buFont typeface="Wingdings" pitchFamily="2" charset="2"/>
              <a:buChar char="§"/>
              <a:defRPr/>
            </a:pPr>
            <a:r>
              <a:rPr lang="ru-RU" sz="2800" dirty="0" smtClean="0">
                <a:solidFill>
                  <a:srgbClr val="000000"/>
                </a:solidFill>
              </a:rPr>
              <a:t>Литература</a:t>
            </a:r>
          </a:p>
          <a:p>
            <a:pPr eaLnBrk="1" hangingPunct="1">
              <a:defRPr/>
            </a:pPr>
            <a:endParaRPr lang="ru-RU" sz="17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9" name="Picture 2" descr="C:\Documents and Settings\1\Рабочий стол\180px-Bronchoscopy_nci-vol-1950-300.jpg"/>
          <p:cNvPicPr>
            <a:picLocks noChangeAspect="1" noChangeArrowheads="1"/>
          </p:cNvPicPr>
          <p:nvPr/>
        </p:nvPicPr>
        <p:blipFill>
          <a:blip r:embed="rId2" cstate="print"/>
          <a:srcRect/>
          <a:stretch>
            <a:fillRect/>
          </a:stretch>
        </p:blipFill>
        <p:spPr bwMode="auto">
          <a:xfrm>
            <a:off x="2786063" y="1285875"/>
            <a:ext cx="3524250" cy="5276850"/>
          </a:xfrm>
          <a:prstGeom prst="rect">
            <a:avLst/>
          </a:prstGeom>
          <a:noFill/>
          <a:ln w="9525">
            <a:noFill/>
            <a:miter lim="800000"/>
            <a:headEnd/>
            <a:tailEnd/>
          </a:ln>
        </p:spPr>
      </p:pic>
      <p:sp>
        <p:nvSpPr>
          <p:cNvPr id="4" name="Заголовок 3"/>
          <p:cNvSpPr>
            <a:spLocks noGrp="1"/>
          </p:cNvSpPr>
          <p:nvPr>
            <p:ph type="title"/>
          </p:nvPr>
        </p:nvSpPr>
        <p:spPr/>
        <p:txBody>
          <a:bodyPr/>
          <a:lstStyle/>
          <a:p>
            <a:r>
              <a:rPr lang="ru-RU" b="1" dirty="0">
                <a:solidFill>
                  <a:srgbClr val="FF0000"/>
                </a:solidFill>
              </a:rPr>
              <a:t>Бронхоскопия</a:t>
            </a: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b="1" dirty="0">
                <a:solidFill>
                  <a:srgbClr val="FF0000"/>
                </a:solidFill>
              </a:rPr>
              <a:t>Бронхоскопия</a:t>
            </a:r>
            <a:endParaRPr lang="ru-RU" dirty="0">
              <a:solidFill>
                <a:srgbClr val="FF0000"/>
              </a:solidFill>
            </a:endParaRPr>
          </a:p>
        </p:txBody>
      </p:sp>
      <p:sp>
        <p:nvSpPr>
          <p:cNvPr id="5" name="Объект 4"/>
          <p:cNvSpPr>
            <a:spLocks noGrp="1"/>
          </p:cNvSpPr>
          <p:nvPr>
            <p:ph idx="1"/>
          </p:nvPr>
        </p:nvSpPr>
        <p:spPr/>
        <p:txBody>
          <a:bodyPr/>
          <a:lstStyle/>
          <a:p>
            <a:pPr marL="0" indent="0">
              <a:buNone/>
            </a:pPr>
            <a:r>
              <a:rPr lang="ru-RU" dirty="0" smtClean="0">
                <a:solidFill>
                  <a:srgbClr val="000000"/>
                </a:solidFill>
              </a:rPr>
              <a:t> </a:t>
            </a:r>
            <a:r>
              <a:rPr lang="ru-RU" i="1" dirty="0">
                <a:solidFill>
                  <a:srgbClr val="000000"/>
                </a:solidFill>
              </a:rPr>
              <a:t>(от греч. </a:t>
            </a:r>
            <a:r>
              <a:rPr lang="ru-RU" i="1" dirty="0" err="1">
                <a:solidFill>
                  <a:srgbClr val="000000"/>
                </a:solidFill>
              </a:rPr>
              <a:t>brónchos</a:t>
            </a:r>
            <a:r>
              <a:rPr lang="ru-RU" i="1" dirty="0">
                <a:solidFill>
                  <a:srgbClr val="000000"/>
                </a:solidFill>
              </a:rPr>
              <a:t> – дыхательное горло, трахея и </a:t>
            </a:r>
            <a:r>
              <a:rPr lang="ru-RU" i="1" dirty="0" err="1">
                <a:solidFill>
                  <a:srgbClr val="000000"/>
                </a:solidFill>
              </a:rPr>
              <a:t>skopeo</a:t>
            </a:r>
            <a:r>
              <a:rPr lang="ru-RU" i="1" dirty="0">
                <a:solidFill>
                  <a:srgbClr val="000000"/>
                </a:solidFill>
              </a:rPr>
              <a:t> – смотрю, рассматриваю, наблюдаю)</a:t>
            </a:r>
            <a:r>
              <a:rPr lang="ru-RU" dirty="0">
                <a:solidFill>
                  <a:srgbClr val="000000"/>
                </a:solidFill>
              </a:rPr>
              <a:t> – метод непосредственного осмотра и оценки состояния слизистых трахеобронхиального </a:t>
            </a:r>
            <a:r>
              <a:rPr lang="ru-RU" dirty="0" smtClean="0">
                <a:solidFill>
                  <a:srgbClr val="000000"/>
                </a:solidFill>
              </a:rPr>
              <a:t>дерева (трахеи </a:t>
            </a:r>
            <a:r>
              <a:rPr lang="ru-RU" dirty="0">
                <a:solidFill>
                  <a:srgbClr val="000000"/>
                </a:solidFill>
              </a:rPr>
              <a:t>и </a:t>
            </a:r>
            <a:r>
              <a:rPr lang="ru-RU" dirty="0" smtClean="0">
                <a:solidFill>
                  <a:srgbClr val="000000"/>
                </a:solidFill>
              </a:rPr>
              <a:t>бронхов) </a:t>
            </a:r>
            <a:r>
              <a:rPr lang="ru-RU" dirty="0">
                <a:solidFill>
                  <a:srgbClr val="000000"/>
                </a:solidFill>
              </a:rPr>
              <a:t>при помощи специального прибора </a:t>
            </a:r>
            <a:r>
              <a:rPr lang="ru-RU" dirty="0" smtClean="0">
                <a:solidFill>
                  <a:srgbClr val="000000"/>
                </a:solidFill>
              </a:rPr>
              <a:t>– </a:t>
            </a:r>
            <a:r>
              <a:rPr lang="ru-RU" dirty="0" err="1" smtClean="0">
                <a:solidFill>
                  <a:srgbClr val="000000"/>
                </a:solidFill>
              </a:rPr>
              <a:t>бронхофиброскопа</a:t>
            </a:r>
            <a:r>
              <a:rPr lang="ru-RU" dirty="0" smtClean="0">
                <a:solidFill>
                  <a:srgbClr val="000000"/>
                </a:solidFill>
              </a:rPr>
              <a:t> </a:t>
            </a:r>
            <a:r>
              <a:rPr lang="ru-RU" dirty="0">
                <a:solidFill>
                  <a:srgbClr val="000000"/>
                </a:solidFill>
              </a:rPr>
              <a:t>или </a:t>
            </a:r>
            <a:r>
              <a:rPr lang="ru-RU" dirty="0" smtClean="0">
                <a:solidFill>
                  <a:srgbClr val="000000"/>
                </a:solidFill>
              </a:rPr>
              <a:t>жёсткого </a:t>
            </a:r>
            <a:r>
              <a:rPr lang="ru-RU" dirty="0">
                <a:solidFill>
                  <a:srgbClr val="000000"/>
                </a:solidFill>
              </a:rPr>
              <a:t>дыхательного </a:t>
            </a:r>
            <a:r>
              <a:rPr lang="ru-RU" dirty="0" err="1">
                <a:solidFill>
                  <a:srgbClr val="000000"/>
                </a:solidFill>
              </a:rPr>
              <a:t>бронхоскопа</a:t>
            </a:r>
            <a:endParaRPr lang="ru-RU" dirty="0">
              <a:solidFill>
                <a:srgbClr val="000000"/>
              </a:solidFill>
            </a:endParaRPr>
          </a:p>
          <a:p>
            <a:pPr marL="0" indent="0">
              <a:buNone/>
            </a:pP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Прямоугольник 5"/>
          <p:cNvSpPr>
            <a:spLocks noChangeArrowheads="1"/>
          </p:cNvSpPr>
          <p:nvPr/>
        </p:nvSpPr>
        <p:spPr bwMode="auto">
          <a:xfrm>
            <a:off x="1500188" y="428625"/>
            <a:ext cx="6000750" cy="1046163"/>
          </a:xfrm>
          <a:prstGeom prst="rect">
            <a:avLst/>
          </a:prstGeom>
          <a:noFill/>
          <a:ln w="9525">
            <a:noFill/>
            <a:miter lim="800000"/>
            <a:headEnd/>
            <a:tailEnd/>
          </a:ln>
        </p:spPr>
        <p:txBody>
          <a:bodyPr>
            <a:spAutoFit/>
          </a:bodyPr>
          <a:lstStyle/>
          <a:p>
            <a:pPr algn="ctr"/>
            <a:r>
              <a:rPr lang="ru-RU" sz="4400" b="1" dirty="0" err="1">
                <a:solidFill>
                  <a:srgbClr val="FF0000"/>
                </a:solidFill>
                <a:latin typeface="+mj-lt"/>
              </a:rPr>
              <a:t>Бронхоскоп</a:t>
            </a:r>
            <a:r>
              <a:rPr lang="ru-RU" sz="4400" dirty="0">
                <a:solidFill>
                  <a:srgbClr val="FFFF00"/>
                </a:solidFill>
                <a:latin typeface="+mj-lt"/>
              </a:rPr>
              <a:t> </a:t>
            </a:r>
          </a:p>
          <a:p>
            <a:endParaRPr lang="ru-RU" dirty="0">
              <a:solidFill>
                <a:srgbClr val="FFFF00"/>
              </a:solidFill>
            </a:endParaRPr>
          </a:p>
        </p:txBody>
      </p:sp>
      <p:pic>
        <p:nvPicPr>
          <p:cNvPr id="21507" name="Picture 2" descr="C:\Documents and Settings\1\Рабочий стол\15638.jpg"/>
          <p:cNvPicPr>
            <a:picLocks noChangeAspect="1" noChangeArrowheads="1"/>
          </p:cNvPicPr>
          <p:nvPr/>
        </p:nvPicPr>
        <p:blipFill>
          <a:blip r:embed="rId2" cstate="print"/>
          <a:srcRect/>
          <a:stretch>
            <a:fillRect/>
          </a:stretch>
        </p:blipFill>
        <p:spPr bwMode="auto">
          <a:xfrm>
            <a:off x="1428750" y="1643063"/>
            <a:ext cx="6075363" cy="471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Прямоугольник 5"/>
          <p:cNvSpPr>
            <a:spLocks noChangeArrowheads="1"/>
          </p:cNvSpPr>
          <p:nvPr/>
        </p:nvSpPr>
        <p:spPr bwMode="auto">
          <a:xfrm>
            <a:off x="214313" y="214313"/>
            <a:ext cx="8643937" cy="1323439"/>
          </a:xfrm>
          <a:prstGeom prst="rect">
            <a:avLst/>
          </a:prstGeom>
          <a:noFill/>
          <a:ln w="9525">
            <a:noFill/>
            <a:miter lim="800000"/>
            <a:headEnd/>
            <a:tailEnd/>
          </a:ln>
        </p:spPr>
        <p:txBody>
          <a:bodyPr>
            <a:spAutoFit/>
          </a:bodyPr>
          <a:lstStyle/>
          <a:p>
            <a:pPr algn="ctr"/>
            <a:r>
              <a:rPr lang="ru-RU" sz="4000" b="1" dirty="0">
                <a:solidFill>
                  <a:srgbClr val="FF0000"/>
                </a:solidFill>
                <a:latin typeface="+mj-lt"/>
              </a:rPr>
              <a:t>ПРИНЦИП ВЫПОЛНЕНИЯ БРОНХОСКОПИИ</a:t>
            </a:r>
          </a:p>
        </p:txBody>
      </p:sp>
      <p:pic>
        <p:nvPicPr>
          <p:cNvPr id="22531" name="Picture 2" descr="C:\Documents and Settings\1\Рабочий стол\bronxoskop.jpg"/>
          <p:cNvPicPr>
            <a:picLocks noChangeAspect="1" noChangeArrowheads="1"/>
          </p:cNvPicPr>
          <p:nvPr/>
        </p:nvPicPr>
        <p:blipFill>
          <a:blip r:embed="rId2" cstate="print"/>
          <a:srcRect/>
          <a:stretch>
            <a:fillRect/>
          </a:stretch>
        </p:blipFill>
        <p:spPr bwMode="auto">
          <a:xfrm>
            <a:off x="2214563" y="1571625"/>
            <a:ext cx="4845050" cy="4954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Показания к бронхоскопии</a:t>
            </a:r>
            <a:endParaRPr lang="ru-RU" b="1" dirty="0">
              <a:solidFill>
                <a:srgbClr val="FF0000"/>
              </a:solidFill>
            </a:endParaRPr>
          </a:p>
        </p:txBody>
      </p:sp>
      <p:sp>
        <p:nvSpPr>
          <p:cNvPr id="3" name="Объект 2"/>
          <p:cNvSpPr>
            <a:spLocks noGrp="1"/>
          </p:cNvSpPr>
          <p:nvPr>
            <p:ph idx="1"/>
          </p:nvPr>
        </p:nvSpPr>
        <p:spPr>
          <a:xfrm>
            <a:off x="457200" y="1600200"/>
            <a:ext cx="8507288" cy="4525963"/>
          </a:xfrm>
        </p:spPr>
        <p:txBody>
          <a:bodyPr>
            <a:noAutofit/>
          </a:bodyPr>
          <a:lstStyle/>
          <a:p>
            <a:pPr>
              <a:spcBef>
                <a:spcPts val="0"/>
              </a:spcBef>
              <a:buFont typeface="Wingdings" pitchFamily="2" charset="2"/>
              <a:buChar char="§"/>
            </a:pPr>
            <a:r>
              <a:rPr lang="ru-RU" sz="2800" b="1" dirty="0" smtClean="0">
                <a:solidFill>
                  <a:srgbClr val="0000FF"/>
                </a:solidFill>
              </a:rPr>
              <a:t>С целью диагностики</a:t>
            </a:r>
          </a:p>
          <a:p>
            <a:pPr lvl="1">
              <a:spcBef>
                <a:spcPts val="0"/>
              </a:spcBef>
              <a:buFont typeface="Wingdings" pitchFamily="2" charset="2"/>
              <a:buChar char="§"/>
            </a:pPr>
            <a:r>
              <a:rPr lang="ru-RU" sz="2400" b="1" dirty="0" smtClean="0"/>
              <a:t>При подозрении </a:t>
            </a:r>
            <a:r>
              <a:rPr lang="ru-RU" sz="2400" b="1" dirty="0"/>
              <a:t>на опухоль или воспаление в </a:t>
            </a:r>
            <a:r>
              <a:rPr lang="ru-RU" sz="2400" b="1" dirty="0" smtClean="0"/>
              <a:t>бронхах</a:t>
            </a:r>
          </a:p>
          <a:p>
            <a:pPr lvl="1">
              <a:spcBef>
                <a:spcPts val="0"/>
              </a:spcBef>
              <a:buFont typeface="Wingdings" pitchFamily="2" charset="2"/>
              <a:buChar char="§"/>
            </a:pPr>
            <a:r>
              <a:rPr lang="ru-RU" sz="2400" b="1" dirty="0" smtClean="0"/>
              <a:t>для </a:t>
            </a:r>
            <a:r>
              <a:rPr lang="ru-RU" sz="2400" b="1" dirty="0"/>
              <a:t>диагностики причин </a:t>
            </a:r>
            <a:r>
              <a:rPr lang="ru-RU" sz="2400" b="1" dirty="0" smtClean="0"/>
              <a:t>кровохарканья</a:t>
            </a:r>
          </a:p>
          <a:p>
            <a:pPr lvl="1">
              <a:spcBef>
                <a:spcPts val="0"/>
              </a:spcBef>
              <a:buFont typeface="Wingdings" pitchFamily="2" charset="2"/>
              <a:buChar char="§"/>
            </a:pPr>
            <a:r>
              <a:rPr lang="ru-RU" sz="2400" b="1" dirty="0"/>
              <a:t>д</a:t>
            </a:r>
            <a:r>
              <a:rPr lang="ru-RU" sz="2400" b="1" dirty="0" smtClean="0"/>
              <a:t>ля уточнения диагноза при обнаружении </a:t>
            </a:r>
            <a:r>
              <a:rPr lang="ru-RU" sz="2400" b="1" dirty="0"/>
              <a:t>рентгенологических признаков диссеминированных процессов в </a:t>
            </a:r>
            <a:r>
              <a:rPr lang="ru-RU" sz="2400" b="1" dirty="0" smtClean="0"/>
              <a:t>лёгких</a:t>
            </a:r>
          </a:p>
          <a:p>
            <a:pPr lvl="1">
              <a:spcBef>
                <a:spcPts val="0"/>
              </a:spcBef>
              <a:buFont typeface="Wingdings" pitchFamily="2" charset="2"/>
              <a:buChar char="§"/>
            </a:pPr>
            <a:r>
              <a:rPr lang="ru-RU" sz="2400" b="1" dirty="0"/>
              <a:t>д</a:t>
            </a:r>
            <a:r>
              <a:rPr lang="ru-RU" sz="2400" b="1" dirty="0" smtClean="0"/>
              <a:t>ля осмотра искривлённых </a:t>
            </a:r>
            <a:r>
              <a:rPr lang="ru-RU" sz="2400" b="1" dirty="0"/>
              <a:t>и суженых </a:t>
            </a:r>
            <a:r>
              <a:rPr lang="ru-RU" sz="2400" b="1" dirty="0" smtClean="0"/>
              <a:t>бронхов</a:t>
            </a:r>
          </a:p>
          <a:p>
            <a:pPr lvl="1">
              <a:spcBef>
                <a:spcPts val="0"/>
              </a:spcBef>
              <a:buFont typeface="Wingdings" pitchFamily="2" charset="2"/>
              <a:buChar char="§"/>
            </a:pPr>
            <a:r>
              <a:rPr lang="ru-RU" sz="2400" b="1" dirty="0"/>
              <a:t>проведение </a:t>
            </a:r>
            <a:r>
              <a:rPr lang="ru-RU" sz="2400" b="1" dirty="0" smtClean="0"/>
              <a:t>биопсии</a:t>
            </a:r>
          </a:p>
          <a:p>
            <a:pPr lvl="1">
              <a:spcBef>
                <a:spcPts val="0"/>
              </a:spcBef>
              <a:buFont typeface="Wingdings" pitchFamily="2" charset="2"/>
              <a:buChar char="§"/>
            </a:pPr>
            <a:endParaRPr lang="ru-RU" sz="2400" b="1" dirty="0"/>
          </a:p>
          <a:p>
            <a:pPr>
              <a:spcBef>
                <a:spcPts val="0"/>
              </a:spcBef>
              <a:buFont typeface="Wingdings" pitchFamily="2" charset="2"/>
              <a:buChar char="§"/>
            </a:pPr>
            <a:r>
              <a:rPr lang="ru-RU" sz="2800" b="1" dirty="0" smtClean="0">
                <a:solidFill>
                  <a:srgbClr val="0000FF"/>
                </a:solidFill>
              </a:rPr>
              <a:t>С лечебной целью</a:t>
            </a:r>
          </a:p>
          <a:p>
            <a:pPr lvl="1">
              <a:spcBef>
                <a:spcPts val="0"/>
              </a:spcBef>
              <a:buFont typeface="Wingdings" pitchFamily="2" charset="2"/>
              <a:buChar char="§"/>
            </a:pPr>
            <a:r>
              <a:rPr lang="ru-RU" sz="2400" b="1" dirty="0" smtClean="0"/>
              <a:t>извлечение </a:t>
            </a:r>
            <a:r>
              <a:rPr lang="ru-RU" sz="2400" b="1" dirty="0"/>
              <a:t>из бронхов инородных </a:t>
            </a:r>
            <a:r>
              <a:rPr lang="ru-RU" sz="2400" b="1" dirty="0" smtClean="0"/>
              <a:t>тел</a:t>
            </a:r>
          </a:p>
          <a:p>
            <a:pPr lvl="1">
              <a:spcBef>
                <a:spcPts val="0"/>
              </a:spcBef>
              <a:buFont typeface="Wingdings" pitchFamily="2" charset="2"/>
              <a:buChar char="§"/>
            </a:pPr>
            <a:r>
              <a:rPr lang="ru-RU" sz="2400" b="1" dirty="0" smtClean="0"/>
              <a:t>введение </a:t>
            </a:r>
            <a:r>
              <a:rPr lang="ru-RU" sz="2400" b="1" dirty="0"/>
              <a:t>лекарственных </a:t>
            </a:r>
            <a:r>
              <a:rPr lang="ru-RU" sz="2400" b="1" dirty="0" smtClean="0"/>
              <a:t>средств</a:t>
            </a:r>
            <a:endParaRPr lang="ru-RU"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3" descr="C:\Алексей 1\1\trolls2.jpg"/>
          <p:cNvPicPr>
            <a:picLocks noChangeAspect="1" noChangeArrowheads="1"/>
          </p:cNvPicPr>
          <p:nvPr/>
        </p:nvPicPr>
        <p:blipFill>
          <a:blip r:embed="rId2" cstate="print"/>
          <a:srcRect/>
          <a:stretch>
            <a:fillRect/>
          </a:stretch>
        </p:blipFill>
        <p:spPr bwMode="auto">
          <a:xfrm>
            <a:off x="827584" y="1484784"/>
            <a:ext cx="7500938" cy="5000625"/>
          </a:xfrm>
          <a:prstGeom prst="rect">
            <a:avLst/>
          </a:prstGeom>
          <a:noFill/>
          <a:ln w="9525">
            <a:noFill/>
            <a:miter lim="800000"/>
            <a:headEnd/>
            <a:tailEnd/>
          </a:ln>
        </p:spPr>
      </p:pic>
      <p:sp>
        <p:nvSpPr>
          <p:cNvPr id="2" name="Заголовок 1"/>
          <p:cNvSpPr>
            <a:spLocks noGrp="1"/>
          </p:cNvSpPr>
          <p:nvPr>
            <p:ph type="title"/>
          </p:nvPr>
        </p:nvSpPr>
        <p:spPr/>
        <p:txBody>
          <a:bodyPr>
            <a:normAutofit/>
          </a:bodyPr>
          <a:lstStyle/>
          <a:p>
            <a:r>
              <a:rPr lang="ru-RU" b="1" dirty="0" smtClean="0">
                <a:solidFill>
                  <a:srgbClr val="FF0000"/>
                </a:solidFill>
              </a:rPr>
              <a:t>ФИБРОГАСТРОСКОПИЯ</a:t>
            </a:r>
            <a:endParaRPr lang="ru-RU"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0" indent="0">
              <a:buNone/>
            </a:pPr>
            <a:r>
              <a:rPr lang="ru-RU" i="1" dirty="0" smtClean="0"/>
              <a:t>(от греч</a:t>
            </a:r>
            <a:r>
              <a:rPr lang="ru-RU" i="1" dirty="0"/>
              <a:t>. </a:t>
            </a:r>
            <a:r>
              <a:rPr lang="en-US" i="1" dirty="0"/>
              <a:t>g</a:t>
            </a:r>
            <a:r>
              <a:rPr lang="ru-RU" i="1" dirty="0" err="1" smtClean="0"/>
              <a:t>astros</a:t>
            </a:r>
            <a:r>
              <a:rPr lang="ru-RU" i="1" dirty="0" smtClean="0"/>
              <a:t> – желудок </a:t>
            </a:r>
            <a:r>
              <a:rPr lang="ru-RU" i="1" dirty="0"/>
              <a:t>и </a:t>
            </a:r>
            <a:r>
              <a:rPr lang="ru-RU" i="1" dirty="0" err="1" smtClean="0"/>
              <a:t>skopéo</a:t>
            </a:r>
            <a:r>
              <a:rPr lang="ru-RU" i="1" dirty="0" smtClean="0"/>
              <a:t> – смотрю; </a:t>
            </a:r>
            <a:r>
              <a:rPr lang="ru-RU" i="1" dirty="0"/>
              <a:t>другое название </a:t>
            </a:r>
            <a:r>
              <a:rPr lang="ru-RU" i="1" dirty="0" err="1" smtClean="0"/>
              <a:t>эзофагогастродуоденоскопия</a:t>
            </a:r>
            <a:r>
              <a:rPr lang="ru-RU" i="1" dirty="0" smtClean="0"/>
              <a:t> (ЭГДС)) </a:t>
            </a:r>
            <a:r>
              <a:rPr lang="ru-RU" dirty="0" smtClean="0"/>
              <a:t>– одна </a:t>
            </a:r>
            <a:r>
              <a:rPr lang="ru-RU" dirty="0"/>
              <a:t>из разновидностей эндоскопического </a:t>
            </a:r>
            <a:r>
              <a:rPr lang="ru-RU" dirty="0" smtClean="0"/>
              <a:t>обследования</a:t>
            </a:r>
            <a:r>
              <a:rPr lang="ru-RU" dirty="0"/>
              <a:t> –</a:t>
            </a:r>
            <a:r>
              <a:rPr lang="ru-RU" dirty="0" smtClean="0"/>
              <a:t> осмотр </a:t>
            </a:r>
            <a:r>
              <a:rPr lang="ru-RU" dirty="0"/>
              <a:t>пищевода, полости желудка и ДПК при помощи специального инструмента  </a:t>
            </a:r>
            <a:r>
              <a:rPr lang="ru-RU" dirty="0" smtClean="0"/>
              <a:t>– </a:t>
            </a:r>
            <a:r>
              <a:rPr lang="ru-RU" dirty="0"/>
              <a:t>гастроскопа, вводимого в желудок через рот и </a:t>
            </a:r>
            <a:r>
              <a:rPr lang="ru-RU" dirty="0" smtClean="0"/>
              <a:t>пищевод</a:t>
            </a:r>
            <a:endParaRPr lang="ru-RU" dirty="0"/>
          </a:p>
        </p:txBody>
      </p:sp>
      <p:sp>
        <p:nvSpPr>
          <p:cNvPr id="3" name="Заголовок 2"/>
          <p:cNvSpPr>
            <a:spLocks noGrp="1"/>
          </p:cNvSpPr>
          <p:nvPr>
            <p:ph type="title"/>
          </p:nvPr>
        </p:nvSpPr>
        <p:spPr/>
        <p:txBody>
          <a:bodyPr/>
          <a:lstStyle/>
          <a:p>
            <a:r>
              <a:rPr lang="ru-RU" b="1" dirty="0" smtClean="0">
                <a:solidFill>
                  <a:srgbClr val="FF0000"/>
                </a:solidFill>
              </a:rPr>
              <a:t>Гастроскопия</a:t>
            </a:r>
            <a:endParaRPr lang="ru-RU" b="1" dirty="0">
              <a:solidFill>
                <a:srgbClr val="FF0000"/>
              </a:solidFill>
            </a:endParaRPr>
          </a:p>
        </p:txBody>
      </p:sp>
    </p:spTree>
    <p:extLst>
      <p:ext uri="{BB962C8B-B14F-4D97-AF65-F5344CB8AC3E}">
        <p14:creationId xmlns="" xmlns:p14="http://schemas.microsoft.com/office/powerpoint/2010/main" val="42610114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4" descr="C:\Алексей 1\1\fibroscope.jpg"/>
          <p:cNvPicPr>
            <a:picLocks noChangeAspect="1" noChangeArrowheads="1"/>
          </p:cNvPicPr>
          <p:nvPr/>
        </p:nvPicPr>
        <p:blipFill>
          <a:blip r:embed="rId2" cstate="print"/>
          <a:srcRect/>
          <a:stretch>
            <a:fillRect/>
          </a:stretch>
        </p:blipFill>
        <p:spPr bwMode="auto">
          <a:xfrm>
            <a:off x="714375" y="1714500"/>
            <a:ext cx="7739063" cy="4714875"/>
          </a:xfrm>
          <a:prstGeom prst="rect">
            <a:avLst/>
          </a:prstGeom>
          <a:noFill/>
          <a:ln w="9525">
            <a:noFill/>
            <a:miter lim="800000"/>
            <a:headEnd/>
            <a:tailEnd/>
          </a:ln>
        </p:spPr>
      </p:pic>
      <p:sp>
        <p:nvSpPr>
          <p:cNvPr id="2" name="Заголовок 1"/>
          <p:cNvSpPr>
            <a:spLocks noGrp="1"/>
          </p:cNvSpPr>
          <p:nvPr>
            <p:ph type="title"/>
          </p:nvPr>
        </p:nvSpPr>
        <p:spPr/>
        <p:txBody>
          <a:bodyPr>
            <a:normAutofit/>
          </a:bodyPr>
          <a:lstStyle/>
          <a:p>
            <a:r>
              <a:rPr lang="ru-RU" b="1" dirty="0">
                <a:solidFill>
                  <a:srgbClr val="FF0000"/>
                </a:solidFill>
              </a:rPr>
              <a:t>СТРОЕНИЕ </a:t>
            </a:r>
            <a:r>
              <a:rPr lang="ru-RU" b="1" dirty="0" smtClean="0">
                <a:solidFill>
                  <a:srgbClr val="FF0000"/>
                </a:solidFill>
              </a:rPr>
              <a:t>ФИБРОГАСТРОСКОПА</a:t>
            </a:r>
            <a:endParaRPr lang="ru-RU"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b="1" dirty="0" smtClean="0">
                <a:solidFill>
                  <a:srgbClr val="FF0000"/>
                </a:solidFill>
              </a:rPr>
              <a:t>Основные возможности ФГС</a:t>
            </a:r>
            <a:endParaRPr lang="ru-RU" b="1" dirty="0">
              <a:solidFill>
                <a:srgbClr val="FF0000"/>
              </a:solidFill>
            </a:endParaRPr>
          </a:p>
        </p:txBody>
      </p:sp>
      <p:sp>
        <p:nvSpPr>
          <p:cNvPr id="4" name="Объект 3"/>
          <p:cNvSpPr>
            <a:spLocks noGrp="1"/>
          </p:cNvSpPr>
          <p:nvPr>
            <p:ph idx="1"/>
          </p:nvPr>
        </p:nvSpPr>
        <p:spPr/>
        <p:txBody>
          <a:bodyPr>
            <a:noAutofit/>
          </a:bodyPr>
          <a:lstStyle/>
          <a:p>
            <a:pPr>
              <a:spcBef>
                <a:spcPts val="0"/>
              </a:spcBef>
              <a:buFont typeface="Wingdings" pitchFamily="2" charset="2"/>
              <a:buChar char="§"/>
            </a:pPr>
            <a:r>
              <a:rPr lang="ru-RU" sz="2400" dirty="0">
                <a:solidFill>
                  <a:srgbClr val="000000"/>
                </a:solidFill>
              </a:rPr>
              <a:t>Д</a:t>
            </a:r>
            <a:r>
              <a:rPr lang="ru-RU" sz="2400" dirty="0" smtClean="0">
                <a:solidFill>
                  <a:srgbClr val="000000"/>
                </a:solidFill>
              </a:rPr>
              <a:t>етальное изучение </a:t>
            </a:r>
            <a:r>
              <a:rPr lang="ru-RU" sz="2400" dirty="0">
                <a:solidFill>
                  <a:srgbClr val="000000"/>
                </a:solidFill>
              </a:rPr>
              <a:t>слизистой оболочки пищевода, желудка и </a:t>
            </a:r>
            <a:r>
              <a:rPr lang="ru-RU" sz="2400" dirty="0" smtClean="0">
                <a:solidFill>
                  <a:srgbClr val="000000"/>
                </a:solidFill>
              </a:rPr>
              <a:t>ДПК </a:t>
            </a:r>
            <a:r>
              <a:rPr lang="ru-RU" sz="2400" dirty="0">
                <a:solidFill>
                  <a:srgbClr val="000000"/>
                </a:solidFill>
              </a:rPr>
              <a:t>при подозрении на опухоли или кровотечения из этих органов, язвенную болезнь желудка и/или </a:t>
            </a:r>
            <a:r>
              <a:rPr lang="ru-RU" sz="2400" dirty="0" smtClean="0">
                <a:solidFill>
                  <a:srgbClr val="000000"/>
                </a:solidFill>
              </a:rPr>
              <a:t>ДПК, </a:t>
            </a:r>
            <a:r>
              <a:rPr lang="ru-RU" sz="2400" dirty="0">
                <a:solidFill>
                  <a:srgbClr val="000000"/>
                </a:solidFill>
              </a:rPr>
              <a:t>при гастритах, дуоденитах, </a:t>
            </a:r>
            <a:r>
              <a:rPr lang="ru-RU" sz="2400" dirty="0" smtClean="0">
                <a:solidFill>
                  <a:srgbClr val="000000"/>
                </a:solidFill>
              </a:rPr>
              <a:t>эзофагитах</a:t>
            </a:r>
          </a:p>
          <a:p>
            <a:pPr>
              <a:spcBef>
                <a:spcPts val="0"/>
              </a:spcBef>
              <a:buFont typeface="Wingdings" pitchFamily="2" charset="2"/>
              <a:buChar char="§"/>
            </a:pPr>
            <a:r>
              <a:rPr lang="ru-RU" sz="2400" dirty="0">
                <a:solidFill>
                  <a:srgbClr val="000000"/>
                </a:solidFill>
              </a:rPr>
              <a:t>Д</a:t>
            </a:r>
            <a:r>
              <a:rPr lang="ru-RU" sz="2400" dirty="0" smtClean="0">
                <a:solidFill>
                  <a:srgbClr val="000000"/>
                </a:solidFill>
              </a:rPr>
              <a:t>ополнительное обследование </a:t>
            </a:r>
            <a:r>
              <a:rPr lang="ru-RU" sz="2400" dirty="0">
                <a:solidFill>
                  <a:srgbClr val="000000"/>
                </a:solidFill>
              </a:rPr>
              <a:t>для уточнения диагноза при других заболеваниях </a:t>
            </a:r>
            <a:r>
              <a:rPr lang="ru-RU" sz="2400" i="1" dirty="0">
                <a:solidFill>
                  <a:srgbClr val="000000"/>
                </a:solidFill>
              </a:rPr>
              <a:t>(аллергия, невроз</a:t>
            </a:r>
            <a:r>
              <a:rPr lang="ru-RU" sz="2400" i="1" dirty="0" smtClean="0">
                <a:solidFill>
                  <a:srgbClr val="000000"/>
                </a:solidFill>
              </a:rPr>
              <a:t>)</a:t>
            </a:r>
          </a:p>
          <a:p>
            <a:pPr>
              <a:spcBef>
                <a:spcPts val="0"/>
              </a:spcBef>
              <a:buFont typeface="Wingdings" pitchFamily="2" charset="2"/>
              <a:buChar char="§"/>
            </a:pPr>
            <a:r>
              <a:rPr lang="ru-RU" sz="2400" b="1" dirty="0" smtClean="0">
                <a:solidFill>
                  <a:srgbClr val="0000FF"/>
                </a:solidFill>
              </a:rPr>
              <a:t>Лечебно-диагностические технологии</a:t>
            </a:r>
          </a:p>
          <a:p>
            <a:pPr lvl="1">
              <a:spcBef>
                <a:spcPts val="0"/>
              </a:spcBef>
              <a:buFont typeface="Wingdings" pitchFamily="2" charset="2"/>
              <a:buChar char="§"/>
            </a:pPr>
            <a:r>
              <a:rPr lang="ru-RU" sz="2200" dirty="0">
                <a:solidFill>
                  <a:srgbClr val="000000"/>
                </a:solidFill>
              </a:rPr>
              <a:t>э</a:t>
            </a:r>
            <a:r>
              <a:rPr lang="ru-RU" sz="2200" dirty="0" smtClean="0">
                <a:solidFill>
                  <a:srgbClr val="000000"/>
                </a:solidFill>
              </a:rPr>
              <a:t>ндоскопический гемостаз</a:t>
            </a:r>
          </a:p>
          <a:p>
            <a:pPr lvl="1">
              <a:spcBef>
                <a:spcPts val="0"/>
              </a:spcBef>
              <a:buFont typeface="Wingdings" pitchFamily="2" charset="2"/>
              <a:buChar char="§"/>
            </a:pPr>
            <a:r>
              <a:rPr lang="ru-RU" sz="2200" dirty="0">
                <a:solidFill>
                  <a:srgbClr val="000000"/>
                </a:solidFill>
              </a:rPr>
              <a:t>у</a:t>
            </a:r>
            <a:r>
              <a:rPr lang="ru-RU" sz="2200" dirty="0" smtClean="0">
                <a:solidFill>
                  <a:srgbClr val="000000"/>
                </a:solidFill>
              </a:rPr>
              <a:t>даление полипов</a:t>
            </a:r>
          </a:p>
          <a:p>
            <a:pPr lvl="1">
              <a:spcBef>
                <a:spcPts val="0"/>
              </a:spcBef>
              <a:buFont typeface="Wingdings" pitchFamily="2" charset="2"/>
              <a:buChar char="§"/>
            </a:pPr>
            <a:r>
              <a:rPr lang="ru-RU" sz="2200" dirty="0" smtClean="0">
                <a:solidFill>
                  <a:srgbClr val="000000"/>
                </a:solidFill>
              </a:rPr>
              <a:t>биопсия</a:t>
            </a:r>
          </a:p>
          <a:p>
            <a:pPr lvl="1">
              <a:spcBef>
                <a:spcPts val="0"/>
              </a:spcBef>
              <a:buFont typeface="Wingdings" pitchFamily="2" charset="2"/>
              <a:buChar char="§"/>
            </a:pPr>
            <a:r>
              <a:rPr lang="ru-RU" sz="2200" dirty="0" smtClean="0">
                <a:solidFill>
                  <a:srgbClr val="000000"/>
                </a:solidFill>
              </a:rPr>
              <a:t>ЭПСТ и другие вмешательства на БДС и </a:t>
            </a:r>
            <a:r>
              <a:rPr lang="ru-RU" sz="2200" dirty="0" err="1" smtClean="0">
                <a:solidFill>
                  <a:srgbClr val="000000"/>
                </a:solidFill>
              </a:rPr>
              <a:t>холедохе</a:t>
            </a:r>
            <a:endParaRPr lang="ru-RU" sz="2200" dirty="0" smtClean="0">
              <a:solidFill>
                <a:srgbClr val="000000"/>
              </a:solidFill>
            </a:endParaRPr>
          </a:p>
          <a:p>
            <a:pPr lvl="1">
              <a:spcBef>
                <a:spcPts val="0"/>
              </a:spcBef>
              <a:buFont typeface="Wingdings" pitchFamily="2" charset="2"/>
              <a:buChar char="§"/>
            </a:pPr>
            <a:r>
              <a:rPr lang="ru-RU" sz="2200" dirty="0">
                <a:solidFill>
                  <a:srgbClr val="000000"/>
                </a:solidFill>
              </a:rPr>
              <a:t>п</a:t>
            </a:r>
            <a:r>
              <a:rPr lang="ru-RU" sz="2200" dirty="0" smtClean="0">
                <a:solidFill>
                  <a:srgbClr val="000000"/>
                </a:solidFill>
              </a:rPr>
              <a:t>ункция жидкостных образований ПЖЖ</a:t>
            </a:r>
          </a:p>
          <a:p>
            <a:pPr lvl="1">
              <a:spcBef>
                <a:spcPts val="0"/>
              </a:spcBef>
              <a:buFont typeface="Wingdings" pitchFamily="2" charset="2"/>
              <a:buChar char="§"/>
            </a:pPr>
            <a:r>
              <a:rPr lang="ru-RU" sz="2200" dirty="0">
                <a:solidFill>
                  <a:srgbClr val="000000"/>
                </a:solidFill>
              </a:rPr>
              <a:t>у</a:t>
            </a:r>
            <a:r>
              <a:rPr lang="ru-RU" sz="2200" dirty="0" smtClean="0">
                <a:solidFill>
                  <a:srgbClr val="000000"/>
                </a:solidFill>
              </a:rPr>
              <a:t>даление инородных тел </a:t>
            </a:r>
            <a:endParaRPr lang="ru-RU" sz="2200" dirty="0">
              <a:solidFill>
                <a:srgbClr val="0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Рисунок 4" descr="Фибро-01"/>
          <p:cNvPicPr>
            <a:picLocks noChangeAspect="1" noChangeArrowheads="1"/>
          </p:cNvPicPr>
          <p:nvPr/>
        </p:nvPicPr>
        <p:blipFill>
          <a:blip r:embed="rId2" cstate="print">
            <a:clrChange>
              <a:clrFrom>
                <a:srgbClr val="FFFFFF"/>
              </a:clrFrom>
              <a:clrTo>
                <a:srgbClr val="FFFFFF">
                  <a:alpha val="0"/>
                </a:srgbClr>
              </a:clrTo>
            </a:clrChange>
            <a:lum bright="-6000" contrast="18000"/>
            <a:extLst>
              <a:ext uri="{28A0092B-C50C-407E-A947-70E740481C1C}">
                <a14:useLocalDpi xmlns="" xmlns:a14="http://schemas.microsoft.com/office/drawing/2010/main" val="0"/>
              </a:ext>
            </a:extLst>
          </a:blip>
          <a:srcRect/>
          <a:stretch>
            <a:fillRect/>
          </a:stretch>
        </p:blipFill>
        <p:spPr bwMode="auto">
          <a:xfrm>
            <a:off x="941388" y="1477963"/>
            <a:ext cx="7502525" cy="5043487"/>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38100">
                <a:solidFill>
                  <a:schemeClr val="accent1"/>
                </a:solidFill>
                <a:miter lim="800000"/>
                <a:headEnd/>
                <a:tailEnd/>
              </a14:hiddenLine>
            </a:ext>
          </a:extLst>
        </p:spPr>
      </p:pic>
      <p:sp>
        <p:nvSpPr>
          <p:cNvPr id="4" name="Заголовок 3"/>
          <p:cNvSpPr>
            <a:spLocks noGrp="1"/>
          </p:cNvSpPr>
          <p:nvPr>
            <p:ph type="title"/>
          </p:nvPr>
        </p:nvSpPr>
        <p:spPr/>
        <p:txBody>
          <a:bodyPr>
            <a:normAutofit fontScale="90000"/>
          </a:bodyPr>
          <a:lstStyle/>
          <a:p>
            <a:r>
              <a:rPr lang="ru-RU" b="1" dirty="0">
                <a:solidFill>
                  <a:srgbClr val="FF0000"/>
                </a:solidFill>
              </a:rPr>
              <a:t>Эндоскопические методы </a:t>
            </a:r>
            <a:r>
              <a:rPr lang="ru-RU" b="1" dirty="0" smtClean="0">
                <a:solidFill>
                  <a:srgbClr val="FF0000"/>
                </a:solidFill>
              </a:rPr>
              <a:t>гемостаза</a:t>
            </a:r>
            <a:endParaRPr lang="ru-RU" dirty="0">
              <a:solidFill>
                <a:srgbClr val="FF0000"/>
              </a:solidFill>
            </a:endParaRPr>
          </a:p>
        </p:txBody>
      </p:sp>
    </p:spTree>
    <p:extLst>
      <p:ext uri="{BB962C8B-B14F-4D97-AF65-F5344CB8AC3E}">
        <p14:creationId xmlns="" xmlns:p14="http://schemas.microsoft.com/office/powerpoint/2010/main" val="21516889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32" fill="hold" nodeType="after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box(out)">
                                      <p:cBhvr>
                                        <p:cTn id="7" dur="5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Определения</a:t>
            </a:r>
            <a:endParaRPr lang="ru-RU" b="1" dirty="0">
              <a:solidFill>
                <a:srgbClr val="FF0000"/>
              </a:solidFill>
            </a:endParaRPr>
          </a:p>
        </p:txBody>
      </p:sp>
      <p:sp>
        <p:nvSpPr>
          <p:cNvPr id="3" name="Объект 2"/>
          <p:cNvSpPr>
            <a:spLocks noGrp="1"/>
          </p:cNvSpPr>
          <p:nvPr>
            <p:ph idx="1"/>
          </p:nvPr>
        </p:nvSpPr>
        <p:spPr>
          <a:xfrm>
            <a:off x="107504" y="1268760"/>
            <a:ext cx="9036496" cy="5589240"/>
          </a:xfrm>
        </p:spPr>
        <p:txBody>
          <a:bodyPr>
            <a:normAutofit fontScale="40000" lnSpcReduction="20000"/>
          </a:bodyPr>
          <a:lstStyle/>
          <a:p>
            <a:pPr marL="0" indent="0" algn="ctr">
              <a:buNone/>
            </a:pPr>
            <a:endParaRPr lang="ru-RU" sz="6000" b="1" dirty="0" smtClean="0">
              <a:solidFill>
                <a:srgbClr val="0000FF"/>
              </a:solidFill>
            </a:endParaRPr>
          </a:p>
          <a:p>
            <a:pPr marL="0" indent="0">
              <a:buNone/>
            </a:pPr>
            <a:r>
              <a:rPr lang="ru-RU" sz="4800" b="1" dirty="0" smtClean="0"/>
              <a:t>Эндоскопия</a:t>
            </a:r>
            <a:r>
              <a:rPr lang="ru-RU" sz="4800" dirty="0" smtClean="0"/>
              <a:t> </a:t>
            </a:r>
            <a:r>
              <a:rPr lang="ru-RU" sz="4800" dirty="0"/>
              <a:t>(от эндо... и ...скопия</a:t>
            </a:r>
            <a:r>
              <a:rPr lang="ru-RU" sz="4800" dirty="0" smtClean="0"/>
              <a:t>)</a:t>
            </a:r>
            <a:r>
              <a:rPr lang="ru-RU" sz="4800" i="1" dirty="0" smtClean="0"/>
              <a:t> - </a:t>
            </a:r>
            <a:r>
              <a:rPr lang="ru-RU" sz="4800" dirty="0" smtClean="0"/>
              <a:t>врачебный </a:t>
            </a:r>
            <a:r>
              <a:rPr lang="ru-RU" sz="4800" dirty="0"/>
              <a:t>метод исследования полых органов (например, пищевода </a:t>
            </a:r>
            <a:r>
              <a:rPr lang="ru-RU" sz="4800" dirty="0" smtClean="0"/>
              <a:t>– эзофагоскопия</a:t>
            </a:r>
            <a:r>
              <a:rPr lang="ru-RU" sz="4800" dirty="0"/>
              <a:t>) и полостей тела (например, брюшной полости </a:t>
            </a:r>
            <a:r>
              <a:rPr lang="ru-RU" sz="4800" dirty="0" smtClean="0"/>
              <a:t>– лапароскопия</a:t>
            </a:r>
            <a:r>
              <a:rPr lang="ru-RU" sz="4800" dirty="0"/>
              <a:t>) с помощью оптических приборов </a:t>
            </a:r>
            <a:r>
              <a:rPr lang="ru-RU" sz="4800" dirty="0" smtClean="0"/>
              <a:t>– эндоскопов</a:t>
            </a:r>
            <a:r>
              <a:rPr lang="ru-RU" sz="4800" dirty="0"/>
              <a:t>. Эндоскопы вводят через </a:t>
            </a:r>
            <a:r>
              <a:rPr lang="ru-RU" sz="4800" dirty="0" smtClean="0"/>
              <a:t>естественные </a:t>
            </a:r>
            <a:r>
              <a:rPr lang="ru-RU" sz="4800" dirty="0"/>
              <a:t>отверстия (например, при бронхо-, </a:t>
            </a:r>
            <a:r>
              <a:rPr lang="ru-RU" sz="4800" dirty="0" err="1"/>
              <a:t>ректо</a:t>
            </a:r>
            <a:r>
              <a:rPr lang="ru-RU" sz="4800" dirty="0"/>
              <a:t>-, цистоскопии) или через операционные разрезы (например, при </a:t>
            </a:r>
            <a:r>
              <a:rPr lang="ru-RU" sz="4800" dirty="0" err="1"/>
              <a:t>медиастиноскопии</a:t>
            </a:r>
            <a:r>
              <a:rPr lang="ru-RU" sz="4800" dirty="0"/>
              <a:t>). Э. проводят под местным обезболиванием или под наркозом. Первые попытки осмотра мочевого пузыря и других полых органов были предприняты еще в </a:t>
            </a:r>
            <a:r>
              <a:rPr lang="en-US" sz="4800" dirty="0" smtClean="0"/>
              <a:t>XIX </a:t>
            </a:r>
            <a:r>
              <a:rPr lang="ru-RU" sz="4800" dirty="0" smtClean="0"/>
              <a:t>в</a:t>
            </a:r>
            <a:r>
              <a:rPr lang="ru-RU" sz="4800" dirty="0"/>
              <a:t>., но несовершенство эндоскопов ограничивало развитие метода. Со 2-й половины </a:t>
            </a:r>
            <a:r>
              <a:rPr lang="en-US" sz="4800" dirty="0" smtClean="0"/>
              <a:t>XX</a:t>
            </a:r>
            <a:r>
              <a:rPr lang="ru-RU" sz="4800" dirty="0" smtClean="0"/>
              <a:t> в</a:t>
            </a:r>
            <a:r>
              <a:rPr lang="ru-RU" sz="4800" dirty="0"/>
              <a:t>. с появлением стеклянных </a:t>
            </a:r>
            <a:r>
              <a:rPr lang="ru-RU" sz="4800" dirty="0" smtClean="0">
                <a:solidFill>
                  <a:srgbClr val="000000"/>
                </a:solidFill>
              </a:rPr>
              <a:t>волоконных </a:t>
            </a:r>
            <a:r>
              <a:rPr lang="ru-RU" sz="4800" dirty="0" err="1" smtClean="0">
                <a:solidFill>
                  <a:srgbClr val="000000"/>
                </a:solidFill>
              </a:rPr>
              <a:t>световодов</a:t>
            </a:r>
            <a:r>
              <a:rPr lang="ru-RU" sz="4800" dirty="0" smtClean="0">
                <a:solidFill>
                  <a:srgbClr val="000000"/>
                </a:solidFill>
              </a:rPr>
              <a:t>  и </a:t>
            </a:r>
            <a:r>
              <a:rPr lang="ru-RU" sz="4800" dirty="0">
                <a:solidFill>
                  <a:srgbClr val="000000"/>
                </a:solidFill>
              </a:rPr>
              <a:t>на их основе </a:t>
            </a:r>
            <a:r>
              <a:rPr lang="ru-RU" sz="4800" dirty="0" smtClean="0">
                <a:solidFill>
                  <a:srgbClr val="000000"/>
                </a:solidFill>
              </a:rPr>
              <a:t>– приборов </a:t>
            </a:r>
            <a:r>
              <a:rPr lang="ru-RU" sz="4800" dirty="0">
                <a:solidFill>
                  <a:srgbClr val="000000"/>
                </a:solidFill>
              </a:rPr>
              <a:t>волоконной оптики возможности Э. резко расширились, т. к. стали доступными </a:t>
            </a:r>
            <a:r>
              <a:rPr lang="ru-RU" sz="4800" dirty="0"/>
              <a:t>осмотру почти все органы, увеличилась </a:t>
            </a:r>
            <a:r>
              <a:rPr lang="ru-RU" sz="4800" dirty="0" smtClean="0"/>
              <a:t>освещённость </a:t>
            </a:r>
            <a:r>
              <a:rPr lang="ru-RU" sz="4800" dirty="0"/>
              <a:t>исследуемого объекта и т. д. Улучшились условия для фотографирования и </a:t>
            </a:r>
            <a:r>
              <a:rPr lang="ru-RU" sz="4800" dirty="0" smtClean="0"/>
              <a:t>киносъёмки </a:t>
            </a:r>
            <a:r>
              <a:rPr lang="ru-RU" sz="4800" dirty="0"/>
              <a:t>(</a:t>
            </a:r>
            <a:r>
              <a:rPr lang="ru-RU" sz="4800" dirty="0" err="1"/>
              <a:t>эндофотография</a:t>
            </a:r>
            <a:r>
              <a:rPr lang="ru-RU" sz="4800" dirty="0"/>
              <a:t> и </a:t>
            </a:r>
            <a:r>
              <a:rPr lang="ru-RU" sz="4800" dirty="0" err="1"/>
              <a:t>эндокинематография</a:t>
            </a:r>
            <a:r>
              <a:rPr lang="ru-RU" sz="4800" dirty="0"/>
              <a:t>), появилась возможность записи на видеомагнитофон </a:t>
            </a:r>
            <a:r>
              <a:rPr lang="ru-RU" sz="4800" dirty="0" smtClean="0"/>
              <a:t>чёрно-белого </a:t>
            </a:r>
            <a:r>
              <a:rPr lang="ru-RU" sz="4800" dirty="0"/>
              <a:t>или цветного изображения (используются модификации стандартных фото- и кинокамер). Документирование результатов эндоскопического исследования обусловило возможность объективного изучения динамики патологических процессов, происходящих в каком-либо органе. Современная Э. играет особую роль в распознавании ранних стадий многих заболеваний. Нередко Э. сочетают с прицельной (под контролем зрения) биопсией, лечебными мероприятиями, зондированием и т. д. Во многих крупных лечебных учреждениях созданы эндоскопические кабинеты и отделения; проводится специализация врачей по Э.</a:t>
            </a:r>
          </a:p>
        </p:txBody>
      </p:sp>
    </p:spTree>
    <p:extLst>
      <p:ext uri="{BB962C8B-B14F-4D97-AF65-F5344CB8AC3E}">
        <p14:creationId xmlns="" xmlns:p14="http://schemas.microsoft.com/office/powerpoint/2010/main" val="652616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b="1" dirty="0">
                <a:solidFill>
                  <a:srgbClr val="FF0000"/>
                </a:solidFill>
              </a:rPr>
              <a:t> Подготовка к ФГС</a:t>
            </a:r>
            <a:endParaRPr lang="ru-RU" dirty="0"/>
          </a:p>
        </p:txBody>
      </p:sp>
      <p:sp>
        <p:nvSpPr>
          <p:cNvPr id="4" name="Объект 3"/>
          <p:cNvSpPr>
            <a:spLocks noGrp="1"/>
          </p:cNvSpPr>
          <p:nvPr>
            <p:ph idx="1"/>
          </p:nvPr>
        </p:nvSpPr>
        <p:spPr/>
        <p:txBody>
          <a:bodyPr>
            <a:noAutofit/>
          </a:bodyPr>
          <a:lstStyle/>
          <a:p>
            <a:pPr>
              <a:spcBef>
                <a:spcPts val="0"/>
              </a:spcBef>
              <a:buFont typeface="Wingdings" pitchFamily="2" charset="2"/>
              <a:buChar char="§"/>
              <a:defRPr/>
            </a:pPr>
            <a:r>
              <a:rPr lang="ru-RU" sz="2400" dirty="0" smtClean="0">
                <a:solidFill>
                  <a:srgbClr val="000000"/>
                </a:solidFill>
              </a:rPr>
              <a:t>ФГС проводится </a:t>
            </a:r>
            <a:r>
              <a:rPr lang="ru-RU" sz="2400" dirty="0">
                <a:solidFill>
                  <a:srgbClr val="000000"/>
                </a:solidFill>
              </a:rPr>
              <a:t>по определённым показаниям, определяемым </a:t>
            </a:r>
            <a:r>
              <a:rPr lang="ru-RU" sz="2400" dirty="0" smtClean="0">
                <a:solidFill>
                  <a:srgbClr val="000000"/>
                </a:solidFill>
              </a:rPr>
              <a:t>врачом</a:t>
            </a:r>
            <a:endParaRPr lang="ru-RU" sz="2400" dirty="0">
              <a:solidFill>
                <a:srgbClr val="000000"/>
              </a:solidFill>
            </a:endParaRPr>
          </a:p>
          <a:p>
            <a:pPr>
              <a:spcBef>
                <a:spcPts val="0"/>
              </a:spcBef>
              <a:buFont typeface="Wingdings" pitchFamily="2" charset="2"/>
              <a:buChar char="§"/>
              <a:defRPr/>
            </a:pPr>
            <a:r>
              <a:rPr lang="ru-RU" sz="2400" dirty="0">
                <a:solidFill>
                  <a:srgbClr val="000000"/>
                </a:solidFill>
              </a:rPr>
              <a:t>Врач-</a:t>
            </a:r>
            <a:r>
              <a:rPr lang="ru-RU" sz="2400" dirty="0" err="1">
                <a:solidFill>
                  <a:srgbClr val="000000"/>
                </a:solidFill>
              </a:rPr>
              <a:t>эндоскопист</a:t>
            </a:r>
            <a:r>
              <a:rPr lang="ru-RU" sz="2400" dirty="0">
                <a:solidFill>
                  <a:srgbClr val="000000"/>
                </a:solidFill>
              </a:rPr>
              <a:t> должен быть осведомлён о наличии у обследуемого пациента заболеваний и о наличии аллергии на лекарственные </a:t>
            </a:r>
            <a:r>
              <a:rPr lang="ru-RU" sz="2400" dirty="0" smtClean="0">
                <a:solidFill>
                  <a:srgbClr val="000000"/>
                </a:solidFill>
              </a:rPr>
              <a:t>препараты</a:t>
            </a:r>
            <a:endParaRPr lang="ru-RU" sz="2400" dirty="0">
              <a:solidFill>
                <a:srgbClr val="000000"/>
              </a:solidFill>
            </a:endParaRPr>
          </a:p>
          <a:p>
            <a:pPr>
              <a:spcBef>
                <a:spcPts val="0"/>
              </a:spcBef>
              <a:buFont typeface="Wingdings" pitchFamily="2" charset="2"/>
              <a:buChar char="§"/>
              <a:defRPr/>
            </a:pPr>
            <a:r>
              <a:rPr lang="ru-RU" sz="2400" dirty="0" smtClean="0">
                <a:solidFill>
                  <a:srgbClr val="000000"/>
                </a:solidFill>
              </a:rPr>
              <a:t>ФГС проводится </a:t>
            </a:r>
            <a:r>
              <a:rPr lang="ru-RU" sz="2400" dirty="0">
                <a:solidFill>
                  <a:srgbClr val="000000"/>
                </a:solidFill>
              </a:rPr>
              <a:t>строго натощак </a:t>
            </a:r>
            <a:r>
              <a:rPr lang="ru-RU" sz="2400" dirty="0" smtClean="0">
                <a:solidFill>
                  <a:srgbClr val="000000"/>
                </a:solidFill>
              </a:rPr>
              <a:t>- полностью </a:t>
            </a:r>
            <a:r>
              <a:rPr lang="ru-RU" sz="2400" dirty="0">
                <a:solidFill>
                  <a:srgbClr val="000000"/>
                </a:solidFill>
              </a:rPr>
              <a:t>исключается </a:t>
            </a:r>
            <a:r>
              <a:rPr lang="ru-RU" sz="2400" dirty="0" smtClean="0">
                <a:solidFill>
                  <a:srgbClr val="000000"/>
                </a:solidFill>
              </a:rPr>
              <a:t>приём </a:t>
            </a:r>
            <a:r>
              <a:rPr lang="ru-RU" sz="2400" dirty="0">
                <a:solidFill>
                  <a:srgbClr val="000000"/>
                </a:solidFill>
              </a:rPr>
              <a:t>пищи за 8-10 </a:t>
            </a:r>
            <a:r>
              <a:rPr lang="ru-RU" sz="2400" dirty="0" smtClean="0">
                <a:solidFill>
                  <a:srgbClr val="000000"/>
                </a:solidFill>
              </a:rPr>
              <a:t>ч </a:t>
            </a:r>
            <a:r>
              <a:rPr lang="ru-RU" sz="2400" dirty="0">
                <a:solidFill>
                  <a:srgbClr val="000000"/>
                </a:solidFill>
              </a:rPr>
              <a:t>до проведения </a:t>
            </a:r>
            <a:r>
              <a:rPr lang="ru-RU" sz="2400" dirty="0" smtClean="0">
                <a:solidFill>
                  <a:srgbClr val="000000"/>
                </a:solidFill>
              </a:rPr>
              <a:t>манипуляции</a:t>
            </a:r>
            <a:endParaRPr lang="ru-RU" sz="2400" dirty="0">
              <a:solidFill>
                <a:srgbClr val="000000"/>
              </a:solidFill>
            </a:endParaRPr>
          </a:p>
          <a:p>
            <a:pPr>
              <a:spcBef>
                <a:spcPts val="0"/>
              </a:spcBef>
              <a:buFont typeface="Wingdings" pitchFamily="2" charset="2"/>
              <a:buChar char="§"/>
              <a:defRPr/>
            </a:pPr>
            <a:r>
              <a:rPr lang="ru-RU" sz="2400" dirty="0" smtClean="0">
                <a:solidFill>
                  <a:srgbClr val="000000"/>
                </a:solidFill>
              </a:rPr>
              <a:t>ФГС </a:t>
            </a:r>
            <a:r>
              <a:rPr lang="ru-RU" sz="2400" dirty="0">
                <a:solidFill>
                  <a:srgbClr val="000000"/>
                </a:solidFill>
              </a:rPr>
              <a:t>проводится в поликлинике или в стационаре в специально предназначенных для этого </a:t>
            </a:r>
            <a:r>
              <a:rPr lang="ru-RU" sz="2400" dirty="0" smtClean="0">
                <a:solidFill>
                  <a:srgbClr val="000000"/>
                </a:solidFill>
              </a:rPr>
              <a:t>кабинетах</a:t>
            </a:r>
            <a:endParaRPr lang="ru-RU" sz="2400" dirty="0">
              <a:solidFill>
                <a:srgbClr val="000000"/>
              </a:solidFill>
            </a:endParaRPr>
          </a:p>
          <a:p>
            <a:pPr>
              <a:spcBef>
                <a:spcPts val="0"/>
              </a:spcBef>
              <a:buFont typeface="Wingdings" pitchFamily="2" charset="2"/>
              <a:buChar char="§"/>
              <a:defRPr/>
            </a:pPr>
            <a:r>
              <a:rPr lang="ru-RU" sz="2400" dirty="0">
                <a:solidFill>
                  <a:srgbClr val="000000"/>
                </a:solidFill>
              </a:rPr>
              <a:t>Перед проведением </a:t>
            </a:r>
            <a:r>
              <a:rPr lang="ru-RU" sz="2400" dirty="0" smtClean="0">
                <a:solidFill>
                  <a:srgbClr val="000000"/>
                </a:solidFill>
              </a:rPr>
              <a:t>ФГС </a:t>
            </a:r>
            <a:r>
              <a:rPr lang="ru-RU" sz="2400" dirty="0">
                <a:solidFill>
                  <a:srgbClr val="000000"/>
                </a:solidFill>
              </a:rPr>
              <a:t>пациенту </a:t>
            </a:r>
            <a:r>
              <a:rPr lang="ru-RU" sz="2400" dirty="0" smtClean="0">
                <a:solidFill>
                  <a:srgbClr val="000000"/>
                </a:solidFill>
              </a:rPr>
              <a:t>проводится местная </a:t>
            </a:r>
            <a:r>
              <a:rPr lang="ru-RU" sz="2400" dirty="0">
                <a:solidFill>
                  <a:srgbClr val="000000"/>
                </a:solidFill>
              </a:rPr>
              <a:t>анестезия корня языка при помощи распылителя с </a:t>
            </a:r>
            <a:r>
              <a:rPr lang="ru-RU" sz="2400" dirty="0" smtClean="0">
                <a:solidFill>
                  <a:srgbClr val="000000"/>
                </a:solidFill>
              </a:rPr>
              <a:t>анестетиком</a:t>
            </a:r>
            <a:endParaRPr lang="ru-RU" sz="2400" dirty="0">
              <a:solidFill>
                <a:srgbClr val="000000"/>
              </a:solidFill>
            </a:endParaRPr>
          </a:p>
          <a:p>
            <a:pPr>
              <a:spcBef>
                <a:spcPts val="0"/>
              </a:spcBef>
              <a:buFont typeface="Wingdings" pitchFamily="2" charset="2"/>
              <a:buChar char="§"/>
              <a:defRPr/>
            </a:pPr>
            <a:r>
              <a:rPr lang="ru-RU" sz="2400" dirty="0">
                <a:solidFill>
                  <a:srgbClr val="000000"/>
                </a:solidFill>
              </a:rPr>
              <a:t>Возможно проведение </a:t>
            </a:r>
            <a:r>
              <a:rPr lang="ru-RU" sz="2400" dirty="0" smtClean="0">
                <a:solidFill>
                  <a:srgbClr val="000000"/>
                </a:solidFill>
              </a:rPr>
              <a:t>ФГС под наркозом</a:t>
            </a:r>
            <a:endParaRPr lang="ru-RU" sz="2400" dirty="0">
              <a:solidFill>
                <a:srgbClr val="0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1" descr="C:\Documents and Settings\1\Рабочий стол\untitled.bmp"/>
          <p:cNvPicPr>
            <a:picLocks noChangeAspect="1" noChangeArrowheads="1"/>
          </p:cNvPicPr>
          <p:nvPr/>
        </p:nvPicPr>
        <p:blipFill>
          <a:blip r:embed="rId2" cstate="print"/>
          <a:srcRect/>
          <a:stretch>
            <a:fillRect/>
          </a:stretch>
        </p:blipFill>
        <p:spPr bwMode="auto">
          <a:xfrm>
            <a:off x="6143625" y="4572000"/>
            <a:ext cx="3000375" cy="2286000"/>
          </a:xfrm>
          <a:prstGeom prst="rect">
            <a:avLst/>
          </a:prstGeom>
          <a:noFill/>
          <a:ln w="9525">
            <a:noFill/>
            <a:miter lim="800000"/>
            <a:headEnd/>
            <a:tailEnd/>
          </a:ln>
        </p:spPr>
      </p:pic>
      <p:pic>
        <p:nvPicPr>
          <p:cNvPr id="28675" name="Picture 6" descr="C:\Алексей 1\1\Острые язвы на фоне НПВС.jpg"/>
          <p:cNvPicPr>
            <a:picLocks noChangeAspect="1" noChangeArrowheads="1"/>
          </p:cNvPicPr>
          <p:nvPr/>
        </p:nvPicPr>
        <p:blipFill>
          <a:blip r:embed="rId3" cstate="print"/>
          <a:srcRect/>
          <a:stretch>
            <a:fillRect/>
          </a:stretch>
        </p:blipFill>
        <p:spPr bwMode="auto">
          <a:xfrm>
            <a:off x="3429000" y="4572000"/>
            <a:ext cx="2857500" cy="2286000"/>
          </a:xfrm>
          <a:prstGeom prst="rect">
            <a:avLst/>
          </a:prstGeom>
          <a:noFill/>
          <a:ln w="9525">
            <a:noFill/>
            <a:miter lim="800000"/>
            <a:headEnd/>
            <a:tailEnd/>
          </a:ln>
        </p:spPr>
      </p:pic>
      <p:pic>
        <p:nvPicPr>
          <p:cNvPr id="28676" name="Picture 2" descr="C:\Documents and Settings\1\Рабочий стол\Безымянный.bmp"/>
          <p:cNvPicPr>
            <a:picLocks noChangeAspect="1" noChangeArrowheads="1"/>
          </p:cNvPicPr>
          <p:nvPr/>
        </p:nvPicPr>
        <p:blipFill>
          <a:blip r:embed="rId4" cstate="print"/>
          <a:srcRect/>
          <a:stretch>
            <a:fillRect/>
          </a:stretch>
        </p:blipFill>
        <p:spPr bwMode="auto">
          <a:xfrm>
            <a:off x="0" y="4581525"/>
            <a:ext cx="3438525" cy="2276475"/>
          </a:xfrm>
          <a:prstGeom prst="rect">
            <a:avLst/>
          </a:prstGeom>
          <a:noFill/>
          <a:ln w="9525">
            <a:noFill/>
            <a:miter lim="800000"/>
            <a:headEnd/>
            <a:tailEnd/>
          </a:ln>
        </p:spPr>
      </p:pic>
      <p:pic>
        <p:nvPicPr>
          <p:cNvPr id="28677" name="Picture 2" descr="C:\Алексей 1\1\33.jpg"/>
          <p:cNvPicPr>
            <a:picLocks noChangeAspect="1" noChangeArrowheads="1"/>
          </p:cNvPicPr>
          <p:nvPr/>
        </p:nvPicPr>
        <p:blipFill>
          <a:blip r:embed="rId5" cstate="print"/>
          <a:srcRect/>
          <a:stretch>
            <a:fillRect/>
          </a:stretch>
        </p:blipFill>
        <p:spPr bwMode="auto">
          <a:xfrm>
            <a:off x="2286000" y="0"/>
            <a:ext cx="4714875" cy="4624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26" name="Object 7"/>
          <p:cNvGraphicFramePr>
            <a:graphicFrameLocks noChangeAspect="1"/>
          </p:cNvGraphicFramePr>
          <p:nvPr/>
        </p:nvGraphicFramePr>
        <p:xfrm>
          <a:off x="6072188" y="4143375"/>
          <a:ext cx="2857500" cy="2532063"/>
        </p:xfrm>
        <a:graphic>
          <a:graphicData uri="http://schemas.openxmlformats.org/presentationml/2006/ole">
            <p:oleObj spid="_x0000_s1104" name="Image" r:id="rId3" imgW="7395694" imgH="6328274" progId="">
              <p:embed/>
            </p:oleObj>
          </a:graphicData>
        </a:graphic>
      </p:graphicFrame>
      <p:graphicFrame>
        <p:nvGraphicFramePr>
          <p:cNvPr id="1027" name="Object 5"/>
          <p:cNvGraphicFramePr>
            <a:graphicFrameLocks noChangeAspect="1"/>
          </p:cNvGraphicFramePr>
          <p:nvPr/>
        </p:nvGraphicFramePr>
        <p:xfrm>
          <a:off x="214313" y="1571625"/>
          <a:ext cx="2786062" cy="2384425"/>
        </p:xfrm>
        <a:graphic>
          <a:graphicData uri="http://schemas.openxmlformats.org/presentationml/2006/ole">
            <p:oleObj spid="_x0000_s1105" name="Image" r:id="rId4" imgW="6887399" imgH="5896223" progId="">
              <p:embed/>
            </p:oleObj>
          </a:graphicData>
        </a:graphic>
      </p:graphicFrame>
      <p:pic>
        <p:nvPicPr>
          <p:cNvPr id="1028" name="Picture 7" descr="C:\Documents and Settings\1\Мои документы\Мои рисунки\Безымянный.bmp"/>
          <p:cNvPicPr>
            <a:picLocks noChangeAspect="1" noChangeArrowheads="1"/>
          </p:cNvPicPr>
          <p:nvPr/>
        </p:nvPicPr>
        <p:blipFill>
          <a:blip r:embed="rId5" cstate="print"/>
          <a:srcRect/>
          <a:stretch>
            <a:fillRect/>
          </a:stretch>
        </p:blipFill>
        <p:spPr bwMode="auto">
          <a:xfrm>
            <a:off x="3143250" y="3143250"/>
            <a:ext cx="2714625" cy="2149475"/>
          </a:xfrm>
          <a:prstGeom prst="rect">
            <a:avLst/>
          </a:prstGeom>
          <a:noFill/>
          <a:ln w="9525">
            <a:noFill/>
            <a:miter lim="800000"/>
            <a:headEnd/>
            <a:tailEnd/>
          </a:ln>
        </p:spPr>
      </p:pic>
      <p:sp>
        <p:nvSpPr>
          <p:cNvPr id="2" name="Заголовок 1"/>
          <p:cNvSpPr>
            <a:spLocks noGrp="1"/>
          </p:cNvSpPr>
          <p:nvPr>
            <p:ph type="title"/>
          </p:nvPr>
        </p:nvSpPr>
        <p:spPr/>
        <p:txBody>
          <a:bodyPr>
            <a:normAutofit/>
          </a:bodyPr>
          <a:lstStyle/>
          <a:p>
            <a:r>
              <a:rPr lang="ru-RU" b="1" dirty="0" smtClean="0">
                <a:solidFill>
                  <a:srgbClr val="FF0000"/>
                </a:solidFill>
              </a:rPr>
              <a:t>ЭПСТ</a:t>
            </a:r>
            <a:endParaRPr lang="ru-R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9" name="Picture 3" descr="C:\Documents and Settings\1\Рабочий стол\362611217.jpg"/>
          <p:cNvPicPr>
            <a:picLocks noChangeAspect="1" noChangeArrowheads="1"/>
          </p:cNvPicPr>
          <p:nvPr/>
        </p:nvPicPr>
        <p:blipFill>
          <a:blip r:embed="rId2" cstate="print"/>
          <a:srcRect/>
          <a:stretch>
            <a:fillRect/>
          </a:stretch>
        </p:blipFill>
        <p:spPr bwMode="auto">
          <a:xfrm>
            <a:off x="1071563" y="1357313"/>
            <a:ext cx="6905625" cy="5178425"/>
          </a:xfrm>
          <a:prstGeom prst="rect">
            <a:avLst/>
          </a:prstGeom>
          <a:noFill/>
          <a:ln w="9525">
            <a:noFill/>
            <a:miter lim="800000"/>
            <a:headEnd/>
            <a:tailEnd/>
          </a:ln>
        </p:spPr>
      </p:pic>
      <p:sp>
        <p:nvSpPr>
          <p:cNvPr id="2" name="Заголовок 1"/>
          <p:cNvSpPr>
            <a:spLocks noGrp="1"/>
          </p:cNvSpPr>
          <p:nvPr>
            <p:ph type="title"/>
          </p:nvPr>
        </p:nvSpPr>
        <p:spPr/>
        <p:txBody>
          <a:bodyPr>
            <a:normAutofit/>
          </a:bodyPr>
          <a:lstStyle/>
          <a:p>
            <a:r>
              <a:rPr lang="ru-RU" b="1" dirty="0" smtClean="0">
                <a:solidFill>
                  <a:srgbClr val="FF0000"/>
                </a:solidFill>
              </a:rPr>
              <a:t>КОЛОНОСКОПИЯ</a:t>
            </a:r>
            <a:endParaRPr lang="ru-RU"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8" descr="C:\Алексей 1\1\колоноскоп.jpg"/>
          <p:cNvPicPr>
            <a:picLocks noChangeAspect="1" noChangeArrowheads="1"/>
          </p:cNvPicPr>
          <p:nvPr/>
        </p:nvPicPr>
        <p:blipFill>
          <a:blip r:embed="rId2" cstate="print"/>
          <a:srcRect/>
          <a:stretch>
            <a:fillRect/>
          </a:stretch>
        </p:blipFill>
        <p:spPr bwMode="auto">
          <a:xfrm>
            <a:off x="899592" y="1772816"/>
            <a:ext cx="7480300" cy="4760912"/>
          </a:xfrm>
          <a:prstGeom prst="rect">
            <a:avLst/>
          </a:prstGeom>
          <a:noFill/>
          <a:ln w="9525">
            <a:noFill/>
            <a:miter lim="800000"/>
            <a:headEnd/>
            <a:tailEnd/>
          </a:ln>
        </p:spPr>
      </p:pic>
      <p:sp>
        <p:nvSpPr>
          <p:cNvPr id="2" name="Заголовок 1"/>
          <p:cNvSpPr>
            <a:spLocks noGrp="1"/>
          </p:cNvSpPr>
          <p:nvPr>
            <p:ph type="title"/>
          </p:nvPr>
        </p:nvSpPr>
        <p:spPr/>
        <p:txBody>
          <a:bodyPr>
            <a:normAutofit/>
          </a:bodyPr>
          <a:lstStyle/>
          <a:p>
            <a:r>
              <a:rPr lang="ru-RU" b="1" dirty="0" smtClean="0">
                <a:solidFill>
                  <a:srgbClr val="FF0000"/>
                </a:solidFill>
              </a:rPr>
              <a:t>КОЛОНОСКОП</a:t>
            </a:r>
            <a:endParaRPr lang="ru-RU" b="1"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7" descr="C:\Алексей 1\1\fcs1.jpg"/>
          <p:cNvPicPr>
            <a:picLocks noChangeAspect="1" noChangeArrowheads="1"/>
          </p:cNvPicPr>
          <p:nvPr/>
        </p:nvPicPr>
        <p:blipFill>
          <a:blip r:embed="rId2" cstate="print"/>
          <a:srcRect/>
          <a:stretch>
            <a:fillRect/>
          </a:stretch>
        </p:blipFill>
        <p:spPr bwMode="auto">
          <a:xfrm>
            <a:off x="4788024" y="3212976"/>
            <a:ext cx="4071938" cy="3328988"/>
          </a:xfrm>
          <a:prstGeom prst="rect">
            <a:avLst/>
          </a:prstGeom>
          <a:noFill/>
          <a:ln w="9525">
            <a:noFill/>
            <a:miter lim="800000"/>
            <a:headEnd/>
            <a:tailEnd/>
          </a:ln>
        </p:spPr>
      </p:pic>
      <p:pic>
        <p:nvPicPr>
          <p:cNvPr id="31748" name="Picture 9" descr="colonoscopy1"/>
          <p:cNvPicPr>
            <a:picLocks noChangeAspect="1" noChangeArrowheads="1"/>
          </p:cNvPicPr>
          <p:nvPr/>
        </p:nvPicPr>
        <p:blipFill>
          <a:blip r:embed="rId3" cstate="print"/>
          <a:srcRect/>
          <a:stretch>
            <a:fillRect/>
          </a:stretch>
        </p:blipFill>
        <p:spPr bwMode="auto">
          <a:xfrm>
            <a:off x="251520" y="1628800"/>
            <a:ext cx="4441825" cy="3286125"/>
          </a:xfrm>
          <a:prstGeom prst="rect">
            <a:avLst/>
          </a:prstGeom>
          <a:noFill/>
          <a:ln w="9525">
            <a:noFill/>
            <a:miter lim="800000"/>
            <a:headEnd/>
            <a:tailEnd/>
          </a:ln>
        </p:spPr>
      </p:pic>
      <p:sp>
        <p:nvSpPr>
          <p:cNvPr id="2" name="Заголовок 1"/>
          <p:cNvSpPr>
            <a:spLocks noGrp="1"/>
          </p:cNvSpPr>
          <p:nvPr>
            <p:ph type="title"/>
          </p:nvPr>
        </p:nvSpPr>
        <p:spPr>
          <a:xfrm>
            <a:off x="0" y="274638"/>
            <a:ext cx="9144000" cy="1143000"/>
          </a:xfrm>
        </p:spPr>
        <p:txBody>
          <a:bodyPr>
            <a:normAutofit/>
          </a:bodyPr>
          <a:lstStyle/>
          <a:p>
            <a:r>
              <a:rPr lang="ru-RU" b="1" dirty="0" smtClean="0">
                <a:solidFill>
                  <a:srgbClr val="FF0000"/>
                </a:solidFill>
              </a:rPr>
              <a:t>Принцип выполнения ФКС</a:t>
            </a:r>
            <a:endParaRPr lang="ru-RU" dirty="0">
              <a:solidFill>
                <a:srgbClr val="FF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solidFill>
                  <a:srgbClr val="FF0000"/>
                </a:solidFill>
              </a:rPr>
              <a:t>Показания к плановой ФКС</a:t>
            </a:r>
            <a:endParaRPr lang="ru-RU" dirty="0">
              <a:solidFill>
                <a:srgbClr val="FF0000"/>
              </a:solidFill>
            </a:endParaRPr>
          </a:p>
        </p:txBody>
      </p:sp>
      <p:sp>
        <p:nvSpPr>
          <p:cNvPr id="3" name="Объект 2"/>
          <p:cNvSpPr>
            <a:spLocks noGrp="1"/>
          </p:cNvSpPr>
          <p:nvPr>
            <p:ph idx="1"/>
          </p:nvPr>
        </p:nvSpPr>
        <p:spPr/>
        <p:txBody>
          <a:bodyPr>
            <a:noAutofit/>
          </a:bodyPr>
          <a:lstStyle/>
          <a:p>
            <a:pPr>
              <a:spcBef>
                <a:spcPts val="0"/>
              </a:spcBef>
              <a:buFont typeface="Wingdings" pitchFamily="2" charset="2"/>
              <a:buChar char="§"/>
            </a:pPr>
            <a:r>
              <a:rPr lang="ru-RU" sz="1800" dirty="0" smtClean="0"/>
              <a:t>для </a:t>
            </a:r>
            <a:r>
              <a:rPr lang="ru-RU" sz="1800" dirty="0"/>
              <a:t>установления окончательного диагноза при клинических и рентгенологических указаниях на наличие у больного злокачественных новообразований толстой </a:t>
            </a:r>
            <a:r>
              <a:rPr lang="ru-RU" sz="1800" dirty="0" smtClean="0"/>
              <a:t>кишки</a:t>
            </a:r>
            <a:endParaRPr lang="ru-RU" sz="1800" dirty="0"/>
          </a:p>
          <a:p>
            <a:pPr>
              <a:spcBef>
                <a:spcPts val="0"/>
              </a:spcBef>
              <a:buFont typeface="Wingdings" pitchFamily="2" charset="2"/>
              <a:buChar char="§"/>
            </a:pPr>
            <a:r>
              <a:rPr lang="ru-RU" sz="1800" dirty="0"/>
              <a:t>для </a:t>
            </a:r>
            <a:r>
              <a:rPr lang="ru-RU" sz="1800" dirty="0" smtClean="0"/>
              <a:t>диагностики </a:t>
            </a:r>
            <a:r>
              <a:rPr lang="ru-RU" sz="1800" dirty="0"/>
              <a:t>доброкачественных опухолей, острых и хронических воспалительных </a:t>
            </a:r>
            <a:r>
              <a:rPr lang="ru-RU" sz="1800" dirty="0" smtClean="0"/>
              <a:t>заболеваний </a:t>
            </a:r>
            <a:r>
              <a:rPr lang="ru-RU" sz="1800" dirty="0"/>
              <a:t>толстой кишки (полипы, колиты, болезнь Крона и др.), их дифференциальной диагностики со злокачественными опухолями и </a:t>
            </a:r>
            <a:r>
              <a:rPr lang="ru-RU" sz="1800" dirty="0" smtClean="0"/>
              <a:t>определения </a:t>
            </a:r>
            <a:r>
              <a:rPr lang="ru-RU" sz="1800" dirty="0"/>
              <a:t>характера и </a:t>
            </a:r>
            <a:r>
              <a:rPr lang="ru-RU" sz="1800" dirty="0" smtClean="0"/>
              <a:t>протяжённости </a:t>
            </a:r>
            <a:r>
              <a:rPr lang="ru-RU" sz="1800" dirty="0"/>
              <a:t>процесса в толстой кишке при </a:t>
            </a:r>
            <a:r>
              <a:rPr lang="ru-RU" sz="1800" dirty="0" smtClean="0"/>
              <a:t>них</a:t>
            </a:r>
            <a:endParaRPr lang="ru-RU" sz="1800" dirty="0"/>
          </a:p>
          <a:p>
            <a:pPr>
              <a:spcBef>
                <a:spcPts val="0"/>
              </a:spcBef>
              <a:buFont typeface="Wingdings" pitchFamily="2" charset="2"/>
              <a:buChar char="§"/>
            </a:pPr>
            <a:r>
              <a:rPr lang="ru-RU" sz="1800" dirty="0"/>
              <a:t>для контроля за эффективностью консервативного лечения хронических воспалительных заболеваний и оценки </a:t>
            </a:r>
            <a:r>
              <a:rPr lang="ru-RU" sz="1800" dirty="0" smtClean="0"/>
              <a:t>ближайших </a:t>
            </a:r>
            <a:r>
              <a:rPr lang="ru-RU" sz="1800" dirty="0"/>
              <a:t>и </a:t>
            </a:r>
            <a:r>
              <a:rPr lang="ru-RU" sz="1800" dirty="0" smtClean="0"/>
              <a:t>отдалённых результатов </a:t>
            </a:r>
            <a:r>
              <a:rPr lang="ru-RU" sz="1800" dirty="0"/>
              <a:t>хирургического лечения различных заболеваний толстой </a:t>
            </a:r>
            <a:r>
              <a:rPr lang="ru-RU" sz="1800" dirty="0" smtClean="0"/>
              <a:t>кишки</a:t>
            </a:r>
            <a:endParaRPr lang="ru-RU" sz="1800" dirty="0"/>
          </a:p>
          <a:p>
            <a:pPr>
              <a:spcBef>
                <a:spcPts val="0"/>
              </a:spcBef>
              <a:buFont typeface="Wingdings" pitchFamily="2" charset="2"/>
              <a:buChar char="§"/>
            </a:pPr>
            <a:r>
              <a:rPr lang="ru-RU" sz="1800" dirty="0"/>
              <a:t>для исключения вовлечения в процесс толстой кишки при заболеваниях мочевыводящей системы и гениталий</a:t>
            </a:r>
            <a:r>
              <a:rPr lang="ru-RU" sz="1800" i="1" dirty="0"/>
              <a:t> (особенно у </a:t>
            </a:r>
            <a:r>
              <a:rPr lang="ru-RU" sz="1800" i="1" dirty="0" smtClean="0"/>
              <a:t>больных </a:t>
            </a:r>
            <a:r>
              <a:rPr lang="ru-RU" sz="1800" i="1" dirty="0"/>
              <a:t>готовящихся к операции</a:t>
            </a:r>
            <a:r>
              <a:rPr lang="ru-RU" sz="1800" i="1" dirty="0" smtClean="0"/>
              <a:t>)</a:t>
            </a:r>
            <a:endParaRPr lang="ru-RU" sz="1800" dirty="0"/>
          </a:p>
          <a:p>
            <a:pPr>
              <a:spcBef>
                <a:spcPts val="0"/>
              </a:spcBef>
              <a:buFont typeface="Wingdings" pitchFamily="2" charset="2"/>
              <a:buChar char="§"/>
            </a:pPr>
            <a:r>
              <a:rPr lang="ru-RU" sz="1800" dirty="0"/>
              <a:t>для проведения профилактических </a:t>
            </a:r>
            <a:r>
              <a:rPr lang="ru-RU" sz="1800" dirty="0" smtClean="0"/>
              <a:t>осмотров</a:t>
            </a:r>
            <a:endParaRPr lang="ru-RU" sz="1800" dirty="0"/>
          </a:p>
          <a:p>
            <a:pPr>
              <a:spcBef>
                <a:spcPts val="0"/>
              </a:spcBef>
              <a:buFont typeface="Wingdings" pitchFamily="2" charset="2"/>
              <a:buChar char="§"/>
            </a:pPr>
            <a:r>
              <a:rPr lang="ru-RU" sz="1800" dirty="0"/>
              <a:t>для выполнения различных эндоскопических операций </a:t>
            </a:r>
            <a:r>
              <a:rPr lang="ru-RU" sz="1800" i="1" dirty="0"/>
              <a:t>(в частности, </a:t>
            </a:r>
            <a:r>
              <a:rPr lang="ru-RU" sz="1800" i="1" dirty="0" err="1"/>
              <a:t>полипэктомий</a:t>
            </a:r>
            <a:r>
              <a:rPr lang="ru-RU" sz="1800" i="1" dirty="0" smtClean="0"/>
              <a:t>)</a:t>
            </a:r>
            <a:endParaRPr lang="ru-RU" sz="1800" dirty="0"/>
          </a:p>
          <a:p>
            <a:pPr>
              <a:spcBef>
                <a:spcPts val="0"/>
              </a:spcBef>
              <a:buFont typeface="Wingdings" pitchFamily="2" charset="2"/>
              <a:buChar char="§"/>
            </a:pPr>
            <a:r>
              <a:rPr lang="ru-RU" sz="1800" dirty="0"/>
              <a:t>для выявления источника кишечного </a:t>
            </a:r>
            <a:r>
              <a:rPr lang="ru-RU" sz="1800" dirty="0" smtClean="0"/>
              <a:t>кровотечения</a:t>
            </a:r>
            <a:endParaRPr lang="ru-RU" sz="1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solidFill>
                  <a:srgbClr val="FF0000"/>
                </a:solidFill>
              </a:rPr>
              <a:t>Показания к экстренной ФКС</a:t>
            </a:r>
            <a:endParaRPr lang="ru-RU" dirty="0">
              <a:solidFill>
                <a:srgbClr val="FF0000"/>
              </a:solidFill>
            </a:endParaRPr>
          </a:p>
        </p:txBody>
      </p:sp>
      <p:sp>
        <p:nvSpPr>
          <p:cNvPr id="3" name="Объект 2"/>
          <p:cNvSpPr>
            <a:spLocks noGrp="1"/>
          </p:cNvSpPr>
          <p:nvPr>
            <p:ph idx="1"/>
          </p:nvPr>
        </p:nvSpPr>
        <p:spPr/>
        <p:txBody>
          <a:bodyPr>
            <a:noAutofit/>
          </a:bodyPr>
          <a:lstStyle/>
          <a:p>
            <a:pPr>
              <a:spcBef>
                <a:spcPts val="0"/>
              </a:spcBef>
              <a:buFont typeface="Wingdings" pitchFamily="2" charset="2"/>
              <a:buChar char="§"/>
            </a:pPr>
            <a:r>
              <a:rPr lang="ru-RU" dirty="0"/>
              <a:t>выявление источника кишечного </a:t>
            </a:r>
            <a:r>
              <a:rPr lang="ru-RU" dirty="0" smtClean="0"/>
              <a:t>кровотечения</a:t>
            </a:r>
            <a:endParaRPr lang="ru-RU" dirty="0"/>
          </a:p>
          <a:p>
            <a:pPr>
              <a:spcBef>
                <a:spcPts val="0"/>
              </a:spcBef>
              <a:buFont typeface="Wingdings" pitchFamily="2" charset="2"/>
              <a:buChar char="§"/>
            </a:pPr>
            <a:endParaRPr lang="ru-RU" dirty="0"/>
          </a:p>
          <a:p>
            <a:pPr>
              <a:spcBef>
                <a:spcPts val="0"/>
              </a:spcBef>
              <a:buFont typeface="Wingdings" pitchFamily="2" charset="2"/>
              <a:buChar char="§"/>
            </a:pPr>
            <a:r>
              <a:rPr lang="ru-RU" dirty="0"/>
              <a:t>определение причин толстокишечной </a:t>
            </a:r>
            <a:r>
              <a:rPr lang="ru-RU" dirty="0" smtClean="0"/>
              <a:t>непроходимости</a:t>
            </a:r>
            <a:endParaRPr lang="ru-RU" dirty="0"/>
          </a:p>
          <a:p>
            <a:pPr>
              <a:spcBef>
                <a:spcPts val="0"/>
              </a:spcBef>
              <a:buFont typeface="Wingdings" pitchFamily="2" charset="2"/>
              <a:buChar char="§"/>
            </a:pPr>
            <a:endParaRPr lang="ru-RU" dirty="0"/>
          </a:p>
          <a:p>
            <a:pPr>
              <a:spcBef>
                <a:spcPts val="0"/>
              </a:spcBef>
              <a:buFont typeface="Wingdings" pitchFamily="2" charset="2"/>
              <a:buChar char="§"/>
            </a:pPr>
            <a:r>
              <a:rPr lang="ru-RU" dirty="0"/>
              <a:t>для извлечения инородных тел из толстой </a:t>
            </a:r>
            <a:r>
              <a:rPr lang="ru-RU" dirty="0" smtClean="0"/>
              <a:t>кишки</a:t>
            </a:r>
            <a:endParaRPr lang="ru-RU" dirty="0"/>
          </a:p>
          <a:p>
            <a:pPr>
              <a:spcBef>
                <a:spcPts val="0"/>
              </a:spcBef>
              <a:buFont typeface="Wingdings" pitchFamily="2" charset="2"/>
              <a:buChar char="§"/>
            </a:pPr>
            <a:endParaRPr lang="ru-RU" sz="2800" dirty="0"/>
          </a:p>
        </p:txBody>
      </p:sp>
    </p:spTree>
    <p:extLst>
      <p:ext uri="{BB962C8B-B14F-4D97-AF65-F5344CB8AC3E}">
        <p14:creationId xmlns="" xmlns:p14="http://schemas.microsoft.com/office/powerpoint/2010/main" val="30357940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20" name="Picture 12" descr="co_mt_19"/>
          <p:cNvPicPr>
            <a:picLocks noChangeArrowheads="1"/>
          </p:cNvPicPr>
          <p:nvPr/>
        </p:nvPicPr>
        <p:blipFill>
          <a:blip r:embed="rId2" cstate="print"/>
          <a:srcRect/>
          <a:stretch>
            <a:fillRect/>
          </a:stretch>
        </p:blipFill>
        <p:spPr bwMode="auto">
          <a:xfrm>
            <a:off x="2195513" y="1341437"/>
            <a:ext cx="2304000" cy="2304000"/>
          </a:xfrm>
          <a:prstGeom prst="rect">
            <a:avLst/>
          </a:prstGeom>
          <a:noFill/>
          <a:ln w="9525">
            <a:noFill/>
            <a:miter lim="800000"/>
            <a:headEnd/>
            <a:tailEnd/>
          </a:ln>
        </p:spPr>
      </p:pic>
      <p:pic>
        <p:nvPicPr>
          <p:cNvPr id="34821" name="Picture 13" descr="co_mt_20"/>
          <p:cNvPicPr>
            <a:picLocks noChangeArrowheads="1"/>
          </p:cNvPicPr>
          <p:nvPr/>
        </p:nvPicPr>
        <p:blipFill>
          <a:blip r:embed="rId3" cstate="print"/>
          <a:srcRect/>
          <a:stretch>
            <a:fillRect/>
          </a:stretch>
        </p:blipFill>
        <p:spPr bwMode="auto">
          <a:xfrm>
            <a:off x="6804025" y="1341437"/>
            <a:ext cx="2304000" cy="2304000"/>
          </a:xfrm>
          <a:prstGeom prst="rect">
            <a:avLst/>
          </a:prstGeom>
          <a:noFill/>
          <a:ln w="9525">
            <a:noFill/>
            <a:miter lim="800000"/>
            <a:headEnd/>
            <a:tailEnd/>
          </a:ln>
        </p:spPr>
      </p:pic>
      <p:pic>
        <p:nvPicPr>
          <p:cNvPr id="34822" name="Picture 14" descr="co_mt_05"/>
          <p:cNvPicPr>
            <a:picLocks noChangeArrowheads="1"/>
          </p:cNvPicPr>
          <p:nvPr/>
        </p:nvPicPr>
        <p:blipFill>
          <a:blip r:embed="rId4" cstate="print"/>
          <a:srcRect/>
          <a:stretch>
            <a:fillRect/>
          </a:stretch>
        </p:blipFill>
        <p:spPr bwMode="auto">
          <a:xfrm>
            <a:off x="4500563" y="1341438"/>
            <a:ext cx="2304000" cy="2304000"/>
          </a:xfrm>
          <a:prstGeom prst="rect">
            <a:avLst/>
          </a:prstGeom>
          <a:noFill/>
          <a:ln w="9525">
            <a:noFill/>
            <a:miter lim="800000"/>
            <a:headEnd/>
            <a:tailEnd/>
          </a:ln>
        </p:spPr>
      </p:pic>
      <p:pic>
        <p:nvPicPr>
          <p:cNvPr id="34823" name="Picture 15" descr="co_mt_14"/>
          <p:cNvPicPr>
            <a:picLocks noChangeAspect="1" noChangeArrowheads="1"/>
          </p:cNvPicPr>
          <p:nvPr/>
        </p:nvPicPr>
        <p:blipFill>
          <a:blip r:embed="rId5" cstate="print"/>
          <a:srcRect/>
          <a:stretch>
            <a:fillRect/>
          </a:stretch>
        </p:blipFill>
        <p:spPr bwMode="auto">
          <a:xfrm>
            <a:off x="0" y="1341438"/>
            <a:ext cx="2304001" cy="2304000"/>
          </a:xfrm>
          <a:prstGeom prst="rect">
            <a:avLst/>
          </a:prstGeom>
          <a:noFill/>
          <a:ln w="9525">
            <a:noFill/>
            <a:miter lim="800000"/>
            <a:headEnd/>
            <a:tailEnd/>
          </a:ln>
        </p:spPr>
      </p:pic>
      <p:pic>
        <p:nvPicPr>
          <p:cNvPr id="34824" name="Picture 16" descr="co_bt_08"/>
          <p:cNvPicPr>
            <a:picLocks noChangeArrowheads="1"/>
          </p:cNvPicPr>
          <p:nvPr/>
        </p:nvPicPr>
        <p:blipFill>
          <a:blip r:embed="rId6" cstate="print"/>
          <a:srcRect/>
          <a:stretch>
            <a:fillRect/>
          </a:stretch>
        </p:blipFill>
        <p:spPr bwMode="auto">
          <a:xfrm>
            <a:off x="5868144" y="4564373"/>
            <a:ext cx="2304000" cy="2304000"/>
          </a:xfrm>
          <a:prstGeom prst="rect">
            <a:avLst/>
          </a:prstGeom>
          <a:noFill/>
          <a:ln w="9525">
            <a:noFill/>
            <a:miter lim="800000"/>
            <a:headEnd/>
            <a:tailEnd/>
          </a:ln>
        </p:spPr>
      </p:pic>
      <p:pic>
        <p:nvPicPr>
          <p:cNvPr id="34825" name="Picture 18" descr="co_bt_06"/>
          <p:cNvPicPr>
            <a:picLocks noChangeArrowheads="1"/>
          </p:cNvPicPr>
          <p:nvPr/>
        </p:nvPicPr>
        <p:blipFill>
          <a:blip r:embed="rId7" cstate="print"/>
          <a:srcRect/>
          <a:stretch>
            <a:fillRect/>
          </a:stretch>
        </p:blipFill>
        <p:spPr bwMode="auto">
          <a:xfrm>
            <a:off x="3635896" y="4571193"/>
            <a:ext cx="2304000" cy="2304000"/>
          </a:xfrm>
          <a:prstGeom prst="rect">
            <a:avLst/>
          </a:prstGeom>
          <a:noFill/>
          <a:ln w="9525">
            <a:noFill/>
            <a:miter lim="800000"/>
            <a:headEnd/>
            <a:tailEnd/>
          </a:ln>
        </p:spPr>
      </p:pic>
      <p:pic>
        <p:nvPicPr>
          <p:cNvPr id="34826" name="Picture 19" descr="co_bt_07"/>
          <p:cNvPicPr>
            <a:picLocks noChangeArrowheads="1"/>
          </p:cNvPicPr>
          <p:nvPr/>
        </p:nvPicPr>
        <p:blipFill>
          <a:blip r:embed="rId8" cstate="print"/>
          <a:srcRect/>
          <a:stretch>
            <a:fillRect/>
          </a:stretch>
        </p:blipFill>
        <p:spPr bwMode="auto">
          <a:xfrm>
            <a:off x="1403648" y="4554000"/>
            <a:ext cx="2304000" cy="2304000"/>
          </a:xfrm>
          <a:prstGeom prst="rect">
            <a:avLst/>
          </a:prstGeom>
          <a:noFill/>
          <a:ln w="9525">
            <a:noFill/>
            <a:miter lim="800000"/>
            <a:headEnd/>
            <a:tailEnd/>
          </a:ln>
        </p:spPr>
      </p:pic>
      <p:sp>
        <p:nvSpPr>
          <p:cNvPr id="3" name="Заголовок 2"/>
          <p:cNvSpPr>
            <a:spLocks noGrp="1"/>
          </p:cNvSpPr>
          <p:nvPr>
            <p:ph type="title"/>
          </p:nvPr>
        </p:nvSpPr>
        <p:spPr/>
        <p:txBody>
          <a:bodyPr>
            <a:normAutofit/>
          </a:bodyPr>
          <a:lstStyle/>
          <a:p>
            <a:r>
              <a:rPr lang="ru-RU" b="1" dirty="0">
                <a:solidFill>
                  <a:srgbClr val="FF0000"/>
                </a:solidFill>
              </a:rPr>
              <a:t>ОПУХОЛИ ТОЛСТОЙ </a:t>
            </a:r>
            <a:r>
              <a:rPr lang="ru-RU" b="1" dirty="0" smtClean="0">
                <a:solidFill>
                  <a:srgbClr val="FF0000"/>
                </a:solidFill>
              </a:rPr>
              <a:t>КИШКИ</a:t>
            </a:r>
            <a:endParaRPr lang="ru-RU" dirty="0"/>
          </a:p>
        </p:txBody>
      </p:sp>
      <p:sp>
        <p:nvSpPr>
          <p:cNvPr id="5" name="Прямоугольник 4"/>
          <p:cNvSpPr/>
          <p:nvPr/>
        </p:nvSpPr>
        <p:spPr>
          <a:xfrm>
            <a:off x="0" y="3717032"/>
            <a:ext cx="9144000" cy="769441"/>
          </a:xfrm>
          <a:prstGeom prst="rect">
            <a:avLst/>
          </a:prstGeom>
        </p:spPr>
        <p:txBody>
          <a:bodyPr wrap="square">
            <a:spAutoFit/>
          </a:bodyPr>
          <a:lstStyle/>
          <a:p>
            <a:pPr algn="ctr">
              <a:defRPr/>
            </a:pPr>
            <a:r>
              <a:rPr lang="ru-RU" sz="4400" b="1" dirty="0">
                <a:solidFill>
                  <a:srgbClr val="FF0000"/>
                </a:solidFill>
                <a:latin typeface="+mj-lt"/>
              </a:rPr>
              <a:t>ПОЛИПЫ ТОЛСТОЙ КИШКИ</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2" descr="co_ge_49"/>
          <p:cNvPicPr>
            <a:picLocks noChangeAspect="1" noChangeArrowheads="1"/>
          </p:cNvPicPr>
          <p:nvPr/>
        </p:nvPicPr>
        <p:blipFill>
          <a:blip r:embed="rId2" cstate="print"/>
          <a:srcRect/>
          <a:stretch>
            <a:fillRect/>
          </a:stretch>
        </p:blipFill>
        <p:spPr bwMode="auto">
          <a:xfrm>
            <a:off x="2214563" y="2143125"/>
            <a:ext cx="2303462" cy="2303463"/>
          </a:xfrm>
          <a:prstGeom prst="rect">
            <a:avLst/>
          </a:prstGeom>
          <a:noFill/>
          <a:ln w="9525">
            <a:noFill/>
            <a:miter lim="800000"/>
            <a:headEnd/>
            <a:tailEnd/>
          </a:ln>
        </p:spPr>
      </p:pic>
      <p:pic>
        <p:nvPicPr>
          <p:cNvPr id="35843" name="Picture 3" descr="co_ge_01"/>
          <p:cNvPicPr>
            <a:picLocks noChangeArrowheads="1"/>
          </p:cNvPicPr>
          <p:nvPr/>
        </p:nvPicPr>
        <p:blipFill>
          <a:blip r:embed="rId3" cstate="print"/>
          <a:srcRect/>
          <a:stretch>
            <a:fillRect/>
          </a:stretch>
        </p:blipFill>
        <p:spPr bwMode="auto">
          <a:xfrm>
            <a:off x="107503" y="2143124"/>
            <a:ext cx="2304000" cy="2304000"/>
          </a:xfrm>
          <a:prstGeom prst="rect">
            <a:avLst/>
          </a:prstGeom>
          <a:noFill/>
          <a:ln w="9525">
            <a:noFill/>
            <a:miter lim="800000"/>
            <a:headEnd/>
            <a:tailEnd/>
          </a:ln>
        </p:spPr>
      </p:pic>
      <p:pic>
        <p:nvPicPr>
          <p:cNvPr id="35844" name="Picture 4" descr="co_ge_02"/>
          <p:cNvPicPr>
            <a:picLocks noChangeAspect="1" noChangeArrowheads="1"/>
          </p:cNvPicPr>
          <p:nvPr/>
        </p:nvPicPr>
        <p:blipFill>
          <a:blip r:embed="rId4" cstate="print"/>
          <a:srcRect/>
          <a:stretch>
            <a:fillRect/>
          </a:stretch>
        </p:blipFill>
        <p:spPr bwMode="auto">
          <a:xfrm>
            <a:off x="4429125" y="2143125"/>
            <a:ext cx="2305050" cy="2305050"/>
          </a:xfrm>
          <a:prstGeom prst="rect">
            <a:avLst/>
          </a:prstGeom>
          <a:noFill/>
          <a:ln w="9525">
            <a:noFill/>
            <a:miter lim="800000"/>
            <a:headEnd/>
            <a:tailEnd/>
          </a:ln>
        </p:spPr>
      </p:pic>
      <p:pic>
        <p:nvPicPr>
          <p:cNvPr id="35845" name="Picture 5" descr="co_ge_48"/>
          <p:cNvPicPr>
            <a:picLocks noChangeArrowheads="1"/>
          </p:cNvPicPr>
          <p:nvPr/>
        </p:nvPicPr>
        <p:blipFill>
          <a:blip r:embed="rId5" cstate="print"/>
          <a:srcRect/>
          <a:stretch>
            <a:fillRect/>
          </a:stretch>
        </p:blipFill>
        <p:spPr bwMode="auto">
          <a:xfrm>
            <a:off x="6715125" y="2143125"/>
            <a:ext cx="2304000" cy="2304186"/>
          </a:xfrm>
          <a:prstGeom prst="rect">
            <a:avLst/>
          </a:prstGeom>
          <a:noFill/>
          <a:ln w="9525">
            <a:noFill/>
            <a:miter lim="800000"/>
            <a:headEnd/>
            <a:tailEnd/>
          </a:ln>
        </p:spPr>
      </p:pic>
      <p:sp>
        <p:nvSpPr>
          <p:cNvPr id="3" name="Заголовок 2"/>
          <p:cNvSpPr>
            <a:spLocks noGrp="1"/>
          </p:cNvSpPr>
          <p:nvPr>
            <p:ph type="title"/>
          </p:nvPr>
        </p:nvSpPr>
        <p:spPr/>
        <p:txBody>
          <a:bodyPr>
            <a:normAutofit/>
          </a:bodyPr>
          <a:lstStyle/>
          <a:p>
            <a:r>
              <a:rPr lang="ru-RU" b="1" dirty="0">
                <a:solidFill>
                  <a:srgbClr val="FF0000"/>
                </a:solidFill>
              </a:rPr>
              <a:t>ДИВЕРТИКУЛЫ ТОЛСТОЙ </a:t>
            </a:r>
            <a:r>
              <a:rPr lang="ru-RU" b="1" dirty="0" smtClean="0">
                <a:solidFill>
                  <a:srgbClr val="FF0000"/>
                </a:solidFill>
              </a:rPr>
              <a:t>КИШКИ</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Определения</a:t>
            </a:r>
            <a:endParaRPr lang="ru-RU" b="1" dirty="0">
              <a:solidFill>
                <a:srgbClr val="FF0000"/>
              </a:solidFill>
            </a:endParaRPr>
          </a:p>
        </p:txBody>
      </p:sp>
      <p:sp>
        <p:nvSpPr>
          <p:cNvPr id="3" name="Объект 2"/>
          <p:cNvSpPr>
            <a:spLocks noGrp="1"/>
          </p:cNvSpPr>
          <p:nvPr>
            <p:ph idx="1"/>
          </p:nvPr>
        </p:nvSpPr>
        <p:spPr>
          <a:xfrm>
            <a:off x="107504" y="1268760"/>
            <a:ext cx="9036496" cy="5589240"/>
          </a:xfrm>
        </p:spPr>
        <p:txBody>
          <a:bodyPr>
            <a:normAutofit fontScale="40000" lnSpcReduction="20000"/>
          </a:bodyPr>
          <a:lstStyle/>
          <a:p>
            <a:pPr marL="0" indent="0" algn="ctr">
              <a:buNone/>
            </a:pPr>
            <a:r>
              <a:rPr lang="ru-RU" sz="6000" b="1" dirty="0" smtClean="0">
                <a:solidFill>
                  <a:srgbClr val="0000FF"/>
                </a:solidFill>
              </a:rPr>
              <a:t>Большая советская энциклопедия в 30 томах (1969-1978 гг.)</a:t>
            </a:r>
          </a:p>
          <a:p>
            <a:pPr marL="0" indent="0">
              <a:buNone/>
            </a:pPr>
            <a:r>
              <a:rPr lang="ru-RU" sz="4800" b="1" dirty="0" smtClean="0"/>
              <a:t>Эндоскопия</a:t>
            </a:r>
            <a:r>
              <a:rPr lang="ru-RU" sz="4800" dirty="0" smtClean="0"/>
              <a:t> </a:t>
            </a:r>
            <a:r>
              <a:rPr lang="ru-RU" sz="4800" dirty="0"/>
              <a:t>(от эндо... и ...скопия</a:t>
            </a:r>
            <a:r>
              <a:rPr lang="ru-RU" sz="4800" dirty="0" smtClean="0"/>
              <a:t>)</a:t>
            </a:r>
            <a:r>
              <a:rPr lang="ru-RU" sz="4800" i="1" dirty="0" smtClean="0"/>
              <a:t> - </a:t>
            </a:r>
            <a:r>
              <a:rPr lang="ru-RU" sz="4800" dirty="0" smtClean="0"/>
              <a:t>врачебный </a:t>
            </a:r>
            <a:r>
              <a:rPr lang="ru-RU" sz="4800" dirty="0"/>
              <a:t>метод исследования полых органов (например, пищевода </a:t>
            </a:r>
            <a:r>
              <a:rPr lang="ru-RU" sz="4800" dirty="0" smtClean="0"/>
              <a:t>– эзофагоскопия</a:t>
            </a:r>
            <a:r>
              <a:rPr lang="ru-RU" sz="4800" dirty="0"/>
              <a:t>) и полостей тела (например, брюшной полости </a:t>
            </a:r>
            <a:r>
              <a:rPr lang="ru-RU" sz="4800" dirty="0" smtClean="0"/>
              <a:t>– лапароскопия</a:t>
            </a:r>
            <a:r>
              <a:rPr lang="ru-RU" sz="4800" dirty="0"/>
              <a:t>) с помощью оптических приборов </a:t>
            </a:r>
            <a:r>
              <a:rPr lang="ru-RU" sz="4800" dirty="0" smtClean="0"/>
              <a:t>– эндоскопов</a:t>
            </a:r>
            <a:r>
              <a:rPr lang="ru-RU" sz="4800" dirty="0"/>
              <a:t>. Эндоскопы вводят через </a:t>
            </a:r>
            <a:r>
              <a:rPr lang="ru-RU" sz="4800" dirty="0" smtClean="0"/>
              <a:t>естественные </a:t>
            </a:r>
            <a:r>
              <a:rPr lang="ru-RU" sz="4800" dirty="0"/>
              <a:t>отверстия (например, при бронхо-, </a:t>
            </a:r>
            <a:r>
              <a:rPr lang="ru-RU" sz="4800" dirty="0" err="1"/>
              <a:t>ректо</a:t>
            </a:r>
            <a:r>
              <a:rPr lang="ru-RU" sz="4800" dirty="0"/>
              <a:t>-, цистоскопии) или через операционные разрезы (например, при </a:t>
            </a:r>
            <a:r>
              <a:rPr lang="ru-RU" sz="4800" dirty="0" err="1"/>
              <a:t>медиастиноскопии</a:t>
            </a:r>
            <a:r>
              <a:rPr lang="ru-RU" sz="4800" dirty="0"/>
              <a:t>). Э. проводят под местным обезболиванием или под наркозом. Первые попытки осмотра мочевого пузыря и других полых органов были предприняты еще в </a:t>
            </a:r>
            <a:r>
              <a:rPr lang="en-US" sz="4800" dirty="0" smtClean="0"/>
              <a:t>XIX </a:t>
            </a:r>
            <a:r>
              <a:rPr lang="ru-RU" sz="4800" dirty="0" smtClean="0"/>
              <a:t>в</a:t>
            </a:r>
            <a:r>
              <a:rPr lang="ru-RU" sz="4800" dirty="0"/>
              <a:t>., но несовершенство эндоскопов ограничивало развитие метода. Со 2-й половины </a:t>
            </a:r>
            <a:r>
              <a:rPr lang="en-US" sz="4800" dirty="0" smtClean="0"/>
              <a:t>XX</a:t>
            </a:r>
            <a:r>
              <a:rPr lang="ru-RU" sz="4800" dirty="0" smtClean="0"/>
              <a:t> в</a:t>
            </a:r>
            <a:r>
              <a:rPr lang="ru-RU" sz="4800" dirty="0"/>
              <a:t>. с появлением стеклянных </a:t>
            </a:r>
            <a:r>
              <a:rPr lang="ru-RU" sz="4800" dirty="0" smtClean="0">
                <a:solidFill>
                  <a:srgbClr val="000000"/>
                </a:solidFill>
              </a:rPr>
              <a:t>волоконных </a:t>
            </a:r>
            <a:r>
              <a:rPr lang="ru-RU" sz="4800" dirty="0" err="1" smtClean="0">
                <a:solidFill>
                  <a:srgbClr val="000000"/>
                </a:solidFill>
              </a:rPr>
              <a:t>световодов</a:t>
            </a:r>
            <a:r>
              <a:rPr lang="ru-RU" sz="4800" dirty="0" smtClean="0">
                <a:solidFill>
                  <a:srgbClr val="000000"/>
                </a:solidFill>
              </a:rPr>
              <a:t>  и </a:t>
            </a:r>
            <a:r>
              <a:rPr lang="ru-RU" sz="4800" dirty="0">
                <a:solidFill>
                  <a:srgbClr val="000000"/>
                </a:solidFill>
              </a:rPr>
              <a:t>на их основе </a:t>
            </a:r>
            <a:r>
              <a:rPr lang="ru-RU" sz="4800" dirty="0" smtClean="0">
                <a:solidFill>
                  <a:srgbClr val="000000"/>
                </a:solidFill>
              </a:rPr>
              <a:t>– приборов </a:t>
            </a:r>
            <a:r>
              <a:rPr lang="ru-RU" sz="4800" dirty="0">
                <a:solidFill>
                  <a:srgbClr val="000000"/>
                </a:solidFill>
              </a:rPr>
              <a:t>волоконной оптики возможности Э. резко расширились, т. к. стали доступными </a:t>
            </a:r>
            <a:r>
              <a:rPr lang="ru-RU" sz="4800" dirty="0"/>
              <a:t>осмотру почти все органы, увеличилась </a:t>
            </a:r>
            <a:r>
              <a:rPr lang="ru-RU" sz="4800" dirty="0" smtClean="0"/>
              <a:t>освещённость </a:t>
            </a:r>
            <a:r>
              <a:rPr lang="ru-RU" sz="4800" dirty="0"/>
              <a:t>исследуемого объекта и т. д. Улучшились условия для фотографирования и </a:t>
            </a:r>
            <a:r>
              <a:rPr lang="ru-RU" sz="4800" dirty="0" smtClean="0"/>
              <a:t>киносъёмки </a:t>
            </a:r>
            <a:r>
              <a:rPr lang="ru-RU" sz="4800" dirty="0"/>
              <a:t>(</a:t>
            </a:r>
            <a:r>
              <a:rPr lang="ru-RU" sz="4800" dirty="0" err="1"/>
              <a:t>эндофотография</a:t>
            </a:r>
            <a:r>
              <a:rPr lang="ru-RU" sz="4800" dirty="0"/>
              <a:t> и </a:t>
            </a:r>
            <a:r>
              <a:rPr lang="ru-RU" sz="4800" dirty="0" err="1"/>
              <a:t>эндокинематография</a:t>
            </a:r>
            <a:r>
              <a:rPr lang="ru-RU" sz="4800" dirty="0"/>
              <a:t>), появилась возможность записи на видеомагнитофон </a:t>
            </a:r>
            <a:r>
              <a:rPr lang="ru-RU" sz="4800" dirty="0" smtClean="0"/>
              <a:t>чёрно-белого </a:t>
            </a:r>
            <a:r>
              <a:rPr lang="ru-RU" sz="4800" dirty="0"/>
              <a:t>или цветного изображения (используются модификации стандартных фото- и кинокамер). Документирование результатов эндоскопического исследования обусловило возможность объективного изучения динамики патологических процессов, происходящих в каком-либо органе. Современная Э. играет особую роль в распознавании ранних стадий многих заболеваний. Нередко Э. сочетают с прицельной (под контролем зрения) биопсией, лечебными мероприятиями, зондированием и т. д. Во многих крупных лечебных учреждениях созданы эндоскопические кабинеты и отделения; проводится специализация врачей по Э.</a:t>
            </a:r>
          </a:p>
        </p:txBody>
      </p:sp>
    </p:spTree>
    <p:extLst>
      <p:ext uri="{BB962C8B-B14F-4D97-AF65-F5344CB8AC3E}">
        <p14:creationId xmlns="" xmlns:p14="http://schemas.microsoft.com/office/powerpoint/2010/main" val="12443227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FF0000"/>
                </a:solidFill>
              </a:rPr>
              <a:t>Лапароскопия в гинекологии</a:t>
            </a:r>
            <a:endParaRPr lang="ru-RU" dirty="0">
              <a:solidFill>
                <a:srgbClr val="FF0000"/>
              </a:solidFill>
            </a:endParaRPr>
          </a:p>
        </p:txBody>
      </p:sp>
      <p:pic>
        <p:nvPicPr>
          <p:cNvPr id="36867" name="Picture 2" descr="C:\Documents and Settings\1\Рабочий стол\endos01.jpg"/>
          <p:cNvPicPr>
            <a:picLocks noGrp="1" noChangeAspect="1" noChangeArrowheads="1"/>
          </p:cNvPicPr>
          <p:nvPr>
            <p:ph idx="1"/>
          </p:nvPr>
        </p:nvPicPr>
        <p:blipFill>
          <a:blip r:embed="rId2" cstate="print"/>
          <a:stretch>
            <a:fillRect/>
          </a:stretch>
        </p:blipFill>
        <p:spPr>
          <a:xfrm>
            <a:off x="1331640" y="1484784"/>
            <a:ext cx="6621891" cy="4966418"/>
          </a:xfr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b="1" dirty="0" err="1" smtClean="0">
                <a:solidFill>
                  <a:srgbClr val="FF0000"/>
                </a:solidFill>
              </a:rPr>
              <a:t>Гистероскопия</a:t>
            </a:r>
            <a:endParaRPr lang="ru-RU" dirty="0"/>
          </a:p>
        </p:txBody>
      </p:sp>
      <p:sp>
        <p:nvSpPr>
          <p:cNvPr id="4" name="Объект 3"/>
          <p:cNvSpPr>
            <a:spLocks noGrp="1"/>
          </p:cNvSpPr>
          <p:nvPr>
            <p:ph idx="1"/>
          </p:nvPr>
        </p:nvSpPr>
        <p:spPr/>
        <p:txBody>
          <a:bodyPr>
            <a:normAutofit fontScale="92500"/>
          </a:bodyPr>
          <a:lstStyle/>
          <a:p>
            <a:pPr>
              <a:buFont typeface="Wingdings" pitchFamily="2" charset="2"/>
              <a:buChar char="§"/>
            </a:pPr>
            <a:r>
              <a:rPr lang="ru-RU" dirty="0" smtClean="0"/>
              <a:t>Осмотр </a:t>
            </a:r>
            <a:r>
              <a:rPr lang="ru-RU" dirty="0"/>
              <a:t>стенок полости матки при помощи </a:t>
            </a:r>
            <a:r>
              <a:rPr lang="ru-RU" dirty="0" err="1"/>
              <a:t>гистероскопа</a:t>
            </a:r>
            <a:r>
              <a:rPr lang="ru-RU" dirty="0"/>
              <a:t>, с последующим проведением </a:t>
            </a:r>
            <a:r>
              <a:rPr lang="ru-RU" i="1" dirty="0"/>
              <a:t>(при необходимости) </a:t>
            </a:r>
            <a:r>
              <a:rPr lang="ru-RU" dirty="0"/>
              <a:t>диагностических и оперативных </a:t>
            </a:r>
            <a:r>
              <a:rPr lang="ru-RU" dirty="0" smtClean="0"/>
              <a:t>манипуляций</a:t>
            </a:r>
          </a:p>
          <a:p>
            <a:pPr>
              <a:buFont typeface="Wingdings" pitchFamily="2" charset="2"/>
              <a:buChar char="§"/>
            </a:pPr>
            <a:endParaRPr lang="ru-RU" dirty="0" smtClean="0"/>
          </a:p>
          <a:p>
            <a:pPr>
              <a:buFont typeface="Wingdings" pitchFamily="2" charset="2"/>
              <a:buChar char="§"/>
            </a:pPr>
            <a:r>
              <a:rPr lang="ru-RU" dirty="0" err="1" smtClean="0"/>
              <a:t>Гистероскопия</a:t>
            </a:r>
            <a:r>
              <a:rPr lang="ru-RU" dirty="0" smtClean="0"/>
              <a:t> </a:t>
            </a:r>
            <a:r>
              <a:rPr lang="ru-RU" dirty="0"/>
              <a:t>позволяет выявлять и устранять внутриматочные патологии, удалять инородные тела, брать биопсию тканей, удалять полипы </a:t>
            </a:r>
            <a:r>
              <a:rPr lang="ru-RU" dirty="0" smtClean="0"/>
              <a:t>эндометрия</a:t>
            </a:r>
            <a:endParaRPr lang="ru-RU"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b="1" dirty="0" smtClean="0">
                <a:solidFill>
                  <a:srgbClr val="FF0000"/>
                </a:solidFill>
              </a:rPr>
              <a:t>Показания </a:t>
            </a:r>
            <a:r>
              <a:rPr lang="ru-RU" b="1" dirty="0">
                <a:solidFill>
                  <a:srgbClr val="FF0000"/>
                </a:solidFill>
              </a:rPr>
              <a:t>к </a:t>
            </a:r>
            <a:r>
              <a:rPr lang="ru-RU" b="1" dirty="0" smtClean="0">
                <a:solidFill>
                  <a:srgbClr val="FF0000"/>
                </a:solidFill>
              </a:rPr>
              <a:t>диагностической </a:t>
            </a:r>
            <a:r>
              <a:rPr lang="ru-RU" b="1" dirty="0" err="1" smtClean="0">
                <a:solidFill>
                  <a:srgbClr val="FF0000"/>
                </a:solidFill>
              </a:rPr>
              <a:t>гистероскопии</a:t>
            </a:r>
            <a:endParaRPr lang="ru-RU" dirty="0">
              <a:solidFill>
                <a:srgbClr val="FF0000"/>
              </a:solidFill>
            </a:endParaRPr>
          </a:p>
        </p:txBody>
      </p:sp>
      <p:sp>
        <p:nvSpPr>
          <p:cNvPr id="4" name="Объект 3"/>
          <p:cNvSpPr>
            <a:spLocks noGrp="1"/>
          </p:cNvSpPr>
          <p:nvPr>
            <p:ph idx="1"/>
          </p:nvPr>
        </p:nvSpPr>
        <p:spPr/>
        <p:txBody>
          <a:bodyPr>
            <a:noAutofit/>
          </a:bodyPr>
          <a:lstStyle/>
          <a:p>
            <a:pPr>
              <a:lnSpc>
                <a:spcPct val="120000"/>
              </a:lnSpc>
              <a:spcBef>
                <a:spcPts val="0"/>
              </a:spcBef>
              <a:buFont typeface="Wingdings" pitchFamily="2" charset="2"/>
              <a:buChar char="§"/>
            </a:pPr>
            <a:r>
              <a:rPr lang="ru-RU" sz="2000" dirty="0" smtClean="0"/>
              <a:t>Подозрение </a:t>
            </a:r>
            <a:r>
              <a:rPr lang="ru-RU" sz="2000" dirty="0"/>
              <a:t>на внутренний </a:t>
            </a:r>
            <a:r>
              <a:rPr lang="ru-RU" sz="2000" dirty="0" err="1"/>
              <a:t>эндометриоз</a:t>
            </a:r>
            <a:r>
              <a:rPr lang="ru-RU" sz="2000" dirty="0"/>
              <a:t> тела матки, подслизистый узел миомы, </a:t>
            </a:r>
            <a:r>
              <a:rPr lang="ru-RU" sz="2000" dirty="0" err="1"/>
              <a:t>синехии</a:t>
            </a:r>
            <a:r>
              <a:rPr lang="ru-RU" sz="2000" dirty="0"/>
              <a:t> (сращения) в полости матки, остатки плодного яйца, рак шейки матки и эндометрия, патология </a:t>
            </a:r>
            <a:r>
              <a:rPr lang="ru-RU" sz="2000" dirty="0" smtClean="0"/>
              <a:t>эндометрия</a:t>
            </a:r>
          </a:p>
          <a:p>
            <a:pPr>
              <a:lnSpc>
                <a:spcPct val="120000"/>
              </a:lnSpc>
              <a:spcBef>
                <a:spcPts val="0"/>
              </a:spcBef>
              <a:buFont typeface="Wingdings" pitchFamily="2" charset="2"/>
              <a:buChar char="§"/>
            </a:pPr>
            <a:r>
              <a:rPr lang="ru-RU" sz="2000" dirty="0" smtClean="0"/>
              <a:t>Перфорация </a:t>
            </a:r>
            <a:r>
              <a:rPr lang="ru-RU" sz="2000" dirty="0"/>
              <a:t>стенок матки во время аборта или диагностического </a:t>
            </a:r>
            <a:r>
              <a:rPr lang="ru-RU" sz="2000" dirty="0" smtClean="0"/>
              <a:t>выскабливания</a:t>
            </a:r>
          </a:p>
          <a:p>
            <a:pPr>
              <a:lnSpc>
                <a:spcPct val="120000"/>
              </a:lnSpc>
              <a:spcBef>
                <a:spcPts val="0"/>
              </a:spcBef>
              <a:buFont typeface="Wingdings" pitchFamily="2" charset="2"/>
              <a:buChar char="§"/>
            </a:pPr>
            <a:r>
              <a:rPr lang="ru-RU" sz="2000" dirty="0" smtClean="0"/>
              <a:t>Подозрение </a:t>
            </a:r>
            <a:r>
              <a:rPr lang="ru-RU" sz="2000" dirty="0"/>
              <a:t>на пороки развития </a:t>
            </a:r>
            <a:r>
              <a:rPr lang="ru-RU" sz="2000" dirty="0" smtClean="0"/>
              <a:t>матки</a:t>
            </a:r>
          </a:p>
          <a:p>
            <a:pPr>
              <a:lnSpc>
                <a:spcPct val="120000"/>
              </a:lnSpc>
              <a:spcBef>
                <a:spcPts val="0"/>
              </a:spcBef>
              <a:buFont typeface="Wingdings" pitchFamily="2" charset="2"/>
              <a:buChar char="§"/>
            </a:pPr>
            <a:r>
              <a:rPr lang="ru-RU" sz="2000" dirty="0" smtClean="0"/>
              <a:t>Нарушение </a:t>
            </a:r>
            <a:r>
              <a:rPr lang="ru-RU" sz="2000" dirty="0"/>
              <a:t>менструального цикла у женщин детородного </a:t>
            </a:r>
            <a:r>
              <a:rPr lang="ru-RU" sz="2000" dirty="0" smtClean="0"/>
              <a:t>возраста</a:t>
            </a:r>
          </a:p>
          <a:p>
            <a:pPr>
              <a:lnSpc>
                <a:spcPct val="120000"/>
              </a:lnSpc>
              <a:spcBef>
                <a:spcPts val="0"/>
              </a:spcBef>
              <a:buFont typeface="Wingdings" pitchFamily="2" charset="2"/>
              <a:buChar char="§"/>
            </a:pPr>
            <a:r>
              <a:rPr lang="ru-RU" sz="2000" dirty="0" smtClean="0"/>
              <a:t>Аномалии </a:t>
            </a:r>
            <a:r>
              <a:rPr lang="ru-RU" sz="2000" dirty="0"/>
              <a:t>развития </a:t>
            </a:r>
            <a:r>
              <a:rPr lang="ru-RU" sz="2000" dirty="0" smtClean="0"/>
              <a:t>матки</a:t>
            </a:r>
          </a:p>
          <a:p>
            <a:pPr>
              <a:lnSpc>
                <a:spcPct val="120000"/>
              </a:lnSpc>
              <a:spcBef>
                <a:spcPts val="0"/>
              </a:spcBef>
              <a:buFont typeface="Wingdings" pitchFamily="2" charset="2"/>
              <a:buChar char="§"/>
            </a:pPr>
            <a:r>
              <a:rPr lang="ru-RU" sz="2000" dirty="0" smtClean="0"/>
              <a:t>Кровотечения </a:t>
            </a:r>
            <a:r>
              <a:rPr lang="ru-RU" sz="2000" dirty="0"/>
              <a:t>в </a:t>
            </a:r>
            <a:r>
              <a:rPr lang="ru-RU" sz="2000" dirty="0" smtClean="0"/>
              <a:t>постменопаузе</a:t>
            </a:r>
          </a:p>
          <a:p>
            <a:pPr>
              <a:lnSpc>
                <a:spcPct val="120000"/>
              </a:lnSpc>
              <a:spcBef>
                <a:spcPts val="0"/>
              </a:spcBef>
              <a:buFont typeface="Wingdings" pitchFamily="2" charset="2"/>
              <a:buChar char="§"/>
            </a:pPr>
            <a:r>
              <a:rPr lang="ru-RU" sz="2000" dirty="0" smtClean="0"/>
              <a:t>Бесплодие</a:t>
            </a:r>
          </a:p>
          <a:p>
            <a:pPr>
              <a:lnSpc>
                <a:spcPct val="120000"/>
              </a:lnSpc>
              <a:spcBef>
                <a:spcPts val="0"/>
              </a:spcBef>
              <a:buFont typeface="Wingdings" pitchFamily="2" charset="2"/>
              <a:buChar char="§"/>
            </a:pPr>
            <a:r>
              <a:rPr lang="ru-RU" sz="2000" dirty="0" smtClean="0"/>
              <a:t>Контрольное </a:t>
            </a:r>
            <a:r>
              <a:rPr lang="ru-RU" sz="2000" dirty="0"/>
              <a:t>исследование полости матки после операции на матке, при </a:t>
            </a:r>
            <a:r>
              <a:rPr lang="ru-RU" sz="2000" dirty="0" err="1"/>
              <a:t>невынашивании</a:t>
            </a:r>
            <a:r>
              <a:rPr lang="ru-RU" sz="2000" dirty="0"/>
              <a:t> беременности, после гормонального </a:t>
            </a:r>
            <a:r>
              <a:rPr lang="ru-RU" sz="2000" dirty="0" smtClean="0"/>
              <a:t>лечения</a:t>
            </a:r>
            <a:endParaRPr lang="ru-RU" sz="20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b="1" dirty="0" smtClean="0">
                <a:solidFill>
                  <a:srgbClr val="FF0000"/>
                </a:solidFill>
              </a:rPr>
              <a:t>Показания </a:t>
            </a:r>
            <a:r>
              <a:rPr lang="ru-RU" b="1" dirty="0">
                <a:solidFill>
                  <a:srgbClr val="FF0000"/>
                </a:solidFill>
              </a:rPr>
              <a:t>к </a:t>
            </a:r>
            <a:r>
              <a:rPr lang="ru-RU" b="1" dirty="0" smtClean="0">
                <a:solidFill>
                  <a:srgbClr val="FF0000"/>
                </a:solidFill>
              </a:rPr>
              <a:t>хирургической </a:t>
            </a:r>
            <a:r>
              <a:rPr lang="ru-RU" b="1" dirty="0" err="1" smtClean="0">
                <a:solidFill>
                  <a:srgbClr val="FF0000"/>
                </a:solidFill>
              </a:rPr>
              <a:t>гистероскопии</a:t>
            </a:r>
            <a:endParaRPr lang="ru-RU" dirty="0">
              <a:solidFill>
                <a:srgbClr val="FF0000"/>
              </a:solidFill>
            </a:endParaRPr>
          </a:p>
        </p:txBody>
      </p:sp>
      <p:sp>
        <p:nvSpPr>
          <p:cNvPr id="4" name="Объект 3"/>
          <p:cNvSpPr>
            <a:spLocks noGrp="1"/>
          </p:cNvSpPr>
          <p:nvPr>
            <p:ph idx="1"/>
          </p:nvPr>
        </p:nvSpPr>
        <p:spPr/>
        <p:txBody>
          <a:bodyPr>
            <a:noAutofit/>
          </a:bodyPr>
          <a:lstStyle/>
          <a:p>
            <a:pPr>
              <a:spcBef>
                <a:spcPts val="0"/>
              </a:spcBef>
              <a:buFont typeface="Wingdings" pitchFamily="2" charset="2"/>
              <a:buChar char="§"/>
            </a:pPr>
            <a:r>
              <a:rPr lang="ru-RU" sz="2400" dirty="0"/>
              <a:t>Подслизистая миома </a:t>
            </a:r>
            <a:r>
              <a:rPr lang="ru-RU" sz="2400" dirty="0" smtClean="0"/>
              <a:t>матки</a:t>
            </a:r>
          </a:p>
          <a:p>
            <a:pPr>
              <a:spcBef>
                <a:spcPts val="0"/>
              </a:spcBef>
              <a:buFont typeface="Wingdings" pitchFamily="2" charset="2"/>
              <a:buChar char="§"/>
            </a:pPr>
            <a:endParaRPr lang="ru-RU" sz="2400" dirty="0" smtClean="0"/>
          </a:p>
          <a:p>
            <a:pPr>
              <a:spcBef>
                <a:spcPts val="0"/>
              </a:spcBef>
              <a:buFont typeface="Wingdings" pitchFamily="2" charset="2"/>
              <a:buChar char="§"/>
            </a:pPr>
            <a:r>
              <a:rPr lang="ru-RU" sz="2400" dirty="0" smtClean="0"/>
              <a:t>Внутриматочная перегородка</a:t>
            </a:r>
          </a:p>
          <a:p>
            <a:pPr>
              <a:spcBef>
                <a:spcPts val="0"/>
              </a:spcBef>
              <a:buFont typeface="Wingdings" pitchFamily="2" charset="2"/>
              <a:buChar char="§"/>
            </a:pPr>
            <a:endParaRPr lang="ru-RU" sz="2400" dirty="0" smtClean="0"/>
          </a:p>
          <a:p>
            <a:pPr>
              <a:spcBef>
                <a:spcPts val="0"/>
              </a:spcBef>
              <a:buFont typeface="Wingdings" pitchFamily="2" charset="2"/>
              <a:buChar char="§"/>
            </a:pPr>
            <a:r>
              <a:rPr lang="ru-RU" sz="2400" dirty="0" smtClean="0"/>
              <a:t>Внутриматочные </a:t>
            </a:r>
            <a:r>
              <a:rPr lang="ru-RU" sz="2400" dirty="0" err="1" smtClean="0"/>
              <a:t>синехии</a:t>
            </a:r>
            <a:endParaRPr lang="ru-RU" sz="2400" dirty="0" smtClean="0"/>
          </a:p>
          <a:p>
            <a:pPr>
              <a:spcBef>
                <a:spcPts val="0"/>
              </a:spcBef>
              <a:buFont typeface="Wingdings" pitchFamily="2" charset="2"/>
              <a:buChar char="§"/>
            </a:pPr>
            <a:endParaRPr lang="ru-RU" sz="2400" dirty="0" smtClean="0"/>
          </a:p>
          <a:p>
            <a:pPr>
              <a:spcBef>
                <a:spcPts val="0"/>
              </a:spcBef>
              <a:buFont typeface="Wingdings" pitchFamily="2" charset="2"/>
              <a:buChar char="§"/>
            </a:pPr>
            <a:r>
              <a:rPr lang="ru-RU" sz="2400" dirty="0" smtClean="0"/>
              <a:t>Полип эндометрия</a:t>
            </a:r>
          </a:p>
          <a:p>
            <a:pPr>
              <a:spcBef>
                <a:spcPts val="0"/>
              </a:spcBef>
              <a:buFont typeface="Wingdings" pitchFamily="2" charset="2"/>
              <a:buChar char="§"/>
            </a:pPr>
            <a:endParaRPr lang="ru-RU" sz="2400" dirty="0" smtClean="0"/>
          </a:p>
          <a:p>
            <a:pPr>
              <a:spcBef>
                <a:spcPts val="0"/>
              </a:spcBef>
              <a:buFont typeface="Wingdings" pitchFamily="2" charset="2"/>
              <a:buChar char="§"/>
            </a:pPr>
            <a:r>
              <a:rPr lang="ru-RU" sz="2400" dirty="0" smtClean="0"/>
              <a:t>Гиперплазия эндометрия</a:t>
            </a:r>
          </a:p>
          <a:p>
            <a:pPr>
              <a:spcBef>
                <a:spcPts val="0"/>
              </a:spcBef>
              <a:buFont typeface="Wingdings" pitchFamily="2" charset="2"/>
              <a:buChar char="§"/>
            </a:pPr>
            <a:endParaRPr lang="ru-RU" sz="2400" dirty="0" smtClean="0"/>
          </a:p>
          <a:p>
            <a:pPr>
              <a:spcBef>
                <a:spcPts val="0"/>
              </a:spcBef>
              <a:buFont typeface="Wingdings" pitchFamily="2" charset="2"/>
              <a:buChar char="§"/>
            </a:pPr>
            <a:r>
              <a:rPr lang="ru-RU" sz="2400" dirty="0" smtClean="0"/>
              <a:t>Удаление </a:t>
            </a:r>
            <a:r>
              <a:rPr lang="ru-RU" sz="2400" dirty="0"/>
              <a:t>остатков внутриматочного </a:t>
            </a:r>
            <a:r>
              <a:rPr lang="ru-RU" sz="2400" dirty="0" smtClean="0"/>
              <a:t>контрацептива</a:t>
            </a:r>
            <a:endParaRPr lang="ru-RU" sz="2400" dirty="0"/>
          </a:p>
        </p:txBody>
      </p:sp>
    </p:spTree>
    <p:extLst>
      <p:ext uri="{BB962C8B-B14F-4D97-AF65-F5344CB8AC3E}">
        <p14:creationId xmlns="" xmlns:p14="http://schemas.microsoft.com/office/powerpoint/2010/main" val="2523458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FF0000"/>
                </a:solidFill>
              </a:rPr>
              <a:t>ОПЕРАЦИОННЫЕ ДОСТУПЫ</a:t>
            </a:r>
            <a:endParaRPr lang="ru-RU" dirty="0"/>
          </a:p>
        </p:txBody>
      </p:sp>
      <p:sp>
        <p:nvSpPr>
          <p:cNvPr id="3" name="Объект 2"/>
          <p:cNvSpPr>
            <a:spLocks noGrp="1"/>
          </p:cNvSpPr>
          <p:nvPr>
            <p:ph idx="1"/>
          </p:nvPr>
        </p:nvSpPr>
        <p:spPr>
          <a:xfrm>
            <a:off x="179512" y="1600200"/>
            <a:ext cx="8784976" cy="4997152"/>
          </a:xfrm>
        </p:spPr>
        <p:txBody>
          <a:bodyPr>
            <a:normAutofit fontScale="25000" lnSpcReduction="20000"/>
          </a:bodyPr>
          <a:lstStyle/>
          <a:p>
            <a:pPr>
              <a:lnSpc>
                <a:spcPct val="120000"/>
              </a:lnSpc>
              <a:spcBef>
                <a:spcPts val="0"/>
              </a:spcBef>
              <a:buFont typeface="Wingdings" pitchFamily="2" charset="2"/>
              <a:buChar char="§"/>
            </a:pPr>
            <a:r>
              <a:rPr lang="ru-RU" sz="7200" b="1" dirty="0" smtClean="0">
                <a:solidFill>
                  <a:srgbClr val="0000FF"/>
                </a:solidFill>
              </a:rPr>
              <a:t>ВЛАГАЛИЩНЫЙ ДОСТУП</a:t>
            </a:r>
            <a:r>
              <a:rPr lang="ru-RU" sz="7200" dirty="0" smtClean="0"/>
              <a:t> </a:t>
            </a:r>
            <a:r>
              <a:rPr lang="ru-RU" sz="7200" dirty="0"/>
              <a:t>при эндоскопических гинекологических операциях не всегда возможен. Влагалищный доступ при эндоскопических гинекологических операциях не применяется при извлечении массивных опухолей, удалении матки, при онкологических операциях, когда необходим внимательный широкий осмотр окружающих органов и </a:t>
            </a:r>
            <a:r>
              <a:rPr lang="ru-RU" sz="7200" dirty="0" smtClean="0"/>
              <a:t>тканей и в ряде других случаев</a:t>
            </a:r>
            <a:r>
              <a:rPr lang="ru-RU" sz="7200" dirty="0"/>
              <a:t>. </a:t>
            </a:r>
          </a:p>
          <a:p>
            <a:pPr>
              <a:lnSpc>
                <a:spcPct val="120000"/>
              </a:lnSpc>
              <a:spcBef>
                <a:spcPts val="0"/>
              </a:spcBef>
              <a:buFont typeface="Wingdings" pitchFamily="2" charset="2"/>
              <a:buChar char="§"/>
            </a:pPr>
            <a:r>
              <a:rPr lang="ru-RU" sz="7200" dirty="0"/>
              <a:t>Если невозможен влагалищный доступ в чистом виде, применяется </a:t>
            </a:r>
            <a:r>
              <a:rPr lang="ru-RU" sz="7200" b="1" dirty="0" smtClean="0">
                <a:solidFill>
                  <a:srgbClr val="0000FF"/>
                </a:solidFill>
              </a:rPr>
              <a:t>КОМБИНИРОВАННЫЙ ДОСТУП</a:t>
            </a:r>
            <a:r>
              <a:rPr lang="ru-RU" sz="7200" dirty="0" smtClean="0">
                <a:solidFill>
                  <a:srgbClr val="0000FF"/>
                </a:solidFill>
              </a:rPr>
              <a:t> </a:t>
            </a:r>
            <a:r>
              <a:rPr lang="ru-RU" sz="7200" i="1" dirty="0" smtClean="0"/>
              <a:t>(</a:t>
            </a:r>
            <a:r>
              <a:rPr lang="ru-RU" sz="7200" i="1" dirty="0"/>
              <a:t>влагалищный + </a:t>
            </a:r>
            <a:r>
              <a:rPr lang="ru-RU" sz="7200" i="1" dirty="0" err="1"/>
              <a:t>лапароскопический</a:t>
            </a:r>
            <a:r>
              <a:rPr lang="ru-RU" sz="7200" i="1" dirty="0"/>
              <a:t> - через прокол брюшной стенки)</a:t>
            </a:r>
            <a:r>
              <a:rPr lang="ru-RU" sz="7200" dirty="0"/>
              <a:t>. В случае комбинированного доступа основная часть эндоскопической операции проводится влагалищным доступом, а инструменты, </a:t>
            </a:r>
            <a:r>
              <a:rPr lang="ru-RU" sz="7200" dirty="0" smtClean="0"/>
              <a:t>введённые </a:t>
            </a:r>
            <a:r>
              <a:rPr lang="ru-RU" sz="7200" dirty="0"/>
              <a:t>через переднюю брюшную стенку помогают осуществлению хирургических манипуляций. На передней брюшной стенке остается лишь след от одного прокола </a:t>
            </a:r>
            <a:r>
              <a:rPr lang="ru-RU" sz="7200" i="1" dirty="0"/>
              <a:t>(не более 0,5 см)</a:t>
            </a:r>
            <a:r>
              <a:rPr lang="ru-RU" sz="7200" dirty="0"/>
              <a:t>, и то не всегда </a:t>
            </a:r>
            <a:r>
              <a:rPr lang="ru-RU" sz="7200" i="1" dirty="0"/>
              <a:t>(прокол может быть осуществлен через пупок)</a:t>
            </a:r>
            <a:r>
              <a:rPr lang="ru-RU" sz="7200" dirty="0"/>
              <a:t>. </a:t>
            </a:r>
          </a:p>
          <a:p>
            <a:pPr>
              <a:lnSpc>
                <a:spcPct val="120000"/>
              </a:lnSpc>
              <a:spcBef>
                <a:spcPts val="0"/>
              </a:spcBef>
              <a:buFont typeface="Wingdings" pitchFamily="2" charset="2"/>
              <a:buChar char="§"/>
            </a:pPr>
            <a:r>
              <a:rPr lang="ru-RU" sz="7200" dirty="0"/>
              <a:t>Если ситуация не позволяет использовать влагалищный доступ и </a:t>
            </a:r>
            <a:r>
              <a:rPr lang="ru-RU" sz="7200" dirty="0" err="1"/>
              <a:t>гистероскопию</a:t>
            </a:r>
            <a:r>
              <a:rPr lang="ru-RU" sz="7200" dirty="0"/>
              <a:t>, выбор падает на </a:t>
            </a:r>
            <a:r>
              <a:rPr lang="ru-RU" sz="7200" b="1" dirty="0" smtClean="0">
                <a:solidFill>
                  <a:srgbClr val="0000FF"/>
                </a:solidFill>
              </a:rPr>
              <a:t>ЛАПАРОСКОПИЧЕСКИЙ ДОСТУП</a:t>
            </a:r>
            <a:r>
              <a:rPr lang="ru-RU" sz="7200" dirty="0" smtClean="0"/>
              <a:t>. </a:t>
            </a:r>
            <a:r>
              <a:rPr lang="ru-RU" sz="7200" dirty="0"/>
              <a:t>При </a:t>
            </a:r>
            <a:r>
              <a:rPr lang="ru-RU" sz="7200" dirty="0" err="1"/>
              <a:t>лапароскопическом</a:t>
            </a:r>
            <a:r>
              <a:rPr lang="ru-RU" sz="7200" dirty="0"/>
              <a:t> доступе </a:t>
            </a:r>
            <a:r>
              <a:rPr lang="ru-RU" sz="7200" dirty="0" err="1"/>
              <a:t>эндохирургическая</a:t>
            </a:r>
            <a:r>
              <a:rPr lang="ru-RU" sz="7200" dirty="0"/>
              <a:t> гинекологическая операция проводится через небольшие </a:t>
            </a:r>
            <a:r>
              <a:rPr lang="ru-RU" sz="7200" dirty="0" smtClean="0"/>
              <a:t>проколы </a:t>
            </a:r>
            <a:r>
              <a:rPr lang="ru-RU" sz="7200" dirty="0"/>
              <a:t>передней брюшной </a:t>
            </a:r>
            <a:r>
              <a:rPr lang="ru-RU" sz="7200" dirty="0" smtClean="0"/>
              <a:t>стенки. </a:t>
            </a:r>
            <a:r>
              <a:rPr lang="ru-RU" sz="7200" dirty="0"/>
              <a:t>После операции остаются лишь небольшие следы от проколов в нижней части живота</a:t>
            </a:r>
            <a:r>
              <a:rPr lang="ru-RU" sz="7200" dirty="0" smtClean="0"/>
              <a:t>.</a:t>
            </a:r>
            <a:endParaRPr lang="ru-RU" sz="7200" dirty="0"/>
          </a:p>
          <a:p>
            <a:pPr>
              <a:buFont typeface="Wingdings" pitchFamily="2" charset="2"/>
              <a:buChar char="§"/>
            </a:pPr>
            <a:endParaRPr lang="ru-RU" dirty="0"/>
          </a:p>
          <a:p>
            <a:pPr>
              <a:buFont typeface="Wingdings" pitchFamily="2" charset="2"/>
              <a:buChar char="§"/>
            </a:pPr>
            <a:endParaRPr lang="ru-RU" b="1" dirty="0"/>
          </a:p>
          <a:p>
            <a:endParaRPr lang="ru-RU" dirty="0"/>
          </a:p>
        </p:txBody>
      </p:sp>
    </p:spTree>
    <p:extLst>
      <p:ext uri="{BB962C8B-B14F-4D97-AF65-F5344CB8AC3E}">
        <p14:creationId xmlns="" xmlns:p14="http://schemas.microsoft.com/office/powerpoint/2010/main" val="37463365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3" name="Picture 4" descr="C:\Алексей 1\1\Киста яичника.jpg"/>
          <p:cNvPicPr>
            <a:picLocks noChangeAspect="1" noChangeArrowheads="1"/>
          </p:cNvPicPr>
          <p:nvPr/>
        </p:nvPicPr>
        <p:blipFill>
          <a:blip r:embed="rId2" cstate="print"/>
          <a:srcRect/>
          <a:stretch>
            <a:fillRect/>
          </a:stretch>
        </p:blipFill>
        <p:spPr bwMode="auto">
          <a:xfrm>
            <a:off x="323528" y="1696260"/>
            <a:ext cx="4146587" cy="3060000"/>
          </a:xfrm>
          <a:prstGeom prst="rect">
            <a:avLst/>
          </a:prstGeom>
          <a:noFill/>
          <a:ln w="9525">
            <a:noFill/>
            <a:miter lim="800000"/>
            <a:headEnd/>
            <a:tailEnd/>
          </a:ln>
        </p:spPr>
      </p:pic>
      <p:pic>
        <p:nvPicPr>
          <p:cNvPr id="40964" name="Picture 2" descr="50923237_9"/>
          <p:cNvPicPr>
            <a:picLocks noChangeAspect="1" noChangeArrowheads="1"/>
          </p:cNvPicPr>
          <p:nvPr/>
        </p:nvPicPr>
        <p:blipFill>
          <a:blip r:embed="rId3" cstate="print"/>
          <a:srcRect/>
          <a:stretch>
            <a:fillRect/>
          </a:stretch>
        </p:blipFill>
        <p:spPr bwMode="auto">
          <a:xfrm>
            <a:off x="4860032" y="2636912"/>
            <a:ext cx="3975751" cy="3060000"/>
          </a:xfrm>
          <a:prstGeom prst="rect">
            <a:avLst/>
          </a:prstGeom>
          <a:noFill/>
          <a:ln w="9525">
            <a:noFill/>
            <a:miter lim="800000"/>
            <a:headEnd/>
            <a:tailEnd/>
          </a:ln>
        </p:spPr>
      </p:pic>
      <p:sp>
        <p:nvSpPr>
          <p:cNvPr id="11" name="Прямоугольник 10"/>
          <p:cNvSpPr/>
          <p:nvPr/>
        </p:nvSpPr>
        <p:spPr>
          <a:xfrm>
            <a:off x="1547663" y="4770056"/>
            <a:ext cx="1975221" cy="523220"/>
          </a:xfrm>
          <a:prstGeom prst="rect">
            <a:avLst/>
          </a:prstGeom>
        </p:spPr>
        <p:txBody>
          <a:bodyPr wrap="none">
            <a:spAutoFit/>
          </a:bodyPr>
          <a:lstStyle/>
          <a:p>
            <a:r>
              <a:rPr lang="ru-RU" sz="2800" b="1" dirty="0">
                <a:solidFill>
                  <a:srgbClr val="FF0000"/>
                </a:solidFill>
                <a:latin typeface="+mj-lt"/>
              </a:rPr>
              <a:t>Сальпингит</a:t>
            </a:r>
            <a:endParaRPr lang="ru-RU" sz="2800" dirty="0">
              <a:latin typeface="+mj-lt"/>
            </a:endParaRPr>
          </a:p>
        </p:txBody>
      </p:sp>
      <p:sp>
        <p:nvSpPr>
          <p:cNvPr id="13" name="Прямоугольник 12"/>
          <p:cNvSpPr/>
          <p:nvPr/>
        </p:nvSpPr>
        <p:spPr>
          <a:xfrm>
            <a:off x="4860032" y="1960816"/>
            <a:ext cx="4030078" cy="523220"/>
          </a:xfrm>
          <a:prstGeom prst="rect">
            <a:avLst/>
          </a:prstGeom>
        </p:spPr>
        <p:txBody>
          <a:bodyPr wrap="none">
            <a:spAutoFit/>
          </a:bodyPr>
          <a:lstStyle/>
          <a:p>
            <a:r>
              <a:rPr lang="ru-RU" sz="2800" b="1" dirty="0" err="1">
                <a:solidFill>
                  <a:srgbClr val="FF0000"/>
                </a:solidFill>
                <a:latin typeface="+mj-lt"/>
              </a:rPr>
              <a:t>Перекрут</a:t>
            </a:r>
            <a:r>
              <a:rPr lang="ru-RU" sz="2800" b="1" dirty="0">
                <a:solidFill>
                  <a:srgbClr val="FF0000"/>
                </a:solidFill>
                <a:latin typeface="+mj-lt"/>
              </a:rPr>
              <a:t> кисты яичника</a:t>
            </a:r>
            <a:endParaRPr lang="ru-RU" sz="2800" dirty="0">
              <a:latin typeface="+mj-lt"/>
            </a:endParaRPr>
          </a:p>
        </p:txBody>
      </p:sp>
    </p:spTree>
    <p:extLst>
      <p:ext uri="{BB962C8B-B14F-4D97-AF65-F5344CB8AC3E}">
        <p14:creationId xmlns="" xmlns:p14="http://schemas.microsoft.com/office/powerpoint/2010/main" val="24139560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7" name="Picture 6" descr="C:\Documents and Settings\1\Рабочий стол\thoracoscopy2(1).jpg"/>
          <p:cNvPicPr>
            <a:picLocks noChangeAspect="1" noChangeArrowheads="1"/>
          </p:cNvPicPr>
          <p:nvPr/>
        </p:nvPicPr>
        <p:blipFill>
          <a:blip r:embed="rId2" cstate="print"/>
          <a:srcRect/>
          <a:stretch>
            <a:fillRect/>
          </a:stretch>
        </p:blipFill>
        <p:spPr bwMode="auto">
          <a:xfrm>
            <a:off x="1071563" y="1643063"/>
            <a:ext cx="6956425" cy="4643437"/>
          </a:xfrm>
          <a:prstGeom prst="rect">
            <a:avLst/>
          </a:prstGeom>
          <a:noFill/>
          <a:ln w="9525">
            <a:noFill/>
            <a:miter lim="800000"/>
            <a:headEnd/>
            <a:tailEnd/>
          </a:ln>
        </p:spPr>
      </p:pic>
      <p:sp>
        <p:nvSpPr>
          <p:cNvPr id="2" name="Заголовок 1"/>
          <p:cNvSpPr>
            <a:spLocks noGrp="1"/>
          </p:cNvSpPr>
          <p:nvPr>
            <p:ph type="title"/>
          </p:nvPr>
        </p:nvSpPr>
        <p:spPr/>
        <p:txBody>
          <a:bodyPr>
            <a:normAutofit/>
          </a:bodyPr>
          <a:lstStyle/>
          <a:p>
            <a:r>
              <a:rPr lang="ru-RU" b="1" dirty="0" smtClean="0">
                <a:solidFill>
                  <a:srgbClr val="FF0000"/>
                </a:solidFill>
              </a:rPr>
              <a:t>ТОРАКОСКОПИЯ</a:t>
            </a:r>
            <a:endParaRPr lang="ru-RU"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2" name="Picture 2" descr="C:\Documents and Settings\1\Рабочий стол\untitled.bmp"/>
          <p:cNvPicPr>
            <a:picLocks noChangeAspect="1" noChangeArrowheads="1"/>
          </p:cNvPicPr>
          <p:nvPr/>
        </p:nvPicPr>
        <p:blipFill>
          <a:blip r:embed="rId2" cstate="print"/>
          <a:srcRect/>
          <a:stretch>
            <a:fillRect/>
          </a:stretch>
        </p:blipFill>
        <p:spPr bwMode="auto">
          <a:xfrm>
            <a:off x="0" y="0"/>
            <a:ext cx="5286375" cy="3384550"/>
          </a:xfrm>
          <a:prstGeom prst="rect">
            <a:avLst/>
          </a:prstGeom>
          <a:noFill/>
          <a:ln w="9525">
            <a:noFill/>
            <a:miter lim="800000"/>
            <a:headEnd/>
            <a:tailEnd/>
          </a:ln>
        </p:spPr>
      </p:pic>
      <p:pic>
        <p:nvPicPr>
          <p:cNvPr id="43013" name="Picture 3" descr="C:\Documents and Settings\1\Рабочий стол\untitled.bmp"/>
          <p:cNvPicPr>
            <a:picLocks noChangeAspect="1" noChangeArrowheads="1"/>
          </p:cNvPicPr>
          <p:nvPr/>
        </p:nvPicPr>
        <p:blipFill>
          <a:blip r:embed="rId3" cstate="print"/>
          <a:srcRect/>
          <a:stretch>
            <a:fillRect/>
          </a:stretch>
        </p:blipFill>
        <p:spPr bwMode="auto">
          <a:xfrm>
            <a:off x="3857625" y="3400425"/>
            <a:ext cx="5286375" cy="3457575"/>
          </a:xfrm>
          <a:prstGeom prst="rect">
            <a:avLst/>
          </a:prstGeom>
          <a:noFill/>
          <a:ln w="9525">
            <a:noFill/>
            <a:miter lim="800000"/>
            <a:headEnd/>
            <a:tailEnd/>
          </a:ln>
        </p:spPr>
      </p:pic>
      <p:sp>
        <p:nvSpPr>
          <p:cNvPr id="3" name="Прямоугольник 2"/>
          <p:cNvSpPr/>
          <p:nvPr/>
        </p:nvSpPr>
        <p:spPr>
          <a:xfrm>
            <a:off x="5292080" y="0"/>
            <a:ext cx="2211631" cy="523220"/>
          </a:xfrm>
          <a:prstGeom prst="rect">
            <a:avLst/>
          </a:prstGeom>
        </p:spPr>
        <p:txBody>
          <a:bodyPr wrap="none">
            <a:spAutoFit/>
          </a:bodyPr>
          <a:lstStyle/>
          <a:p>
            <a:pPr algn="ctr" eaLnBrk="0" hangingPunct="0">
              <a:defRPr/>
            </a:pPr>
            <a:r>
              <a:rPr lang="ru-RU" sz="2800" b="1" dirty="0">
                <a:solidFill>
                  <a:srgbClr val="FF0000"/>
                </a:solidFill>
                <a:latin typeface="+mj-lt"/>
              </a:rPr>
              <a:t>торакотомия</a:t>
            </a:r>
          </a:p>
        </p:txBody>
      </p:sp>
      <p:sp>
        <p:nvSpPr>
          <p:cNvPr id="4" name="Прямоугольник 3"/>
          <p:cNvSpPr/>
          <p:nvPr/>
        </p:nvSpPr>
        <p:spPr>
          <a:xfrm>
            <a:off x="1547664" y="6332395"/>
            <a:ext cx="2335063" cy="523220"/>
          </a:xfrm>
          <a:prstGeom prst="rect">
            <a:avLst/>
          </a:prstGeom>
        </p:spPr>
        <p:txBody>
          <a:bodyPr wrap="none">
            <a:spAutoFit/>
          </a:bodyPr>
          <a:lstStyle/>
          <a:p>
            <a:pPr algn="just" eaLnBrk="0" hangingPunct="0">
              <a:defRPr/>
            </a:pPr>
            <a:r>
              <a:rPr lang="ru-RU" sz="2800" b="1" dirty="0">
                <a:solidFill>
                  <a:srgbClr val="FF0000"/>
                </a:solidFill>
                <a:latin typeface="+mj-lt"/>
              </a:rPr>
              <a:t>торакоскопия</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4" name="Picture 6" descr="endoskopiya-55"/>
          <p:cNvPicPr>
            <a:picLocks noChangeAspect="1" noChangeArrowheads="1"/>
          </p:cNvPicPr>
          <p:nvPr/>
        </p:nvPicPr>
        <p:blipFill>
          <a:blip r:embed="rId2" cstate="print"/>
          <a:srcRect/>
          <a:stretch>
            <a:fillRect/>
          </a:stretch>
        </p:blipFill>
        <p:spPr bwMode="auto">
          <a:xfrm>
            <a:off x="2214563" y="1500188"/>
            <a:ext cx="4786312" cy="5038725"/>
          </a:xfrm>
          <a:prstGeom prst="rect">
            <a:avLst/>
          </a:prstGeom>
          <a:noFill/>
          <a:ln w="9525">
            <a:noFill/>
            <a:miter lim="800000"/>
            <a:headEnd/>
            <a:tailEnd/>
          </a:ln>
        </p:spPr>
      </p:pic>
      <p:sp>
        <p:nvSpPr>
          <p:cNvPr id="2" name="Заголовок 1"/>
          <p:cNvSpPr>
            <a:spLocks noGrp="1"/>
          </p:cNvSpPr>
          <p:nvPr>
            <p:ph type="title"/>
          </p:nvPr>
        </p:nvSpPr>
        <p:spPr/>
        <p:txBody>
          <a:bodyPr>
            <a:normAutofit fontScale="90000"/>
          </a:bodyPr>
          <a:lstStyle/>
          <a:p>
            <a:r>
              <a:rPr lang="ru-RU" b="1" dirty="0" smtClean="0">
                <a:solidFill>
                  <a:srgbClr val="FF0000"/>
                </a:solidFill>
              </a:rPr>
              <a:t>Набор </a:t>
            </a:r>
            <a:r>
              <a:rPr lang="ru-RU" b="1" dirty="0">
                <a:solidFill>
                  <a:srgbClr val="FF0000"/>
                </a:solidFill>
              </a:rPr>
              <a:t>инструментов для </a:t>
            </a:r>
            <a:r>
              <a:rPr lang="ru-RU" b="1" dirty="0" smtClean="0">
                <a:solidFill>
                  <a:srgbClr val="FF0000"/>
                </a:solidFill>
              </a:rPr>
              <a:t>торакоскопии</a:t>
            </a:r>
            <a:endParaRPr lang="ru-RU"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3" descr="i"/>
          <p:cNvPicPr>
            <a:picLocks noChangeAspect="1" noChangeArrowheads="1"/>
          </p:cNvPicPr>
          <p:nvPr/>
        </p:nvPicPr>
        <p:blipFill>
          <a:blip r:embed="rId2" cstate="print"/>
          <a:srcRect/>
          <a:stretch>
            <a:fillRect/>
          </a:stretch>
        </p:blipFill>
        <p:spPr bwMode="auto">
          <a:xfrm>
            <a:off x="2339752" y="2492896"/>
            <a:ext cx="4429125" cy="2784475"/>
          </a:xfrm>
          <a:prstGeom prst="rect">
            <a:avLst/>
          </a:prstGeom>
          <a:noFill/>
          <a:ln w="9525">
            <a:noFill/>
            <a:miter lim="800000"/>
            <a:headEnd/>
            <a:tailEnd/>
          </a:ln>
        </p:spPr>
      </p:pic>
      <p:sp>
        <p:nvSpPr>
          <p:cNvPr id="2" name="Заголовок 1"/>
          <p:cNvSpPr>
            <a:spLocks noGrp="1"/>
          </p:cNvSpPr>
          <p:nvPr>
            <p:ph type="title"/>
          </p:nvPr>
        </p:nvSpPr>
        <p:spPr/>
        <p:txBody>
          <a:bodyPr>
            <a:normAutofit fontScale="90000"/>
          </a:bodyPr>
          <a:lstStyle/>
          <a:p>
            <a:r>
              <a:rPr lang="ru-RU" b="1" dirty="0">
                <a:solidFill>
                  <a:srgbClr val="FF0000"/>
                </a:solidFill>
              </a:rPr>
              <a:t>Вид больного </a:t>
            </a:r>
            <a:r>
              <a:rPr lang="ru-RU" b="1" dirty="0" smtClean="0">
                <a:solidFill>
                  <a:srgbClr val="FF0000"/>
                </a:solidFill>
              </a:rPr>
              <a:t>после</a:t>
            </a:r>
            <a:br>
              <a:rPr lang="ru-RU" b="1" dirty="0" smtClean="0">
                <a:solidFill>
                  <a:srgbClr val="FF0000"/>
                </a:solidFill>
              </a:rPr>
            </a:br>
            <a:r>
              <a:rPr lang="ru-RU" b="1" dirty="0" smtClean="0">
                <a:solidFill>
                  <a:srgbClr val="FF0000"/>
                </a:solidFill>
              </a:rPr>
              <a:t>торакоскопии</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solidFill>
                  <a:srgbClr val="FF0000"/>
                </a:solidFill>
              </a:rPr>
              <a:t>Определения</a:t>
            </a:r>
            <a:endParaRPr lang="ru-RU" b="1" dirty="0">
              <a:solidFill>
                <a:srgbClr val="FF0000"/>
              </a:solidFill>
            </a:endParaRPr>
          </a:p>
        </p:txBody>
      </p:sp>
      <p:sp>
        <p:nvSpPr>
          <p:cNvPr id="4" name="Объект 3"/>
          <p:cNvSpPr>
            <a:spLocks noGrp="1"/>
          </p:cNvSpPr>
          <p:nvPr>
            <p:ph sz="half" idx="1"/>
          </p:nvPr>
        </p:nvSpPr>
        <p:spPr>
          <a:xfrm>
            <a:off x="457200" y="1600200"/>
            <a:ext cx="4906888" cy="4525963"/>
          </a:xfrm>
        </p:spPr>
        <p:txBody>
          <a:bodyPr>
            <a:normAutofit/>
          </a:bodyPr>
          <a:lstStyle/>
          <a:p>
            <a:pPr marL="0" indent="0">
              <a:buNone/>
            </a:pPr>
            <a:r>
              <a:rPr lang="ru-RU" b="1" u="sng" dirty="0" smtClean="0">
                <a:solidFill>
                  <a:srgbClr val="0000FF"/>
                </a:solidFill>
              </a:rPr>
              <a:t>Эндоскопическая хирургия</a:t>
            </a:r>
            <a:r>
              <a:rPr lang="ru-RU" dirty="0" smtClean="0">
                <a:solidFill>
                  <a:srgbClr val="0000FF"/>
                </a:solidFill>
              </a:rPr>
              <a:t> </a:t>
            </a:r>
            <a:r>
              <a:rPr lang="ru-RU" dirty="0" smtClean="0"/>
              <a:t>– метод оперативного лечения заболеваний, когда радикальные вмешательства выполняют без широкого рассечения покровов, через точечные проколы тканей или естественные физиологические отверстия    </a:t>
            </a:r>
            <a:endParaRPr lang="ru-RU" dirty="0"/>
          </a:p>
        </p:txBody>
      </p:sp>
      <p:pic>
        <p:nvPicPr>
          <p:cNvPr id="6" name="Объект 5"/>
          <p:cNvPicPr>
            <a:picLocks noGrp="1" noChangeAspect="1"/>
          </p:cNvPicPr>
          <p:nvPr>
            <p:ph sz="half" idx="2"/>
          </p:nvPr>
        </p:nvPicPr>
        <p:blipFill>
          <a:blip r:embed="rId2" cstate="print">
            <a:extLst>
              <a:ext uri="{28A0092B-C50C-407E-A947-70E740481C1C}">
                <a14:useLocalDpi xmlns="" xmlns:a14="http://schemas.microsoft.com/office/drawing/2010/main" val="0"/>
              </a:ext>
            </a:extLst>
          </a:blip>
          <a:stretch>
            <a:fillRect/>
          </a:stretch>
        </p:blipFill>
        <p:spPr>
          <a:xfrm>
            <a:off x="5364088" y="1628800"/>
            <a:ext cx="3187297" cy="4525963"/>
          </a:xfrm>
        </p:spPr>
      </p:pic>
    </p:spTree>
    <p:extLst>
      <p:ext uri="{BB962C8B-B14F-4D97-AF65-F5344CB8AC3E}">
        <p14:creationId xmlns="" xmlns:p14="http://schemas.microsoft.com/office/powerpoint/2010/main" val="9605786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2" name="Picture 2" descr="киста легкого"/>
          <p:cNvPicPr>
            <a:picLocks noChangeAspect="1" noChangeArrowheads="1"/>
          </p:cNvPicPr>
          <p:nvPr/>
        </p:nvPicPr>
        <p:blipFill>
          <a:blip r:embed="rId2" cstate="print"/>
          <a:srcRect/>
          <a:stretch>
            <a:fillRect/>
          </a:stretch>
        </p:blipFill>
        <p:spPr bwMode="auto">
          <a:xfrm>
            <a:off x="4859338" y="3376613"/>
            <a:ext cx="4284662" cy="3481387"/>
          </a:xfrm>
          <a:prstGeom prst="rect">
            <a:avLst/>
          </a:prstGeom>
          <a:noFill/>
          <a:ln w="9525">
            <a:noFill/>
            <a:miter lim="800000"/>
            <a:headEnd/>
            <a:tailEnd/>
          </a:ln>
        </p:spPr>
      </p:pic>
      <p:pic>
        <p:nvPicPr>
          <p:cNvPr id="46083" name="Picture 3" descr="эмпиема плевры"/>
          <p:cNvPicPr>
            <a:picLocks noChangeAspect="1" noChangeArrowheads="1"/>
          </p:cNvPicPr>
          <p:nvPr/>
        </p:nvPicPr>
        <p:blipFill>
          <a:blip r:embed="rId3" cstate="print"/>
          <a:srcRect/>
          <a:stretch>
            <a:fillRect/>
          </a:stretch>
        </p:blipFill>
        <p:spPr bwMode="auto">
          <a:xfrm>
            <a:off x="4859338" y="0"/>
            <a:ext cx="4284662" cy="3446463"/>
          </a:xfrm>
          <a:prstGeom prst="rect">
            <a:avLst/>
          </a:prstGeom>
          <a:noFill/>
          <a:ln w="9525">
            <a:noFill/>
            <a:miter lim="800000"/>
            <a:headEnd/>
            <a:tailEnd/>
          </a:ln>
        </p:spPr>
      </p:pic>
      <p:sp>
        <p:nvSpPr>
          <p:cNvPr id="3" name="Прямоугольник 2"/>
          <p:cNvSpPr/>
          <p:nvPr/>
        </p:nvSpPr>
        <p:spPr>
          <a:xfrm>
            <a:off x="0" y="1124744"/>
            <a:ext cx="4827123" cy="523220"/>
          </a:xfrm>
          <a:prstGeom prst="rect">
            <a:avLst/>
          </a:prstGeom>
        </p:spPr>
        <p:txBody>
          <a:bodyPr wrap="square">
            <a:spAutoFit/>
          </a:bodyPr>
          <a:lstStyle/>
          <a:p>
            <a:pPr algn="ctr" eaLnBrk="0" hangingPunct="0">
              <a:defRPr/>
            </a:pPr>
            <a:r>
              <a:rPr lang="ru-RU" sz="2800" b="1" dirty="0" smtClean="0">
                <a:solidFill>
                  <a:srgbClr val="FF0000"/>
                </a:solidFill>
                <a:latin typeface="+mj-lt"/>
              </a:rPr>
              <a:t>ЭМПИЕМА ПЛЕВРЫ</a:t>
            </a:r>
            <a:endParaRPr lang="ru-RU" sz="2800" b="1" dirty="0">
              <a:solidFill>
                <a:srgbClr val="FF0000"/>
              </a:solidFill>
              <a:latin typeface="+mj-lt"/>
            </a:endParaRPr>
          </a:p>
        </p:txBody>
      </p:sp>
      <p:sp>
        <p:nvSpPr>
          <p:cNvPr id="4" name="Прямоугольник 3"/>
          <p:cNvSpPr/>
          <p:nvPr/>
        </p:nvSpPr>
        <p:spPr>
          <a:xfrm>
            <a:off x="0" y="4847171"/>
            <a:ext cx="4827123" cy="523220"/>
          </a:xfrm>
          <a:prstGeom prst="rect">
            <a:avLst/>
          </a:prstGeom>
        </p:spPr>
        <p:txBody>
          <a:bodyPr wrap="square">
            <a:spAutoFit/>
          </a:bodyPr>
          <a:lstStyle/>
          <a:p>
            <a:pPr algn="ctr" eaLnBrk="0" hangingPunct="0">
              <a:defRPr/>
            </a:pPr>
            <a:r>
              <a:rPr lang="ru-RU" sz="2800" b="1" dirty="0">
                <a:solidFill>
                  <a:srgbClr val="FF0000"/>
                </a:solidFill>
                <a:latin typeface="+mj-lt"/>
              </a:rPr>
              <a:t>КИСТА </a:t>
            </a:r>
            <a:r>
              <a:rPr lang="ru-RU" sz="2800" b="1" dirty="0" smtClean="0">
                <a:solidFill>
                  <a:srgbClr val="FF0000"/>
                </a:solidFill>
                <a:latin typeface="+mj-lt"/>
              </a:rPr>
              <a:t>ЛЁГКОГО</a:t>
            </a:r>
            <a:endParaRPr lang="ru-RU" sz="2800" b="1" dirty="0">
              <a:solidFill>
                <a:srgbClr val="FF0000"/>
              </a:solidFill>
              <a:effectLst>
                <a:outerShdw blurRad="38100" dist="38100" dir="2700000" algn="tl">
                  <a:srgbClr val="000000"/>
                </a:outerShdw>
              </a:effectLst>
              <a:latin typeface="+mj-lt"/>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b="1" kern="0" dirty="0">
                <a:solidFill>
                  <a:srgbClr val="FF0000"/>
                </a:solidFill>
              </a:rPr>
              <a:t>ПРЕИМУЩЕСТВА ТОРАКОСКОПИИ ПЕРЕД ТОРАКОТОМИЕЙ</a:t>
            </a:r>
            <a:endParaRPr lang="ru-RU" dirty="0"/>
          </a:p>
        </p:txBody>
      </p:sp>
      <p:sp>
        <p:nvSpPr>
          <p:cNvPr id="4" name="Объект 3"/>
          <p:cNvSpPr>
            <a:spLocks noGrp="1"/>
          </p:cNvSpPr>
          <p:nvPr>
            <p:ph idx="1"/>
          </p:nvPr>
        </p:nvSpPr>
        <p:spPr/>
        <p:txBody>
          <a:bodyPr>
            <a:normAutofit fontScale="92500" lnSpcReduction="20000"/>
          </a:bodyPr>
          <a:lstStyle/>
          <a:p>
            <a:pPr>
              <a:lnSpc>
                <a:spcPct val="120000"/>
              </a:lnSpc>
              <a:spcBef>
                <a:spcPts val="0"/>
              </a:spcBef>
              <a:buFont typeface="Wingdings" pitchFamily="2" charset="2"/>
              <a:buChar char="§"/>
            </a:pPr>
            <a:r>
              <a:rPr lang="ru-RU" dirty="0" smtClean="0"/>
              <a:t>Меньшее </a:t>
            </a:r>
            <a:r>
              <a:rPr lang="ru-RU" dirty="0"/>
              <a:t>количество </a:t>
            </a:r>
            <a:r>
              <a:rPr lang="ru-RU" dirty="0" smtClean="0"/>
              <a:t>осложнений</a:t>
            </a:r>
          </a:p>
          <a:p>
            <a:pPr>
              <a:lnSpc>
                <a:spcPct val="120000"/>
              </a:lnSpc>
              <a:spcBef>
                <a:spcPts val="0"/>
              </a:spcBef>
              <a:buFont typeface="Wingdings" pitchFamily="2" charset="2"/>
              <a:buChar char="§"/>
            </a:pPr>
            <a:r>
              <a:rPr lang="ru-RU" dirty="0" smtClean="0"/>
              <a:t>Менее </a:t>
            </a:r>
            <a:r>
              <a:rPr lang="ru-RU" dirty="0"/>
              <a:t>выраженная послеоперационная </a:t>
            </a:r>
            <a:r>
              <a:rPr lang="ru-RU" dirty="0" smtClean="0"/>
              <a:t>боль</a:t>
            </a:r>
          </a:p>
          <a:p>
            <a:pPr>
              <a:lnSpc>
                <a:spcPct val="120000"/>
              </a:lnSpc>
              <a:spcBef>
                <a:spcPts val="0"/>
              </a:spcBef>
              <a:buFont typeface="Wingdings" pitchFamily="2" charset="2"/>
              <a:buChar char="§"/>
            </a:pPr>
            <a:r>
              <a:rPr lang="ru-RU" dirty="0" smtClean="0"/>
              <a:t>Отпадает </a:t>
            </a:r>
            <a:r>
              <a:rPr lang="ru-RU" dirty="0"/>
              <a:t>необходимость в нахождении больного в </a:t>
            </a:r>
            <a:r>
              <a:rPr lang="ru-RU" dirty="0" smtClean="0"/>
              <a:t>ОРИТ</a:t>
            </a:r>
          </a:p>
          <a:p>
            <a:pPr>
              <a:lnSpc>
                <a:spcPct val="120000"/>
              </a:lnSpc>
              <a:spcBef>
                <a:spcPts val="0"/>
              </a:spcBef>
              <a:buFont typeface="Wingdings" pitchFamily="2" charset="2"/>
              <a:buChar char="§"/>
            </a:pPr>
            <a:r>
              <a:rPr lang="ru-RU" dirty="0" smtClean="0"/>
              <a:t>Более </a:t>
            </a:r>
            <a:r>
              <a:rPr lang="ru-RU" dirty="0"/>
              <a:t>ранняя адаптация </a:t>
            </a:r>
            <a:r>
              <a:rPr lang="ru-RU" i="1" dirty="0"/>
              <a:t>(больные могут вставать уже в день </a:t>
            </a:r>
            <a:r>
              <a:rPr lang="ru-RU" i="1" dirty="0" smtClean="0"/>
              <a:t>операции)</a:t>
            </a:r>
          </a:p>
          <a:p>
            <a:pPr>
              <a:lnSpc>
                <a:spcPct val="120000"/>
              </a:lnSpc>
              <a:spcBef>
                <a:spcPts val="0"/>
              </a:spcBef>
              <a:buFont typeface="Wingdings" pitchFamily="2" charset="2"/>
              <a:buChar char="§"/>
            </a:pPr>
            <a:r>
              <a:rPr lang="ru-RU" dirty="0" smtClean="0"/>
              <a:t>Более </a:t>
            </a:r>
            <a:r>
              <a:rPr lang="ru-RU" dirty="0"/>
              <a:t>ранняя выписка из стационара и возвращение к обычному образу </a:t>
            </a:r>
            <a:r>
              <a:rPr lang="ru-RU" dirty="0" smtClean="0"/>
              <a:t>жизни</a:t>
            </a:r>
          </a:p>
          <a:p>
            <a:pPr>
              <a:lnSpc>
                <a:spcPct val="120000"/>
              </a:lnSpc>
              <a:spcBef>
                <a:spcPts val="0"/>
              </a:spcBef>
              <a:buFont typeface="Wingdings" pitchFamily="2" charset="2"/>
              <a:buChar char="§"/>
            </a:pPr>
            <a:r>
              <a:rPr lang="ru-RU" dirty="0" smtClean="0"/>
              <a:t>Хорошие </a:t>
            </a:r>
            <a:r>
              <a:rPr lang="ru-RU" dirty="0"/>
              <a:t>косметические свойства</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FF0000"/>
                </a:solidFill>
              </a:rPr>
              <a:t>Показания к диагностической </a:t>
            </a:r>
            <a:r>
              <a:rPr lang="ru-RU" b="1" dirty="0" err="1" smtClean="0">
                <a:solidFill>
                  <a:srgbClr val="FF0000"/>
                </a:solidFill>
              </a:rPr>
              <a:t>видеоторакоскопии</a:t>
            </a:r>
            <a:endParaRPr lang="ru-RU" b="1" dirty="0">
              <a:solidFill>
                <a:srgbClr val="FF0000"/>
              </a:solidFill>
            </a:endParaRPr>
          </a:p>
        </p:txBody>
      </p:sp>
      <p:sp>
        <p:nvSpPr>
          <p:cNvPr id="3" name="Объект 2"/>
          <p:cNvSpPr>
            <a:spLocks noGrp="1"/>
          </p:cNvSpPr>
          <p:nvPr>
            <p:ph idx="1"/>
          </p:nvPr>
        </p:nvSpPr>
        <p:spPr/>
        <p:txBody>
          <a:bodyPr>
            <a:normAutofit fontScale="32500" lnSpcReduction="20000"/>
          </a:bodyPr>
          <a:lstStyle/>
          <a:p>
            <a:pPr>
              <a:lnSpc>
                <a:spcPct val="120000"/>
              </a:lnSpc>
              <a:spcBef>
                <a:spcPts val="0"/>
              </a:spcBef>
              <a:buFont typeface="Wingdings" pitchFamily="2" charset="2"/>
              <a:buChar char="§"/>
            </a:pPr>
            <a:r>
              <a:rPr lang="ru-RU" sz="8600" dirty="0" smtClean="0"/>
              <a:t>Плевральный </a:t>
            </a:r>
            <a:r>
              <a:rPr lang="ru-RU" sz="8600" dirty="0"/>
              <a:t>выпот неясной </a:t>
            </a:r>
            <a:r>
              <a:rPr lang="ru-RU" sz="8600" dirty="0" smtClean="0"/>
              <a:t>этиологии</a:t>
            </a:r>
          </a:p>
          <a:p>
            <a:pPr>
              <a:lnSpc>
                <a:spcPct val="120000"/>
              </a:lnSpc>
              <a:spcBef>
                <a:spcPts val="0"/>
              </a:spcBef>
              <a:buFont typeface="Wingdings" pitchFamily="2" charset="2"/>
              <a:buChar char="§"/>
            </a:pPr>
            <a:r>
              <a:rPr lang="ru-RU" sz="8600" dirty="0" smtClean="0"/>
              <a:t>Узловое </a:t>
            </a:r>
            <a:r>
              <a:rPr lang="ru-RU" sz="8600" dirty="0"/>
              <a:t>образование в </a:t>
            </a:r>
            <a:r>
              <a:rPr lang="ru-RU" sz="8600" dirty="0" smtClean="0"/>
              <a:t>лёгком </a:t>
            </a:r>
            <a:r>
              <a:rPr lang="ru-RU" sz="8600" dirty="0"/>
              <a:t>неясной </a:t>
            </a:r>
            <a:r>
              <a:rPr lang="ru-RU" sz="8600" dirty="0" smtClean="0"/>
              <a:t>этиологии</a:t>
            </a:r>
          </a:p>
          <a:p>
            <a:pPr>
              <a:lnSpc>
                <a:spcPct val="120000"/>
              </a:lnSpc>
              <a:spcBef>
                <a:spcPts val="0"/>
              </a:spcBef>
              <a:buFont typeface="Wingdings" pitchFamily="2" charset="2"/>
              <a:buChar char="§"/>
            </a:pPr>
            <a:r>
              <a:rPr lang="ru-RU" sz="8600" dirty="0" smtClean="0"/>
              <a:t>Уточнение </a:t>
            </a:r>
            <a:r>
              <a:rPr lang="ru-RU" sz="8600" dirty="0"/>
              <a:t>гистологического типа опухоли при наличии опухолевого </a:t>
            </a:r>
            <a:r>
              <a:rPr lang="ru-RU" sz="8600" dirty="0" smtClean="0"/>
              <a:t>процесса</a:t>
            </a:r>
          </a:p>
          <a:p>
            <a:pPr>
              <a:lnSpc>
                <a:spcPct val="120000"/>
              </a:lnSpc>
              <a:spcBef>
                <a:spcPts val="0"/>
              </a:spcBef>
              <a:buFont typeface="Wingdings" pitchFamily="2" charset="2"/>
              <a:buChar char="§"/>
            </a:pPr>
            <a:r>
              <a:rPr lang="ru-RU" sz="8600" dirty="0" smtClean="0"/>
              <a:t>Оценка распространённости </a:t>
            </a:r>
            <a:r>
              <a:rPr lang="ru-RU" sz="8600" dirty="0"/>
              <a:t>опухолевого </a:t>
            </a:r>
            <a:r>
              <a:rPr lang="ru-RU" sz="8600" dirty="0" smtClean="0"/>
              <a:t>процесса</a:t>
            </a:r>
          </a:p>
          <a:p>
            <a:pPr>
              <a:lnSpc>
                <a:spcPct val="120000"/>
              </a:lnSpc>
              <a:spcBef>
                <a:spcPts val="0"/>
              </a:spcBef>
              <a:buFont typeface="Wingdings" pitchFamily="2" charset="2"/>
              <a:buChar char="§"/>
            </a:pPr>
            <a:r>
              <a:rPr lang="ru-RU" sz="8600" dirty="0" err="1" smtClean="0"/>
              <a:t>Стадирование</a:t>
            </a:r>
            <a:r>
              <a:rPr lang="ru-RU" sz="8600" dirty="0" smtClean="0"/>
              <a:t> </a:t>
            </a:r>
            <a:r>
              <a:rPr lang="ru-RU" sz="8600" dirty="0"/>
              <a:t>опухолевого </a:t>
            </a:r>
            <a:r>
              <a:rPr lang="ru-RU" sz="8600" dirty="0" smtClean="0"/>
              <a:t>процесса по</a:t>
            </a:r>
            <a:r>
              <a:rPr lang="ru-RU" sz="8600" dirty="0"/>
              <a:t> распространению на </a:t>
            </a:r>
            <a:r>
              <a:rPr lang="ru-RU" sz="8600" dirty="0" smtClean="0"/>
              <a:t>лимфоузлы</a:t>
            </a:r>
          </a:p>
          <a:p>
            <a:pPr>
              <a:lnSpc>
                <a:spcPct val="120000"/>
              </a:lnSpc>
              <a:spcBef>
                <a:spcPts val="0"/>
              </a:spcBef>
              <a:buFont typeface="Wingdings" pitchFamily="2" charset="2"/>
              <a:buChar char="§"/>
            </a:pPr>
            <a:r>
              <a:rPr lang="ru-RU" sz="8600" dirty="0" smtClean="0"/>
              <a:t>Оценка </a:t>
            </a:r>
            <a:r>
              <a:rPr lang="ru-RU" sz="8600" dirty="0"/>
              <a:t>внутригрудного инфекционного </a:t>
            </a:r>
            <a:r>
              <a:rPr lang="ru-RU" sz="8600" dirty="0" smtClean="0"/>
              <a:t>процесса</a:t>
            </a:r>
          </a:p>
          <a:p>
            <a:pPr>
              <a:lnSpc>
                <a:spcPct val="120000"/>
              </a:lnSpc>
              <a:spcBef>
                <a:spcPts val="0"/>
              </a:spcBef>
              <a:buFont typeface="Wingdings" pitchFamily="2" charset="2"/>
              <a:buChar char="§"/>
            </a:pPr>
            <a:r>
              <a:rPr lang="ru-RU" sz="8600" dirty="0" smtClean="0"/>
              <a:t>Травма грудной клетки</a:t>
            </a:r>
            <a:endParaRPr lang="ru-RU"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FF0000"/>
                </a:solidFill>
              </a:rPr>
              <a:t>Показания к лечебной </a:t>
            </a:r>
            <a:r>
              <a:rPr lang="ru-RU" b="1" dirty="0" err="1" smtClean="0">
                <a:solidFill>
                  <a:srgbClr val="FF0000"/>
                </a:solidFill>
              </a:rPr>
              <a:t>видеоторакоскопии</a:t>
            </a:r>
            <a:endParaRPr lang="ru-RU" b="1" dirty="0">
              <a:solidFill>
                <a:srgbClr val="FF0000"/>
              </a:solidFill>
            </a:endParaRPr>
          </a:p>
        </p:txBody>
      </p:sp>
      <p:sp>
        <p:nvSpPr>
          <p:cNvPr id="3" name="Объект 2"/>
          <p:cNvSpPr>
            <a:spLocks noGrp="1"/>
          </p:cNvSpPr>
          <p:nvPr>
            <p:ph idx="1"/>
          </p:nvPr>
        </p:nvSpPr>
        <p:spPr/>
        <p:txBody>
          <a:bodyPr>
            <a:noAutofit/>
          </a:bodyPr>
          <a:lstStyle/>
          <a:p>
            <a:pPr>
              <a:lnSpc>
                <a:spcPct val="120000"/>
              </a:lnSpc>
              <a:spcBef>
                <a:spcPts val="0"/>
              </a:spcBef>
              <a:buFont typeface="Wingdings" pitchFamily="2" charset="2"/>
              <a:buChar char="§"/>
            </a:pPr>
            <a:r>
              <a:rPr lang="ru-RU" sz="2000" dirty="0" err="1" smtClean="0"/>
              <a:t>Буллёзная</a:t>
            </a:r>
            <a:r>
              <a:rPr lang="ru-RU" sz="2000" dirty="0" smtClean="0"/>
              <a:t> болезнь лёгких</a:t>
            </a:r>
          </a:p>
          <a:p>
            <a:pPr>
              <a:lnSpc>
                <a:spcPct val="120000"/>
              </a:lnSpc>
              <a:spcBef>
                <a:spcPts val="0"/>
              </a:spcBef>
              <a:buFont typeface="Wingdings" pitchFamily="2" charset="2"/>
              <a:buChar char="§"/>
            </a:pPr>
            <a:r>
              <a:rPr lang="ru-RU" sz="2000" dirty="0" err="1" smtClean="0"/>
              <a:t>Пневморедукция</a:t>
            </a:r>
            <a:endParaRPr lang="ru-RU" sz="2000" dirty="0" smtClean="0"/>
          </a:p>
          <a:p>
            <a:pPr>
              <a:lnSpc>
                <a:spcPct val="120000"/>
              </a:lnSpc>
              <a:spcBef>
                <a:spcPts val="0"/>
              </a:spcBef>
              <a:buFont typeface="Wingdings" pitchFamily="2" charset="2"/>
              <a:buChar char="§"/>
            </a:pPr>
            <a:r>
              <a:rPr lang="ru-RU" sz="2000" dirty="0" smtClean="0"/>
              <a:t>Длительное </a:t>
            </a:r>
            <a:r>
              <a:rPr lang="ru-RU" sz="2000" dirty="0"/>
              <a:t>отсутствие паренхиматозного </a:t>
            </a:r>
            <a:r>
              <a:rPr lang="ru-RU" sz="2000" dirty="0" err="1" smtClean="0"/>
              <a:t>аэростаза</a:t>
            </a:r>
            <a:endParaRPr lang="ru-RU" sz="2000" dirty="0" smtClean="0"/>
          </a:p>
          <a:p>
            <a:pPr>
              <a:lnSpc>
                <a:spcPct val="120000"/>
              </a:lnSpc>
              <a:spcBef>
                <a:spcPts val="0"/>
              </a:spcBef>
              <a:buFont typeface="Wingdings" pitchFamily="2" charset="2"/>
              <a:buChar char="§"/>
            </a:pPr>
            <a:r>
              <a:rPr lang="ru-RU" sz="2000" dirty="0" smtClean="0"/>
              <a:t>Доброкачественная </a:t>
            </a:r>
            <a:r>
              <a:rPr lang="ru-RU" sz="2000" dirty="0"/>
              <a:t>опухоль </a:t>
            </a:r>
            <a:r>
              <a:rPr lang="ru-RU" sz="2000" dirty="0" smtClean="0"/>
              <a:t>лёгкого</a:t>
            </a:r>
          </a:p>
          <a:p>
            <a:pPr>
              <a:lnSpc>
                <a:spcPct val="120000"/>
              </a:lnSpc>
              <a:spcBef>
                <a:spcPts val="0"/>
              </a:spcBef>
              <a:buFont typeface="Wingdings" pitchFamily="2" charset="2"/>
              <a:buChar char="§"/>
            </a:pPr>
            <a:r>
              <a:rPr lang="ru-RU" sz="2000" dirty="0" smtClean="0"/>
              <a:t>Резекция лёгкого </a:t>
            </a:r>
            <a:r>
              <a:rPr lang="ru-RU" sz="2000" dirty="0"/>
              <a:t>при метастатической опухоли </a:t>
            </a:r>
            <a:r>
              <a:rPr lang="ru-RU" sz="2000" i="1" dirty="0"/>
              <a:t>(по строгим </a:t>
            </a:r>
            <a:r>
              <a:rPr lang="ru-RU" sz="2000" i="1" dirty="0" smtClean="0"/>
              <a:t>показаниям)</a:t>
            </a:r>
          </a:p>
          <a:p>
            <a:pPr>
              <a:lnSpc>
                <a:spcPct val="120000"/>
              </a:lnSpc>
              <a:spcBef>
                <a:spcPts val="0"/>
              </a:spcBef>
              <a:buFont typeface="Wingdings" pitchFamily="2" charset="2"/>
              <a:buChar char="§"/>
            </a:pPr>
            <a:r>
              <a:rPr lang="ru-RU" sz="2000" dirty="0" smtClean="0"/>
              <a:t>Резекция лёгкого </a:t>
            </a:r>
            <a:r>
              <a:rPr lang="ru-RU" sz="2000" dirty="0"/>
              <a:t>при первичной опухоли </a:t>
            </a:r>
            <a:r>
              <a:rPr lang="ru-RU" sz="2000" i="1" dirty="0"/>
              <a:t>(по строгим </a:t>
            </a:r>
            <a:r>
              <a:rPr lang="ru-RU" sz="2000" i="1" dirty="0" smtClean="0"/>
              <a:t>показаниям)</a:t>
            </a:r>
          </a:p>
          <a:p>
            <a:pPr>
              <a:lnSpc>
                <a:spcPct val="120000"/>
              </a:lnSpc>
              <a:spcBef>
                <a:spcPts val="0"/>
              </a:spcBef>
              <a:buFont typeface="Wingdings" pitchFamily="2" charset="2"/>
              <a:buChar char="§"/>
            </a:pPr>
            <a:r>
              <a:rPr lang="ru-RU" sz="2000" dirty="0" smtClean="0"/>
              <a:t>Удаление </a:t>
            </a:r>
            <a:r>
              <a:rPr lang="ru-RU" sz="2000" dirty="0"/>
              <a:t>кист </a:t>
            </a:r>
            <a:r>
              <a:rPr lang="ru-RU" sz="2000" dirty="0" smtClean="0"/>
              <a:t>средостения</a:t>
            </a:r>
          </a:p>
          <a:p>
            <a:pPr>
              <a:lnSpc>
                <a:spcPct val="120000"/>
              </a:lnSpc>
              <a:spcBef>
                <a:spcPts val="0"/>
              </a:spcBef>
              <a:buFont typeface="Wingdings" pitchFamily="2" charset="2"/>
              <a:buChar char="§"/>
            </a:pPr>
            <a:r>
              <a:rPr lang="ru-RU" sz="2000" dirty="0" smtClean="0"/>
              <a:t>Дренирование </a:t>
            </a:r>
            <a:r>
              <a:rPr lang="ru-RU" sz="2000" dirty="0"/>
              <a:t>перикарда при перикардиальном </a:t>
            </a:r>
            <a:r>
              <a:rPr lang="ru-RU" sz="2000" dirty="0" smtClean="0"/>
              <a:t>выпоте</a:t>
            </a:r>
          </a:p>
          <a:p>
            <a:pPr>
              <a:lnSpc>
                <a:spcPct val="120000"/>
              </a:lnSpc>
              <a:spcBef>
                <a:spcPts val="0"/>
              </a:spcBef>
              <a:buFont typeface="Wingdings" pitchFamily="2" charset="2"/>
              <a:buChar char="§"/>
            </a:pPr>
            <a:r>
              <a:rPr lang="ru-RU" sz="2000" dirty="0" smtClean="0"/>
              <a:t>Удаление </a:t>
            </a:r>
            <a:r>
              <a:rPr lang="ru-RU" sz="2000" dirty="0"/>
              <a:t>доброкачественных </a:t>
            </a:r>
            <a:r>
              <a:rPr lang="ru-RU" sz="2000" dirty="0" smtClean="0"/>
              <a:t>опухолей</a:t>
            </a:r>
          </a:p>
          <a:p>
            <a:pPr>
              <a:lnSpc>
                <a:spcPct val="120000"/>
              </a:lnSpc>
              <a:spcBef>
                <a:spcPts val="0"/>
              </a:spcBef>
              <a:buFont typeface="Wingdings" pitchFamily="2" charset="2"/>
              <a:buChar char="§"/>
            </a:pPr>
            <a:r>
              <a:rPr lang="ru-RU" sz="2000" dirty="0" err="1" smtClean="0"/>
              <a:t>Лигирование</a:t>
            </a:r>
            <a:r>
              <a:rPr lang="ru-RU" sz="2000" dirty="0" smtClean="0"/>
              <a:t> </a:t>
            </a:r>
            <a:r>
              <a:rPr lang="ru-RU" sz="2000" dirty="0"/>
              <a:t>грудного лимфатического протока при </a:t>
            </a:r>
            <a:r>
              <a:rPr lang="ru-RU" sz="2000" dirty="0" err="1" smtClean="0"/>
              <a:t>хилотораксе</a:t>
            </a:r>
            <a:endParaRPr lang="ru-RU" sz="2000" dirty="0" smtClean="0"/>
          </a:p>
          <a:p>
            <a:pPr>
              <a:lnSpc>
                <a:spcPct val="120000"/>
              </a:lnSpc>
              <a:spcBef>
                <a:spcPts val="0"/>
              </a:spcBef>
              <a:buFont typeface="Wingdings" pitchFamily="2" charset="2"/>
              <a:buChar char="§"/>
            </a:pPr>
            <a:r>
              <a:rPr lang="ru-RU" sz="2000" dirty="0" smtClean="0"/>
              <a:t>Дренирование </a:t>
            </a:r>
            <a:r>
              <a:rPr lang="ru-RU" sz="2000" dirty="0"/>
              <a:t>плевральной полости при фрагментированном </a:t>
            </a:r>
            <a:r>
              <a:rPr lang="ru-RU" sz="2000" dirty="0" smtClean="0"/>
              <a:t>выпоте</a:t>
            </a:r>
          </a:p>
          <a:p>
            <a:pPr>
              <a:lnSpc>
                <a:spcPct val="120000"/>
              </a:lnSpc>
              <a:spcBef>
                <a:spcPts val="0"/>
              </a:spcBef>
              <a:buFont typeface="Wingdings" pitchFamily="2" charset="2"/>
              <a:buChar char="§"/>
            </a:pPr>
            <a:r>
              <a:rPr lang="ru-RU" sz="2000" dirty="0" smtClean="0"/>
              <a:t>Дренирование </a:t>
            </a:r>
            <a:r>
              <a:rPr lang="ru-RU" sz="2000" dirty="0"/>
              <a:t>и декортикация при ранней </a:t>
            </a:r>
            <a:r>
              <a:rPr lang="ru-RU" sz="2000" dirty="0" smtClean="0"/>
              <a:t>эмпиеме</a:t>
            </a:r>
            <a:endParaRPr lang="ru-RU" sz="2000" dirty="0"/>
          </a:p>
        </p:txBody>
      </p:sp>
    </p:spTree>
    <p:extLst>
      <p:ext uri="{BB962C8B-B14F-4D97-AF65-F5344CB8AC3E}">
        <p14:creationId xmlns="" xmlns:p14="http://schemas.microsoft.com/office/powerpoint/2010/main" val="17097490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b="1" dirty="0">
                <a:solidFill>
                  <a:srgbClr val="FF0000"/>
                </a:solidFill>
              </a:rPr>
              <a:t>Противопоказания к проведению </a:t>
            </a:r>
            <a:r>
              <a:rPr lang="ru-RU" b="1" dirty="0" err="1">
                <a:solidFill>
                  <a:srgbClr val="FF0000"/>
                </a:solidFill>
              </a:rPr>
              <a:t>видеоторакоскопических</a:t>
            </a:r>
            <a:r>
              <a:rPr lang="ru-RU" b="1" dirty="0">
                <a:solidFill>
                  <a:srgbClr val="FF0000"/>
                </a:solidFill>
              </a:rPr>
              <a:t> </a:t>
            </a:r>
            <a:r>
              <a:rPr lang="ru-RU" b="1" dirty="0" smtClean="0">
                <a:solidFill>
                  <a:srgbClr val="FF0000"/>
                </a:solidFill>
              </a:rPr>
              <a:t>операций</a:t>
            </a:r>
            <a:endParaRPr lang="ru-RU" dirty="0"/>
          </a:p>
        </p:txBody>
      </p:sp>
      <p:sp>
        <p:nvSpPr>
          <p:cNvPr id="4" name="Объект 3"/>
          <p:cNvSpPr>
            <a:spLocks noGrp="1"/>
          </p:cNvSpPr>
          <p:nvPr>
            <p:ph idx="1"/>
          </p:nvPr>
        </p:nvSpPr>
        <p:spPr/>
        <p:txBody>
          <a:bodyPr>
            <a:normAutofit fontScale="25000" lnSpcReduction="20000"/>
          </a:bodyPr>
          <a:lstStyle/>
          <a:p>
            <a:pPr>
              <a:lnSpc>
                <a:spcPct val="120000"/>
              </a:lnSpc>
              <a:spcBef>
                <a:spcPts val="0"/>
              </a:spcBef>
              <a:buFont typeface="Wingdings" pitchFamily="2" charset="2"/>
              <a:buChar char="§"/>
            </a:pPr>
            <a:r>
              <a:rPr lang="ru-RU" sz="12800" dirty="0" smtClean="0"/>
              <a:t>Чрезмерная </a:t>
            </a:r>
            <a:r>
              <a:rPr lang="ru-RU" sz="12800" dirty="0"/>
              <a:t>облитерация плевральной </a:t>
            </a:r>
            <a:r>
              <a:rPr lang="ru-RU" sz="12800" dirty="0" smtClean="0"/>
              <a:t>полости</a:t>
            </a:r>
            <a:endParaRPr lang="en-US" sz="12800" dirty="0" smtClean="0"/>
          </a:p>
          <a:p>
            <a:pPr>
              <a:lnSpc>
                <a:spcPct val="120000"/>
              </a:lnSpc>
              <a:spcBef>
                <a:spcPts val="0"/>
              </a:spcBef>
              <a:buFont typeface="Wingdings" pitchFamily="2" charset="2"/>
              <a:buChar char="§"/>
            </a:pPr>
            <a:r>
              <a:rPr lang="ru-RU" sz="12800" dirty="0" smtClean="0"/>
              <a:t>Невозможность </a:t>
            </a:r>
            <a:r>
              <a:rPr lang="ru-RU" sz="12800" dirty="0"/>
              <a:t>осуществить </a:t>
            </a:r>
            <a:r>
              <a:rPr lang="ru-RU" sz="12800" dirty="0" err="1" smtClean="0"/>
              <a:t>однол</a:t>
            </a:r>
            <a:r>
              <a:rPr lang="ru-RU" sz="12800" dirty="0" err="1"/>
              <a:t>ё</a:t>
            </a:r>
            <a:r>
              <a:rPr lang="ru-RU" sz="12800" dirty="0" err="1" smtClean="0"/>
              <a:t>гочную</a:t>
            </a:r>
            <a:r>
              <a:rPr lang="ru-RU" sz="12800" dirty="0" smtClean="0"/>
              <a:t> вентиляцию</a:t>
            </a:r>
          </a:p>
          <a:p>
            <a:pPr>
              <a:lnSpc>
                <a:spcPct val="120000"/>
              </a:lnSpc>
              <a:spcBef>
                <a:spcPts val="0"/>
              </a:spcBef>
              <a:buFont typeface="Wingdings" pitchFamily="2" charset="2"/>
              <a:buChar char="§"/>
            </a:pPr>
            <a:r>
              <a:rPr lang="ru-RU" sz="12800" dirty="0" smtClean="0"/>
              <a:t>Обширное </a:t>
            </a:r>
            <a:r>
              <a:rPr lang="ru-RU" sz="12800" dirty="0"/>
              <a:t>вовлечение в процесс структур ворот </a:t>
            </a:r>
            <a:r>
              <a:rPr lang="ru-RU" sz="12800" dirty="0" smtClean="0"/>
              <a:t>лёгкого</a:t>
            </a:r>
          </a:p>
          <a:p>
            <a:pPr>
              <a:lnSpc>
                <a:spcPct val="120000"/>
              </a:lnSpc>
              <a:spcBef>
                <a:spcPts val="0"/>
              </a:spcBef>
              <a:buFont typeface="Wingdings" pitchFamily="2" charset="2"/>
              <a:buChar char="§"/>
            </a:pPr>
            <a:r>
              <a:rPr lang="ru-RU" sz="12800" dirty="0" smtClean="0"/>
              <a:t>Проведенная </a:t>
            </a:r>
            <a:r>
              <a:rPr lang="ru-RU" sz="12800" dirty="0"/>
              <a:t>предоперационная индукционная </a:t>
            </a:r>
            <a:r>
              <a:rPr lang="ru-RU" sz="12800" dirty="0" err="1"/>
              <a:t>химио</a:t>
            </a:r>
            <a:r>
              <a:rPr lang="ru-RU" sz="12800" dirty="0"/>
              <a:t> и </a:t>
            </a:r>
            <a:r>
              <a:rPr lang="ru-RU" sz="12800" dirty="0" smtClean="0"/>
              <a:t>химиолучевая терапия</a:t>
            </a:r>
          </a:p>
          <a:p>
            <a:pPr>
              <a:lnSpc>
                <a:spcPct val="120000"/>
              </a:lnSpc>
              <a:spcBef>
                <a:spcPts val="0"/>
              </a:spcBef>
              <a:buFont typeface="Wingdings" pitchFamily="2" charset="2"/>
              <a:buChar char="§"/>
            </a:pPr>
            <a:r>
              <a:rPr lang="ru-RU" sz="12800" dirty="0" smtClean="0"/>
              <a:t>Выраженная </a:t>
            </a:r>
            <a:r>
              <a:rPr lang="ru-RU" sz="12800" dirty="0" err="1"/>
              <a:t>коагулопатия</a:t>
            </a:r>
            <a:r>
              <a:rPr lang="ru-RU" sz="12800" dirty="0"/>
              <a:t/>
            </a:r>
            <a:br>
              <a:rPr lang="ru-RU" sz="12800" dirty="0"/>
            </a:br>
            <a:r>
              <a:rPr lang="ru-RU" sz="2400" dirty="0"/>
              <a:t/>
            </a:r>
            <a:br>
              <a:rPr lang="ru-RU" sz="2400" dirty="0"/>
            </a:br>
            <a:r>
              <a:rPr lang="ru-RU" sz="2400" b="1" dirty="0"/>
              <a:t/>
            </a:r>
            <a:br>
              <a:rPr lang="ru-RU" sz="2400" b="1" dirty="0"/>
            </a:br>
            <a:endParaRPr lang="ru-RU"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342900"/>
            <a:ext cx="9144000" cy="782638"/>
          </a:xfrm>
        </p:spPr>
        <p:txBody>
          <a:bodyPr>
            <a:normAutofit/>
          </a:bodyPr>
          <a:lstStyle/>
          <a:p>
            <a:pPr algn="ctr">
              <a:defRPr/>
            </a:pPr>
            <a:r>
              <a:rPr lang="ru-RU" b="1" dirty="0" err="1" smtClean="0">
                <a:solidFill>
                  <a:srgbClr val="FF0000"/>
                </a:solidFill>
              </a:rPr>
              <a:t>Буллёзная</a:t>
            </a:r>
            <a:r>
              <a:rPr lang="ru-RU" b="1" dirty="0" smtClean="0">
                <a:solidFill>
                  <a:srgbClr val="FF0000"/>
                </a:solidFill>
              </a:rPr>
              <a:t> болезнь лёгких</a:t>
            </a:r>
          </a:p>
        </p:txBody>
      </p:sp>
      <p:sp>
        <p:nvSpPr>
          <p:cNvPr id="16387" name="Text Box 4"/>
          <p:cNvSpPr txBox="1">
            <a:spLocks noChangeArrowheads="1"/>
          </p:cNvSpPr>
          <p:nvPr/>
        </p:nvSpPr>
        <p:spPr bwMode="auto">
          <a:xfrm>
            <a:off x="251520" y="1412776"/>
            <a:ext cx="8568952" cy="2800767"/>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38100">
                <a:solidFill>
                  <a:srgbClr xmlns:mc="http://schemas.openxmlformats.org/markup-compatibility/2006" val="000000" mc:Ignorable=""/>
                </a:solidFill>
                <a:miter lim="800000"/>
                <a:headEnd/>
                <a:tailEnd type="none" w="lg" len="lg"/>
              </a14:hiddenLine>
            </a:ext>
          </a:extLst>
        </p:spPr>
        <p:txBody>
          <a:bodyPr wrap="square">
            <a:spAutoFit/>
          </a:bodyPr>
          <a:lstStyle>
            <a:lvl1pPr>
              <a:defRPr sz="2000" b="1">
                <a:solidFill>
                  <a:srgbClr val="FFFFFF"/>
                </a:solidFill>
                <a:latin typeface="Times New Roman" pitchFamily="18" charset="0"/>
              </a:defRPr>
            </a:lvl1pPr>
            <a:lvl2pPr marL="742950" indent="-285750">
              <a:defRPr sz="2000" b="1">
                <a:solidFill>
                  <a:srgbClr val="FFFFFF"/>
                </a:solidFill>
                <a:latin typeface="Times New Roman" pitchFamily="18" charset="0"/>
              </a:defRPr>
            </a:lvl2pPr>
            <a:lvl3pPr marL="1143000" indent="-228600">
              <a:defRPr sz="2000" b="1">
                <a:solidFill>
                  <a:srgbClr val="FFFFFF"/>
                </a:solidFill>
                <a:latin typeface="Times New Roman" pitchFamily="18" charset="0"/>
              </a:defRPr>
            </a:lvl3pPr>
            <a:lvl4pPr marL="1600200" indent="-228600">
              <a:defRPr sz="2000" b="1">
                <a:solidFill>
                  <a:srgbClr val="FFFFFF"/>
                </a:solidFill>
                <a:latin typeface="Times New Roman" pitchFamily="18" charset="0"/>
              </a:defRPr>
            </a:lvl4pPr>
            <a:lvl5pPr marL="2057400" indent="-228600">
              <a:defRPr sz="2000" b="1">
                <a:solidFill>
                  <a:srgbClr val="FFFFFF"/>
                </a:solidFill>
                <a:latin typeface="Times New Roman" pitchFamily="18" charset="0"/>
              </a:defRPr>
            </a:lvl5pPr>
            <a:lvl6pPr marL="2514600" indent="-228600" eaLnBrk="0" fontAlgn="base" hangingPunct="0">
              <a:spcBef>
                <a:spcPct val="0"/>
              </a:spcBef>
              <a:spcAft>
                <a:spcPct val="0"/>
              </a:spcAft>
              <a:defRPr sz="2000" b="1">
                <a:solidFill>
                  <a:srgbClr val="FFFFFF"/>
                </a:solidFill>
                <a:latin typeface="Times New Roman" pitchFamily="18" charset="0"/>
              </a:defRPr>
            </a:lvl6pPr>
            <a:lvl7pPr marL="2971800" indent="-228600" eaLnBrk="0" fontAlgn="base" hangingPunct="0">
              <a:spcBef>
                <a:spcPct val="0"/>
              </a:spcBef>
              <a:spcAft>
                <a:spcPct val="0"/>
              </a:spcAft>
              <a:defRPr sz="2000" b="1">
                <a:solidFill>
                  <a:srgbClr val="FFFFFF"/>
                </a:solidFill>
                <a:latin typeface="Times New Roman" pitchFamily="18" charset="0"/>
              </a:defRPr>
            </a:lvl7pPr>
            <a:lvl8pPr marL="3429000" indent="-228600" eaLnBrk="0" fontAlgn="base" hangingPunct="0">
              <a:spcBef>
                <a:spcPct val="0"/>
              </a:spcBef>
              <a:spcAft>
                <a:spcPct val="0"/>
              </a:spcAft>
              <a:defRPr sz="2000" b="1">
                <a:solidFill>
                  <a:srgbClr val="FFFFFF"/>
                </a:solidFill>
                <a:latin typeface="Times New Roman" pitchFamily="18" charset="0"/>
              </a:defRPr>
            </a:lvl8pPr>
            <a:lvl9pPr marL="3886200" indent="-228600" eaLnBrk="0" fontAlgn="base" hangingPunct="0">
              <a:spcBef>
                <a:spcPct val="0"/>
              </a:spcBef>
              <a:spcAft>
                <a:spcPct val="0"/>
              </a:spcAft>
              <a:defRPr sz="2000" b="1">
                <a:solidFill>
                  <a:srgbClr val="FFFFFF"/>
                </a:solidFill>
                <a:latin typeface="Times New Roman" pitchFamily="18" charset="0"/>
              </a:defRPr>
            </a:lvl9pPr>
          </a:lstStyle>
          <a:p>
            <a:pPr algn="ctr">
              <a:spcBef>
                <a:spcPts val="0"/>
              </a:spcBef>
            </a:pPr>
            <a:r>
              <a:rPr lang="ru-RU" sz="2200" dirty="0">
                <a:solidFill>
                  <a:srgbClr val="0000FF"/>
                </a:solidFill>
                <a:latin typeface="+mj-lt"/>
              </a:rPr>
              <a:t>3 наиболее типичных картины:</a:t>
            </a:r>
          </a:p>
          <a:p>
            <a:pPr marL="342900" indent="-342900">
              <a:spcBef>
                <a:spcPts val="0"/>
              </a:spcBef>
              <a:buFont typeface="Wingdings" pitchFamily="2" charset="2"/>
              <a:buChar char="§"/>
            </a:pPr>
            <a:r>
              <a:rPr lang="ru-RU" sz="2200" b="0" dirty="0" smtClean="0">
                <a:solidFill>
                  <a:schemeClr val="tx1"/>
                </a:solidFill>
                <a:latin typeface="+mj-lt"/>
              </a:rPr>
              <a:t>Единичная </a:t>
            </a:r>
            <a:r>
              <a:rPr lang="ru-RU" sz="2200" b="0" dirty="0">
                <a:solidFill>
                  <a:schemeClr val="tx1"/>
                </a:solidFill>
                <a:latin typeface="+mj-lt"/>
              </a:rPr>
              <a:t>булла или несколько булл, расположенных в одной </a:t>
            </a:r>
            <a:r>
              <a:rPr lang="ru-RU" sz="2200" b="0" dirty="0" smtClean="0">
                <a:solidFill>
                  <a:schemeClr val="tx1"/>
                </a:solidFill>
                <a:latin typeface="+mj-lt"/>
              </a:rPr>
              <a:t>анатомической </a:t>
            </a:r>
            <a:r>
              <a:rPr lang="ru-RU" sz="2200" b="0" dirty="0">
                <a:solidFill>
                  <a:schemeClr val="tx1"/>
                </a:solidFill>
                <a:latin typeface="+mj-lt"/>
              </a:rPr>
              <a:t>зоне </a:t>
            </a:r>
            <a:r>
              <a:rPr lang="ru-RU" sz="2200" b="0" dirty="0" smtClean="0">
                <a:solidFill>
                  <a:schemeClr val="tx1"/>
                </a:solidFill>
                <a:latin typeface="+mj-lt"/>
              </a:rPr>
              <a:t>лёгкого</a:t>
            </a:r>
            <a:r>
              <a:rPr lang="ru-RU" sz="2200" b="0" dirty="0">
                <a:solidFill>
                  <a:schemeClr val="tx1"/>
                </a:solidFill>
                <a:latin typeface="+mj-lt"/>
              </a:rPr>
              <a:t>, одна из них с разрывом</a:t>
            </a:r>
          </a:p>
          <a:p>
            <a:pPr marL="342900" indent="-342900">
              <a:spcBef>
                <a:spcPts val="0"/>
              </a:spcBef>
              <a:buFont typeface="Wingdings" pitchFamily="2" charset="2"/>
              <a:buChar char="§"/>
            </a:pPr>
            <a:r>
              <a:rPr lang="ru-RU" sz="2200" b="0" dirty="0" smtClean="0">
                <a:solidFill>
                  <a:schemeClr val="tx1"/>
                </a:solidFill>
                <a:latin typeface="+mj-lt"/>
              </a:rPr>
              <a:t>Множество </a:t>
            </a:r>
            <a:r>
              <a:rPr lang="ru-RU" sz="2200" b="0" dirty="0">
                <a:solidFill>
                  <a:schemeClr val="tx1"/>
                </a:solidFill>
                <a:latin typeface="+mj-lt"/>
              </a:rPr>
              <a:t>мелких булл в разных анатомических зонах </a:t>
            </a:r>
            <a:r>
              <a:rPr lang="ru-RU" sz="2200" b="0" dirty="0" smtClean="0">
                <a:solidFill>
                  <a:schemeClr val="tx1"/>
                </a:solidFill>
                <a:latin typeface="+mj-lt"/>
              </a:rPr>
              <a:t>лёгкого </a:t>
            </a:r>
            <a:r>
              <a:rPr lang="ru-RU" sz="2200" b="0" dirty="0">
                <a:solidFill>
                  <a:schemeClr val="tx1"/>
                </a:solidFill>
                <a:latin typeface="+mj-lt"/>
              </a:rPr>
              <a:t>на фоне диффузной эмфиземы, явного источника поступления воздуха нет</a:t>
            </a:r>
          </a:p>
          <a:p>
            <a:pPr marL="342900" indent="-342900">
              <a:spcBef>
                <a:spcPts val="0"/>
              </a:spcBef>
              <a:buFont typeface="Wingdings" pitchFamily="2" charset="2"/>
              <a:buChar char="§"/>
            </a:pPr>
            <a:r>
              <a:rPr lang="ru-RU" sz="2200" b="0" dirty="0" smtClean="0">
                <a:solidFill>
                  <a:schemeClr val="tx1"/>
                </a:solidFill>
                <a:latin typeface="+mj-lt"/>
              </a:rPr>
              <a:t>Булл </a:t>
            </a:r>
            <a:r>
              <a:rPr lang="ru-RU" sz="2200" b="0" dirty="0">
                <a:solidFill>
                  <a:schemeClr val="tx1"/>
                </a:solidFill>
                <a:latin typeface="+mj-lt"/>
              </a:rPr>
              <a:t>нет, есть только диффузная эмфизема, явного источника </a:t>
            </a:r>
            <a:r>
              <a:rPr lang="ru-RU" sz="2200" b="0" dirty="0" smtClean="0">
                <a:solidFill>
                  <a:schemeClr val="tx1"/>
                </a:solidFill>
                <a:latin typeface="+mj-lt"/>
              </a:rPr>
              <a:t>поступления </a:t>
            </a:r>
            <a:r>
              <a:rPr lang="ru-RU" sz="2200" b="0" dirty="0">
                <a:solidFill>
                  <a:schemeClr val="tx1"/>
                </a:solidFill>
                <a:latin typeface="+mj-lt"/>
              </a:rPr>
              <a:t>воздуха нет</a:t>
            </a:r>
          </a:p>
        </p:txBody>
      </p:sp>
      <p:pic>
        <p:nvPicPr>
          <p:cNvPr id="16388" name="Picture 5" descr="MVC-006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437063"/>
            <a:ext cx="2362200" cy="1944687"/>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16389" name="Picture 6" descr="MVC-008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95513" y="4437063"/>
            <a:ext cx="2362200" cy="1944687"/>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16390" name="Picture 7" descr="MVC-007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00563" y="4437063"/>
            <a:ext cx="2286000" cy="1944687"/>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16391" name="Picture 8" descr="MVC-009F"/>
          <p:cNvPicPr>
            <a:picLocks noChangeAspect="1" noChangeArrowheads="1"/>
          </p:cNvPicPr>
          <p:nvPr/>
        </p:nvPicPr>
        <p:blipFill>
          <a:blip r:embed="rId5" cstate="print">
            <a:lum bright="24000" contrast="18000"/>
            <a:extLst>
              <a:ext uri="{28A0092B-C50C-407E-A947-70E740481C1C}">
                <a14:useLocalDpi xmlns="" xmlns:a14="http://schemas.microsoft.com/office/drawing/2010/main" val="0"/>
              </a:ext>
            </a:extLst>
          </a:blip>
          <a:srcRect/>
          <a:stretch>
            <a:fillRect/>
          </a:stretch>
        </p:blipFill>
        <p:spPr bwMode="auto">
          <a:xfrm>
            <a:off x="6781800" y="4437063"/>
            <a:ext cx="2362200" cy="1944687"/>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xmlns:mc="http://schemas.openxmlformats.org/markup-compatibility/2006" val="FFFFFF" mc:Ignorable=""/>
                </a:solidFill>
              </a14:hiddenFill>
            </a:ext>
          </a:extLst>
        </p:spPr>
      </p:pic>
      <p:sp>
        <p:nvSpPr>
          <p:cNvPr id="16392" name="Text Box 9"/>
          <p:cNvSpPr txBox="1">
            <a:spLocks noChangeArrowheads="1"/>
          </p:cNvSpPr>
          <p:nvPr/>
        </p:nvSpPr>
        <p:spPr bwMode="auto">
          <a:xfrm>
            <a:off x="539750" y="6381750"/>
            <a:ext cx="827088" cy="338554"/>
          </a:xfrm>
          <a:prstGeom prst="rect">
            <a:avLst/>
          </a:prstGeom>
          <a:solidFill>
            <a:srgbClr val="FFFFFF"/>
          </a:solidFill>
          <a:ln w="25400">
            <a:solidFill>
              <a:schemeClr val="bg2"/>
            </a:solidFill>
            <a:miter lim="800000"/>
            <a:headEnd/>
            <a:tailEnd type="none" w="lg" len="lg"/>
          </a:ln>
        </p:spPr>
        <p:txBody>
          <a:bodyPr>
            <a:spAutoFit/>
          </a:bodyPr>
          <a:lstStyle>
            <a:lvl1pPr>
              <a:defRPr sz="2000" b="1">
                <a:solidFill>
                  <a:srgbClr val="FFFFFF"/>
                </a:solidFill>
                <a:latin typeface="Times New Roman" pitchFamily="18" charset="0"/>
              </a:defRPr>
            </a:lvl1pPr>
            <a:lvl2pPr marL="742950" indent="-285750">
              <a:defRPr sz="2000" b="1">
                <a:solidFill>
                  <a:srgbClr val="FFFFFF"/>
                </a:solidFill>
                <a:latin typeface="Times New Roman" pitchFamily="18" charset="0"/>
              </a:defRPr>
            </a:lvl2pPr>
            <a:lvl3pPr marL="1143000" indent="-228600">
              <a:defRPr sz="2000" b="1">
                <a:solidFill>
                  <a:srgbClr val="FFFFFF"/>
                </a:solidFill>
                <a:latin typeface="Times New Roman" pitchFamily="18" charset="0"/>
              </a:defRPr>
            </a:lvl3pPr>
            <a:lvl4pPr marL="1600200" indent="-228600">
              <a:defRPr sz="2000" b="1">
                <a:solidFill>
                  <a:srgbClr val="FFFFFF"/>
                </a:solidFill>
                <a:latin typeface="Times New Roman" pitchFamily="18" charset="0"/>
              </a:defRPr>
            </a:lvl4pPr>
            <a:lvl5pPr marL="2057400" indent="-228600">
              <a:defRPr sz="2000" b="1">
                <a:solidFill>
                  <a:srgbClr val="FFFFFF"/>
                </a:solidFill>
                <a:latin typeface="Times New Roman" pitchFamily="18" charset="0"/>
              </a:defRPr>
            </a:lvl5pPr>
            <a:lvl6pPr marL="2514600" indent="-228600" eaLnBrk="0" fontAlgn="base" hangingPunct="0">
              <a:spcBef>
                <a:spcPct val="0"/>
              </a:spcBef>
              <a:spcAft>
                <a:spcPct val="0"/>
              </a:spcAft>
              <a:defRPr sz="2000" b="1">
                <a:solidFill>
                  <a:srgbClr val="FFFFFF"/>
                </a:solidFill>
                <a:latin typeface="Times New Roman" pitchFamily="18" charset="0"/>
              </a:defRPr>
            </a:lvl6pPr>
            <a:lvl7pPr marL="2971800" indent="-228600" eaLnBrk="0" fontAlgn="base" hangingPunct="0">
              <a:spcBef>
                <a:spcPct val="0"/>
              </a:spcBef>
              <a:spcAft>
                <a:spcPct val="0"/>
              </a:spcAft>
              <a:defRPr sz="2000" b="1">
                <a:solidFill>
                  <a:srgbClr val="FFFFFF"/>
                </a:solidFill>
                <a:latin typeface="Times New Roman" pitchFamily="18" charset="0"/>
              </a:defRPr>
            </a:lvl7pPr>
            <a:lvl8pPr marL="3429000" indent="-228600" eaLnBrk="0" fontAlgn="base" hangingPunct="0">
              <a:spcBef>
                <a:spcPct val="0"/>
              </a:spcBef>
              <a:spcAft>
                <a:spcPct val="0"/>
              </a:spcAft>
              <a:defRPr sz="2000" b="1">
                <a:solidFill>
                  <a:srgbClr val="FFFFFF"/>
                </a:solidFill>
                <a:latin typeface="Times New Roman" pitchFamily="18" charset="0"/>
              </a:defRPr>
            </a:lvl8pPr>
            <a:lvl9pPr marL="3886200" indent="-228600" eaLnBrk="0" fontAlgn="base" hangingPunct="0">
              <a:spcBef>
                <a:spcPct val="0"/>
              </a:spcBef>
              <a:spcAft>
                <a:spcPct val="0"/>
              </a:spcAft>
              <a:defRPr sz="2000" b="1">
                <a:solidFill>
                  <a:srgbClr val="FFFFFF"/>
                </a:solidFill>
                <a:latin typeface="Times New Roman" pitchFamily="18" charset="0"/>
              </a:defRPr>
            </a:lvl9pPr>
          </a:lstStyle>
          <a:p>
            <a:pPr algn="ctr">
              <a:spcBef>
                <a:spcPct val="50000"/>
              </a:spcBef>
            </a:pPr>
            <a:r>
              <a:rPr lang="ru-RU" sz="1600" dirty="0" err="1">
                <a:solidFill>
                  <a:schemeClr val="tx1"/>
                </a:solidFill>
                <a:latin typeface="+mj-lt"/>
              </a:rPr>
              <a:t>Блеб</a:t>
            </a:r>
            <a:endParaRPr lang="ru-RU" sz="1600" dirty="0">
              <a:solidFill>
                <a:schemeClr val="tx1"/>
              </a:solidFill>
              <a:latin typeface="+mj-lt"/>
            </a:endParaRPr>
          </a:p>
        </p:txBody>
      </p:sp>
      <p:sp>
        <p:nvSpPr>
          <p:cNvPr id="16393" name="Text Box 10"/>
          <p:cNvSpPr txBox="1">
            <a:spLocks noChangeArrowheads="1"/>
          </p:cNvSpPr>
          <p:nvPr/>
        </p:nvSpPr>
        <p:spPr bwMode="auto">
          <a:xfrm>
            <a:off x="2195513" y="6381750"/>
            <a:ext cx="2232025" cy="338554"/>
          </a:xfrm>
          <a:prstGeom prst="rect">
            <a:avLst/>
          </a:prstGeom>
          <a:solidFill>
            <a:srgbClr val="FFFFFF"/>
          </a:solidFill>
          <a:ln w="25400">
            <a:solidFill>
              <a:schemeClr val="bg2"/>
            </a:solidFill>
            <a:miter lim="800000"/>
            <a:headEnd/>
            <a:tailEnd type="none" w="lg" len="lg"/>
          </a:ln>
        </p:spPr>
        <p:txBody>
          <a:bodyPr>
            <a:spAutoFit/>
          </a:bodyPr>
          <a:lstStyle>
            <a:lvl1pPr>
              <a:defRPr sz="2000" b="1">
                <a:solidFill>
                  <a:srgbClr val="FFFFFF"/>
                </a:solidFill>
                <a:latin typeface="Times New Roman" pitchFamily="18" charset="0"/>
              </a:defRPr>
            </a:lvl1pPr>
            <a:lvl2pPr marL="742950" indent="-285750">
              <a:defRPr sz="2000" b="1">
                <a:solidFill>
                  <a:srgbClr val="FFFFFF"/>
                </a:solidFill>
                <a:latin typeface="Times New Roman" pitchFamily="18" charset="0"/>
              </a:defRPr>
            </a:lvl2pPr>
            <a:lvl3pPr marL="1143000" indent="-228600">
              <a:defRPr sz="2000" b="1">
                <a:solidFill>
                  <a:srgbClr val="FFFFFF"/>
                </a:solidFill>
                <a:latin typeface="Times New Roman" pitchFamily="18" charset="0"/>
              </a:defRPr>
            </a:lvl3pPr>
            <a:lvl4pPr marL="1600200" indent="-228600">
              <a:defRPr sz="2000" b="1">
                <a:solidFill>
                  <a:srgbClr val="FFFFFF"/>
                </a:solidFill>
                <a:latin typeface="Times New Roman" pitchFamily="18" charset="0"/>
              </a:defRPr>
            </a:lvl4pPr>
            <a:lvl5pPr marL="2057400" indent="-228600">
              <a:defRPr sz="2000" b="1">
                <a:solidFill>
                  <a:srgbClr val="FFFFFF"/>
                </a:solidFill>
                <a:latin typeface="Times New Roman" pitchFamily="18" charset="0"/>
              </a:defRPr>
            </a:lvl5pPr>
            <a:lvl6pPr marL="2514600" indent="-228600" eaLnBrk="0" fontAlgn="base" hangingPunct="0">
              <a:spcBef>
                <a:spcPct val="0"/>
              </a:spcBef>
              <a:spcAft>
                <a:spcPct val="0"/>
              </a:spcAft>
              <a:defRPr sz="2000" b="1">
                <a:solidFill>
                  <a:srgbClr val="FFFFFF"/>
                </a:solidFill>
                <a:latin typeface="Times New Roman" pitchFamily="18" charset="0"/>
              </a:defRPr>
            </a:lvl6pPr>
            <a:lvl7pPr marL="2971800" indent="-228600" eaLnBrk="0" fontAlgn="base" hangingPunct="0">
              <a:spcBef>
                <a:spcPct val="0"/>
              </a:spcBef>
              <a:spcAft>
                <a:spcPct val="0"/>
              </a:spcAft>
              <a:defRPr sz="2000" b="1">
                <a:solidFill>
                  <a:srgbClr val="FFFFFF"/>
                </a:solidFill>
                <a:latin typeface="Times New Roman" pitchFamily="18" charset="0"/>
              </a:defRPr>
            </a:lvl7pPr>
            <a:lvl8pPr marL="3429000" indent="-228600" eaLnBrk="0" fontAlgn="base" hangingPunct="0">
              <a:spcBef>
                <a:spcPct val="0"/>
              </a:spcBef>
              <a:spcAft>
                <a:spcPct val="0"/>
              </a:spcAft>
              <a:defRPr sz="2000" b="1">
                <a:solidFill>
                  <a:srgbClr val="FFFFFF"/>
                </a:solidFill>
                <a:latin typeface="Times New Roman" pitchFamily="18" charset="0"/>
              </a:defRPr>
            </a:lvl8pPr>
            <a:lvl9pPr marL="3886200" indent="-228600" eaLnBrk="0" fontAlgn="base" hangingPunct="0">
              <a:spcBef>
                <a:spcPct val="0"/>
              </a:spcBef>
              <a:spcAft>
                <a:spcPct val="0"/>
              </a:spcAft>
              <a:defRPr sz="2000" b="1">
                <a:solidFill>
                  <a:srgbClr val="FFFFFF"/>
                </a:solidFill>
                <a:latin typeface="Times New Roman" pitchFamily="18" charset="0"/>
              </a:defRPr>
            </a:lvl9pPr>
          </a:lstStyle>
          <a:p>
            <a:pPr algn="ctr">
              <a:spcBef>
                <a:spcPct val="50000"/>
              </a:spcBef>
            </a:pPr>
            <a:r>
              <a:rPr lang="ru-RU" sz="1600" dirty="0">
                <a:solidFill>
                  <a:schemeClr val="tx1"/>
                </a:solidFill>
                <a:latin typeface="+mj-lt"/>
              </a:rPr>
              <a:t>Единичная</a:t>
            </a:r>
            <a:r>
              <a:rPr lang="ru-RU" sz="1600" dirty="0">
                <a:solidFill>
                  <a:schemeClr val="bg2"/>
                </a:solidFill>
              </a:rPr>
              <a:t> </a:t>
            </a:r>
            <a:r>
              <a:rPr lang="ru-RU" sz="1600" dirty="0">
                <a:solidFill>
                  <a:schemeClr val="tx1"/>
                </a:solidFill>
                <a:latin typeface="+mj-lt"/>
              </a:rPr>
              <a:t>булла</a:t>
            </a:r>
          </a:p>
        </p:txBody>
      </p:sp>
      <p:sp>
        <p:nvSpPr>
          <p:cNvPr id="16394" name="Text Box 11"/>
          <p:cNvSpPr txBox="1">
            <a:spLocks noChangeArrowheads="1"/>
          </p:cNvSpPr>
          <p:nvPr/>
        </p:nvSpPr>
        <p:spPr bwMode="auto">
          <a:xfrm>
            <a:off x="4500563" y="6251575"/>
            <a:ext cx="2232025" cy="606425"/>
          </a:xfrm>
          <a:prstGeom prst="rect">
            <a:avLst/>
          </a:prstGeom>
          <a:solidFill>
            <a:srgbClr val="FFFFFF"/>
          </a:solidFill>
          <a:ln w="25400">
            <a:solidFill>
              <a:schemeClr val="bg2"/>
            </a:solidFill>
            <a:miter lim="800000"/>
            <a:headEnd/>
            <a:tailEnd type="none" w="lg" len="lg"/>
          </a:ln>
        </p:spPr>
        <p:txBody>
          <a:bodyPr>
            <a:spAutoFit/>
          </a:bodyPr>
          <a:lstStyle>
            <a:lvl1pPr>
              <a:defRPr sz="2000" b="1">
                <a:solidFill>
                  <a:srgbClr val="FFFFFF"/>
                </a:solidFill>
                <a:latin typeface="Times New Roman" pitchFamily="18" charset="0"/>
              </a:defRPr>
            </a:lvl1pPr>
            <a:lvl2pPr marL="742950" indent="-285750">
              <a:defRPr sz="2000" b="1">
                <a:solidFill>
                  <a:srgbClr val="FFFFFF"/>
                </a:solidFill>
                <a:latin typeface="Times New Roman" pitchFamily="18" charset="0"/>
              </a:defRPr>
            </a:lvl2pPr>
            <a:lvl3pPr marL="1143000" indent="-228600">
              <a:defRPr sz="2000" b="1">
                <a:solidFill>
                  <a:srgbClr val="FFFFFF"/>
                </a:solidFill>
                <a:latin typeface="Times New Roman" pitchFamily="18" charset="0"/>
              </a:defRPr>
            </a:lvl3pPr>
            <a:lvl4pPr marL="1600200" indent="-228600">
              <a:defRPr sz="2000" b="1">
                <a:solidFill>
                  <a:srgbClr val="FFFFFF"/>
                </a:solidFill>
                <a:latin typeface="Times New Roman" pitchFamily="18" charset="0"/>
              </a:defRPr>
            </a:lvl4pPr>
            <a:lvl5pPr marL="2057400" indent="-228600">
              <a:defRPr sz="2000" b="1">
                <a:solidFill>
                  <a:srgbClr val="FFFFFF"/>
                </a:solidFill>
                <a:latin typeface="Times New Roman" pitchFamily="18" charset="0"/>
              </a:defRPr>
            </a:lvl5pPr>
            <a:lvl6pPr marL="2514600" indent="-228600" eaLnBrk="0" fontAlgn="base" hangingPunct="0">
              <a:spcBef>
                <a:spcPct val="0"/>
              </a:spcBef>
              <a:spcAft>
                <a:spcPct val="0"/>
              </a:spcAft>
              <a:defRPr sz="2000" b="1">
                <a:solidFill>
                  <a:srgbClr val="FFFFFF"/>
                </a:solidFill>
                <a:latin typeface="Times New Roman" pitchFamily="18" charset="0"/>
              </a:defRPr>
            </a:lvl6pPr>
            <a:lvl7pPr marL="2971800" indent="-228600" eaLnBrk="0" fontAlgn="base" hangingPunct="0">
              <a:spcBef>
                <a:spcPct val="0"/>
              </a:spcBef>
              <a:spcAft>
                <a:spcPct val="0"/>
              </a:spcAft>
              <a:defRPr sz="2000" b="1">
                <a:solidFill>
                  <a:srgbClr val="FFFFFF"/>
                </a:solidFill>
                <a:latin typeface="Times New Roman" pitchFamily="18" charset="0"/>
              </a:defRPr>
            </a:lvl7pPr>
            <a:lvl8pPr marL="3429000" indent="-228600" eaLnBrk="0" fontAlgn="base" hangingPunct="0">
              <a:spcBef>
                <a:spcPct val="0"/>
              </a:spcBef>
              <a:spcAft>
                <a:spcPct val="0"/>
              </a:spcAft>
              <a:defRPr sz="2000" b="1">
                <a:solidFill>
                  <a:srgbClr val="FFFFFF"/>
                </a:solidFill>
                <a:latin typeface="Times New Roman" pitchFamily="18" charset="0"/>
              </a:defRPr>
            </a:lvl8pPr>
            <a:lvl9pPr marL="3886200" indent="-228600" eaLnBrk="0" fontAlgn="base" hangingPunct="0">
              <a:spcBef>
                <a:spcPct val="0"/>
              </a:spcBef>
              <a:spcAft>
                <a:spcPct val="0"/>
              </a:spcAft>
              <a:defRPr sz="2000" b="1">
                <a:solidFill>
                  <a:srgbClr val="FFFFFF"/>
                </a:solidFill>
                <a:latin typeface="Times New Roman" pitchFamily="18" charset="0"/>
              </a:defRPr>
            </a:lvl9pPr>
          </a:lstStyle>
          <a:p>
            <a:pPr algn="ctr">
              <a:spcBef>
                <a:spcPct val="50000"/>
              </a:spcBef>
            </a:pPr>
            <a:r>
              <a:rPr lang="ru-RU" sz="1600" dirty="0">
                <a:solidFill>
                  <a:schemeClr val="tx1"/>
                </a:solidFill>
                <a:latin typeface="+mj-lt"/>
              </a:rPr>
              <a:t>Буллы и диффузная эмфизема</a:t>
            </a:r>
          </a:p>
        </p:txBody>
      </p:sp>
      <p:sp>
        <p:nvSpPr>
          <p:cNvPr id="16395" name="Text Box 12"/>
          <p:cNvSpPr txBox="1">
            <a:spLocks noChangeArrowheads="1"/>
          </p:cNvSpPr>
          <p:nvPr/>
        </p:nvSpPr>
        <p:spPr bwMode="auto">
          <a:xfrm>
            <a:off x="6804025" y="6381750"/>
            <a:ext cx="2232025" cy="338554"/>
          </a:xfrm>
          <a:prstGeom prst="rect">
            <a:avLst/>
          </a:prstGeom>
          <a:solidFill>
            <a:srgbClr val="FFFFFF"/>
          </a:solidFill>
          <a:ln w="25400">
            <a:solidFill>
              <a:schemeClr val="bg2"/>
            </a:solidFill>
            <a:miter lim="800000"/>
            <a:headEnd/>
            <a:tailEnd type="none" w="lg" len="lg"/>
          </a:ln>
        </p:spPr>
        <p:txBody>
          <a:bodyPr>
            <a:spAutoFit/>
          </a:bodyPr>
          <a:lstStyle>
            <a:lvl1pPr>
              <a:defRPr sz="2000" b="1">
                <a:solidFill>
                  <a:srgbClr val="FFFFFF"/>
                </a:solidFill>
                <a:latin typeface="Times New Roman" pitchFamily="18" charset="0"/>
              </a:defRPr>
            </a:lvl1pPr>
            <a:lvl2pPr marL="742950" indent="-285750">
              <a:defRPr sz="2000" b="1">
                <a:solidFill>
                  <a:srgbClr val="FFFFFF"/>
                </a:solidFill>
                <a:latin typeface="Times New Roman" pitchFamily="18" charset="0"/>
              </a:defRPr>
            </a:lvl2pPr>
            <a:lvl3pPr marL="1143000" indent="-228600">
              <a:defRPr sz="2000" b="1">
                <a:solidFill>
                  <a:srgbClr val="FFFFFF"/>
                </a:solidFill>
                <a:latin typeface="Times New Roman" pitchFamily="18" charset="0"/>
              </a:defRPr>
            </a:lvl3pPr>
            <a:lvl4pPr marL="1600200" indent="-228600">
              <a:defRPr sz="2000" b="1">
                <a:solidFill>
                  <a:srgbClr val="FFFFFF"/>
                </a:solidFill>
                <a:latin typeface="Times New Roman" pitchFamily="18" charset="0"/>
              </a:defRPr>
            </a:lvl4pPr>
            <a:lvl5pPr marL="2057400" indent="-228600">
              <a:defRPr sz="2000" b="1">
                <a:solidFill>
                  <a:srgbClr val="FFFFFF"/>
                </a:solidFill>
                <a:latin typeface="Times New Roman" pitchFamily="18" charset="0"/>
              </a:defRPr>
            </a:lvl5pPr>
            <a:lvl6pPr marL="2514600" indent="-228600" eaLnBrk="0" fontAlgn="base" hangingPunct="0">
              <a:spcBef>
                <a:spcPct val="0"/>
              </a:spcBef>
              <a:spcAft>
                <a:spcPct val="0"/>
              </a:spcAft>
              <a:defRPr sz="2000" b="1">
                <a:solidFill>
                  <a:srgbClr val="FFFFFF"/>
                </a:solidFill>
                <a:latin typeface="Times New Roman" pitchFamily="18" charset="0"/>
              </a:defRPr>
            </a:lvl6pPr>
            <a:lvl7pPr marL="2971800" indent="-228600" eaLnBrk="0" fontAlgn="base" hangingPunct="0">
              <a:spcBef>
                <a:spcPct val="0"/>
              </a:spcBef>
              <a:spcAft>
                <a:spcPct val="0"/>
              </a:spcAft>
              <a:defRPr sz="2000" b="1">
                <a:solidFill>
                  <a:srgbClr val="FFFFFF"/>
                </a:solidFill>
                <a:latin typeface="Times New Roman" pitchFamily="18" charset="0"/>
              </a:defRPr>
            </a:lvl7pPr>
            <a:lvl8pPr marL="3429000" indent="-228600" eaLnBrk="0" fontAlgn="base" hangingPunct="0">
              <a:spcBef>
                <a:spcPct val="0"/>
              </a:spcBef>
              <a:spcAft>
                <a:spcPct val="0"/>
              </a:spcAft>
              <a:defRPr sz="2000" b="1">
                <a:solidFill>
                  <a:srgbClr val="FFFFFF"/>
                </a:solidFill>
                <a:latin typeface="Times New Roman" pitchFamily="18" charset="0"/>
              </a:defRPr>
            </a:lvl8pPr>
            <a:lvl9pPr marL="3886200" indent="-228600" eaLnBrk="0" fontAlgn="base" hangingPunct="0">
              <a:spcBef>
                <a:spcPct val="0"/>
              </a:spcBef>
              <a:spcAft>
                <a:spcPct val="0"/>
              </a:spcAft>
              <a:defRPr sz="2000" b="1">
                <a:solidFill>
                  <a:srgbClr val="FFFFFF"/>
                </a:solidFill>
                <a:latin typeface="Times New Roman" pitchFamily="18" charset="0"/>
              </a:defRPr>
            </a:lvl9pPr>
          </a:lstStyle>
          <a:p>
            <a:pPr algn="ctr">
              <a:spcBef>
                <a:spcPct val="50000"/>
              </a:spcBef>
            </a:pPr>
            <a:r>
              <a:rPr lang="ru-RU" sz="1600" dirty="0">
                <a:solidFill>
                  <a:schemeClr val="tx1"/>
                </a:solidFill>
                <a:latin typeface="+mj-lt"/>
              </a:rPr>
              <a:t>Разрыв</a:t>
            </a:r>
            <a:r>
              <a:rPr lang="ru-RU" sz="1600" dirty="0">
                <a:solidFill>
                  <a:schemeClr val="bg2"/>
                </a:solidFill>
              </a:rPr>
              <a:t> </a:t>
            </a:r>
            <a:r>
              <a:rPr lang="ru-RU" sz="1600" dirty="0">
                <a:solidFill>
                  <a:schemeClr val="tx1"/>
                </a:solidFill>
                <a:latin typeface="+mj-lt"/>
              </a:rPr>
              <a:t>буллы</a:t>
            </a:r>
          </a:p>
        </p:txBody>
      </p:sp>
    </p:spTree>
    <p:extLst>
      <p:ext uri="{BB962C8B-B14F-4D97-AF65-F5344CB8AC3E}">
        <p14:creationId xmlns="" xmlns:p14="http://schemas.microsoft.com/office/powerpoint/2010/main" val="15115362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8" name="Rectangle 4"/>
          <p:cNvSpPr>
            <a:spLocks noGrp="1" noChangeArrowheads="1"/>
          </p:cNvSpPr>
          <p:nvPr>
            <p:ph type="title"/>
          </p:nvPr>
        </p:nvSpPr>
        <p:spPr>
          <a:xfrm>
            <a:off x="1143000" y="342900"/>
            <a:ext cx="6884988" cy="1143000"/>
          </a:xfrm>
        </p:spPr>
        <p:txBody>
          <a:bodyPr/>
          <a:lstStyle/>
          <a:p>
            <a:pPr algn="ctr">
              <a:defRPr/>
            </a:pPr>
            <a:r>
              <a:rPr lang="ru-RU" b="1" dirty="0" smtClean="0">
                <a:solidFill>
                  <a:srgbClr val="FF0000"/>
                </a:solidFill>
                <a:cs typeface="Times New Roman" pitchFamily="18" charset="0"/>
              </a:rPr>
              <a:t>Ранение лёгкого</a:t>
            </a:r>
          </a:p>
        </p:txBody>
      </p:sp>
      <p:pic>
        <p:nvPicPr>
          <p:cNvPr id="47107" name="Picture 7" descr="Пуля_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31913" y="4076700"/>
            <a:ext cx="3024187" cy="2620963"/>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47108" name="Picture 8" descr="Ушитое лёгкое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35600" y="4075113"/>
            <a:ext cx="3457575" cy="2593975"/>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47109" name="Picture 5" descr="Пневмотомия 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23850" y="1844675"/>
            <a:ext cx="3024188" cy="2620963"/>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47110" name="Picture 6" descr="Удаление пули"/>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643438" y="1844675"/>
            <a:ext cx="3168650" cy="2657475"/>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xmlns:mc="http://schemas.openxmlformats.org/markup-compatibility/2006" val="FFFFFF" mc:Ignorable=""/>
                </a:solidFill>
              </a14:hiddenFill>
            </a:ext>
          </a:extLst>
        </p:spPr>
      </p:pic>
    </p:spTree>
    <p:extLst>
      <p:ext uri="{BB962C8B-B14F-4D97-AF65-F5344CB8AC3E}">
        <p14:creationId xmlns="" xmlns:p14="http://schemas.microsoft.com/office/powerpoint/2010/main" val="34098264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03" name="Picture 3" descr="C:\Алексей 1\1\image002.jpg"/>
          <p:cNvPicPr>
            <a:picLocks noChangeAspect="1" noChangeArrowheads="1"/>
          </p:cNvPicPr>
          <p:nvPr/>
        </p:nvPicPr>
        <p:blipFill>
          <a:blip r:embed="rId2" cstate="print"/>
          <a:srcRect/>
          <a:stretch>
            <a:fillRect/>
          </a:stretch>
        </p:blipFill>
        <p:spPr bwMode="auto">
          <a:xfrm>
            <a:off x="1214438" y="1428750"/>
            <a:ext cx="6715125" cy="5110163"/>
          </a:xfrm>
          <a:prstGeom prst="rect">
            <a:avLst/>
          </a:prstGeom>
          <a:noFill/>
          <a:ln w="9525">
            <a:noFill/>
            <a:miter lim="800000"/>
            <a:headEnd/>
            <a:tailEnd/>
          </a:ln>
        </p:spPr>
      </p:pic>
      <p:sp>
        <p:nvSpPr>
          <p:cNvPr id="2" name="Заголовок 1"/>
          <p:cNvSpPr>
            <a:spLocks noGrp="1"/>
          </p:cNvSpPr>
          <p:nvPr>
            <p:ph type="title"/>
          </p:nvPr>
        </p:nvSpPr>
        <p:spPr/>
        <p:txBody>
          <a:bodyPr>
            <a:normAutofit/>
          </a:bodyPr>
          <a:lstStyle/>
          <a:p>
            <a:r>
              <a:rPr lang="ru-RU" b="1" dirty="0">
                <a:solidFill>
                  <a:srgbClr val="FF0000"/>
                </a:solidFill>
              </a:rPr>
              <a:t>ЛАПАРОСКОПИЯ В </a:t>
            </a:r>
            <a:r>
              <a:rPr lang="ru-RU" b="1" dirty="0" smtClean="0">
                <a:solidFill>
                  <a:srgbClr val="FF0000"/>
                </a:solidFill>
              </a:rPr>
              <a:t>ХИРУРГИИ</a:t>
            </a:r>
            <a:endParaRPr lang="ru-RU"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ЛАПАРОСКОПИЯ</a:t>
            </a:r>
            <a:endParaRPr lang="ru-RU" b="1" dirty="0">
              <a:solidFill>
                <a:srgbClr val="FF0000"/>
              </a:solidFill>
            </a:endParaRPr>
          </a:p>
        </p:txBody>
      </p:sp>
      <p:sp>
        <p:nvSpPr>
          <p:cNvPr id="3" name="Объект 2"/>
          <p:cNvSpPr>
            <a:spLocks noGrp="1"/>
          </p:cNvSpPr>
          <p:nvPr>
            <p:ph idx="1"/>
          </p:nvPr>
        </p:nvSpPr>
        <p:spPr/>
        <p:txBody>
          <a:bodyPr>
            <a:normAutofit fontScale="70000" lnSpcReduction="20000"/>
          </a:bodyPr>
          <a:lstStyle/>
          <a:p>
            <a:pPr>
              <a:buFont typeface="Wingdings" pitchFamily="2" charset="2"/>
              <a:buChar char="§"/>
            </a:pPr>
            <a:r>
              <a:rPr lang="ru-RU" b="1" dirty="0"/>
              <a:t>Лапароскопия</a:t>
            </a:r>
            <a:r>
              <a:rPr lang="ru-RU" dirty="0"/>
              <a:t> </a:t>
            </a:r>
            <a:r>
              <a:rPr lang="ru-RU" i="1" dirty="0"/>
              <a:t>(от </a:t>
            </a:r>
            <a:r>
              <a:rPr lang="ru-RU" i="1" dirty="0" smtClean="0"/>
              <a:t>греч. </a:t>
            </a:r>
            <a:r>
              <a:rPr lang="en-US" i="1" dirty="0" err="1" smtClean="0"/>
              <a:t>lapara</a:t>
            </a:r>
            <a:r>
              <a:rPr lang="ru-RU" i="1" dirty="0" smtClean="0"/>
              <a:t> - чрево </a:t>
            </a:r>
            <a:r>
              <a:rPr lang="ru-RU" i="1" dirty="0"/>
              <a:t>и </a:t>
            </a:r>
            <a:r>
              <a:rPr lang="en-US" i="1" dirty="0" err="1"/>
              <a:t>skopeo</a:t>
            </a:r>
            <a:r>
              <a:rPr lang="ru-RU" i="1" dirty="0"/>
              <a:t>-смотрю</a:t>
            </a:r>
            <a:r>
              <a:rPr lang="ru-RU" i="1" dirty="0" smtClean="0"/>
              <a:t>) </a:t>
            </a:r>
            <a:r>
              <a:rPr lang="ru-RU" dirty="0" smtClean="0"/>
              <a:t>– диагностический </a:t>
            </a:r>
            <a:r>
              <a:rPr lang="ru-RU" dirty="0"/>
              <a:t>осмотр брюшной полости и </a:t>
            </a:r>
            <a:r>
              <a:rPr lang="ru-RU" dirty="0" smtClean="0"/>
              <a:t>её органов </a:t>
            </a:r>
            <a:r>
              <a:rPr lang="ru-RU" dirty="0"/>
              <a:t>через прокол брюшной стенки оптическим прибором </a:t>
            </a:r>
            <a:r>
              <a:rPr lang="ru-RU" dirty="0" smtClean="0"/>
              <a:t>– </a:t>
            </a:r>
            <a:r>
              <a:rPr lang="ru-RU" dirty="0" err="1" smtClean="0"/>
              <a:t>лапароскопом</a:t>
            </a:r>
            <a:r>
              <a:rPr lang="ru-RU" dirty="0"/>
              <a:t>. Лапароскопия может быть </a:t>
            </a:r>
            <a:r>
              <a:rPr lang="ru-RU" dirty="0" smtClean="0"/>
              <a:t>проведена </a:t>
            </a:r>
            <a:r>
              <a:rPr lang="ru-RU" dirty="0"/>
              <a:t>как с лечебной, так и </a:t>
            </a:r>
            <a:r>
              <a:rPr lang="en-US" dirty="0"/>
              <a:t>c</a:t>
            </a:r>
            <a:r>
              <a:rPr lang="ru-RU" dirty="0"/>
              <a:t> диагностической </a:t>
            </a:r>
            <a:r>
              <a:rPr lang="ru-RU" dirty="0" smtClean="0"/>
              <a:t>целью</a:t>
            </a:r>
          </a:p>
          <a:p>
            <a:pPr>
              <a:buFont typeface="Wingdings" pitchFamily="2" charset="2"/>
              <a:buChar char="§"/>
            </a:pPr>
            <a:endParaRPr lang="ru-RU" dirty="0"/>
          </a:p>
          <a:p>
            <a:pPr>
              <a:buFont typeface="Wingdings" pitchFamily="2" charset="2"/>
              <a:buChar char="§"/>
            </a:pPr>
            <a:r>
              <a:rPr lang="ru-RU" b="1" dirty="0" smtClean="0"/>
              <a:t>Показания</a:t>
            </a:r>
            <a:r>
              <a:rPr lang="ru-RU" b="1" dirty="0"/>
              <a:t>:</a:t>
            </a:r>
            <a:r>
              <a:rPr lang="ru-RU" dirty="0"/>
              <a:t> подозрение на острые хирургические заболевания органов брюшной полости и забрюшинного пространства, при травмах живота с подозрением на повреждение внутренних органов, диагностика и </a:t>
            </a:r>
            <a:r>
              <a:rPr lang="ru-RU" dirty="0" err="1"/>
              <a:t>стадирование</a:t>
            </a:r>
            <a:r>
              <a:rPr lang="ru-RU" dirty="0"/>
              <a:t> опухолевых процессов в брюшной полости, взятие </a:t>
            </a:r>
            <a:r>
              <a:rPr lang="ru-RU" dirty="0" smtClean="0"/>
              <a:t>биопсии</a:t>
            </a:r>
          </a:p>
          <a:p>
            <a:pPr>
              <a:buFont typeface="Wingdings" pitchFamily="2" charset="2"/>
              <a:buChar char="§"/>
            </a:pPr>
            <a:endParaRPr lang="ru-RU" dirty="0"/>
          </a:p>
          <a:p>
            <a:pPr>
              <a:buFont typeface="Wingdings" pitchFamily="2" charset="2"/>
              <a:buChar char="§"/>
            </a:pPr>
            <a:r>
              <a:rPr lang="ru-RU" b="1" dirty="0"/>
              <a:t> </a:t>
            </a:r>
            <a:r>
              <a:rPr lang="ru-RU" b="1" dirty="0" smtClean="0"/>
              <a:t>Противопоказания</a:t>
            </a:r>
            <a:r>
              <a:rPr lang="ru-RU" b="1" dirty="0"/>
              <a:t>:</a:t>
            </a:r>
            <a:r>
              <a:rPr lang="ru-RU" dirty="0"/>
              <a:t> спаечный процесс брюшной полости от предшествующих (перенесенных) заболеваний, травм, операций, ожирение </a:t>
            </a:r>
            <a:r>
              <a:rPr lang="en-US" dirty="0"/>
              <a:t>III</a:t>
            </a:r>
            <a:r>
              <a:rPr lang="ru-RU" dirty="0"/>
              <a:t>-</a:t>
            </a:r>
            <a:r>
              <a:rPr lang="en-US" dirty="0" smtClean="0"/>
              <a:t>IV</a:t>
            </a:r>
            <a:r>
              <a:rPr lang="ru-RU" dirty="0" smtClean="0"/>
              <a:t> </a:t>
            </a:r>
            <a:r>
              <a:rPr lang="ru-RU" dirty="0"/>
              <a:t>степени, наличие </a:t>
            </a:r>
            <a:r>
              <a:rPr lang="ru-RU" dirty="0" smtClean="0"/>
              <a:t>асцита</a:t>
            </a:r>
            <a:endParaRPr lang="ru-RU"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3250" name="Picture 2" descr="app_06"/>
          <p:cNvPicPr>
            <a:picLocks noChangeAspect="1" noChangeArrowheads="1"/>
          </p:cNvPicPr>
          <p:nvPr/>
        </p:nvPicPr>
        <p:blipFill>
          <a:blip r:embed="rId2" cstate="print"/>
          <a:srcRect/>
          <a:stretch>
            <a:fillRect/>
          </a:stretch>
        </p:blipFill>
        <p:spPr bwMode="auto">
          <a:xfrm>
            <a:off x="0" y="0"/>
            <a:ext cx="4551363" cy="6858000"/>
          </a:xfrm>
          <a:prstGeom prst="rect">
            <a:avLst/>
          </a:prstGeom>
          <a:noFill/>
          <a:ln w="9525">
            <a:noFill/>
            <a:miter lim="800000"/>
            <a:headEnd/>
            <a:tailEnd/>
          </a:ln>
        </p:spPr>
      </p:pic>
      <p:pic>
        <p:nvPicPr>
          <p:cNvPr id="53251" name="Picture 3" descr="GetImage"/>
          <p:cNvPicPr>
            <a:picLocks noChangeAspect="1" noChangeArrowheads="1"/>
          </p:cNvPicPr>
          <p:nvPr/>
        </p:nvPicPr>
        <p:blipFill>
          <a:blip r:embed="rId3" cstate="print"/>
          <a:srcRect/>
          <a:stretch>
            <a:fillRect/>
          </a:stretch>
        </p:blipFill>
        <p:spPr bwMode="auto">
          <a:xfrm>
            <a:off x="4572000" y="3638550"/>
            <a:ext cx="4572000" cy="3219450"/>
          </a:xfrm>
          <a:prstGeom prst="rect">
            <a:avLst/>
          </a:prstGeom>
          <a:noFill/>
          <a:ln w="9525">
            <a:noFill/>
            <a:miter lim="800000"/>
            <a:headEnd/>
            <a:tailEnd/>
          </a:ln>
        </p:spPr>
      </p:pic>
      <p:sp>
        <p:nvSpPr>
          <p:cNvPr id="2" name="Прямоугольник 1"/>
          <p:cNvSpPr/>
          <p:nvPr/>
        </p:nvSpPr>
        <p:spPr>
          <a:xfrm>
            <a:off x="4572000" y="1196752"/>
            <a:ext cx="4572000" cy="830997"/>
          </a:xfrm>
          <a:prstGeom prst="rect">
            <a:avLst/>
          </a:prstGeom>
        </p:spPr>
        <p:txBody>
          <a:bodyPr>
            <a:spAutoFit/>
          </a:bodyPr>
          <a:lstStyle/>
          <a:p>
            <a:pPr algn="ctr" eaLnBrk="0" hangingPunct="0">
              <a:defRPr/>
            </a:pPr>
            <a:r>
              <a:rPr lang="ru-RU" sz="2400" b="1" dirty="0">
                <a:solidFill>
                  <a:srgbClr val="FF0000"/>
                </a:solidFill>
                <a:latin typeface="+mj-lt"/>
              </a:rPr>
              <a:t>ЛАПАРОСКОПИЧЕСКАЯ СТОЙКА И НАБОР ИНСТРУМЕНТОВ</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Определения</a:t>
            </a:r>
            <a:endParaRPr lang="ru-RU" b="1" dirty="0">
              <a:solidFill>
                <a:srgbClr val="FF0000"/>
              </a:solidFill>
            </a:endParaRPr>
          </a:p>
        </p:txBody>
      </p:sp>
      <p:sp>
        <p:nvSpPr>
          <p:cNvPr id="4" name="Объект 3"/>
          <p:cNvSpPr>
            <a:spLocks noGrp="1"/>
          </p:cNvSpPr>
          <p:nvPr>
            <p:ph idx="1"/>
          </p:nvPr>
        </p:nvSpPr>
        <p:spPr/>
        <p:txBody>
          <a:bodyPr/>
          <a:lstStyle/>
          <a:p>
            <a:pPr marL="0" indent="0">
              <a:buNone/>
            </a:pPr>
            <a:r>
              <a:rPr lang="ru-RU" b="1" u="sng" dirty="0" smtClean="0">
                <a:solidFill>
                  <a:srgbClr val="0000FF"/>
                </a:solidFill>
              </a:rPr>
              <a:t>Минимально инвазивная хирургия</a:t>
            </a:r>
            <a:r>
              <a:rPr lang="ru-RU" dirty="0" smtClean="0"/>
              <a:t> – область хирургии, позволяющая проводить радикальные операции с наименьшим повреждением структуры здоровых тканей и минимальным нарушением их функций</a:t>
            </a:r>
            <a:endParaRPr lang="ru-RU" dirty="0"/>
          </a:p>
        </p:txBody>
      </p:sp>
    </p:spTree>
    <p:extLst>
      <p:ext uri="{BB962C8B-B14F-4D97-AF65-F5344CB8AC3E}">
        <p14:creationId xmlns="" xmlns:p14="http://schemas.microsoft.com/office/powerpoint/2010/main" val="16210613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274" name="Picture 2" descr="post-2-1115289749"/>
          <p:cNvPicPr>
            <a:picLocks noChangeAspect="1" noChangeArrowheads="1"/>
          </p:cNvPicPr>
          <p:nvPr/>
        </p:nvPicPr>
        <p:blipFill>
          <a:blip r:embed="rId2" cstate="print"/>
          <a:srcRect/>
          <a:stretch>
            <a:fillRect/>
          </a:stretch>
        </p:blipFill>
        <p:spPr bwMode="auto">
          <a:xfrm>
            <a:off x="0" y="1484784"/>
            <a:ext cx="4859338" cy="4702175"/>
          </a:xfrm>
          <a:prstGeom prst="rect">
            <a:avLst/>
          </a:prstGeom>
          <a:noFill/>
          <a:ln w="9525">
            <a:noFill/>
            <a:miter lim="800000"/>
            <a:headEnd/>
            <a:tailEnd/>
          </a:ln>
        </p:spPr>
      </p:pic>
      <p:pic>
        <p:nvPicPr>
          <p:cNvPr id="54276" name="Picture 4" descr="img_53"/>
          <p:cNvPicPr>
            <a:picLocks noChangeAspect="1" noChangeArrowheads="1"/>
          </p:cNvPicPr>
          <p:nvPr/>
        </p:nvPicPr>
        <p:blipFill>
          <a:blip r:embed="rId3" cstate="print"/>
          <a:srcRect/>
          <a:stretch>
            <a:fillRect/>
          </a:stretch>
        </p:blipFill>
        <p:spPr bwMode="auto">
          <a:xfrm>
            <a:off x="4876800" y="4305300"/>
            <a:ext cx="4267200" cy="2552700"/>
          </a:xfrm>
          <a:prstGeom prst="rect">
            <a:avLst/>
          </a:prstGeom>
          <a:noFill/>
          <a:ln w="9525">
            <a:noFill/>
            <a:miter lim="800000"/>
            <a:headEnd/>
            <a:tailEnd/>
          </a:ln>
        </p:spPr>
      </p:pic>
      <p:sp>
        <p:nvSpPr>
          <p:cNvPr id="2" name="Заголовок 1"/>
          <p:cNvSpPr>
            <a:spLocks noGrp="1"/>
          </p:cNvSpPr>
          <p:nvPr>
            <p:ph type="title"/>
          </p:nvPr>
        </p:nvSpPr>
        <p:spPr/>
        <p:txBody>
          <a:bodyPr>
            <a:normAutofit fontScale="90000"/>
          </a:bodyPr>
          <a:lstStyle/>
          <a:p>
            <a:r>
              <a:rPr lang="ru-RU" b="1" dirty="0">
                <a:solidFill>
                  <a:srgbClr val="FF0000"/>
                </a:solidFill>
              </a:rPr>
              <a:t>ПРИНЦИП ПРОВЕДЕНИЯ ЛАПАРОСКОПИИ</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298" name="Picture 5" descr="50923289_13"/>
          <p:cNvPicPr>
            <a:picLocks noChangeAspect="1" noChangeArrowheads="1"/>
          </p:cNvPicPr>
          <p:nvPr/>
        </p:nvPicPr>
        <p:blipFill>
          <a:blip r:embed="rId2" cstate="print"/>
          <a:srcRect/>
          <a:stretch>
            <a:fillRect/>
          </a:stretch>
        </p:blipFill>
        <p:spPr bwMode="auto">
          <a:xfrm>
            <a:off x="4643438" y="0"/>
            <a:ext cx="4500562" cy="3827463"/>
          </a:xfrm>
          <a:prstGeom prst="rect">
            <a:avLst/>
          </a:prstGeom>
          <a:noFill/>
          <a:ln w="9525">
            <a:noFill/>
            <a:miter lim="800000"/>
            <a:headEnd/>
            <a:tailEnd/>
          </a:ln>
        </p:spPr>
      </p:pic>
      <p:pic>
        <p:nvPicPr>
          <p:cNvPr id="55299" name="Picture 5" descr="C:\Алексей 1\1\Лапароскопическая холецистэктомия.jpg"/>
          <p:cNvPicPr>
            <a:picLocks noChangeAspect="1" noChangeArrowheads="1"/>
          </p:cNvPicPr>
          <p:nvPr/>
        </p:nvPicPr>
        <p:blipFill>
          <a:blip r:embed="rId3" cstate="print"/>
          <a:srcRect/>
          <a:stretch>
            <a:fillRect/>
          </a:stretch>
        </p:blipFill>
        <p:spPr bwMode="auto">
          <a:xfrm>
            <a:off x="0" y="0"/>
            <a:ext cx="4643438" cy="3698875"/>
          </a:xfrm>
          <a:prstGeom prst="rect">
            <a:avLst/>
          </a:prstGeom>
          <a:noFill/>
          <a:ln w="9525">
            <a:noFill/>
            <a:miter lim="800000"/>
            <a:headEnd/>
            <a:tailEnd/>
          </a:ln>
        </p:spPr>
      </p:pic>
      <p:pic>
        <p:nvPicPr>
          <p:cNvPr id="55300" name="Picture 7" descr="C:\Алексей 1\1\Аппендикулярный абсцесс (лапарос).jpg"/>
          <p:cNvPicPr>
            <a:picLocks noChangeAspect="1" noChangeArrowheads="1"/>
          </p:cNvPicPr>
          <p:nvPr/>
        </p:nvPicPr>
        <p:blipFill>
          <a:blip r:embed="rId4" cstate="print"/>
          <a:srcRect/>
          <a:stretch>
            <a:fillRect/>
          </a:stretch>
        </p:blipFill>
        <p:spPr bwMode="auto">
          <a:xfrm>
            <a:off x="4643438" y="3589338"/>
            <a:ext cx="4500562" cy="3268662"/>
          </a:xfrm>
          <a:prstGeom prst="rect">
            <a:avLst/>
          </a:prstGeom>
          <a:noFill/>
          <a:ln w="9525">
            <a:noFill/>
            <a:miter lim="800000"/>
            <a:headEnd/>
            <a:tailEnd/>
          </a:ln>
        </p:spPr>
      </p:pic>
      <p:pic>
        <p:nvPicPr>
          <p:cNvPr id="55301" name="Picture 9" descr="C:\Documents and Settings\1\Рабочий стол\Безымянный.bmp"/>
          <p:cNvPicPr>
            <a:picLocks noChangeAspect="1" noChangeArrowheads="1"/>
          </p:cNvPicPr>
          <p:nvPr/>
        </p:nvPicPr>
        <p:blipFill>
          <a:blip r:embed="rId5" cstate="print"/>
          <a:srcRect/>
          <a:stretch>
            <a:fillRect/>
          </a:stretch>
        </p:blipFill>
        <p:spPr bwMode="auto">
          <a:xfrm>
            <a:off x="0" y="3643313"/>
            <a:ext cx="4643438" cy="3214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p:txBody>
          <a:bodyPr/>
          <a:lstStyle/>
          <a:p>
            <a:pPr eaLnBrk="1" hangingPunct="1">
              <a:defRPr/>
            </a:pPr>
            <a:r>
              <a:rPr lang="ru-RU" b="1" dirty="0" smtClean="0">
                <a:solidFill>
                  <a:srgbClr val="FF0000"/>
                </a:solidFill>
              </a:rPr>
              <a:t>Соотношение ЛХЭ к ХЭ</a:t>
            </a:r>
          </a:p>
        </p:txBody>
      </p:sp>
      <p:pic>
        <p:nvPicPr>
          <p:cNvPr id="56323" name="Picture 6" descr="C:\Documents and Settings\1\Рабочий стол\Безымянный.bmp"/>
          <p:cNvPicPr>
            <a:picLocks noGrp="1" noChangeAspect="1" noChangeArrowheads="1"/>
          </p:cNvPicPr>
          <p:nvPr>
            <p:ph idx="1"/>
          </p:nvPr>
        </p:nvPicPr>
        <p:blipFill>
          <a:blip r:embed="rId2" cstate="print"/>
          <a:stretch>
            <a:fillRect/>
          </a:stretch>
        </p:blipFill>
        <p:spPr>
          <a:xfrm>
            <a:off x="457200" y="1600200"/>
            <a:ext cx="8229600" cy="4525963"/>
          </a:xfr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303" name="Rectangle 7"/>
          <p:cNvSpPr>
            <a:spLocks noGrp="1" noChangeArrowheads="1"/>
          </p:cNvSpPr>
          <p:nvPr>
            <p:ph type="title"/>
          </p:nvPr>
        </p:nvSpPr>
        <p:spPr/>
        <p:txBody>
          <a:bodyPr>
            <a:normAutofit/>
          </a:bodyPr>
          <a:lstStyle/>
          <a:p>
            <a:pPr eaLnBrk="1" hangingPunct="1">
              <a:defRPr/>
            </a:pPr>
            <a:r>
              <a:rPr lang="ru-RU" b="1" dirty="0" smtClean="0">
                <a:solidFill>
                  <a:srgbClr val="FF0000"/>
                </a:solidFill>
              </a:rPr>
              <a:t>Характер патологии</a:t>
            </a:r>
          </a:p>
        </p:txBody>
      </p:sp>
      <p:graphicFrame>
        <p:nvGraphicFramePr>
          <p:cNvPr id="2050" name="Object 6"/>
          <p:cNvGraphicFramePr>
            <a:graphicFrameLocks noGrp="1" noChangeAspect="1"/>
          </p:cNvGraphicFramePr>
          <p:nvPr>
            <p:ph idx="1"/>
            <p:extLst>
              <p:ext uri="{D42A27DB-BD31-4B8C-83A1-F6EECF244321}">
                <p14:modId xmlns="" xmlns:p14="http://schemas.microsoft.com/office/powerpoint/2010/main" val="1081369905"/>
              </p:ext>
            </p:extLst>
          </p:nvPr>
        </p:nvGraphicFramePr>
        <p:xfrm>
          <a:off x="326440" y="2060848"/>
          <a:ext cx="8563567" cy="3888432"/>
        </p:xfrm>
        <a:graphic>
          <a:graphicData uri="http://schemas.openxmlformats.org/presentationml/2006/ole">
            <p:oleObj spid="_x0000_s2091" name="Лист" r:id="rId3" imgW="6334163" imgH="2114660" progId="Excel.Sheet.8">
              <p:embed/>
            </p:oleObj>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b="1" kern="0" dirty="0">
                <a:solidFill>
                  <a:srgbClr val="FF0000"/>
                </a:solidFill>
              </a:rPr>
              <a:t>Послеоперационный период после эндоскопической </a:t>
            </a:r>
            <a:r>
              <a:rPr lang="ru-RU" b="1" kern="0" dirty="0" smtClean="0">
                <a:solidFill>
                  <a:srgbClr val="FF0000"/>
                </a:solidFill>
              </a:rPr>
              <a:t>операции</a:t>
            </a:r>
            <a:endParaRPr lang="ru-RU" dirty="0"/>
          </a:p>
        </p:txBody>
      </p:sp>
      <p:sp>
        <p:nvSpPr>
          <p:cNvPr id="6" name="Объект 5"/>
          <p:cNvSpPr>
            <a:spLocks noGrp="1"/>
          </p:cNvSpPr>
          <p:nvPr>
            <p:ph idx="1"/>
          </p:nvPr>
        </p:nvSpPr>
        <p:spPr/>
        <p:txBody>
          <a:bodyPr>
            <a:noAutofit/>
          </a:bodyPr>
          <a:lstStyle/>
          <a:p>
            <a:pPr>
              <a:spcBef>
                <a:spcPts val="0"/>
              </a:spcBef>
              <a:buFont typeface="Wingdings" pitchFamily="2" charset="2"/>
              <a:buChar char="§"/>
            </a:pPr>
            <a:r>
              <a:rPr lang="ru-RU" sz="2200" dirty="0" smtClean="0"/>
              <a:t>В </a:t>
            </a:r>
            <a:r>
              <a:rPr lang="ru-RU" sz="2200" dirty="0"/>
              <a:t>первый день после </a:t>
            </a:r>
            <a:r>
              <a:rPr lang="ru-RU" sz="2200" dirty="0" err="1"/>
              <a:t>лапароскопической</a:t>
            </a:r>
            <a:r>
              <a:rPr lang="ru-RU" sz="2200" dirty="0"/>
              <a:t> операции назначается постельный режим, вечером позволяют пить жидкость, поворачиваться и садиться в </a:t>
            </a:r>
            <a:r>
              <a:rPr lang="ru-RU" sz="2200" dirty="0" smtClean="0"/>
              <a:t>постели</a:t>
            </a:r>
          </a:p>
          <a:p>
            <a:pPr>
              <a:spcBef>
                <a:spcPts val="0"/>
              </a:spcBef>
              <a:buFont typeface="Wingdings" pitchFamily="2" charset="2"/>
              <a:buChar char="§"/>
            </a:pPr>
            <a:r>
              <a:rPr lang="ru-RU" sz="2200" dirty="0" smtClean="0"/>
              <a:t>На </a:t>
            </a:r>
            <a:r>
              <a:rPr lang="ru-RU" sz="2200" dirty="0"/>
              <a:t>следующий день </a:t>
            </a:r>
            <a:r>
              <a:rPr lang="ru-RU" sz="2200" dirty="0" smtClean="0"/>
              <a:t>– разрешается </a:t>
            </a:r>
            <a:r>
              <a:rPr lang="ru-RU" sz="2200" dirty="0"/>
              <a:t>вставать, ходить, принимать </a:t>
            </a:r>
            <a:r>
              <a:rPr lang="ru-RU" sz="2200" dirty="0" smtClean="0"/>
              <a:t>пищу</a:t>
            </a:r>
          </a:p>
          <a:p>
            <a:pPr>
              <a:spcBef>
                <a:spcPts val="0"/>
              </a:spcBef>
              <a:buFont typeface="Wingdings" pitchFamily="2" charset="2"/>
              <a:buChar char="§"/>
            </a:pPr>
            <a:r>
              <a:rPr lang="ru-RU" sz="2200" dirty="0" smtClean="0"/>
              <a:t>Швы</a:t>
            </a:r>
            <a:r>
              <a:rPr lang="ru-RU" sz="2200" dirty="0"/>
              <a:t>, как правило, не снимаются, выписка осуществляется на 2-5 день после </a:t>
            </a:r>
            <a:r>
              <a:rPr lang="ru-RU" sz="2200" dirty="0" smtClean="0"/>
              <a:t>вмешательства</a:t>
            </a:r>
          </a:p>
          <a:p>
            <a:pPr>
              <a:spcBef>
                <a:spcPts val="0"/>
              </a:spcBef>
              <a:buFont typeface="Wingdings" pitchFamily="2" charset="2"/>
              <a:buChar char="§"/>
            </a:pPr>
            <a:r>
              <a:rPr lang="ru-RU" sz="2200" dirty="0" smtClean="0"/>
              <a:t>В </a:t>
            </a:r>
            <a:r>
              <a:rPr lang="ru-RU" sz="2200" dirty="0"/>
              <a:t>течение первых двух недель после операции рекомендуется </a:t>
            </a:r>
            <a:r>
              <a:rPr lang="ru-RU" sz="2200" dirty="0" smtClean="0"/>
              <a:t>мытьё </a:t>
            </a:r>
            <a:r>
              <a:rPr lang="ru-RU" sz="2200" dirty="0"/>
              <a:t>под душем, после мытья </a:t>
            </a:r>
            <a:r>
              <a:rPr lang="ru-RU" sz="2200" dirty="0" smtClean="0"/>
              <a:t>– обработка </a:t>
            </a:r>
            <a:r>
              <a:rPr lang="ru-RU" sz="2200" dirty="0"/>
              <a:t>ран раствором йода или 5% раствором марганцовокислого </a:t>
            </a:r>
            <a:r>
              <a:rPr lang="ru-RU" sz="2200" dirty="0" smtClean="0"/>
              <a:t>калия</a:t>
            </a:r>
          </a:p>
          <a:p>
            <a:pPr>
              <a:spcBef>
                <a:spcPts val="0"/>
              </a:spcBef>
              <a:buFont typeface="Wingdings" pitchFamily="2" charset="2"/>
              <a:buChar char="§"/>
            </a:pPr>
            <a:r>
              <a:rPr lang="ru-RU" sz="2200" dirty="0" smtClean="0"/>
              <a:t>Обычный </a:t>
            </a:r>
            <a:r>
              <a:rPr lang="ru-RU" sz="2200" dirty="0"/>
              <a:t>режим труда и физической работы возможен через 2-3 </a:t>
            </a:r>
            <a:r>
              <a:rPr lang="ru-RU" sz="2200" dirty="0" smtClean="0"/>
              <a:t>недели </a:t>
            </a:r>
            <a:r>
              <a:rPr lang="ru-RU" sz="2200" i="1" dirty="0" smtClean="0"/>
              <a:t>(при </a:t>
            </a:r>
            <a:r>
              <a:rPr lang="ru-RU" sz="2200" i="1" dirty="0"/>
              <a:t>традиционной хирургической операции восстановительный период длится гораздо </a:t>
            </a:r>
            <a:r>
              <a:rPr lang="ru-RU" sz="2200" i="1" dirty="0" smtClean="0"/>
              <a:t>дольше)</a:t>
            </a:r>
          </a:p>
          <a:p>
            <a:pPr>
              <a:spcBef>
                <a:spcPts val="0"/>
              </a:spcBef>
              <a:buFont typeface="Wingdings" pitchFamily="2" charset="2"/>
              <a:buChar char="§"/>
            </a:pPr>
            <a:r>
              <a:rPr lang="ru-RU" sz="2200" dirty="0" smtClean="0"/>
              <a:t>Трудоспособность </a:t>
            </a:r>
            <a:r>
              <a:rPr lang="ru-RU" sz="2200" dirty="0"/>
              <a:t>восстанавливается через 1,5-2 </a:t>
            </a:r>
            <a:r>
              <a:rPr lang="ru-RU" sz="2200" dirty="0" smtClean="0"/>
              <a:t>месяца </a:t>
            </a:r>
            <a:endParaRPr lang="ru-RU" sz="22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ЭКСТРЕННАЯ ЭНДОСКОПИЧЕСКАЯ ХИРУРГИЯ</a:t>
            </a:r>
            <a:endParaRPr lang="ru-RU" dirty="0"/>
          </a:p>
        </p:txBody>
      </p:sp>
      <p:sp>
        <p:nvSpPr>
          <p:cNvPr id="3" name="Объект 2"/>
          <p:cNvSpPr>
            <a:spLocks noGrp="1"/>
          </p:cNvSpPr>
          <p:nvPr>
            <p:ph idx="1"/>
          </p:nvPr>
        </p:nvSpPr>
        <p:spPr/>
        <p:txBody>
          <a:bodyPr/>
          <a:lstStyle/>
          <a:p>
            <a:pPr>
              <a:buFont typeface="Wingdings" pitchFamily="2" charset="2"/>
              <a:buChar char="§"/>
            </a:pPr>
            <a:r>
              <a:rPr lang="ru-RU" dirty="0" smtClean="0"/>
              <a:t>Диагностическая лапароскопия</a:t>
            </a:r>
          </a:p>
          <a:p>
            <a:pPr>
              <a:buFont typeface="Wingdings" pitchFamily="2" charset="2"/>
              <a:buChar char="§"/>
            </a:pPr>
            <a:r>
              <a:rPr lang="ru-RU" dirty="0" err="1" smtClean="0"/>
              <a:t>Ушивание</a:t>
            </a:r>
            <a:r>
              <a:rPr lang="ru-RU" dirty="0" smtClean="0"/>
              <a:t> прободных язв желудка и ДПК</a:t>
            </a:r>
          </a:p>
          <a:p>
            <a:pPr>
              <a:buFont typeface="Wingdings" pitchFamily="2" charset="2"/>
              <a:buChar char="§"/>
            </a:pPr>
            <a:r>
              <a:rPr lang="ru-RU" dirty="0" err="1" smtClean="0"/>
              <a:t>Аппендэктомия</a:t>
            </a:r>
            <a:endParaRPr lang="ru-RU" dirty="0" smtClean="0"/>
          </a:p>
          <a:p>
            <a:pPr>
              <a:buFont typeface="Wingdings" pitchFamily="2" charset="2"/>
              <a:buChar char="§"/>
            </a:pPr>
            <a:r>
              <a:rPr lang="ru-RU" dirty="0" err="1" smtClean="0"/>
              <a:t>Холецистэктомия</a:t>
            </a:r>
            <a:endParaRPr lang="ru-RU" dirty="0" smtClean="0"/>
          </a:p>
          <a:p>
            <a:pPr>
              <a:buFont typeface="Wingdings" pitchFamily="2" charset="2"/>
              <a:buChar char="§"/>
            </a:pPr>
            <a:r>
              <a:rPr lang="ru-RU" dirty="0" smtClean="0"/>
              <a:t>Острая кишечная непроходимость</a:t>
            </a:r>
          </a:p>
          <a:p>
            <a:pPr>
              <a:buFont typeface="Wingdings" pitchFamily="2" charset="2"/>
              <a:buChar char="§"/>
            </a:pPr>
            <a:r>
              <a:rPr lang="ru-RU" dirty="0" smtClean="0"/>
              <a:t>Операции при панкреонекрозе</a:t>
            </a:r>
            <a:endParaRPr lang="ru-RU" dirty="0"/>
          </a:p>
        </p:txBody>
      </p:sp>
    </p:spTree>
    <p:extLst>
      <p:ext uri="{BB962C8B-B14F-4D97-AF65-F5344CB8AC3E}">
        <p14:creationId xmlns="" xmlns:p14="http://schemas.microsoft.com/office/powerpoint/2010/main" val="386185426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0" y="0"/>
            <a:ext cx="9144000" cy="1143000"/>
          </a:xfrm>
        </p:spPr>
        <p:txBody>
          <a:bodyPr>
            <a:normAutofit/>
          </a:bodyPr>
          <a:lstStyle/>
          <a:p>
            <a:pPr>
              <a:defRPr/>
            </a:pPr>
            <a:r>
              <a:rPr lang="ru-RU" b="1" dirty="0">
                <a:solidFill>
                  <a:srgbClr val="FF0000"/>
                </a:solidFill>
              </a:rPr>
              <a:t>Диагностическая </a:t>
            </a:r>
            <a:r>
              <a:rPr lang="ru-RU" b="1" dirty="0" smtClean="0">
                <a:solidFill>
                  <a:srgbClr val="FF0000"/>
                </a:solidFill>
              </a:rPr>
              <a:t>лапароскопия</a:t>
            </a:r>
            <a:endParaRPr lang="ru-RU" b="1" dirty="0">
              <a:solidFill>
                <a:srgbClr val="FF0000"/>
              </a:solidFill>
            </a:endParaRPr>
          </a:p>
        </p:txBody>
      </p:sp>
      <p:sp>
        <p:nvSpPr>
          <p:cNvPr id="60419" name="Rectangle 3"/>
          <p:cNvSpPr>
            <a:spLocks noGrp="1" noChangeArrowheads="1"/>
          </p:cNvSpPr>
          <p:nvPr>
            <p:ph type="body" idx="1"/>
          </p:nvPr>
        </p:nvSpPr>
        <p:spPr>
          <a:xfrm>
            <a:off x="0" y="1196975"/>
            <a:ext cx="9144000" cy="4968875"/>
          </a:xfrm>
          <a:noFill/>
          <a:extLst>
            <a:ext uri="{909E8E84-426E-40DD-AFC4-6F175D3DCCD1}">
              <a14:hiddenFill xmlns="" xmlns:a14="http://schemas.microsoft.com/office/drawing/2010/main">
                <a:solidFill>
                  <a:srgbClr xmlns:mc="http://schemas.openxmlformats.org/markup-compatibility/2006" val="FFFFFF" mc:Ignorable=""/>
                </a:solidFill>
              </a14:hiddenFill>
            </a:ext>
          </a:extLst>
        </p:spPr>
        <p:txBody>
          <a:bodyPr/>
          <a:lstStyle/>
          <a:p>
            <a:pPr>
              <a:spcBef>
                <a:spcPts val="0"/>
              </a:spcBef>
              <a:buFont typeface="Wingdings" pitchFamily="2" charset="2"/>
              <a:buChar char="§"/>
            </a:pPr>
            <a:r>
              <a:rPr lang="ru-RU" sz="2800" dirty="0" smtClean="0">
                <a:effectLst/>
              </a:rPr>
              <a:t>Позволяет выполнять детальный осмотр и пальпацию всех областей и органов брюшной полости</a:t>
            </a:r>
            <a:endParaRPr lang="en-US" sz="2800" dirty="0" smtClean="0">
              <a:effectLst/>
            </a:endParaRPr>
          </a:p>
          <a:p>
            <a:pPr>
              <a:spcBef>
                <a:spcPts val="0"/>
              </a:spcBef>
              <a:buFont typeface="Wingdings" pitchFamily="2" charset="2"/>
              <a:buChar char="§"/>
            </a:pPr>
            <a:endParaRPr lang="en-US" sz="2800" dirty="0" smtClean="0">
              <a:effectLst/>
            </a:endParaRPr>
          </a:p>
          <a:p>
            <a:pPr>
              <a:spcBef>
                <a:spcPts val="0"/>
              </a:spcBef>
              <a:buFont typeface="Wingdings" pitchFamily="2" charset="2"/>
              <a:buChar char="§"/>
            </a:pPr>
            <a:r>
              <a:rPr lang="ru-RU" sz="2800" dirty="0" err="1" smtClean="0">
                <a:effectLst/>
              </a:rPr>
              <a:t>Высокоинформативна</a:t>
            </a:r>
            <a:r>
              <a:rPr lang="ru-RU" sz="2800" dirty="0" smtClean="0">
                <a:effectLst/>
              </a:rPr>
              <a:t>, очевидна, доказательна</a:t>
            </a:r>
            <a:endParaRPr lang="en-US" sz="2800" dirty="0" smtClean="0">
              <a:effectLst/>
            </a:endParaRPr>
          </a:p>
          <a:p>
            <a:pPr>
              <a:spcBef>
                <a:spcPts val="0"/>
              </a:spcBef>
              <a:buFont typeface="Wingdings" pitchFamily="2" charset="2"/>
              <a:buChar char="§"/>
            </a:pPr>
            <a:endParaRPr lang="en-US" sz="2800" dirty="0" smtClean="0">
              <a:effectLst/>
            </a:endParaRPr>
          </a:p>
          <a:p>
            <a:pPr>
              <a:spcBef>
                <a:spcPts val="0"/>
              </a:spcBef>
              <a:buFont typeface="Wingdings" pitchFamily="2" charset="2"/>
              <a:buChar char="§"/>
            </a:pPr>
            <a:r>
              <a:rPr lang="ru-RU" sz="2800" dirty="0" smtClean="0">
                <a:effectLst/>
              </a:rPr>
              <a:t>Позволяет немедленно перевести диагностический осмотр в </a:t>
            </a:r>
            <a:r>
              <a:rPr lang="ru-RU" sz="2800" dirty="0" err="1" smtClean="0">
                <a:effectLst/>
              </a:rPr>
              <a:t>лапароскопическую</a:t>
            </a:r>
            <a:r>
              <a:rPr lang="ru-RU" sz="2800" dirty="0" smtClean="0">
                <a:effectLst/>
              </a:rPr>
              <a:t> операцию</a:t>
            </a:r>
            <a:endParaRPr lang="en-US" sz="2800" dirty="0" smtClean="0">
              <a:effectLst/>
            </a:endParaRPr>
          </a:p>
          <a:p>
            <a:pPr>
              <a:spcBef>
                <a:spcPts val="0"/>
              </a:spcBef>
              <a:buFont typeface="Wingdings" pitchFamily="2" charset="2"/>
              <a:buChar char="§"/>
            </a:pPr>
            <a:endParaRPr lang="en-US" sz="2800" dirty="0" smtClean="0">
              <a:effectLst/>
            </a:endParaRPr>
          </a:p>
          <a:p>
            <a:pPr>
              <a:spcBef>
                <a:spcPts val="0"/>
              </a:spcBef>
              <a:buFont typeface="Wingdings" pitchFamily="2" charset="2"/>
              <a:buChar char="§"/>
            </a:pPr>
            <a:r>
              <a:rPr lang="ru-RU" sz="2800" dirty="0" smtClean="0">
                <a:effectLst/>
              </a:rPr>
              <a:t>Занимает ведущее место в диагностике, в отсутствие сложных методов </a:t>
            </a:r>
            <a:r>
              <a:rPr lang="ru-RU" sz="2800" dirty="0" err="1" smtClean="0">
                <a:effectLst/>
              </a:rPr>
              <a:t>неинвазивной</a:t>
            </a:r>
            <a:r>
              <a:rPr lang="ru-RU" sz="2800" dirty="0" smtClean="0">
                <a:effectLst/>
              </a:rPr>
              <a:t> диагностики (УЗИ, КТ, МРТ) в ночное время</a:t>
            </a:r>
            <a:endParaRPr lang="en-US" sz="2800" dirty="0" smtClean="0">
              <a:effectLst/>
            </a:endParaRPr>
          </a:p>
        </p:txBody>
      </p:sp>
    </p:spTree>
    <p:extLst>
      <p:ext uri="{BB962C8B-B14F-4D97-AF65-F5344CB8AC3E}">
        <p14:creationId xmlns="" xmlns:p14="http://schemas.microsoft.com/office/powerpoint/2010/main" val="264567332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9" name="Rectangle 5"/>
          <p:cNvSpPr>
            <a:spLocks noGrp="1" noChangeArrowheads="1"/>
          </p:cNvSpPr>
          <p:nvPr>
            <p:ph type="title" sz="quarter"/>
          </p:nvPr>
        </p:nvSpPr>
        <p:spPr>
          <a:xfrm>
            <a:off x="468313" y="0"/>
            <a:ext cx="8229600" cy="764704"/>
          </a:xfrm>
        </p:spPr>
        <p:txBody>
          <a:bodyPr>
            <a:normAutofit/>
          </a:bodyPr>
          <a:lstStyle/>
          <a:p>
            <a:pPr>
              <a:defRPr/>
            </a:pPr>
            <a:r>
              <a:rPr lang="ru-RU" b="1" dirty="0">
                <a:solidFill>
                  <a:srgbClr val="FF0000"/>
                </a:solidFill>
              </a:rPr>
              <a:t>Поиск </a:t>
            </a:r>
            <a:r>
              <a:rPr lang="ru-RU" b="1" dirty="0" smtClean="0">
                <a:solidFill>
                  <a:srgbClr val="FF0000"/>
                </a:solidFill>
              </a:rPr>
              <a:t>выпота</a:t>
            </a:r>
            <a:endParaRPr lang="ru-RU" b="1" dirty="0">
              <a:solidFill>
                <a:srgbClr val="FF0000"/>
              </a:solidFill>
            </a:endParaRPr>
          </a:p>
        </p:txBody>
      </p:sp>
      <p:pic>
        <p:nvPicPr>
          <p:cNvPr id="36867" name="Picture 4"/>
          <p:cNvPicPr>
            <a:picLocks noGrp="1" noChangeAspect="1" noChangeArrowheads="1"/>
          </p:cNvPicPr>
          <p:nvPr>
            <p:ph sz="quarter" idx="1"/>
          </p:nvPr>
        </p:nvPicPr>
        <p:blipFill>
          <a:blip r:embed="rId2" cstate="print">
            <a:extLst>
              <a:ext uri="{28A0092B-C50C-407E-A947-70E740481C1C}">
                <a14:useLocalDpi xmlns="" xmlns:a14="http://schemas.microsoft.com/office/drawing/2010/main" val="0"/>
              </a:ext>
            </a:extLst>
          </a:blip>
          <a:srcRect/>
          <a:stretch>
            <a:fillRect/>
          </a:stretch>
        </p:blipFill>
        <p:spPr>
          <a:xfrm>
            <a:off x="1187450" y="765175"/>
            <a:ext cx="2692400" cy="2162175"/>
          </a:xfr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36868" name="Picture 8"/>
          <p:cNvPicPr>
            <a:picLocks noGrp="1" noChangeAspect="1" noChangeArrowheads="1"/>
          </p:cNvPicPr>
          <p:nvPr>
            <p:ph sz="quarter" idx="2"/>
          </p:nvPr>
        </p:nvPicPr>
        <p:blipFill>
          <a:blip r:embed="rId3" cstate="print">
            <a:extLst>
              <a:ext uri="{28A0092B-C50C-407E-A947-70E740481C1C}">
                <a14:useLocalDpi xmlns="" xmlns:a14="http://schemas.microsoft.com/office/drawing/2010/main" val="0"/>
              </a:ext>
            </a:extLst>
          </a:blip>
          <a:srcRect/>
          <a:stretch>
            <a:fillRect/>
          </a:stretch>
        </p:blipFill>
        <p:spPr>
          <a:xfrm>
            <a:off x="5292725" y="765175"/>
            <a:ext cx="2741613" cy="2160588"/>
          </a:xfr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36869" name="Picture 10"/>
          <p:cNvPicPr>
            <a:picLocks noGrp="1" noChangeAspect="1" noChangeArrowheads="1"/>
          </p:cNvPicPr>
          <p:nvPr>
            <p:ph sz="quarter" idx="3"/>
          </p:nvPr>
        </p:nvPicPr>
        <p:blipFill>
          <a:blip r:embed="rId4" cstate="print">
            <a:extLst>
              <a:ext uri="{28A0092B-C50C-407E-A947-70E740481C1C}">
                <a14:useLocalDpi xmlns="" xmlns:a14="http://schemas.microsoft.com/office/drawing/2010/main" val="0"/>
              </a:ext>
            </a:extLst>
          </a:blip>
          <a:srcRect/>
          <a:stretch>
            <a:fillRect/>
          </a:stretch>
        </p:blipFill>
        <p:spPr>
          <a:xfrm>
            <a:off x="1258888" y="3789363"/>
            <a:ext cx="2663825" cy="2165350"/>
          </a:xfr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sp>
        <p:nvSpPr>
          <p:cNvPr id="36870" name="Rectangle 7"/>
          <p:cNvSpPr>
            <a:spLocks noChangeArrowheads="1"/>
          </p:cNvSpPr>
          <p:nvPr/>
        </p:nvSpPr>
        <p:spPr bwMode="auto">
          <a:xfrm>
            <a:off x="395288" y="2924175"/>
            <a:ext cx="4321175" cy="366713"/>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a:spAutoFit/>
          </a:bodyPr>
          <a:lstStyle/>
          <a:p>
            <a:pPr algn="ctr"/>
            <a:r>
              <a:rPr lang="ru-RU" dirty="0">
                <a:latin typeface="+mj-lt"/>
              </a:rPr>
              <a:t>Выпот в правом боковом </a:t>
            </a:r>
            <a:r>
              <a:rPr lang="ru-RU" dirty="0" smtClean="0">
                <a:latin typeface="+mj-lt"/>
              </a:rPr>
              <a:t>канале</a:t>
            </a:r>
            <a:endParaRPr lang="ru-RU" dirty="0">
              <a:latin typeface="+mj-lt"/>
            </a:endParaRPr>
          </a:p>
        </p:txBody>
      </p:sp>
      <p:pic>
        <p:nvPicPr>
          <p:cNvPr id="36871" name="Picture 12"/>
          <p:cNvPicPr>
            <a:picLocks noGrp="1" noChangeAspect="1" noChangeArrowheads="1"/>
          </p:cNvPicPr>
          <p:nvPr>
            <p:ph sz="quarter" idx="4"/>
          </p:nvPr>
        </p:nvPicPr>
        <p:blipFill>
          <a:blip r:embed="rId5" cstate="print">
            <a:extLst>
              <a:ext uri="{28A0092B-C50C-407E-A947-70E740481C1C}">
                <a14:useLocalDpi xmlns="" xmlns:a14="http://schemas.microsoft.com/office/drawing/2010/main" val="0"/>
              </a:ext>
            </a:extLst>
          </a:blip>
          <a:srcRect/>
          <a:stretch>
            <a:fillRect/>
          </a:stretch>
        </p:blipFill>
        <p:spPr>
          <a:xfrm>
            <a:off x="5292725" y="3789363"/>
            <a:ext cx="2713038" cy="2163762"/>
          </a:xfr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sp>
        <p:nvSpPr>
          <p:cNvPr id="36872" name="Rectangle 14"/>
          <p:cNvSpPr>
            <a:spLocks noChangeArrowheads="1"/>
          </p:cNvSpPr>
          <p:nvPr/>
        </p:nvSpPr>
        <p:spPr bwMode="auto">
          <a:xfrm>
            <a:off x="4500563" y="2924175"/>
            <a:ext cx="4321175" cy="641350"/>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a:spAutoFit/>
          </a:bodyPr>
          <a:lstStyle/>
          <a:p>
            <a:pPr algn="ctr"/>
            <a:r>
              <a:rPr lang="ru-RU" dirty="0">
                <a:latin typeface="+mj-lt"/>
              </a:rPr>
              <a:t>Выпот в </a:t>
            </a:r>
            <a:r>
              <a:rPr lang="ru-RU" dirty="0" err="1">
                <a:latin typeface="+mj-lt"/>
              </a:rPr>
              <a:t>поддиафрагмальном</a:t>
            </a:r>
            <a:r>
              <a:rPr lang="ru-RU" dirty="0">
                <a:latin typeface="+mj-lt"/>
              </a:rPr>
              <a:t> пространстве</a:t>
            </a:r>
          </a:p>
        </p:txBody>
      </p:sp>
      <p:sp>
        <p:nvSpPr>
          <p:cNvPr id="36873" name="Rectangle 15"/>
          <p:cNvSpPr>
            <a:spLocks noChangeArrowheads="1"/>
          </p:cNvSpPr>
          <p:nvPr/>
        </p:nvSpPr>
        <p:spPr bwMode="auto">
          <a:xfrm>
            <a:off x="395288" y="6021388"/>
            <a:ext cx="4321175" cy="641350"/>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a:spAutoFit/>
          </a:bodyPr>
          <a:lstStyle/>
          <a:p>
            <a:pPr algn="ctr"/>
            <a:r>
              <a:rPr lang="ru-RU" dirty="0">
                <a:latin typeface="+mj-lt"/>
              </a:rPr>
              <a:t>Выпот в полости малого таза и между петлями </a:t>
            </a:r>
            <a:r>
              <a:rPr lang="ru-RU" dirty="0" smtClean="0">
                <a:latin typeface="+mj-lt"/>
              </a:rPr>
              <a:t>кишечника</a:t>
            </a:r>
            <a:endParaRPr lang="ru-RU" dirty="0">
              <a:latin typeface="+mj-lt"/>
            </a:endParaRPr>
          </a:p>
        </p:txBody>
      </p:sp>
      <p:sp>
        <p:nvSpPr>
          <p:cNvPr id="36874" name="Rectangle 16"/>
          <p:cNvSpPr>
            <a:spLocks noChangeArrowheads="1"/>
          </p:cNvSpPr>
          <p:nvPr/>
        </p:nvSpPr>
        <p:spPr bwMode="auto">
          <a:xfrm>
            <a:off x="4572000" y="6021388"/>
            <a:ext cx="4321175" cy="366712"/>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a:spAutoFit/>
          </a:bodyPr>
          <a:lstStyle/>
          <a:p>
            <a:pPr algn="ctr"/>
            <a:r>
              <a:rPr lang="ru-RU" dirty="0">
                <a:latin typeface="+mj-lt"/>
              </a:rPr>
              <a:t>Выпот в левом боковом </a:t>
            </a:r>
            <a:r>
              <a:rPr lang="ru-RU" dirty="0" smtClean="0">
                <a:latin typeface="+mj-lt"/>
              </a:rPr>
              <a:t>канале</a:t>
            </a:r>
            <a:endParaRPr lang="ru-RU" dirty="0">
              <a:latin typeface="+mj-lt"/>
            </a:endParaRPr>
          </a:p>
        </p:txBody>
      </p:sp>
    </p:spTree>
    <p:extLst>
      <p:ext uri="{BB962C8B-B14F-4D97-AF65-F5344CB8AC3E}">
        <p14:creationId xmlns="" xmlns:p14="http://schemas.microsoft.com/office/powerpoint/2010/main" val="28105345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err="1" smtClean="0">
                <a:solidFill>
                  <a:srgbClr val="FF0000"/>
                </a:solidFill>
              </a:rPr>
              <a:t>Ушивание</a:t>
            </a:r>
            <a:r>
              <a:rPr lang="ru-RU" b="1" dirty="0" smtClean="0">
                <a:solidFill>
                  <a:srgbClr val="FF0000"/>
                </a:solidFill>
              </a:rPr>
              <a:t> прободных язв</a:t>
            </a:r>
            <a:br>
              <a:rPr lang="ru-RU" b="1" dirty="0" smtClean="0">
                <a:solidFill>
                  <a:srgbClr val="FF0000"/>
                </a:solidFill>
              </a:rPr>
            </a:br>
            <a:r>
              <a:rPr lang="ru-RU" b="1" dirty="0" smtClean="0">
                <a:solidFill>
                  <a:srgbClr val="FF0000"/>
                </a:solidFill>
              </a:rPr>
              <a:t>желудка и ДПК</a:t>
            </a:r>
            <a:endParaRPr lang="ru-RU" b="1" dirty="0">
              <a:solidFill>
                <a:srgbClr val="FF0000"/>
              </a:solidFill>
            </a:endParaRPr>
          </a:p>
        </p:txBody>
      </p:sp>
      <p:pic>
        <p:nvPicPr>
          <p:cNvPr id="37891" name="Picture 4"/>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4068763" y="1795174"/>
            <a:ext cx="4823215" cy="4093171"/>
          </a:xfr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sp>
        <p:nvSpPr>
          <p:cNvPr id="37892" name="Rectangle 7"/>
          <p:cNvSpPr>
            <a:spLocks noChangeArrowheads="1"/>
          </p:cNvSpPr>
          <p:nvPr/>
        </p:nvSpPr>
        <p:spPr bwMode="auto">
          <a:xfrm>
            <a:off x="179388" y="2133600"/>
            <a:ext cx="3889375" cy="3416320"/>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a:spAutoFit/>
          </a:bodyPr>
          <a:lstStyle/>
          <a:p>
            <a:r>
              <a:rPr lang="ru-RU" sz="2400" dirty="0">
                <a:latin typeface="+mj-lt"/>
              </a:rPr>
              <a:t>Большинство методик основано на наложении стандартных швов на </a:t>
            </a:r>
            <a:r>
              <a:rPr lang="ru-RU" sz="2400" dirty="0" err="1">
                <a:latin typeface="+mj-lt"/>
              </a:rPr>
              <a:t>перфоративное</a:t>
            </a:r>
            <a:r>
              <a:rPr lang="ru-RU" sz="2400" dirty="0">
                <a:latin typeface="+mj-lt"/>
              </a:rPr>
              <a:t> отверстие с использованием </a:t>
            </a:r>
            <a:r>
              <a:rPr lang="ru-RU" sz="2400" dirty="0" err="1">
                <a:latin typeface="+mj-lt"/>
              </a:rPr>
              <a:t>интракорпоральных</a:t>
            </a:r>
            <a:r>
              <a:rPr lang="ru-RU" sz="2400" dirty="0">
                <a:latin typeface="+mj-lt"/>
              </a:rPr>
              <a:t> улов. Может также применяться биологический клей или </a:t>
            </a:r>
            <a:r>
              <a:rPr lang="ru-RU" sz="2400" dirty="0" err="1">
                <a:latin typeface="+mj-lt"/>
              </a:rPr>
              <a:t>гемостатическая</a:t>
            </a:r>
            <a:r>
              <a:rPr lang="ru-RU" sz="2400" dirty="0">
                <a:latin typeface="+mj-lt"/>
              </a:rPr>
              <a:t> губка.</a:t>
            </a:r>
          </a:p>
        </p:txBody>
      </p:sp>
    </p:spTree>
    <p:extLst>
      <p:ext uri="{BB962C8B-B14F-4D97-AF65-F5344CB8AC3E}">
        <p14:creationId xmlns="" xmlns:p14="http://schemas.microsoft.com/office/powerpoint/2010/main" val="404175126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a:solidFill>
                  <a:srgbClr val="FF0000"/>
                </a:solidFill>
              </a:rPr>
              <a:t>Ушивание</a:t>
            </a:r>
            <a:r>
              <a:rPr lang="ru-RU" b="1" dirty="0">
                <a:solidFill>
                  <a:srgbClr val="FF0000"/>
                </a:solidFill>
              </a:rPr>
              <a:t>. Биопсия.</a:t>
            </a:r>
          </a:p>
        </p:txBody>
      </p:sp>
      <p:pic>
        <p:nvPicPr>
          <p:cNvPr id="38915" name="Picture 4"/>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4191695" y="1951642"/>
            <a:ext cx="4779841" cy="3985580"/>
          </a:xfr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sp>
        <p:nvSpPr>
          <p:cNvPr id="38916" name="Rectangle 7"/>
          <p:cNvSpPr>
            <a:spLocks noChangeArrowheads="1"/>
          </p:cNvSpPr>
          <p:nvPr/>
        </p:nvSpPr>
        <p:spPr bwMode="auto">
          <a:xfrm>
            <a:off x="179388" y="2420938"/>
            <a:ext cx="3995737" cy="3046988"/>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a:spAutoFit/>
          </a:bodyPr>
          <a:lstStyle/>
          <a:p>
            <a:pPr marL="342900" indent="-342900">
              <a:buFont typeface="Wingdings" pitchFamily="2" charset="2"/>
              <a:buChar char="§"/>
            </a:pPr>
            <a:r>
              <a:rPr lang="ru-RU" sz="2400" dirty="0" smtClean="0">
                <a:latin typeface="+mj-lt"/>
              </a:rPr>
              <a:t>Биопсия </a:t>
            </a:r>
            <a:r>
              <a:rPr lang="ru-RU" sz="2400" dirty="0">
                <a:latin typeface="+mj-lt"/>
              </a:rPr>
              <a:t>дуоденальной язвы не </a:t>
            </a:r>
            <a:r>
              <a:rPr lang="ru-RU" sz="2400" dirty="0" smtClean="0">
                <a:latin typeface="+mj-lt"/>
              </a:rPr>
              <a:t>проводится</a:t>
            </a:r>
            <a:endParaRPr lang="ru-RU" sz="2400" dirty="0">
              <a:latin typeface="+mj-lt"/>
            </a:endParaRPr>
          </a:p>
          <a:p>
            <a:pPr marL="342900" indent="-342900">
              <a:buFont typeface="Wingdings" pitchFamily="2" charset="2"/>
              <a:buChar char="§"/>
            </a:pPr>
            <a:endParaRPr lang="ru-RU" sz="2400" dirty="0">
              <a:latin typeface="+mj-lt"/>
            </a:endParaRPr>
          </a:p>
          <a:p>
            <a:pPr marL="342900" indent="-342900">
              <a:buFont typeface="Wingdings" pitchFamily="2" charset="2"/>
              <a:buChar char="§"/>
            </a:pPr>
            <a:r>
              <a:rPr lang="ru-RU" sz="2400" dirty="0" smtClean="0">
                <a:latin typeface="+mj-lt"/>
              </a:rPr>
              <a:t>Однако </a:t>
            </a:r>
            <a:r>
              <a:rPr lang="ru-RU" sz="2400" dirty="0">
                <a:latin typeface="+mj-lt"/>
              </a:rPr>
              <a:t>при язве желудка должно быть получено несколько образцов ткани для гистологического исследования краев </a:t>
            </a:r>
            <a:r>
              <a:rPr lang="ru-RU" sz="2400" dirty="0" smtClean="0">
                <a:latin typeface="+mj-lt"/>
              </a:rPr>
              <a:t>язвы</a:t>
            </a:r>
            <a:endParaRPr lang="ru-RU" sz="2400" dirty="0">
              <a:latin typeface="+mj-lt"/>
            </a:endParaRPr>
          </a:p>
        </p:txBody>
      </p:sp>
    </p:spTree>
    <p:extLst>
      <p:ext uri="{BB962C8B-B14F-4D97-AF65-F5344CB8AC3E}">
        <p14:creationId xmlns="" xmlns:p14="http://schemas.microsoft.com/office/powerpoint/2010/main" val="1061484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solidFill>
                  <a:srgbClr val="FF0000"/>
                </a:solidFill>
              </a:rPr>
              <a:t>Миниинвазивная</a:t>
            </a:r>
            <a:r>
              <a:rPr lang="ru-RU" b="1" dirty="0" smtClean="0">
                <a:solidFill>
                  <a:srgbClr val="FF0000"/>
                </a:solidFill>
              </a:rPr>
              <a:t> хирургия</a:t>
            </a:r>
            <a:endParaRPr lang="ru-RU" b="1" dirty="0">
              <a:solidFill>
                <a:srgbClr val="FF0000"/>
              </a:solidFill>
            </a:endParaRPr>
          </a:p>
        </p:txBody>
      </p:sp>
      <p:sp>
        <p:nvSpPr>
          <p:cNvPr id="3" name="Объект 2"/>
          <p:cNvSpPr>
            <a:spLocks noGrp="1"/>
          </p:cNvSpPr>
          <p:nvPr>
            <p:ph idx="1"/>
          </p:nvPr>
        </p:nvSpPr>
        <p:spPr>
          <a:xfrm>
            <a:off x="457200" y="1600200"/>
            <a:ext cx="8686800" cy="5069160"/>
          </a:xfrm>
        </p:spPr>
        <p:txBody>
          <a:bodyPr>
            <a:normAutofit fontScale="92500" lnSpcReduction="10000"/>
          </a:bodyPr>
          <a:lstStyle/>
          <a:p>
            <a:pPr>
              <a:buFont typeface="Wingdings" pitchFamily="2" charset="2"/>
              <a:buChar char="§"/>
            </a:pPr>
            <a:r>
              <a:rPr lang="ru-RU" dirty="0" smtClean="0"/>
              <a:t>Эндоскопическая хирургия</a:t>
            </a:r>
          </a:p>
          <a:p>
            <a:pPr lvl="1">
              <a:buFont typeface="Wingdings" pitchFamily="2" charset="2"/>
              <a:buChar char="§"/>
            </a:pPr>
            <a:r>
              <a:rPr lang="ru-RU" dirty="0"/>
              <a:t>ч</a:t>
            </a:r>
            <a:r>
              <a:rPr lang="ru-RU" dirty="0" smtClean="0"/>
              <a:t>ерез проколы </a:t>
            </a:r>
            <a:r>
              <a:rPr lang="ru-RU" i="1" dirty="0" smtClean="0"/>
              <a:t>(прежде всего, </a:t>
            </a:r>
            <a:r>
              <a:rPr lang="ru-RU" i="1" dirty="0" err="1" smtClean="0"/>
              <a:t>лапаро</a:t>
            </a:r>
            <a:r>
              <a:rPr lang="ru-RU" i="1" dirty="0" smtClean="0"/>
              <a:t>- и торакоскопия)</a:t>
            </a:r>
          </a:p>
          <a:p>
            <a:pPr lvl="1">
              <a:buFont typeface="Wingdings" pitchFamily="2" charset="2"/>
              <a:buChar char="§"/>
            </a:pPr>
            <a:r>
              <a:rPr lang="ru-RU" dirty="0" smtClean="0"/>
              <a:t>через естественные отверстия </a:t>
            </a:r>
            <a:r>
              <a:rPr lang="ru-RU" i="1" dirty="0" smtClean="0"/>
              <a:t>(удаление полипов желудка и толстой кишки, ЭПСТ, </a:t>
            </a:r>
            <a:r>
              <a:rPr lang="ru-RU" i="1" dirty="0" err="1" smtClean="0"/>
              <a:t>трансуретральные</a:t>
            </a:r>
            <a:r>
              <a:rPr lang="ru-RU" i="1" dirty="0" smtClean="0"/>
              <a:t> вмешательства и др.)</a:t>
            </a:r>
          </a:p>
          <a:p>
            <a:pPr>
              <a:buFont typeface="Wingdings" pitchFamily="2" charset="2"/>
              <a:buChar char="§"/>
            </a:pPr>
            <a:r>
              <a:rPr lang="ru-RU" dirty="0" err="1" smtClean="0"/>
              <a:t>Чрезкожное</a:t>
            </a:r>
            <a:r>
              <a:rPr lang="ru-RU" dirty="0" smtClean="0"/>
              <a:t> пункционное дренирование полостей и пространств под контролем УЗИ и КТ</a:t>
            </a:r>
          </a:p>
          <a:p>
            <a:pPr>
              <a:buFont typeface="Wingdings" pitchFamily="2" charset="2"/>
              <a:buChar char="§"/>
            </a:pPr>
            <a:r>
              <a:rPr lang="ru-RU" dirty="0" err="1" smtClean="0"/>
              <a:t>Эндоваскулярная</a:t>
            </a:r>
            <a:r>
              <a:rPr lang="ru-RU" dirty="0" smtClean="0"/>
              <a:t> хирургия </a:t>
            </a:r>
            <a:r>
              <a:rPr lang="ru-RU" i="1" dirty="0"/>
              <a:t>(</a:t>
            </a:r>
            <a:r>
              <a:rPr lang="ru-RU" i="1" dirty="0" err="1"/>
              <a:t>рентгенохирургия</a:t>
            </a:r>
            <a:r>
              <a:rPr lang="ru-RU" i="1" dirty="0"/>
              <a:t>, интервенционная </a:t>
            </a:r>
            <a:r>
              <a:rPr lang="ru-RU" i="1" dirty="0" smtClean="0"/>
              <a:t>кардиология, интервенционная </a:t>
            </a:r>
            <a:r>
              <a:rPr lang="ru-RU" i="1" dirty="0"/>
              <a:t>радиология</a:t>
            </a:r>
            <a:r>
              <a:rPr lang="ru-RU" i="1" dirty="0" smtClean="0"/>
              <a:t>)</a:t>
            </a:r>
            <a:endParaRPr lang="ru-RU" i="1" dirty="0"/>
          </a:p>
        </p:txBody>
      </p:sp>
    </p:spTree>
    <p:extLst>
      <p:ext uri="{BB962C8B-B14F-4D97-AF65-F5344CB8AC3E}">
        <p14:creationId xmlns="" xmlns:p14="http://schemas.microsoft.com/office/powerpoint/2010/main" val="24640744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a:solidFill>
                  <a:srgbClr val="FF0000"/>
                </a:solidFill>
              </a:rPr>
              <a:t>Ушивание</a:t>
            </a:r>
            <a:r>
              <a:rPr lang="ru-RU" b="1" dirty="0">
                <a:solidFill>
                  <a:srgbClr val="FF0000"/>
                </a:solidFill>
              </a:rPr>
              <a:t>. Наложение швов.</a:t>
            </a:r>
            <a:endParaRPr lang="ru-RU" dirty="0"/>
          </a:p>
        </p:txBody>
      </p:sp>
      <p:pic>
        <p:nvPicPr>
          <p:cNvPr id="39939" name="Picture 4"/>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4895850" y="1976007"/>
            <a:ext cx="3917891" cy="3793973"/>
          </a:xfr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sp>
        <p:nvSpPr>
          <p:cNvPr id="39940" name="Rectangle 7"/>
          <p:cNvSpPr>
            <a:spLocks noChangeArrowheads="1"/>
          </p:cNvSpPr>
          <p:nvPr/>
        </p:nvSpPr>
        <p:spPr bwMode="auto">
          <a:xfrm>
            <a:off x="323850" y="2349500"/>
            <a:ext cx="4572000" cy="3046988"/>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a:spAutoFit/>
          </a:bodyPr>
          <a:lstStyle/>
          <a:p>
            <a:pPr marL="342900" indent="-342900">
              <a:buFont typeface="Wingdings" pitchFamily="2" charset="2"/>
              <a:buChar char="§"/>
            </a:pPr>
            <a:r>
              <a:rPr lang="ru-RU" sz="2400" dirty="0">
                <a:latin typeface="+mj-lt"/>
              </a:rPr>
              <a:t> Для </a:t>
            </a:r>
            <a:r>
              <a:rPr lang="ru-RU" sz="2400" dirty="0" err="1">
                <a:latin typeface="+mj-lt"/>
              </a:rPr>
              <a:t>ушивания</a:t>
            </a:r>
            <a:r>
              <a:rPr lang="ru-RU" sz="2400" dirty="0">
                <a:latin typeface="+mj-lt"/>
              </a:rPr>
              <a:t> используется медленно рассасывающийся или не рассасывающийся материал (2/0 или 3/0</a:t>
            </a:r>
            <a:r>
              <a:rPr lang="ru-RU" sz="2400" dirty="0" smtClean="0">
                <a:latin typeface="+mj-lt"/>
              </a:rPr>
              <a:t>)</a:t>
            </a:r>
            <a:endParaRPr lang="ru-RU" sz="2400" dirty="0">
              <a:latin typeface="+mj-lt"/>
            </a:endParaRPr>
          </a:p>
          <a:p>
            <a:pPr marL="342900" indent="-342900">
              <a:buFont typeface="Wingdings" pitchFamily="2" charset="2"/>
              <a:buChar char="§"/>
            </a:pPr>
            <a:endParaRPr lang="ru-RU" sz="2400" dirty="0">
              <a:latin typeface="+mj-lt"/>
            </a:endParaRPr>
          </a:p>
          <a:p>
            <a:pPr marL="342900" indent="-342900">
              <a:buFont typeface="Wingdings" pitchFamily="2" charset="2"/>
              <a:buChar char="§"/>
            </a:pPr>
            <a:r>
              <a:rPr lang="ru-RU" sz="2400" dirty="0">
                <a:latin typeface="+mj-lt"/>
              </a:rPr>
              <a:t> Шов должен быть непрерывным с поперечными </a:t>
            </a:r>
            <a:r>
              <a:rPr lang="ru-RU" sz="2400" dirty="0" smtClean="0">
                <a:latin typeface="+mj-lt"/>
              </a:rPr>
              <a:t>стежками</a:t>
            </a:r>
            <a:endParaRPr lang="ru-RU" sz="2400" dirty="0">
              <a:latin typeface="+mj-lt"/>
            </a:endParaRPr>
          </a:p>
        </p:txBody>
      </p:sp>
    </p:spTree>
    <p:extLst>
      <p:ext uri="{BB962C8B-B14F-4D97-AF65-F5344CB8AC3E}">
        <p14:creationId xmlns="" xmlns:p14="http://schemas.microsoft.com/office/powerpoint/2010/main" val="131374523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err="1">
                <a:solidFill>
                  <a:srgbClr val="FF0000"/>
                </a:solidFill>
              </a:rPr>
              <a:t>Ушивание</a:t>
            </a:r>
            <a:r>
              <a:rPr lang="ru-RU" b="1" dirty="0">
                <a:solidFill>
                  <a:srgbClr val="FF0000"/>
                </a:solidFill>
              </a:rPr>
              <a:t>. Дополнительная защита.</a:t>
            </a:r>
            <a:endParaRPr lang="ru-RU" dirty="0"/>
          </a:p>
        </p:txBody>
      </p:sp>
      <p:pic>
        <p:nvPicPr>
          <p:cNvPr id="40963" name="Picture 4"/>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899592" y="3140968"/>
            <a:ext cx="7621064" cy="3457143"/>
          </a:xfr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sp>
        <p:nvSpPr>
          <p:cNvPr id="40964" name="Rectangle 7"/>
          <p:cNvSpPr>
            <a:spLocks noChangeArrowheads="1"/>
          </p:cNvSpPr>
          <p:nvPr/>
        </p:nvSpPr>
        <p:spPr bwMode="auto">
          <a:xfrm>
            <a:off x="755650" y="1556792"/>
            <a:ext cx="7632700" cy="1569660"/>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a:spAutoFit/>
          </a:bodyPr>
          <a:lstStyle/>
          <a:p>
            <a:pPr algn="ctr"/>
            <a:r>
              <a:rPr lang="ru-RU" sz="2400" dirty="0">
                <a:latin typeface="+mj-lt"/>
              </a:rPr>
              <a:t>После </a:t>
            </a:r>
            <a:r>
              <a:rPr lang="ru-RU" sz="2400" dirty="0" err="1">
                <a:latin typeface="+mj-lt"/>
              </a:rPr>
              <a:t>ушивания</a:t>
            </a:r>
            <a:r>
              <a:rPr lang="ru-RU" sz="2400" dirty="0">
                <a:latin typeface="+mj-lt"/>
              </a:rPr>
              <a:t> может быть выполнена </a:t>
            </a:r>
            <a:r>
              <a:rPr lang="ru-RU" sz="2400" dirty="0" err="1">
                <a:latin typeface="+mj-lt"/>
              </a:rPr>
              <a:t>оментопластика</a:t>
            </a:r>
            <a:r>
              <a:rPr lang="ru-RU" sz="2400" dirty="0">
                <a:latin typeface="+mj-lt"/>
              </a:rPr>
              <a:t> – свободный край пряди большого сальника фиксируется к стенке двенадцатиперстной кишки поперечными </a:t>
            </a:r>
            <a:r>
              <a:rPr lang="ru-RU" sz="2400" dirty="0" smtClean="0">
                <a:latin typeface="+mj-lt"/>
              </a:rPr>
              <a:t>швами</a:t>
            </a:r>
            <a:endParaRPr lang="ru-RU" sz="2400" dirty="0">
              <a:latin typeface="+mj-lt"/>
            </a:endParaRPr>
          </a:p>
        </p:txBody>
      </p:sp>
    </p:spTree>
    <p:extLst>
      <p:ext uri="{BB962C8B-B14F-4D97-AF65-F5344CB8AC3E}">
        <p14:creationId xmlns="" xmlns:p14="http://schemas.microsoft.com/office/powerpoint/2010/main" val="59407128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9" name="Rectangle 5"/>
          <p:cNvSpPr>
            <a:spLocks noGrp="1" noChangeArrowheads="1"/>
          </p:cNvSpPr>
          <p:nvPr>
            <p:ph type="title"/>
          </p:nvPr>
        </p:nvSpPr>
        <p:spPr>
          <a:xfrm>
            <a:off x="468313" y="188913"/>
            <a:ext cx="8229600" cy="1371600"/>
          </a:xfrm>
        </p:spPr>
        <p:txBody>
          <a:bodyPr>
            <a:normAutofit/>
          </a:bodyPr>
          <a:lstStyle/>
          <a:p>
            <a:pPr>
              <a:defRPr/>
            </a:pPr>
            <a:r>
              <a:rPr lang="ru-RU" sz="4000" b="1" dirty="0" err="1">
                <a:solidFill>
                  <a:srgbClr val="FF0000"/>
                </a:solidFill>
              </a:rPr>
              <a:t>Ушивание</a:t>
            </a:r>
            <a:r>
              <a:rPr lang="ru-RU" sz="4000" b="1" dirty="0">
                <a:solidFill>
                  <a:srgbClr val="FF0000"/>
                </a:solidFill>
              </a:rPr>
              <a:t>. Профилактика стеноза.</a:t>
            </a:r>
          </a:p>
        </p:txBody>
      </p:sp>
      <p:pic>
        <p:nvPicPr>
          <p:cNvPr id="43011" name="Picture 4"/>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a:xfrm>
            <a:off x="4930775" y="1989138"/>
            <a:ext cx="4213225" cy="4114800"/>
          </a:xfr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sp>
        <p:nvSpPr>
          <p:cNvPr id="43012" name="Rectangle 7"/>
          <p:cNvSpPr>
            <a:spLocks noChangeArrowheads="1"/>
          </p:cNvSpPr>
          <p:nvPr/>
        </p:nvSpPr>
        <p:spPr bwMode="auto">
          <a:xfrm>
            <a:off x="179388" y="1844675"/>
            <a:ext cx="4572000" cy="4524315"/>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a:spAutoFit/>
          </a:bodyPr>
          <a:lstStyle/>
          <a:p>
            <a:pPr marL="342900" indent="-342900">
              <a:buFont typeface="Wingdings" pitchFamily="2" charset="2"/>
              <a:buChar char="§"/>
            </a:pPr>
            <a:r>
              <a:rPr lang="ru-RU" sz="2400" dirty="0" smtClean="0">
                <a:latin typeface="+mj-lt"/>
              </a:rPr>
              <a:t>Для </a:t>
            </a:r>
            <a:r>
              <a:rPr lang="ru-RU" sz="2400" dirty="0">
                <a:latin typeface="+mj-lt"/>
              </a:rPr>
              <a:t>предотвращения стеноза </a:t>
            </a:r>
            <a:r>
              <a:rPr lang="ru-RU" sz="2400" dirty="0" err="1">
                <a:latin typeface="+mj-lt"/>
              </a:rPr>
              <a:t>пилородуоденального</a:t>
            </a:r>
            <a:r>
              <a:rPr lang="ru-RU" sz="2400" dirty="0">
                <a:latin typeface="+mj-lt"/>
              </a:rPr>
              <a:t> канала, нередко возникающего при длительно текущих хронических язвах, может быть выполнена </a:t>
            </a:r>
            <a:r>
              <a:rPr lang="ru-RU" sz="2400" dirty="0" err="1">
                <a:latin typeface="+mj-lt"/>
              </a:rPr>
              <a:t>пилоропластика</a:t>
            </a:r>
            <a:r>
              <a:rPr lang="ru-RU" sz="2400" dirty="0">
                <a:latin typeface="+mj-lt"/>
              </a:rPr>
              <a:t>. </a:t>
            </a:r>
          </a:p>
          <a:p>
            <a:pPr marL="342900" indent="-342900">
              <a:buFont typeface="Wingdings" pitchFamily="2" charset="2"/>
              <a:buChar char="§"/>
            </a:pPr>
            <a:endParaRPr lang="ru-RU" sz="2400" dirty="0">
              <a:latin typeface="+mj-lt"/>
            </a:endParaRPr>
          </a:p>
          <a:p>
            <a:pPr marL="342900" indent="-342900">
              <a:buFont typeface="Wingdings" pitchFamily="2" charset="2"/>
              <a:buChar char="§"/>
            </a:pPr>
            <a:r>
              <a:rPr lang="ru-RU" sz="2400" dirty="0">
                <a:latin typeface="+mj-lt"/>
              </a:rPr>
              <a:t> Решение о необходимости этого дополнения операции может быть принято по данным </a:t>
            </a:r>
            <a:r>
              <a:rPr lang="ru-RU" sz="2400" dirty="0" err="1">
                <a:latin typeface="+mj-lt"/>
              </a:rPr>
              <a:t>гастродуоденоскопии</a:t>
            </a:r>
            <a:r>
              <a:rPr lang="ru-RU" sz="2400" dirty="0">
                <a:latin typeface="+mj-lt"/>
              </a:rPr>
              <a:t>.</a:t>
            </a:r>
          </a:p>
        </p:txBody>
      </p:sp>
    </p:spTree>
    <p:extLst>
      <p:ext uri="{BB962C8B-B14F-4D97-AF65-F5344CB8AC3E}">
        <p14:creationId xmlns="" xmlns:p14="http://schemas.microsoft.com/office/powerpoint/2010/main" val="321472745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7" name="Rectangle 5"/>
          <p:cNvSpPr>
            <a:spLocks noGrp="1" noChangeArrowheads="1"/>
          </p:cNvSpPr>
          <p:nvPr>
            <p:ph type="title"/>
          </p:nvPr>
        </p:nvSpPr>
        <p:spPr>
          <a:xfrm>
            <a:off x="468313" y="404813"/>
            <a:ext cx="8229600" cy="1143000"/>
          </a:xfrm>
        </p:spPr>
        <p:txBody>
          <a:bodyPr>
            <a:noAutofit/>
          </a:bodyPr>
          <a:lstStyle/>
          <a:p>
            <a:pPr>
              <a:defRPr/>
            </a:pPr>
            <a:r>
              <a:rPr lang="ru-RU" sz="4000" b="1" dirty="0">
                <a:solidFill>
                  <a:srgbClr val="FF0000"/>
                </a:solidFill>
              </a:rPr>
              <a:t>Завершение операции. </a:t>
            </a:r>
            <a:br>
              <a:rPr lang="ru-RU" sz="4000" b="1" dirty="0">
                <a:solidFill>
                  <a:srgbClr val="FF0000"/>
                </a:solidFill>
              </a:rPr>
            </a:br>
            <a:r>
              <a:rPr lang="ru-RU" sz="4000" b="1" dirty="0">
                <a:solidFill>
                  <a:srgbClr val="FF0000"/>
                </a:solidFill>
              </a:rPr>
              <a:t>Промывание брюшной полости</a:t>
            </a:r>
            <a:r>
              <a:rPr lang="ru-RU" sz="4000" b="1" dirty="0" smtClean="0">
                <a:solidFill>
                  <a:srgbClr val="FF0000"/>
                </a:solidFill>
              </a:rPr>
              <a:t>.</a:t>
            </a:r>
            <a:endParaRPr lang="ru-RU" sz="4000" b="1" dirty="0">
              <a:solidFill>
                <a:srgbClr val="FF0000"/>
              </a:solidFill>
            </a:endParaRPr>
          </a:p>
        </p:txBody>
      </p:sp>
      <p:pic>
        <p:nvPicPr>
          <p:cNvPr id="44035" name="Picture 4"/>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a:xfrm>
            <a:off x="4556125" y="1916113"/>
            <a:ext cx="4587875" cy="3968750"/>
          </a:xfr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sp>
        <p:nvSpPr>
          <p:cNvPr id="44036" name="Rectangle 7"/>
          <p:cNvSpPr>
            <a:spLocks noChangeArrowheads="1"/>
          </p:cNvSpPr>
          <p:nvPr/>
        </p:nvSpPr>
        <p:spPr bwMode="auto">
          <a:xfrm>
            <a:off x="179388" y="1773238"/>
            <a:ext cx="4572000" cy="4154984"/>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a:spAutoFit/>
          </a:bodyPr>
          <a:lstStyle/>
          <a:p>
            <a:r>
              <a:rPr lang="ru-RU" sz="2400" dirty="0" err="1">
                <a:latin typeface="+mj-lt"/>
              </a:rPr>
              <a:t>Перитонеальный</a:t>
            </a:r>
            <a:r>
              <a:rPr lang="ru-RU" sz="2400" dirty="0">
                <a:latin typeface="+mj-lt"/>
              </a:rPr>
              <a:t> </a:t>
            </a:r>
            <a:r>
              <a:rPr lang="ru-RU" sz="2400" dirty="0" err="1">
                <a:latin typeface="+mj-lt"/>
              </a:rPr>
              <a:t>лаваж</a:t>
            </a:r>
            <a:r>
              <a:rPr lang="ru-RU" sz="2400" dirty="0">
                <a:latin typeface="+mj-lt"/>
              </a:rPr>
              <a:t> проводится теплым физиологическим раствором объемом от 4 до 6 л с использованием устройства для аспирации-ирригации. При необходимости перемещения жидкости в брюшной полости, положение операционного стола может быть изменено. Остаточная жидкость удаляется.</a:t>
            </a:r>
          </a:p>
        </p:txBody>
      </p:sp>
    </p:spTree>
    <p:extLst>
      <p:ext uri="{BB962C8B-B14F-4D97-AF65-F5344CB8AC3E}">
        <p14:creationId xmlns="" xmlns:p14="http://schemas.microsoft.com/office/powerpoint/2010/main" val="359794953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5" name="Rectangle 5"/>
          <p:cNvSpPr>
            <a:spLocks noGrp="1" noChangeArrowheads="1"/>
          </p:cNvSpPr>
          <p:nvPr>
            <p:ph type="title"/>
          </p:nvPr>
        </p:nvSpPr>
        <p:spPr>
          <a:xfrm>
            <a:off x="0" y="381000"/>
            <a:ext cx="9144000" cy="815975"/>
          </a:xfrm>
        </p:spPr>
        <p:txBody>
          <a:bodyPr>
            <a:normAutofit/>
          </a:bodyPr>
          <a:lstStyle/>
          <a:p>
            <a:pPr>
              <a:defRPr/>
            </a:pPr>
            <a:r>
              <a:rPr lang="ru-RU" sz="4000" b="1" dirty="0">
                <a:solidFill>
                  <a:srgbClr val="FF0000"/>
                </a:solidFill>
              </a:rPr>
              <a:t>Завершение операции. Дренирование.</a:t>
            </a:r>
          </a:p>
        </p:txBody>
      </p:sp>
      <p:pic>
        <p:nvPicPr>
          <p:cNvPr id="45059" name="Picture 4"/>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a:xfrm>
            <a:off x="4954588" y="1989138"/>
            <a:ext cx="4189412" cy="3609975"/>
          </a:xfr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sp>
        <p:nvSpPr>
          <p:cNvPr id="45060" name="Rectangle 7"/>
          <p:cNvSpPr>
            <a:spLocks noChangeArrowheads="1"/>
          </p:cNvSpPr>
          <p:nvPr/>
        </p:nvSpPr>
        <p:spPr bwMode="auto">
          <a:xfrm>
            <a:off x="0" y="1196975"/>
            <a:ext cx="5148263" cy="5016758"/>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a:spAutoFit/>
          </a:bodyPr>
          <a:lstStyle/>
          <a:p>
            <a:pPr marL="342900" indent="-342900">
              <a:buFont typeface="Wingdings" pitchFamily="2" charset="2"/>
              <a:buChar char="§"/>
            </a:pPr>
            <a:r>
              <a:rPr lang="ru-RU" sz="2000" dirty="0" smtClean="0">
                <a:latin typeface="+mj-lt"/>
              </a:rPr>
              <a:t>Обычно </a:t>
            </a:r>
            <a:r>
              <a:rPr lang="ru-RU" sz="2000" dirty="0">
                <a:latin typeface="+mj-lt"/>
              </a:rPr>
              <a:t>дренирование брюшной полости выполняется силиконовыми дренажами диаметром от 12 до 15 </a:t>
            </a:r>
            <a:r>
              <a:rPr lang="ru-RU" sz="2000" dirty="0" err="1">
                <a:latin typeface="+mj-lt"/>
              </a:rPr>
              <a:t>Fr</a:t>
            </a:r>
            <a:r>
              <a:rPr lang="ru-RU" sz="2000" dirty="0">
                <a:latin typeface="+mj-lt"/>
              </a:rPr>
              <a:t>. </a:t>
            </a:r>
          </a:p>
          <a:p>
            <a:pPr marL="342900" indent="-342900">
              <a:buFont typeface="Wingdings" pitchFamily="2" charset="2"/>
              <a:buChar char="§"/>
            </a:pPr>
            <a:r>
              <a:rPr lang="ru-RU" sz="2000" dirty="0">
                <a:latin typeface="+mj-lt"/>
              </a:rPr>
              <a:t> В зависимости от распространенности и выраженности перитонита устанавливаются от 1 до 3 дренажей: основной дренаж подводится к месту </a:t>
            </a:r>
            <a:r>
              <a:rPr lang="ru-RU" sz="2000" dirty="0" err="1">
                <a:latin typeface="+mj-lt"/>
              </a:rPr>
              <a:t>ушивания</a:t>
            </a:r>
            <a:r>
              <a:rPr lang="ru-RU" sz="2000" dirty="0">
                <a:latin typeface="+mj-lt"/>
              </a:rPr>
              <a:t> </a:t>
            </a:r>
            <a:r>
              <a:rPr lang="ru-RU" sz="2000" dirty="0" err="1">
                <a:latin typeface="+mj-lt"/>
              </a:rPr>
              <a:t>перфоративного</a:t>
            </a:r>
            <a:r>
              <a:rPr lang="ru-RU" sz="2000" dirty="0">
                <a:latin typeface="+mj-lt"/>
              </a:rPr>
              <a:t> отверстия (вводится через троакар, установленный в проекции правого бокового канала). </a:t>
            </a:r>
          </a:p>
          <a:p>
            <a:pPr marL="342900" indent="-342900">
              <a:buFont typeface="Wingdings" pitchFamily="2" charset="2"/>
              <a:buChar char="§"/>
            </a:pPr>
            <a:r>
              <a:rPr lang="ru-RU" sz="2000" dirty="0">
                <a:latin typeface="+mj-lt"/>
              </a:rPr>
              <a:t> Дренажи могут быть установлены в полость малого таза (вводится через троакар, установленный в проекции левого бокового канала) и в </a:t>
            </a:r>
            <a:r>
              <a:rPr lang="ru-RU" sz="2000" dirty="0" err="1">
                <a:latin typeface="+mj-lt"/>
              </a:rPr>
              <a:t>поддиафрагмальное</a:t>
            </a:r>
            <a:r>
              <a:rPr lang="ru-RU" sz="2000" dirty="0">
                <a:latin typeface="+mj-lt"/>
              </a:rPr>
              <a:t> пространство (вводится через </a:t>
            </a:r>
            <a:r>
              <a:rPr lang="ru-RU" sz="2000" dirty="0" err="1">
                <a:latin typeface="+mj-lt"/>
              </a:rPr>
              <a:t>субксифоидальный</a:t>
            </a:r>
            <a:r>
              <a:rPr lang="ru-RU" sz="2000" dirty="0">
                <a:latin typeface="+mj-lt"/>
              </a:rPr>
              <a:t> порт).</a:t>
            </a:r>
          </a:p>
        </p:txBody>
      </p:sp>
    </p:spTree>
    <p:extLst>
      <p:ext uri="{BB962C8B-B14F-4D97-AF65-F5344CB8AC3E}">
        <p14:creationId xmlns="" xmlns:p14="http://schemas.microsoft.com/office/powerpoint/2010/main" val="316350604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0" y="125413"/>
            <a:ext cx="9144000" cy="1143000"/>
          </a:xfrm>
        </p:spPr>
        <p:txBody>
          <a:bodyPr>
            <a:noAutofit/>
          </a:bodyPr>
          <a:lstStyle/>
          <a:p>
            <a:pPr>
              <a:defRPr/>
            </a:pPr>
            <a:r>
              <a:rPr lang="ru-RU" sz="4000" b="1" dirty="0" err="1">
                <a:solidFill>
                  <a:srgbClr val="FF0000"/>
                </a:solidFill>
              </a:rPr>
              <a:t>Лапароскопическая</a:t>
            </a:r>
            <a:r>
              <a:rPr lang="ru-RU" sz="4000" b="1" dirty="0">
                <a:solidFill>
                  <a:srgbClr val="FF0000"/>
                </a:solidFill>
              </a:rPr>
              <a:t> хирургия острого </a:t>
            </a:r>
            <a:r>
              <a:rPr lang="ru-RU" sz="4000" b="1" dirty="0" smtClean="0">
                <a:solidFill>
                  <a:srgbClr val="FF0000"/>
                </a:solidFill>
              </a:rPr>
              <a:t>аппендицита</a:t>
            </a:r>
            <a:endParaRPr lang="ru-RU" sz="4000" dirty="0">
              <a:solidFill>
                <a:srgbClr val="FF0000"/>
              </a:solidFill>
              <a:effectLst/>
            </a:endParaRPr>
          </a:p>
        </p:txBody>
      </p:sp>
      <p:sp>
        <p:nvSpPr>
          <p:cNvPr id="64515" name="Rectangle 3"/>
          <p:cNvSpPr>
            <a:spLocks noGrp="1" noChangeArrowheads="1"/>
          </p:cNvSpPr>
          <p:nvPr>
            <p:ph type="body" idx="1"/>
          </p:nvPr>
        </p:nvSpPr>
        <p:spPr>
          <a:xfrm>
            <a:off x="107950" y="3143250"/>
            <a:ext cx="8964613" cy="3094038"/>
          </a:xfrm>
          <a:noFill/>
          <a:extLst>
            <a:ext uri="{909E8E84-426E-40DD-AFC4-6F175D3DCCD1}">
              <a14:hiddenFill xmlns="" xmlns:a14="http://schemas.microsoft.com/office/drawing/2010/main">
                <a:solidFill>
                  <a:srgbClr xmlns:mc="http://schemas.openxmlformats.org/markup-compatibility/2006" val="FFFFFF" mc:Ignorable=""/>
                </a:solidFill>
              </a14:hiddenFill>
            </a:ext>
          </a:extLst>
        </p:spPr>
        <p:txBody>
          <a:bodyPr/>
          <a:lstStyle/>
          <a:p>
            <a:pPr>
              <a:buFont typeface="Wingdings" pitchFamily="2" charset="2"/>
              <a:buChar char="§"/>
            </a:pPr>
            <a:r>
              <a:rPr lang="ru-RU" sz="2800" dirty="0" smtClean="0">
                <a:effectLst/>
              </a:rPr>
              <a:t>Имеют до</a:t>
            </a:r>
            <a:r>
              <a:rPr lang="en-US" sz="2800" dirty="0" smtClean="0">
                <a:effectLst/>
              </a:rPr>
              <a:t> </a:t>
            </a:r>
            <a:r>
              <a:rPr lang="ru-RU" sz="2800" dirty="0" smtClean="0">
                <a:effectLst/>
              </a:rPr>
              <a:t>12-13%</a:t>
            </a:r>
            <a:r>
              <a:rPr lang="en-US" sz="2800" dirty="0" smtClean="0">
                <a:effectLst/>
              </a:rPr>
              <a:t> </a:t>
            </a:r>
            <a:r>
              <a:rPr lang="ru-RU" sz="2800" dirty="0" smtClean="0">
                <a:effectLst/>
              </a:rPr>
              <a:t>диагностических ошибок</a:t>
            </a:r>
          </a:p>
          <a:p>
            <a:pPr>
              <a:buFont typeface="Wingdings" pitchFamily="2" charset="2"/>
              <a:buChar char="§"/>
            </a:pPr>
            <a:r>
              <a:rPr lang="ru-RU" sz="2800" dirty="0" smtClean="0">
                <a:effectLst/>
              </a:rPr>
              <a:t>Удаляют неизмененный или вторично измененный аппендикс почти в 30% случаев</a:t>
            </a:r>
          </a:p>
          <a:p>
            <a:pPr>
              <a:buFont typeface="Wingdings" pitchFamily="2" charset="2"/>
              <a:buChar char="§"/>
            </a:pPr>
            <a:r>
              <a:rPr lang="ru-RU" sz="2800" dirty="0" smtClean="0">
                <a:effectLst/>
              </a:rPr>
              <a:t>Частота развития раневой инфекции в послеоперационном периоде достигает 10-18%</a:t>
            </a:r>
          </a:p>
        </p:txBody>
      </p:sp>
      <p:sp>
        <p:nvSpPr>
          <p:cNvPr id="64516" name="Text Box 4"/>
          <p:cNvSpPr txBox="1">
            <a:spLocks noChangeArrowheads="1"/>
          </p:cNvSpPr>
          <p:nvPr/>
        </p:nvSpPr>
        <p:spPr bwMode="auto">
          <a:xfrm>
            <a:off x="107950" y="1838274"/>
            <a:ext cx="8964613" cy="1079399"/>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lIns="90000" tIns="46800" rIns="90000" bIns="4680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ru-RU" sz="3200" b="1" i="1" dirty="0">
                <a:solidFill>
                  <a:srgbClr val="0000FF"/>
                </a:solidFill>
                <a:latin typeface="+mj-lt"/>
              </a:rPr>
              <a:t>Клиники</a:t>
            </a:r>
            <a:r>
              <a:rPr lang="en-US" sz="3200" b="1" i="1" dirty="0">
                <a:solidFill>
                  <a:srgbClr val="0000FF"/>
                </a:solidFill>
                <a:latin typeface="+mj-lt"/>
              </a:rPr>
              <a:t>, </a:t>
            </a:r>
            <a:r>
              <a:rPr lang="ru-RU" sz="3200" b="1" i="1" dirty="0">
                <a:solidFill>
                  <a:srgbClr val="0000FF"/>
                </a:solidFill>
                <a:latin typeface="+mj-lt"/>
              </a:rPr>
              <a:t>не применяющие лапароскопию для диагностики и лечения острого аппендицита:</a:t>
            </a:r>
          </a:p>
        </p:txBody>
      </p:sp>
    </p:spTree>
    <p:extLst>
      <p:ext uri="{BB962C8B-B14F-4D97-AF65-F5344CB8AC3E}">
        <p14:creationId xmlns="" xmlns:p14="http://schemas.microsoft.com/office/powerpoint/2010/main" val="256008929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descr="appy3"/>
          <p:cNvPicPr>
            <a:picLocks noGrp="1" noChangeAspect="1" noChangeArrowheads="1"/>
          </p:cNvPicPr>
          <p:nvPr>
            <p:ph sz="half" idx="1"/>
          </p:nvPr>
        </p:nvPicPr>
        <p:blipFill>
          <a:blip r:embed="rId4" cstate="print">
            <a:lum contrast="22000"/>
            <a:extLst>
              <a:ext uri="{28A0092B-C50C-407E-A947-70E740481C1C}">
                <a14:useLocalDpi xmlns="" xmlns:a14="http://schemas.microsoft.com/office/drawing/2010/main" val="0"/>
              </a:ext>
            </a:extLst>
          </a:blip>
          <a:srcRect/>
          <a:stretch>
            <a:fillRect/>
          </a:stretch>
        </p:blipFill>
        <p:spPr>
          <a:xfrm>
            <a:off x="4067175" y="1341438"/>
            <a:ext cx="1831975" cy="1373187"/>
          </a:xfrm>
          <a:noFill/>
          <a:ln w="25400">
            <a:solidFill>
              <a:schemeClr val="tx1"/>
            </a:solidFill>
          </a:ln>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5124" name="Picture 3" descr="Безымянный11"/>
          <p:cNvPicPr>
            <a:picLocks noGrp="1" noChangeAspect="1" noChangeArrowheads="1"/>
          </p:cNvPicPr>
          <p:nvPr>
            <p:ph sz="quarter" idx="2"/>
          </p:nvPr>
        </p:nvPicPr>
        <p:blipFill>
          <a:blip r:embed="rId5" cstate="print">
            <a:extLst>
              <a:ext uri="{28A0092B-C50C-407E-A947-70E740481C1C}">
                <a14:useLocalDpi xmlns="" xmlns:a14="http://schemas.microsoft.com/office/drawing/2010/main" val="0"/>
              </a:ext>
            </a:extLst>
          </a:blip>
          <a:srcRect/>
          <a:stretch>
            <a:fillRect/>
          </a:stretch>
        </p:blipFill>
        <p:spPr>
          <a:xfrm>
            <a:off x="250825" y="4221163"/>
            <a:ext cx="1789113" cy="1192212"/>
          </a:xfrm>
          <a:noFill/>
          <a:ln w="25400">
            <a:solidFill>
              <a:schemeClr val="tx1"/>
            </a:solidFill>
          </a:ln>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5125" name="Picture 4" descr="Picture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911975" y="4724400"/>
            <a:ext cx="1824038" cy="1368425"/>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xmlns:mc="http://schemas.openxmlformats.org/markup-compatibility/2006" val="FFFFFF" mc:Ignorable=""/>
                </a:solidFill>
              </a14:hiddenFill>
            </a:ext>
          </a:extLst>
        </p:spPr>
      </p:pic>
      <p:sp>
        <p:nvSpPr>
          <p:cNvPr id="258053" name="Rectangle 5"/>
          <p:cNvSpPr>
            <a:spLocks noChangeArrowheads="1"/>
          </p:cNvSpPr>
          <p:nvPr/>
        </p:nvSpPr>
        <p:spPr bwMode="auto">
          <a:xfrm>
            <a:off x="3276600" y="5805488"/>
            <a:ext cx="2808288" cy="863600"/>
          </a:xfrm>
          <a:prstGeom prst="rect">
            <a:avLst/>
          </a:prstGeom>
          <a:noFill/>
          <a:ln w="9525">
            <a:noFill/>
            <a:miter lim="800000"/>
            <a:headEnd/>
            <a:tailEnd/>
          </a:ln>
          <a:effectLst/>
        </p:spPr>
        <p:txBody>
          <a:bodyPr anchor="ctr"/>
          <a:lstStyle/>
          <a:p>
            <a:pPr algn="ctr">
              <a:defRPr/>
            </a:pPr>
            <a:endParaRPr lang="ru-RU" sz="4400">
              <a:solidFill>
                <a:schemeClr val="tx2"/>
              </a:solidFill>
              <a:effectLst>
                <a:outerShdw blurRad="38100" dist="38100" dir="2700000" algn="tl">
                  <a:srgbClr val="000000"/>
                </a:outerShdw>
              </a:effectLst>
              <a:latin typeface="Tahoma" charset="0"/>
            </a:endParaRPr>
          </a:p>
        </p:txBody>
      </p:sp>
      <p:sp>
        <p:nvSpPr>
          <p:cNvPr id="258054" name="Rectangle 6"/>
          <p:cNvSpPr>
            <a:spLocks noChangeArrowheads="1"/>
          </p:cNvSpPr>
          <p:nvPr/>
        </p:nvSpPr>
        <p:spPr bwMode="auto">
          <a:xfrm>
            <a:off x="3348038" y="5805488"/>
            <a:ext cx="2808287" cy="863600"/>
          </a:xfrm>
          <a:prstGeom prst="rect">
            <a:avLst/>
          </a:prstGeom>
          <a:noFill/>
          <a:ln w="9525">
            <a:noFill/>
            <a:miter lim="800000"/>
            <a:headEnd/>
            <a:tailEnd/>
          </a:ln>
          <a:effectLst/>
        </p:spPr>
        <p:txBody>
          <a:bodyPr anchor="ctr"/>
          <a:lstStyle/>
          <a:p>
            <a:pPr algn="ctr">
              <a:defRPr/>
            </a:pPr>
            <a:endParaRPr lang="ru-RU" sz="4400">
              <a:solidFill>
                <a:schemeClr val="tx2"/>
              </a:solidFill>
              <a:effectLst>
                <a:outerShdw blurRad="38100" dist="38100" dir="2700000" algn="tl">
                  <a:srgbClr val="000000"/>
                </a:outerShdw>
              </a:effectLst>
              <a:latin typeface="Tahoma" charset="0"/>
            </a:endParaRPr>
          </a:p>
        </p:txBody>
      </p:sp>
      <p:sp>
        <p:nvSpPr>
          <p:cNvPr id="258055" name="Rectangle 7"/>
          <p:cNvSpPr>
            <a:spLocks noChangeArrowheads="1"/>
          </p:cNvSpPr>
          <p:nvPr/>
        </p:nvSpPr>
        <p:spPr bwMode="auto">
          <a:xfrm>
            <a:off x="0" y="260350"/>
            <a:ext cx="9144000" cy="863600"/>
          </a:xfrm>
          <a:prstGeom prst="rect">
            <a:avLst/>
          </a:prstGeom>
          <a:noFill/>
          <a:ln w="9525">
            <a:noFill/>
            <a:miter lim="800000"/>
            <a:headEnd/>
            <a:tailEnd/>
          </a:ln>
          <a:effectLst/>
        </p:spPr>
        <p:txBody>
          <a:bodyPr anchor="ctr"/>
          <a:lstStyle/>
          <a:p>
            <a:pPr algn="ctr">
              <a:defRPr/>
            </a:pPr>
            <a:r>
              <a:rPr lang="ru-RU" sz="4400" b="1" dirty="0">
                <a:solidFill>
                  <a:srgbClr val="FF0000"/>
                </a:solidFill>
                <a:latin typeface="+mj-lt"/>
                <a:cs typeface="Sakkal Majalla" pitchFamily="2" charset="-78"/>
              </a:rPr>
              <a:t>Методы обработки </a:t>
            </a:r>
            <a:r>
              <a:rPr lang="ru-RU" sz="4400" b="1" dirty="0" smtClean="0">
                <a:solidFill>
                  <a:srgbClr val="FF0000"/>
                </a:solidFill>
                <a:latin typeface="+mj-lt"/>
                <a:cs typeface="Sakkal Majalla" pitchFamily="2" charset="-78"/>
              </a:rPr>
              <a:t>отростка</a:t>
            </a:r>
            <a:endParaRPr lang="ru-RU" sz="4400" b="1" dirty="0">
              <a:solidFill>
                <a:srgbClr val="FF0000"/>
              </a:solidFill>
              <a:latin typeface="+mj-lt"/>
              <a:cs typeface="Sakkal Majalla" pitchFamily="2" charset="-78"/>
            </a:endParaRPr>
          </a:p>
        </p:txBody>
      </p:sp>
      <p:graphicFrame>
        <p:nvGraphicFramePr>
          <p:cNvPr id="5122" name="Object 2"/>
          <p:cNvGraphicFramePr>
            <a:graphicFrameLocks noGrp="1" noChangeAspect="1"/>
          </p:cNvGraphicFramePr>
          <p:nvPr>
            <p:ph sz="quarter" idx="3"/>
          </p:nvPr>
        </p:nvGraphicFramePr>
        <p:xfrm>
          <a:off x="1476375" y="1844675"/>
          <a:ext cx="5737225" cy="4722813"/>
        </p:xfrm>
        <a:graphic>
          <a:graphicData uri="http://schemas.openxmlformats.org/presentationml/2006/ole">
            <p:oleObj spid="_x0000_s5137" name="Диаграмма" r:id="rId7" imgW="11791827" imgH="9706002" progId="MSGraph.Chart.8">
              <p:embed followColorScheme="full"/>
            </p:oleObj>
          </a:graphicData>
        </a:graphic>
      </p:graphicFrame>
    </p:spTree>
    <p:extLst>
      <p:ext uri="{BB962C8B-B14F-4D97-AF65-F5344CB8AC3E}">
        <p14:creationId xmlns="" xmlns:p14="http://schemas.microsoft.com/office/powerpoint/2010/main" val="386164863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0" y="53975"/>
            <a:ext cx="9144000" cy="1143000"/>
          </a:xfrm>
        </p:spPr>
        <p:txBody>
          <a:bodyPr>
            <a:noAutofit/>
          </a:bodyPr>
          <a:lstStyle/>
          <a:p>
            <a:pPr>
              <a:defRPr/>
            </a:pPr>
            <a:r>
              <a:rPr lang="ru-RU" sz="3600" b="1" dirty="0">
                <a:solidFill>
                  <a:srgbClr val="FF0000"/>
                </a:solidFill>
              </a:rPr>
              <a:t>Соотношение открытых</a:t>
            </a:r>
            <a:r>
              <a:rPr lang="en-US" sz="3600" b="1" dirty="0">
                <a:solidFill>
                  <a:srgbClr val="FF0000"/>
                </a:solidFill>
              </a:rPr>
              <a:t>/</a:t>
            </a:r>
            <a:r>
              <a:rPr lang="ru-RU" sz="3600" b="1" dirty="0" err="1">
                <a:solidFill>
                  <a:srgbClr val="FF0000"/>
                </a:solidFill>
              </a:rPr>
              <a:t>лапароскопических</a:t>
            </a:r>
            <a:r>
              <a:rPr lang="ru-RU" sz="3600" b="1" dirty="0">
                <a:solidFill>
                  <a:srgbClr val="FF0000"/>
                </a:solidFill>
              </a:rPr>
              <a:t> операций</a:t>
            </a:r>
          </a:p>
        </p:txBody>
      </p:sp>
      <p:graphicFrame>
        <p:nvGraphicFramePr>
          <p:cNvPr id="2050" name="Object 2"/>
          <p:cNvGraphicFramePr>
            <a:graphicFrameLocks noGrp="1" noChangeAspect="1"/>
          </p:cNvGraphicFramePr>
          <p:nvPr>
            <p:ph type="chart" idx="1"/>
            <p:extLst>
              <p:ext uri="{D42A27DB-BD31-4B8C-83A1-F6EECF244321}">
                <p14:modId xmlns="" xmlns:p14="http://schemas.microsoft.com/office/powerpoint/2010/main" val="3376972718"/>
              </p:ext>
            </p:extLst>
          </p:nvPr>
        </p:nvGraphicFramePr>
        <p:xfrm>
          <a:off x="395536" y="1268760"/>
          <a:ext cx="8285162" cy="5222875"/>
        </p:xfrm>
        <a:graphic>
          <a:graphicData uri="http://schemas.openxmlformats.org/presentationml/2006/ole">
            <p:oleObj spid="_x0000_s3089" name="Диаграмма" r:id="rId4" imgW="7600995" imgH="4791051" progId="MSGraph.Chart.8">
              <p:embed followColorScheme="full"/>
            </p:oleObj>
          </a:graphicData>
        </a:graphic>
      </p:graphicFrame>
    </p:spTree>
    <p:extLst>
      <p:ext uri="{BB962C8B-B14F-4D97-AF65-F5344CB8AC3E}">
        <p14:creationId xmlns="" xmlns:p14="http://schemas.microsoft.com/office/powerpoint/2010/main" val="407689376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idx="4294967295"/>
          </p:nvPr>
        </p:nvSpPr>
        <p:spPr>
          <a:xfrm>
            <a:off x="0" y="0"/>
            <a:ext cx="9144000" cy="1412875"/>
          </a:xfrm>
        </p:spPr>
        <p:txBody>
          <a:bodyPr>
            <a:normAutofit/>
          </a:bodyPr>
          <a:lstStyle/>
          <a:p>
            <a:pPr>
              <a:defRPr/>
            </a:pPr>
            <a:r>
              <a:rPr lang="ru-RU" sz="3200" b="1" dirty="0">
                <a:solidFill>
                  <a:srgbClr val="FF0000"/>
                </a:solidFill>
              </a:rPr>
              <a:t>Применение различных методов инвазивной диагностики в экстренных </a:t>
            </a:r>
            <a:r>
              <a:rPr lang="ru-RU" sz="3200" b="1" dirty="0" smtClean="0">
                <a:solidFill>
                  <a:srgbClr val="FF0000"/>
                </a:solidFill>
              </a:rPr>
              <a:t>случаях</a:t>
            </a:r>
            <a:endParaRPr lang="ru-RU" sz="3200" b="1" dirty="0">
              <a:solidFill>
                <a:srgbClr val="FF0000"/>
              </a:solidFill>
            </a:endParaRPr>
          </a:p>
        </p:txBody>
      </p:sp>
      <p:graphicFrame>
        <p:nvGraphicFramePr>
          <p:cNvPr id="3074" name="Object 2"/>
          <p:cNvGraphicFramePr>
            <a:graphicFrameLocks noGrp="1" noChangeAspect="1"/>
          </p:cNvGraphicFramePr>
          <p:nvPr>
            <p:ph type="chart" idx="4294967295"/>
          </p:nvPr>
        </p:nvGraphicFramePr>
        <p:xfrm>
          <a:off x="236538" y="1311275"/>
          <a:ext cx="8716962" cy="5495925"/>
        </p:xfrm>
        <a:graphic>
          <a:graphicData uri="http://schemas.openxmlformats.org/presentationml/2006/ole">
            <p:oleObj spid="_x0000_s4112" name="Диаграмма" r:id="rId4" imgW="7886592" imgH="4972177" progId="MSGraph.Chart.8">
              <p:embed followColorScheme="full"/>
            </p:oleObj>
          </a:graphicData>
        </a:graphic>
      </p:graphicFrame>
    </p:spTree>
    <p:extLst>
      <p:ext uri="{BB962C8B-B14F-4D97-AF65-F5344CB8AC3E}">
        <p14:creationId xmlns="" xmlns:p14="http://schemas.microsoft.com/office/powerpoint/2010/main" val="13848206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a:xfrm>
            <a:off x="0" y="1304925"/>
            <a:ext cx="9144000" cy="2952750"/>
          </a:xfrm>
          <a:noFill/>
          <a:extLst>
            <a:ext uri="{909E8E84-426E-40DD-AFC4-6F175D3DCCD1}">
              <a14:hiddenFill xmlns="" xmlns:a14="http://schemas.microsoft.com/office/drawing/2010/main">
                <a:solidFill>
                  <a:srgbClr xmlns:mc="http://schemas.openxmlformats.org/markup-compatibility/2006" val="FFFFFF" mc:Ignorable=""/>
                </a:solidFill>
              </a14:hiddenFill>
            </a:ext>
          </a:extLst>
        </p:spPr>
        <p:txBody>
          <a:bodyPr/>
          <a:lstStyle/>
          <a:p>
            <a:pPr>
              <a:buFont typeface="Wingdings" pitchFamily="2" charset="2"/>
              <a:buChar char="§"/>
            </a:pPr>
            <a:r>
              <a:rPr lang="ru-RU" sz="2800" dirty="0" smtClean="0">
                <a:effectLst/>
              </a:rPr>
              <a:t>В последние</a:t>
            </a:r>
            <a:r>
              <a:rPr lang="en-US" sz="2800" dirty="0" smtClean="0">
                <a:effectLst/>
              </a:rPr>
              <a:t> 4 </a:t>
            </a:r>
            <a:r>
              <a:rPr lang="ru-RU" sz="2800" dirty="0" smtClean="0">
                <a:effectLst/>
              </a:rPr>
              <a:t>года</a:t>
            </a:r>
            <a:r>
              <a:rPr lang="en-US" sz="2800" dirty="0" smtClean="0">
                <a:effectLst/>
              </a:rPr>
              <a:t> </a:t>
            </a:r>
            <a:r>
              <a:rPr lang="ru-RU" sz="2800" dirty="0" smtClean="0">
                <a:effectLst/>
              </a:rPr>
              <a:t>число пациентов с острым панкреатитом увеличилось на </a:t>
            </a:r>
            <a:r>
              <a:rPr lang="en-US" sz="2800" dirty="0" smtClean="0">
                <a:effectLst/>
              </a:rPr>
              <a:t>30%</a:t>
            </a:r>
          </a:p>
          <a:p>
            <a:pPr>
              <a:buFont typeface="Wingdings" pitchFamily="2" charset="2"/>
              <a:buChar char="§"/>
            </a:pPr>
            <a:r>
              <a:rPr lang="en-US" sz="2800" dirty="0" smtClean="0">
                <a:effectLst/>
              </a:rPr>
              <a:t>9-14% </a:t>
            </a:r>
            <a:r>
              <a:rPr lang="ru-RU" sz="2800" dirty="0" smtClean="0">
                <a:effectLst/>
              </a:rPr>
              <a:t>пациентов подлежат хирургическому лечению</a:t>
            </a:r>
            <a:endParaRPr lang="en-US" sz="2800" dirty="0" smtClean="0">
              <a:effectLst/>
            </a:endParaRPr>
          </a:p>
          <a:p>
            <a:pPr>
              <a:buFont typeface="Wingdings" pitchFamily="2" charset="2"/>
              <a:buChar char="§"/>
            </a:pPr>
            <a:r>
              <a:rPr lang="ru-RU" sz="2800" dirty="0" smtClean="0">
                <a:effectLst/>
              </a:rPr>
              <a:t>Средний показатель летальности от панкреонекроза по России составляет около</a:t>
            </a:r>
            <a:r>
              <a:rPr lang="en-US" sz="2800" dirty="0" smtClean="0">
                <a:effectLst/>
              </a:rPr>
              <a:t> 26%</a:t>
            </a:r>
          </a:p>
        </p:txBody>
      </p:sp>
      <p:sp>
        <p:nvSpPr>
          <p:cNvPr id="262147" name="Text Box 3"/>
          <p:cNvSpPr txBox="1">
            <a:spLocks noChangeArrowheads="1"/>
          </p:cNvSpPr>
          <p:nvPr/>
        </p:nvSpPr>
        <p:spPr bwMode="auto">
          <a:xfrm>
            <a:off x="395288" y="152400"/>
            <a:ext cx="8353425" cy="1325620"/>
          </a:xfrm>
          <a:prstGeom prst="rect">
            <a:avLst/>
          </a:prstGeom>
          <a:noFill/>
          <a:ln w="9525">
            <a:noFill/>
            <a:miter lim="800000"/>
            <a:headEnd/>
            <a:tailEnd/>
          </a:ln>
          <a:effectLst/>
        </p:spPr>
        <p:txBody>
          <a:bodyPr lIns="90000" tIns="46800" rIns="90000" bIns="46800">
            <a:spAutoFit/>
          </a:bodyPr>
          <a:lstStyle/>
          <a:p>
            <a:pPr algn="ctr">
              <a:spcBef>
                <a:spcPct val="50000"/>
              </a:spcBef>
              <a:defRPr/>
            </a:pPr>
            <a:r>
              <a:rPr lang="ru-RU" sz="4000" b="1" dirty="0" err="1">
                <a:solidFill>
                  <a:srgbClr val="FF0000"/>
                </a:solidFill>
                <a:latin typeface="+mj-lt"/>
              </a:rPr>
              <a:t>Лапароскопическая</a:t>
            </a:r>
            <a:r>
              <a:rPr lang="ru-RU" sz="4000" b="1" dirty="0">
                <a:solidFill>
                  <a:srgbClr val="FF0000"/>
                </a:solidFill>
                <a:latin typeface="+mj-lt"/>
              </a:rPr>
              <a:t> хирургия острого </a:t>
            </a:r>
            <a:r>
              <a:rPr lang="ru-RU" sz="4000" b="1" dirty="0" smtClean="0">
                <a:solidFill>
                  <a:srgbClr val="FF0000"/>
                </a:solidFill>
                <a:latin typeface="+mj-lt"/>
              </a:rPr>
              <a:t>панкреатита</a:t>
            </a:r>
            <a:endParaRPr lang="ru-RU" sz="4000" b="1" dirty="0">
              <a:solidFill>
                <a:srgbClr val="FF0000"/>
              </a:solidFill>
              <a:latin typeface="+mj-lt"/>
            </a:endParaRPr>
          </a:p>
        </p:txBody>
      </p:sp>
      <p:sp>
        <p:nvSpPr>
          <p:cNvPr id="262148" name="Rectangle 4"/>
          <p:cNvSpPr>
            <a:spLocks noChangeArrowheads="1"/>
          </p:cNvSpPr>
          <p:nvPr/>
        </p:nvSpPr>
        <p:spPr bwMode="auto">
          <a:xfrm>
            <a:off x="0" y="4184650"/>
            <a:ext cx="9144000" cy="2413000"/>
          </a:xfrm>
          <a:prstGeom prst="rect">
            <a:avLst/>
          </a:prstGeom>
          <a:noFill/>
          <a:ln w="9525">
            <a:noFill/>
            <a:miter lim="800000"/>
            <a:headEnd/>
            <a:tailEnd/>
          </a:ln>
          <a:effectLst/>
        </p:spPr>
        <p:txBody>
          <a:bodyPr/>
          <a:lstStyle/>
          <a:p>
            <a:pPr marL="342900" indent="-342900" algn="ctr">
              <a:lnSpc>
                <a:spcPct val="90000"/>
              </a:lnSpc>
              <a:spcBef>
                <a:spcPct val="20000"/>
              </a:spcBef>
              <a:buClr>
                <a:schemeClr val="tx1"/>
              </a:buClr>
              <a:buSzPct val="65000"/>
              <a:buFont typeface="Wingdings" pitchFamily="2" charset="2"/>
              <a:buNone/>
              <a:defRPr/>
            </a:pPr>
            <a:r>
              <a:rPr lang="ru-RU" sz="4000" b="1" dirty="0">
                <a:solidFill>
                  <a:srgbClr val="FF0000"/>
                </a:solidFill>
                <a:latin typeface="+mj-lt"/>
              </a:rPr>
              <a:t>Лапароскопия позволяет: </a:t>
            </a:r>
          </a:p>
          <a:p>
            <a:pPr marL="342900" indent="-342900">
              <a:lnSpc>
                <a:spcPct val="90000"/>
              </a:lnSpc>
              <a:spcBef>
                <a:spcPct val="20000"/>
              </a:spcBef>
              <a:buSzPct val="100000"/>
              <a:buFont typeface="Wingdings" pitchFamily="2" charset="2"/>
              <a:buChar char="§"/>
              <a:defRPr/>
            </a:pPr>
            <a:r>
              <a:rPr lang="ru-RU" sz="2800" dirty="0">
                <a:latin typeface="+mn-lt"/>
              </a:rPr>
              <a:t>Определить распространенность заболевания</a:t>
            </a:r>
            <a:endParaRPr lang="en-US" sz="2800" dirty="0">
              <a:latin typeface="+mn-lt"/>
            </a:endParaRPr>
          </a:p>
          <a:p>
            <a:pPr marL="342900" indent="-342900">
              <a:lnSpc>
                <a:spcPct val="90000"/>
              </a:lnSpc>
              <a:spcBef>
                <a:spcPct val="20000"/>
              </a:spcBef>
              <a:buSzPct val="100000"/>
              <a:buFont typeface="Wingdings" pitchFamily="2" charset="2"/>
              <a:buChar char="§"/>
              <a:defRPr/>
            </a:pPr>
            <a:r>
              <a:rPr lang="ru-RU" sz="2800" dirty="0">
                <a:latin typeface="+mn-lt"/>
              </a:rPr>
              <a:t>Обосновать лечебные подходы</a:t>
            </a:r>
            <a:endParaRPr lang="en-US" sz="2800" dirty="0">
              <a:latin typeface="+mn-lt"/>
            </a:endParaRPr>
          </a:p>
          <a:p>
            <a:pPr marL="342900" indent="-342900">
              <a:lnSpc>
                <a:spcPct val="90000"/>
              </a:lnSpc>
              <a:spcBef>
                <a:spcPct val="20000"/>
              </a:spcBef>
              <a:buSzPct val="100000"/>
              <a:buFont typeface="Wingdings" pitchFamily="2" charset="2"/>
              <a:buChar char="§"/>
              <a:defRPr/>
            </a:pPr>
            <a:r>
              <a:rPr lang="ru-RU" sz="2800" dirty="0">
                <a:latin typeface="+mn-lt"/>
              </a:rPr>
              <a:t>Минимизировать хирургическую агрессию, сохраняя </a:t>
            </a:r>
            <a:r>
              <a:rPr lang="ru-RU" sz="2800" dirty="0" err="1">
                <a:latin typeface="+mn-lt"/>
              </a:rPr>
              <a:t>асептичность</a:t>
            </a:r>
            <a:r>
              <a:rPr lang="ru-RU" sz="2800" dirty="0">
                <a:latin typeface="+mn-lt"/>
              </a:rPr>
              <a:t> процесса</a:t>
            </a:r>
            <a:endParaRPr lang="en-US" sz="2800" dirty="0">
              <a:latin typeface="+mn-lt"/>
            </a:endParaRPr>
          </a:p>
        </p:txBody>
      </p:sp>
    </p:spTree>
    <p:extLst>
      <p:ext uri="{BB962C8B-B14F-4D97-AF65-F5344CB8AC3E}">
        <p14:creationId xmlns="" xmlns:p14="http://schemas.microsoft.com/office/powerpoint/2010/main" val="2490775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Особенности </a:t>
            </a:r>
            <a:r>
              <a:rPr lang="ru-RU" b="1" dirty="0" err="1" smtClean="0">
                <a:solidFill>
                  <a:srgbClr val="FF0000"/>
                </a:solidFill>
              </a:rPr>
              <a:t>эндохирургии</a:t>
            </a:r>
            <a:endParaRPr lang="ru-RU" b="1" dirty="0">
              <a:solidFill>
                <a:srgbClr val="FF0000"/>
              </a:solidFill>
            </a:endParaRPr>
          </a:p>
        </p:txBody>
      </p:sp>
      <p:sp>
        <p:nvSpPr>
          <p:cNvPr id="3" name="Объект 2"/>
          <p:cNvSpPr>
            <a:spLocks noGrp="1"/>
          </p:cNvSpPr>
          <p:nvPr>
            <p:ph idx="1"/>
          </p:nvPr>
        </p:nvSpPr>
        <p:spPr/>
        <p:txBody>
          <a:bodyPr>
            <a:normAutofit/>
          </a:bodyPr>
          <a:lstStyle/>
          <a:p>
            <a:pPr>
              <a:buFont typeface="Wingdings" pitchFamily="2" charset="2"/>
              <a:buChar char="§"/>
            </a:pPr>
            <a:r>
              <a:rPr lang="ru-RU" sz="2000" dirty="0" smtClean="0"/>
              <a:t>Осмотр внутренних органов и манипуляции с ними производят опосредованно, при помощи видеомонитора</a:t>
            </a:r>
          </a:p>
          <a:p>
            <a:pPr>
              <a:buFont typeface="Wingdings" pitchFamily="2" charset="2"/>
              <a:buChar char="§"/>
            </a:pPr>
            <a:r>
              <a:rPr lang="ru-RU" sz="2000" dirty="0" smtClean="0"/>
              <a:t>Обычно операцию выполняют в условиях двухмерного изображения</a:t>
            </a:r>
          </a:p>
          <a:p>
            <a:pPr>
              <a:buFont typeface="Wingdings" pitchFamily="2" charset="2"/>
              <a:buChar char="§"/>
            </a:pPr>
            <a:r>
              <a:rPr lang="ru-RU" sz="2000" dirty="0" smtClean="0"/>
              <a:t>Видимое пространство ограничено, отсутствует ощущение «глубины»</a:t>
            </a:r>
          </a:p>
          <a:p>
            <a:pPr>
              <a:buFont typeface="Wingdings" pitchFamily="2" charset="2"/>
              <a:buChar char="§"/>
            </a:pPr>
            <a:r>
              <a:rPr lang="ru-RU" sz="2000" dirty="0" smtClean="0"/>
              <a:t>Объекты увеличены в несколько раз</a:t>
            </a:r>
          </a:p>
          <a:p>
            <a:pPr>
              <a:buFont typeface="Wingdings" pitchFamily="2" charset="2"/>
              <a:buChar char="§"/>
            </a:pPr>
            <a:r>
              <a:rPr lang="ru-RU" sz="2000" dirty="0" smtClean="0"/>
              <a:t>Положение оптической системы и рабочих инструментов относительно фиксировано</a:t>
            </a:r>
          </a:p>
          <a:p>
            <a:pPr>
              <a:buFont typeface="Wingdings" pitchFamily="2" charset="2"/>
              <a:buChar char="§"/>
            </a:pPr>
            <a:r>
              <a:rPr lang="ru-RU" sz="2000" dirty="0" smtClean="0"/>
              <a:t>Наблюдается «эффект качелей» – направление движения рабочей части инструментов обратно направлению перемещения рукоятки</a:t>
            </a:r>
          </a:p>
          <a:p>
            <a:pPr>
              <a:buFont typeface="Wingdings" pitchFamily="2" charset="2"/>
              <a:buChar char="§"/>
            </a:pPr>
            <a:r>
              <a:rPr lang="ru-RU" sz="2000" dirty="0" smtClean="0"/>
              <a:t>Пальпация органов возможна только посредством инструментов, не дающих тактильных ощущений и имеющих ограниченную свободу движений</a:t>
            </a:r>
          </a:p>
          <a:p>
            <a:pPr>
              <a:buFont typeface="Wingdings" pitchFamily="2" charset="2"/>
              <a:buChar char="§"/>
            </a:pPr>
            <a:r>
              <a:rPr lang="ru-RU" sz="2000" dirty="0" smtClean="0"/>
              <a:t>Необходимо применять специальное оборудование и инструменты </a:t>
            </a:r>
            <a:endParaRPr lang="ru-RU" sz="2000" dirty="0"/>
          </a:p>
        </p:txBody>
      </p:sp>
    </p:spTree>
    <p:extLst>
      <p:ext uri="{BB962C8B-B14F-4D97-AF65-F5344CB8AC3E}">
        <p14:creationId xmlns="" xmlns:p14="http://schemas.microsoft.com/office/powerpoint/2010/main" val="148755951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971550" y="3465513"/>
            <a:ext cx="2449513" cy="463846"/>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lIns="90000" tIns="46800" rIns="90000" bIns="4680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ru-RU" sz="2400" dirty="0">
                <a:latin typeface="+mj-lt"/>
              </a:rPr>
              <a:t>Выпот</a:t>
            </a:r>
          </a:p>
        </p:txBody>
      </p:sp>
      <p:sp>
        <p:nvSpPr>
          <p:cNvPr id="67587" name="Text Box 3"/>
          <p:cNvSpPr txBox="1">
            <a:spLocks noChangeArrowheads="1"/>
          </p:cNvSpPr>
          <p:nvPr/>
        </p:nvSpPr>
        <p:spPr bwMode="auto">
          <a:xfrm>
            <a:off x="2268537" y="6057900"/>
            <a:ext cx="4643437" cy="463846"/>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lIns="90000" tIns="46800" rIns="90000" bIns="4680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ru-RU" sz="2400" dirty="0">
                <a:latin typeface="+mj-lt"/>
              </a:rPr>
              <a:t>Жировые некрозы на брюшине</a:t>
            </a:r>
          </a:p>
        </p:txBody>
      </p:sp>
      <p:sp>
        <p:nvSpPr>
          <p:cNvPr id="67588" name="Text Box 4"/>
          <p:cNvSpPr txBox="1">
            <a:spLocks noChangeArrowheads="1"/>
          </p:cNvSpPr>
          <p:nvPr/>
        </p:nvSpPr>
        <p:spPr bwMode="auto">
          <a:xfrm>
            <a:off x="4751388" y="3429000"/>
            <a:ext cx="4572000" cy="463846"/>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lIns="90000" tIns="46800" rIns="90000" bIns="4680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ru-RU" sz="2400" dirty="0">
                <a:latin typeface="+mj-lt"/>
              </a:rPr>
              <a:t>Парез желудка, отек его связок</a:t>
            </a:r>
          </a:p>
        </p:txBody>
      </p:sp>
      <p:pic>
        <p:nvPicPr>
          <p:cNvPr id="67589" name="Picture 5" descr="Оп3"/>
          <p:cNvPicPr preferRelativeResize="0">
            <a:picLocks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11525" y="3968750"/>
            <a:ext cx="2497138" cy="2016125"/>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67590" name="Picture 6" descr="Оп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00113" y="1341438"/>
            <a:ext cx="2505075" cy="2017712"/>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67591" name="Picture 7" descr="Оп2"/>
          <p:cNvPicPr preferRelativeResize="0">
            <a:picLocks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651500" y="1341438"/>
            <a:ext cx="2516188" cy="2016125"/>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xmlns:mc="http://schemas.openxmlformats.org/markup-compatibility/2006" val="FFFFFF" mc:Ignorable=""/>
                </a:solidFill>
              </a14:hiddenFill>
            </a:ext>
          </a:extLst>
        </p:spPr>
      </p:pic>
      <p:sp>
        <p:nvSpPr>
          <p:cNvPr id="264200" name="Text Box 8"/>
          <p:cNvSpPr txBox="1">
            <a:spLocks noChangeArrowheads="1"/>
          </p:cNvSpPr>
          <p:nvPr/>
        </p:nvSpPr>
        <p:spPr bwMode="auto">
          <a:xfrm>
            <a:off x="-28007" y="188913"/>
            <a:ext cx="9144000" cy="710067"/>
          </a:xfrm>
          <a:prstGeom prst="rect">
            <a:avLst/>
          </a:prstGeom>
          <a:noFill/>
          <a:ln w="9525">
            <a:noFill/>
            <a:miter lim="800000"/>
            <a:headEnd/>
            <a:tailEnd/>
          </a:ln>
          <a:effectLst/>
        </p:spPr>
        <p:txBody>
          <a:bodyPr lIns="90000" tIns="46800" rIns="90000" bIns="46800">
            <a:spAutoFit/>
          </a:bodyPr>
          <a:lstStyle/>
          <a:p>
            <a:pPr algn="ctr">
              <a:spcBef>
                <a:spcPct val="50000"/>
              </a:spcBef>
              <a:defRPr/>
            </a:pPr>
            <a:r>
              <a:rPr lang="ru-RU" sz="4000" b="1" dirty="0">
                <a:solidFill>
                  <a:srgbClr val="FF0000"/>
                </a:solidFill>
                <a:latin typeface="+mj-lt"/>
              </a:rPr>
              <a:t>Наиболее часто выявляемые признаки</a:t>
            </a:r>
          </a:p>
        </p:txBody>
      </p:sp>
    </p:spTree>
    <p:extLst>
      <p:ext uri="{BB962C8B-B14F-4D97-AF65-F5344CB8AC3E}">
        <p14:creationId xmlns="" xmlns:p14="http://schemas.microsoft.com/office/powerpoint/2010/main" val="99986812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Оп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24128" y="1270000"/>
            <a:ext cx="2159000" cy="1438275"/>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68611" name="Picture 3" descr="Оп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732240" y="2822315"/>
            <a:ext cx="2159000" cy="1438275"/>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xmlns:mc="http://schemas.openxmlformats.org/markup-compatibility/2006" val="FFFFFF" mc:Ignorable=""/>
                </a:solidFill>
              </a14:hiddenFill>
            </a:ext>
          </a:extLst>
        </p:spPr>
      </p:pic>
      <p:sp>
        <p:nvSpPr>
          <p:cNvPr id="68612" name="Text Box 4"/>
          <p:cNvSpPr txBox="1">
            <a:spLocks noChangeArrowheads="1"/>
          </p:cNvSpPr>
          <p:nvPr/>
        </p:nvSpPr>
        <p:spPr bwMode="auto">
          <a:xfrm>
            <a:off x="358775" y="2708275"/>
            <a:ext cx="5834063" cy="833178"/>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lIns="90000" tIns="46800" rIns="90000" bIns="46800">
            <a:spAutoFit/>
          </a:bodyPr>
          <a:lstStyle>
            <a:lvl1pPr marL="363538" indent="-363538"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indent="0" algn="ctr" eaLnBrk="1" hangingPunct="1">
              <a:spcBef>
                <a:spcPct val="50000"/>
              </a:spcBef>
              <a:buClr>
                <a:srgbClr val="FF0000"/>
              </a:buClr>
            </a:pPr>
            <a:r>
              <a:rPr lang="ru-RU" sz="2400" dirty="0" err="1">
                <a:latin typeface="+mj-lt"/>
              </a:rPr>
              <a:t>Лапароскопическая</a:t>
            </a:r>
            <a:r>
              <a:rPr lang="ru-RU" sz="2400" dirty="0">
                <a:latin typeface="+mj-lt"/>
              </a:rPr>
              <a:t> </a:t>
            </a:r>
            <a:r>
              <a:rPr lang="ru-RU" sz="2400" dirty="0" err="1">
                <a:latin typeface="+mj-lt"/>
              </a:rPr>
              <a:t>холецистостомия</a:t>
            </a:r>
            <a:r>
              <a:rPr lang="ru-RU" sz="2400" dirty="0">
                <a:latin typeface="+mj-lt"/>
              </a:rPr>
              <a:t> для снятия желчной гипертензии</a:t>
            </a:r>
          </a:p>
        </p:txBody>
      </p:sp>
      <p:sp>
        <p:nvSpPr>
          <p:cNvPr id="266245" name="Text Box 5"/>
          <p:cNvSpPr txBox="1">
            <a:spLocks noChangeArrowheads="1"/>
          </p:cNvSpPr>
          <p:nvPr/>
        </p:nvSpPr>
        <p:spPr bwMode="auto">
          <a:xfrm>
            <a:off x="0" y="0"/>
            <a:ext cx="9144000" cy="1325620"/>
          </a:xfrm>
          <a:prstGeom prst="rect">
            <a:avLst/>
          </a:prstGeom>
          <a:noFill/>
          <a:ln w="9525">
            <a:noFill/>
            <a:miter lim="800000"/>
            <a:headEnd/>
            <a:tailEnd/>
          </a:ln>
          <a:effectLst/>
        </p:spPr>
        <p:txBody>
          <a:bodyPr lIns="90000" tIns="46800" rIns="90000" bIns="46800">
            <a:spAutoFit/>
          </a:bodyPr>
          <a:lstStyle/>
          <a:p>
            <a:pPr algn="ctr">
              <a:spcBef>
                <a:spcPct val="50000"/>
              </a:spcBef>
              <a:defRPr/>
            </a:pPr>
            <a:r>
              <a:rPr lang="ru-RU" sz="4000" b="1" dirty="0">
                <a:solidFill>
                  <a:srgbClr val="FF0000"/>
                </a:solidFill>
                <a:latin typeface="+mj-lt"/>
              </a:rPr>
              <a:t>Наиболее часто применяемые лечебные манипуляции</a:t>
            </a:r>
          </a:p>
        </p:txBody>
      </p:sp>
      <p:sp>
        <p:nvSpPr>
          <p:cNvPr id="68614" name="Text Box 6"/>
          <p:cNvSpPr txBox="1">
            <a:spLocks noChangeArrowheads="1"/>
          </p:cNvSpPr>
          <p:nvPr/>
        </p:nvSpPr>
        <p:spPr bwMode="auto">
          <a:xfrm>
            <a:off x="-2643" y="1602221"/>
            <a:ext cx="5726771" cy="833178"/>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wrap="square" lIns="90000" tIns="46800" rIns="90000" bIns="4680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buClr>
                <a:srgbClr val="FF0000"/>
              </a:buClr>
            </a:pPr>
            <a:r>
              <a:rPr lang="ru-RU" sz="2400" dirty="0" smtClean="0">
                <a:latin typeface="+mj-lt"/>
              </a:rPr>
              <a:t>Катетеризация </a:t>
            </a:r>
            <a:r>
              <a:rPr lang="ru-RU" sz="2400" dirty="0">
                <a:latin typeface="+mj-lt"/>
              </a:rPr>
              <a:t>круглой связки для введения </a:t>
            </a:r>
            <a:r>
              <a:rPr lang="ru-RU" sz="2400" dirty="0" smtClean="0">
                <a:latin typeface="+mj-lt"/>
              </a:rPr>
              <a:t>лекарств</a:t>
            </a:r>
            <a:endParaRPr lang="ru-RU" sz="2400" dirty="0">
              <a:latin typeface="+mj-lt"/>
            </a:endParaRPr>
          </a:p>
        </p:txBody>
      </p:sp>
      <p:sp>
        <p:nvSpPr>
          <p:cNvPr id="68615" name="Rectangle 7"/>
          <p:cNvSpPr>
            <a:spLocks noChangeArrowheads="1"/>
          </p:cNvSpPr>
          <p:nvPr/>
        </p:nvSpPr>
        <p:spPr bwMode="auto">
          <a:xfrm>
            <a:off x="-2643" y="4149080"/>
            <a:ext cx="7094923" cy="721370"/>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anchor="ctr"/>
          <a:lstStyle/>
          <a:p>
            <a:pPr algn="ctr">
              <a:spcBef>
                <a:spcPct val="50000"/>
              </a:spcBef>
              <a:buClr>
                <a:srgbClr val="FF0000"/>
              </a:buClr>
            </a:pPr>
            <a:r>
              <a:rPr lang="ru-RU" sz="2400" dirty="0">
                <a:latin typeface="+mj-lt"/>
              </a:rPr>
              <a:t>Прямая </a:t>
            </a:r>
            <a:r>
              <a:rPr lang="ru-RU" sz="2400" dirty="0" err="1">
                <a:latin typeface="+mj-lt"/>
              </a:rPr>
              <a:t>панкреатоскопия</a:t>
            </a:r>
            <a:r>
              <a:rPr lang="ru-RU" sz="2400" dirty="0">
                <a:latin typeface="+mj-lt"/>
              </a:rPr>
              <a:t> и дренирование </a:t>
            </a:r>
            <a:br>
              <a:rPr lang="ru-RU" sz="2400" dirty="0">
                <a:latin typeface="+mj-lt"/>
              </a:rPr>
            </a:br>
            <a:r>
              <a:rPr lang="ru-RU" sz="2400" dirty="0">
                <a:latin typeface="+mj-lt"/>
              </a:rPr>
              <a:t>сальниковой сумки</a:t>
            </a:r>
          </a:p>
        </p:txBody>
      </p:sp>
      <p:pic>
        <p:nvPicPr>
          <p:cNvPr id="68616" name="Picture 8" descr="1"/>
          <p:cNvPicPr preferRelativeResize="0">
            <a:picLocks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50825" y="5013325"/>
            <a:ext cx="2159000" cy="14398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68617" name="Picture 9" descr="2"/>
          <p:cNvPicPr preferRelativeResize="0">
            <a:picLocks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419475" y="4976813"/>
            <a:ext cx="2159000" cy="143986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68618" name="Picture 10" descr="3"/>
          <p:cNvPicPr preferRelativeResize="0">
            <a:picLocks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732588" y="5013325"/>
            <a:ext cx="2159000" cy="14398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xmlns:mc="http://schemas.openxmlformats.org/markup-compatibility/2006" val="FFFFFF" mc:Ignorable=""/>
                </a:solidFill>
              </a14:hiddenFill>
            </a:ext>
          </a:extLst>
        </p:spPr>
      </p:pic>
    </p:spTree>
    <p:extLst>
      <p:ext uri="{BB962C8B-B14F-4D97-AF65-F5344CB8AC3E}">
        <p14:creationId xmlns="" xmlns:p14="http://schemas.microsoft.com/office/powerpoint/2010/main" val="389875087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body" sz="half" idx="1"/>
          </p:nvPr>
        </p:nvSpPr>
        <p:spPr>
          <a:xfrm>
            <a:off x="250825" y="1556792"/>
            <a:ext cx="5581650" cy="5004346"/>
          </a:xfrm>
        </p:spPr>
        <p:txBody>
          <a:bodyPr>
            <a:normAutofit lnSpcReduction="10000"/>
          </a:bodyPr>
          <a:lstStyle/>
          <a:p>
            <a:pPr>
              <a:buFont typeface="Wingdings" pitchFamily="2" charset="2"/>
              <a:buChar char="§"/>
              <a:defRPr/>
            </a:pPr>
            <a:r>
              <a:rPr lang="ru-RU" sz="2800" b="1" i="1" dirty="0"/>
              <a:t> </a:t>
            </a:r>
            <a:r>
              <a:rPr lang="ru-RU" sz="2600" i="1" dirty="0"/>
              <a:t>Острая кишечная непроходимость </a:t>
            </a:r>
            <a:r>
              <a:rPr lang="ru-RU" sz="2600" dirty="0"/>
              <a:t>является одним из заболеваний, при котором применение лапароскопии до сих пор </a:t>
            </a:r>
            <a:r>
              <a:rPr lang="ru-RU" sz="2600" dirty="0" smtClean="0"/>
              <a:t>спорно</a:t>
            </a:r>
            <a:endParaRPr lang="ru-RU" sz="2600" dirty="0"/>
          </a:p>
          <a:p>
            <a:pPr>
              <a:buFont typeface="Wingdings" pitchFamily="2" charset="2"/>
              <a:buChar char="§"/>
              <a:defRPr/>
            </a:pPr>
            <a:r>
              <a:rPr lang="ru-RU" sz="2600" dirty="0"/>
              <a:t> Лапароскопия при острой кишечной непроходимости показана у тщательно отобранных </a:t>
            </a:r>
            <a:r>
              <a:rPr lang="ru-RU" sz="2600" dirty="0" smtClean="0"/>
              <a:t>пациентов</a:t>
            </a:r>
            <a:endParaRPr lang="ru-RU" sz="2600" dirty="0"/>
          </a:p>
          <a:p>
            <a:pPr>
              <a:buFont typeface="Wingdings" pitchFamily="2" charset="2"/>
              <a:buChar char="§"/>
              <a:defRPr/>
            </a:pPr>
            <a:r>
              <a:rPr lang="ru-RU" sz="2600" dirty="0"/>
              <a:t> Диагностическая эффективность лапароскопии при острой кишечной непроходимости составляет </a:t>
            </a:r>
            <a:r>
              <a:rPr lang="ru-RU" sz="2600" dirty="0" smtClean="0"/>
              <a:t>9</a:t>
            </a:r>
            <a:r>
              <a:rPr lang="en-US" sz="2600" dirty="0" smtClean="0"/>
              <a:t>4</a:t>
            </a:r>
            <a:r>
              <a:rPr lang="ru-RU" sz="2600" dirty="0" smtClean="0"/>
              <a:t>%</a:t>
            </a:r>
            <a:endParaRPr lang="ru-RU" sz="2600" dirty="0"/>
          </a:p>
        </p:txBody>
      </p:sp>
      <p:pic>
        <p:nvPicPr>
          <p:cNvPr id="74755" name="Picture 3" descr="Непр3"/>
          <p:cNvPicPr>
            <a:picLocks noGrp="1" noChangeAspect="1" noChangeArrowheads="1"/>
          </p:cNvPicPr>
          <p:nvPr>
            <p:ph sz="quarter" idx="2"/>
          </p:nvPr>
        </p:nvPicPr>
        <p:blipFill>
          <a:blip r:embed="rId3" cstate="print">
            <a:extLst>
              <a:ext uri="{28A0092B-C50C-407E-A947-70E740481C1C}">
                <a14:useLocalDpi xmlns="" xmlns:a14="http://schemas.microsoft.com/office/drawing/2010/main" val="0"/>
              </a:ext>
            </a:extLst>
          </a:blip>
          <a:srcRect/>
          <a:stretch>
            <a:fillRect/>
          </a:stretch>
        </p:blipFill>
        <p:spPr>
          <a:xfrm>
            <a:off x="6264275" y="1700213"/>
            <a:ext cx="2641600" cy="1981200"/>
          </a:xfrm>
          <a:noFill/>
          <a:ln w="25400">
            <a:solidFill>
              <a:schemeClr val="tx1"/>
            </a:solidFill>
          </a:ln>
          <a:extLst>
            <a:ext uri="{909E8E84-426E-40DD-AFC4-6F175D3DCCD1}">
              <a14:hiddenFill xmlns="" xmlns:a14="http://schemas.microsoft.com/office/drawing/2010/main">
                <a:solidFill>
                  <a:srgbClr xmlns:mc="http://schemas.openxmlformats.org/markup-compatibility/2006" val="FFFFFF" mc:Ignorable=""/>
                </a:solidFill>
              </a14:hiddenFill>
            </a:ext>
          </a:extLst>
        </p:spPr>
      </p:pic>
      <p:sp>
        <p:nvSpPr>
          <p:cNvPr id="276484" name="Text Box 4"/>
          <p:cNvSpPr txBox="1">
            <a:spLocks noChangeArrowheads="1"/>
          </p:cNvSpPr>
          <p:nvPr/>
        </p:nvSpPr>
        <p:spPr bwMode="auto">
          <a:xfrm>
            <a:off x="0" y="0"/>
            <a:ext cx="9144000" cy="1325620"/>
          </a:xfrm>
          <a:prstGeom prst="rect">
            <a:avLst/>
          </a:prstGeom>
          <a:noFill/>
          <a:ln w="9525">
            <a:noFill/>
            <a:miter lim="800000"/>
            <a:headEnd/>
            <a:tailEnd/>
          </a:ln>
          <a:effectLst/>
        </p:spPr>
        <p:txBody>
          <a:bodyPr lIns="90000" tIns="46800" rIns="90000" bIns="46800">
            <a:spAutoFit/>
          </a:bodyPr>
          <a:lstStyle/>
          <a:p>
            <a:pPr algn="ctr">
              <a:spcBef>
                <a:spcPct val="50000"/>
              </a:spcBef>
              <a:defRPr/>
            </a:pPr>
            <a:r>
              <a:rPr lang="ru-RU" sz="4000" b="1" dirty="0" err="1">
                <a:solidFill>
                  <a:srgbClr val="FF0000"/>
                </a:solidFill>
                <a:latin typeface="+mj-lt"/>
              </a:rPr>
              <a:t>Лапароскопическая</a:t>
            </a:r>
            <a:r>
              <a:rPr lang="ru-RU" sz="4000" b="1" dirty="0">
                <a:solidFill>
                  <a:srgbClr val="FF0000"/>
                </a:solidFill>
                <a:latin typeface="+mj-lt"/>
              </a:rPr>
              <a:t> хирургия кишечной </a:t>
            </a:r>
            <a:r>
              <a:rPr lang="ru-RU" sz="4000" b="1" dirty="0" smtClean="0">
                <a:solidFill>
                  <a:srgbClr val="FF0000"/>
                </a:solidFill>
                <a:latin typeface="+mj-lt"/>
              </a:rPr>
              <a:t>непроходимости</a:t>
            </a:r>
            <a:endParaRPr lang="ru-RU" sz="4000" b="1" dirty="0">
              <a:solidFill>
                <a:srgbClr val="FF0000"/>
              </a:solidFill>
              <a:latin typeface="+mj-lt"/>
            </a:endParaRPr>
          </a:p>
        </p:txBody>
      </p:sp>
      <p:pic>
        <p:nvPicPr>
          <p:cNvPr id="74757" name="Picture 5" descr="Непр2"/>
          <p:cNvPicPr>
            <a:picLocks noGrp="1" noChangeAspect="1" noChangeArrowheads="1"/>
          </p:cNvPicPr>
          <p:nvPr>
            <p:ph sz="quarter" idx="3"/>
          </p:nvPr>
        </p:nvPicPr>
        <p:blipFill>
          <a:blip r:embed="rId4" cstate="print">
            <a:extLst>
              <a:ext uri="{28A0092B-C50C-407E-A947-70E740481C1C}">
                <a14:useLocalDpi xmlns="" xmlns:a14="http://schemas.microsoft.com/office/drawing/2010/main" val="0"/>
              </a:ext>
            </a:extLst>
          </a:blip>
          <a:srcRect/>
          <a:stretch>
            <a:fillRect/>
          </a:stretch>
        </p:blipFill>
        <p:spPr>
          <a:xfrm>
            <a:off x="6335713" y="4292600"/>
            <a:ext cx="2641600" cy="1981200"/>
          </a:xfrm>
          <a:noFill/>
          <a:ln w="25400">
            <a:solidFill>
              <a:schemeClr val="tx1"/>
            </a:solidFill>
          </a:ln>
          <a:extLst>
            <a:ext uri="{909E8E84-426E-40DD-AFC4-6F175D3DCCD1}">
              <a14:hiddenFill xmlns="" xmlns:a14="http://schemas.microsoft.com/office/drawing/2010/main">
                <a:solidFill>
                  <a:srgbClr xmlns:mc="http://schemas.openxmlformats.org/markup-compatibility/2006" val="FFFFFF" mc:Ignorable=""/>
                </a:solidFill>
              </a14:hiddenFill>
            </a:ext>
          </a:extLst>
        </p:spPr>
      </p:pic>
    </p:spTree>
    <p:extLst>
      <p:ext uri="{BB962C8B-B14F-4D97-AF65-F5344CB8AC3E}">
        <p14:creationId xmlns="" xmlns:p14="http://schemas.microsoft.com/office/powerpoint/2010/main" val="177862281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0" y="198438"/>
            <a:ext cx="9144000" cy="1143000"/>
          </a:xfrm>
        </p:spPr>
        <p:txBody>
          <a:bodyPr>
            <a:noAutofit/>
          </a:bodyPr>
          <a:lstStyle/>
          <a:p>
            <a:pPr fontAlgn="base">
              <a:spcBef>
                <a:spcPct val="50000"/>
              </a:spcBef>
              <a:spcAft>
                <a:spcPct val="0"/>
              </a:spcAft>
              <a:defRPr/>
            </a:pPr>
            <a:r>
              <a:rPr lang="ru-RU" sz="4000" b="1" dirty="0">
                <a:solidFill>
                  <a:srgbClr val="FF0000"/>
                </a:solidFill>
                <a:ea typeface="+mn-ea"/>
                <a:cs typeface="+mn-cs"/>
              </a:rPr>
              <a:t>Противопоказания к лапароскопии у пациентов с </a:t>
            </a:r>
            <a:r>
              <a:rPr lang="ru-RU" sz="4000" b="1" dirty="0" smtClean="0">
                <a:solidFill>
                  <a:srgbClr val="FF0000"/>
                </a:solidFill>
                <a:ea typeface="+mn-ea"/>
                <a:cs typeface="+mn-cs"/>
              </a:rPr>
              <a:t>ОКН</a:t>
            </a:r>
            <a:endParaRPr lang="ru-RU" sz="4000" b="1" dirty="0">
              <a:solidFill>
                <a:srgbClr val="FF0000"/>
              </a:solidFill>
              <a:ea typeface="+mn-ea"/>
              <a:cs typeface="+mn-cs"/>
            </a:endParaRPr>
          </a:p>
        </p:txBody>
      </p:sp>
      <p:sp>
        <p:nvSpPr>
          <p:cNvPr id="78851" name="Rectangle 3"/>
          <p:cNvSpPr>
            <a:spLocks noGrp="1" noChangeArrowheads="1"/>
          </p:cNvSpPr>
          <p:nvPr>
            <p:ph type="body" idx="1"/>
          </p:nvPr>
        </p:nvSpPr>
        <p:spPr>
          <a:xfrm>
            <a:off x="179388" y="1701800"/>
            <a:ext cx="8805862" cy="4535488"/>
          </a:xfrm>
          <a:noFill/>
          <a:extLst>
            <a:ext uri="{909E8E84-426E-40DD-AFC4-6F175D3DCCD1}">
              <a14:hiddenFill xmlns="" xmlns:a14="http://schemas.microsoft.com/office/drawing/2010/main">
                <a:solidFill>
                  <a:srgbClr xmlns:mc="http://schemas.openxmlformats.org/markup-compatibility/2006" val="FFFFFF" mc:Ignorable=""/>
                </a:solidFill>
              </a14:hiddenFill>
            </a:ext>
          </a:extLst>
        </p:spPr>
        <p:txBody>
          <a:bodyPr/>
          <a:lstStyle/>
          <a:p>
            <a:pPr>
              <a:buFont typeface="Wingdings" pitchFamily="2" charset="2"/>
              <a:buChar char="§"/>
            </a:pPr>
            <a:r>
              <a:rPr lang="ru-RU" dirty="0" smtClean="0">
                <a:effectLst/>
              </a:rPr>
              <a:t>Продолжительность обструкции</a:t>
            </a:r>
            <a:r>
              <a:rPr lang="en-US" dirty="0" smtClean="0">
                <a:effectLst/>
              </a:rPr>
              <a:t> &gt; 24 </a:t>
            </a:r>
            <a:r>
              <a:rPr lang="ru-RU" dirty="0" smtClean="0">
                <a:effectLst/>
              </a:rPr>
              <a:t>часов</a:t>
            </a:r>
          </a:p>
          <a:p>
            <a:pPr>
              <a:buFont typeface="Wingdings" pitchFamily="2" charset="2"/>
              <a:buChar char="§"/>
            </a:pPr>
            <a:r>
              <a:rPr lang="ru-RU" dirty="0" smtClean="0">
                <a:effectLst/>
              </a:rPr>
              <a:t>Наличие массивных сращений</a:t>
            </a:r>
          </a:p>
          <a:p>
            <a:pPr>
              <a:buFont typeface="Wingdings" pitchFamily="2" charset="2"/>
              <a:buChar char="§"/>
            </a:pPr>
            <a:r>
              <a:rPr lang="ru-RU" dirty="0" smtClean="0">
                <a:effectLst/>
              </a:rPr>
              <a:t>Вмешательства по поводу кишечной непроходимости/перитонита в анамнезе</a:t>
            </a:r>
            <a:endParaRPr lang="en-US" dirty="0" smtClean="0">
              <a:effectLst/>
            </a:endParaRPr>
          </a:p>
          <a:p>
            <a:pPr>
              <a:buFont typeface="Wingdings" pitchFamily="2" charset="2"/>
              <a:buChar char="§"/>
            </a:pPr>
            <a:r>
              <a:rPr lang="ru-RU" dirty="0" smtClean="0">
                <a:effectLst/>
              </a:rPr>
              <a:t>Выявленные в ходе диагностике признаки некроза кишки или общего перитонита</a:t>
            </a:r>
          </a:p>
          <a:p>
            <a:pPr>
              <a:buFont typeface="Wingdings" pitchFamily="2" charset="2"/>
              <a:buChar char="§"/>
            </a:pPr>
            <a:r>
              <a:rPr lang="ru-RU" dirty="0" smtClean="0">
                <a:effectLst/>
              </a:rPr>
              <a:t>Необходимость в интубации кишки</a:t>
            </a:r>
          </a:p>
        </p:txBody>
      </p:sp>
    </p:spTree>
    <p:extLst>
      <p:ext uri="{BB962C8B-B14F-4D97-AF65-F5344CB8AC3E}">
        <p14:creationId xmlns="" xmlns:p14="http://schemas.microsoft.com/office/powerpoint/2010/main" val="361183788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Grp="1" noChangeAspect="1"/>
          </p:cNvGraphicFramePr>
          <p:nvPr>
            <p:ph sz="half" idx="1"/>
          </p:nvPr>
        </p:nvGraphicFramePr>
        <p:xfrm>
          <a:off x="250825" y="1268413"/>
          <a:ext cx="4284663" cy="5400675"/>
        </p:xfrm>
        <a:graphic>
          <a:graphicData uri="http://schemas.openxmlformats.org/presentationml/2006/ole">
            <p:oleObj spid="_x0000_s7198" name="Диаграмма" r:id="rId4" imgW="3429059" imgH="4067089" progId="MSGraph.Chart.8">
              <p:embed followColorScheme="full"/>
            </p:oleObj>
          </a:graphicData>
        </a:graphic>
      </p:graphicFrame>
      <p:graphicFrame>
        <p:nvGraphicFramePr>
          <p:cNvPr id="7171" name="Object 3"/>
          <p:cNvGraphicFramePr>
            <a:graphicFrameLocks noGrp="1" noChangeAspect="1"/>
          </p:cNvGraphicFramePr>
          <p:nvPr>
            <p:ph sz="half" idx="2"/>
          </p:nvPr>
        </p:nvGraphicFramePr>
        <p:xfrm>
          <a:off x="4468813" y="1076325"/>
          <a:ext cx="4521200" cy="5694363"/>
        </p:xfrm>
        <a:graphic>
          <a:graphicData uri="http://schemas.openxmlformats.org/presentationml/2006/ole">
            <p:oleObj spid="_x0000_s7199" name="Диаграмма" r:id="rId5" imgW="3447955" imgH="4343501" progId="MSGraph.Chart.8">
              <p:embed followColorScheme="full"/>
            </p:oleObj>
          </a:graphicData>
        </a:graphic>
      </p:graphicFrame>
      <p:sp>
        <p:nvSpPr>
          <p:cNvPr id="286724" name="Rectangle 4"/>
          <p:cNvSpPr>
            <a:spLocks noChangeArrowheads="1"/>
          </p:cNvSpPr>
          <p:nvPr/>
        </p:nvSpPr>
        <p:spPr bwMode="auto">
          <a:xfrm>
            <a:off x="0" y="0"/>
            <a:ext cx="9144000" cy="1008063"/>
          </a:xfrm>
          <a:prstGeom prst="rect">
            <a:avLst/>
          </a:prstGeom>
          <a:noFill/>
          <a:ln w="9525">
            <a:noFill/>
            <a:miter lim="800000"/>
            <a:headEnd/>
            <a:tailEnd/>
          </a:ln>
          <a:effectLst/>
        </p:spPr>
        <p:txBody>
          <a:bodyPr anchor="ctr"/>
          <a:lstStyle/>
          <a:p>
            <a:pPr algn="ctr">
              <a:spcBef>
                <a:spcPct val="50000"/>
              </a:spcBef>
              <a:defRPr/>
            </a:pPr>
            <a:r>
              <a:rPr lang="ru-RU" sz="4000" b="1" dirty="0" err="1">
                <a:solidFill>
                  <a:srgbClr val="FF0000"/>
                </a:solidFill>
                <a:latin typeface="+mj-lt"/>
              </a:rPr>
              <a:t>Лапароскопическая</a:t>
            </a:r>
            <a:r>
              <a:rPr lang="ru-RU" sz="4000" b="1" dirty="0">
                <a:solidFill>
                  <a:srgbClr val="FF0000"/>
                </a:solidFill>
                <a:latin typeface="+mj-lt"/>
              </a:rPr>
              <a:t> коррекция осложнений открытых </a:t>
            </a:r>
            <a:r>
              <a:rPr lang="ru-RU" sz="4000" b="1" dirty="0" smtClean="0">
                <a:solidFill>
                  <a:srgbClr val="FF0000"/>
                </a:solidFill>
                <a:latin typeface="+mj-lt"/>
              </a:rPr>
              <a:t>операций</a:t>
            </a:r>
            <a:endParaRPr lang="ru-RU" sz="4000" b="1" dirty="0">
              <a:solidFill>
                <a:srgbClr val="FF0000"/>
              </a:solidFill>
              <a:latin typeface="+mj-lt"/>
            </a:endParaRPr>
          </a:p>
        </p:txBody>
      </p:sp>
    </p:spTree>
    <p:extLst>
      <p:ext uri="{BB962C8B-B14F-4D97-AF65-F5344CB8AC3E}">
        <p14:creationId xmlns="" xmlns:p14="http://schemas.microsoft.com/office/powerpoint/2010/main" val="200808747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sz="quarter"/>
          </p:nvPr>
        </p:nvSpPr>
        <p:spPr>
          <a:xfrm>
            <a:off x="250825" y="152400"/>
            <a:ext cx="8605838" cy="1008063"/>
          </a:xfrm>
        </p:spPr>
        <p:txBody>
          <a:bodyPr>
            <a:noAutofit/>
          </a:bodyPr>
          <a:lstStyle/>
          <a:p>
            <a:pPr fontAlgn="base">
              <a:spcBef>
                <a:spcPct val="50000"/>
              </a:spcBef>
              <a:spcAft>
                <a:spcPct val="0"/>
              </a:spcAft>
              <a:defRPr/>
            </a:pPr>
            <a:r>
              <a:rPr lang="ru-RU" sz="3600" b="1" dirty="0">
                <a:solidFill>
                  <a:srgbClr val="FF0000"/>
                </a:solidFill>
                <a:ea typeface="+mn-ea"/>
                <a:cs typeface="+mn-cs"/>
              </a:rPr>
              <a:t>Точки доступа для </a:t>
            </a:r>
            <a:r>
              <a:rPr lang="ru-RU" sz="3600" b="1" dirty="0" err="1">
                <a:solidFill>
                  <a:srgbClr val="FF0000"/>
                </a:solidFill>
                <a:ea typeface="+mn-ea"/>
                <a:cs typeface="+mn-cs"/>
              </a:rPr>
              <a:t>лапароскопической</a:t>
            </a:r>
            <a:r>
              <a:rPr lang="ru-RU" sz="3600" b="1" dirty="0">
                <a:solidFill>
                  <a:srgbClr val="FF0000"/>
                </a:solidFill>
                <a:ea typeface="+mn-ea"/>
                <a:cs typeface="+mn-cs"/>
              </a:rPr>
              <a:t> санации брюшной полости</a:t>
            </a:r>
          </a:p>
        </p:txBody>
      </p:sp>
      <p:pic>
        <p:nvPicPr>
          <p:cNvPr id="82947" name="Picture 3"/>
          <p:cNvPicPr>
            <a:picLocks noGrp="1" noChangeAspect="1" noChangeArrowheads="1"/>
          </p:cNvPicPr>
          <p:nvPr>
            <p:ph sz="quarter" idx="1"/>
          </p:nvPr>
        </p:nvPicPr>
        <p:blipFill>
          <a:blip r:embed="rId3" cstate="print">
            <a:extLst>
              <a:ext uri="{28A0092B-C50C-407E-A947-70E740481C1C}">
                <a14:useLocalDpi xmlns="" xmlns:a14="http://schemas.microsoft.com/office/drawing/2010/main" val="0"/>
              </a:ext>
            </a:extLst>
          </a:blip>
          <a:srcRect/>
          <a:stretch>
            <a:fillRect/>
          </a:stretch>
        </p:blipFill>
        <p:spPr>
          <a:xfrm>
            <a:off x="3648075" y="3095625"/>
            <a:ext cx="1963738" cy="2520950"/>
          </a:xfrm>
        </p:spPr>
      </p:pic>
      <p:sp>
        <p:nvSpPr>
          <p:cNvPr id="82948" name="AutoShape 4"/>
          <p:cNvSpPr>
            <a:spLocks noChangeArrowheads="1"/>
          </p:cNvSpPr>
          <p:nvPr/>
        </p:nvSpPr>
        <p:spPr bwMode="auto">
          <a:xfrm flipV="1">
            <a:off x="4572000" y="3567113"/>
            <a:ext cx="71438" cy="71437"/>
          </a:xfrm>
          <a:prstGeom prst="flowChartConnector">
            <a:avLst/>
          </a:prstGeom>
          <a:solidFill>
            <a:srgbClr val="000000"/>
          </a:solidFill>
          <a:ln w="9525">
            <a:solidFill>
              <a:schemeClr val="tx1"/>
            </a:solidFill>
            <a:round/>
            <a:headEnd/>
            <a:tailEnd/>
          </a:ln>
        </p:spPr>
        <p:txBody>
          <a:bodyPr wrap="none" anchor="ctr"/>
          <a:lstStyle/>
          <a:p>
            <a:endParaRPr lang="ru-RU"/>
          </a:p>
        </p:txBody>
      </p:sp>
      <p:sp>
        <p:nvSpPr>
          <p:cNvPr id="82949" name="Line 5"/>
          <p:cNvSpPr>
            <a:spLocks noChangeShapeType="1"/>
          </p:cNvSpPr>
          <p:nvPr/>
        </p:nvSpPr>
        <p:spPr bwMode="auto">
          <a:xfrm flipV="1">
            <a:off x="4572000" y="1911350"/>
            <a:ext cx="1800225" cy="1727200"/>
          </a:xfrm>
          <a:prstGeom prst="line">
            <a:avLst/>
          </a:prstGeom>
          <a:noFill/>
          <a:ln w="95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ru-RU"/>
          </a:p>
        </p:txBody>
      </p:sp>
      <p:sp>
        <p:nvSpPr>
          <p:cNvPr id="82950" name="AutoShape 6"/>
          <p:cNvSpPr>
            <a:spLocks noChangeArrowheads="1"/>
          </p:cNvSpPr>
          <p:nvPr/>
        </p:nvSpPr>
        <p:spPr bwMode="auto">
          <a:xfrm>
            <a:off x="4859338" y="4575175"/>
            <a:ext cx="73025" cy="71438"/>
          </a:xfrm>
          <a:prstGeom prst="flowChartConnector">
            <a:avLst/>
          </a:prstGeom>
          <a:solidFill>
            <a:srgbClr val="000000"/>
          </a:solidFill>
          <a:ln w="9525">
            <a:solidFill>
              <a:schemeClr val="tx1"/>
            </a:solidFill>
            <a:round/>
            <a:headEnd/>
            <a:tailEnd/>
          </a:ln>
        </p:spPr>
        <p:txBody>
          <a:bodyPr wrap="none" anchor="ctr"/>
          <a:lstStyle/>
          <a:p>
            <a:endParaRPr lang="ru-RU"/>
          </a:p>
        </p:txBody>
      </p:sp>
      <p:sp>
        <p:nvSpPr>
          <p:cNvPr id="82951" name="AutoShape 7"/>
          <p:cNvSpPr>
            <a:spLocks noChangeArrowheads="1"/>
          </p:cNvSpPr>
          <p:nvPr/>
        </p:nvSpPr>
        <p:spPr bwMode="auto">
          <a:xfrm flipH="1">
            <a:off x="4140200" y="4575175"/>
            <a:ext cx="71438" cy="71438"/>
          </a:xfrm>
          <a:prstGeom prst="flowChartConnector">
            <a:avLst/>
          </a:prstGeom>
          <a:solidFill>
            <a:srgbClr val="000000"/>
          </a:solidFill>
          <a:ln w="9525">
            <a:solidFill>
              <a:schemeClr val="tx1"/>
            </a:solidFill>
            <a:round/>
            <a:headEnd/>
            <a:tailEnd/>
          </a:ln>
        </p:spPr>
        <p:txBody>
          <a:bodyPr wrap="none" anchor="ctr"/>
          <a:lstStyle/>
          <a:p>
            <a:endParaRPr lang="ru-RU"/>
          </a:p>
        </p:txBody>
      </p:sp>
      <p:sp>
        <p:nvSpPr>
          <p:cNvPr id="82952" name="AutoShape 8"/>
          <p:cNvSpPr>
            <a:spLocks noChangeArrowheads="1"/>
          </p:cNvSpPr>
          <p:nvPr/>
        </p:nvSpPr>
        <p:spPr bwMode="auto">
          <a:xfrm flipH="1">
            <a:off x="4500563" y="4287838"/>
            <a:ext cx="71437" cy="71437"/>
          </a:xfrm>
          <a:prstGeom prst="flowChartConnector">
            <a:avLst/>
          </a:prstGeom>
          <a:solidFill>
            <a:srgbClr val="000000"/>
          </a:solidFill>
          <a:ln w="9525">
            <a:solidFill>
              <a:schemeClr val="tx1"/>
            </a:solidFill>
            <a:round/>
            <a:headEnd/>
            <a:tailEnd/>
          </a:ln>
        </p:spPr>
        <p:txBody>
          <a:bodyPr wrap="none" anchor="ctr"/>
          <a:lstStyle/>
          <a:p>
            <a:endParaRPr lang="ru-RU"/>
          </a:p>
        </p:txBody>
      </p:sp>
      <p:sp>
        <p:nvSpPr>
          <p:cNvPr id="82953" name="AutoShape 9"/>
          <p:cNvSpPr>
            <a:spLocks noChangeArrowheads="1"/>
          </p:cNvSpPr>
          <p:nvPr/>
        </p:nvSpPr>
        <p:spPr bwMode="auto">
          <a:xfrm>
            <a:off x="4572000" y="4719638"/>
            <a:ext cx="71438" cy="71437"/>
          </a:xfrm>
          <a:prstGeom prst="flowChartConnector">
            <a:avLst/>
          </a:prstGeom>
          <a:solidFill>
            <a:srgbClr val="000000"/>
          </a:solidFill>
          <a:ln w="9525">
            <a:solidFill>
              <a:schemeClr val="tx1"/>
            </a:solidFill>
            <a:round/>
            <a:headEnd/>
            <a:tailEnd/>
          </a:ln>
        </p:spPr>
        <p:txBody>
          <a:bodyPr wrap="none" anchor="ctr"/>
          <a:lstStyle/>
          <a:p>
            <a:endParaRPr lang="ru-RU"/>
          </a:p>
        </p:txBody>
      </p:sp>
      <p:sp>
        <p:nvSpPr>
          <p:cNvPr id="82954" name="Line 10"/>
          <p:cNvSpPr>
            <a:spLocks noChangeShapeType="1"/>
          </p:cNvSpPr>
          <p:nvPr/>
        </p:nvSpPr>
        <p:spPr bwMode="auto">
          <a:xfrm flipH="1">
            <a:off x="2987675" y="4719638"/>
            <a:ext cx="1584325" cy="1008062"/>
          </a:xfrm>
          <a:prstGeom prst="line">
            <a:avLst/>
          </a:prstGeom>
          <a:noFill/>
          <a:ln w="9525">
            <a:solidFill>
              <a:srgbClr val="FFFF00"/>
            </a:solidFill>
            <a:round/>
            <a:headEnd/>
            <a:tailEnd type="triangle" w="med" len="med"/>
          </a:ln>
          <a:extLst>
            <a:ext uri="{909E8E84-426E-40DD-AFC4-6F175D3DCCD1}">
              <a14:hiddenFill xmlns="" xmlns:a14="http://schemas.microsoft.com/office/drawing/2010/main">
                <a:noFill/>
              </a14:hiddenFill>
            </a:ext>
          </a:extLst>
        </p:spPr>
        <p:txBody>
          <a:bodyPr/>
          <a:lstStyle/>
          <a:p>
            <a:endParaRPr lang="ru-RU"/>
          </a:p>
        </p:txBody>
      </p:sp>
      <p:pic>
        <p:nvPicPr>
          <p:cNvPr id="82955" name="Picture 11" descr="0000019"/>
          <p:cNvPicPr>
            <a:picLocks noGrp="1" noChangeAspect="1" noChangeArrowheads="1"/>
          </p:cNvPicPr>
          <p:nvPr>
            <p:ph sz="quarter" idx="2"/>
          </p:nvPr>
        </p:nvPicPr>
        <p:blipFill>
          <a:blip r:embed="rId4" cstate="print">
            <a:extLst>
              <a:ext uri="{28A0092B-C50C-407E-A947-70E740481C1C}">
                <a14:useLocalDpi xmlns="" xmlns:a14="http://schemas.microsoft.com/office/drawing/2010/main" val="0"/>
              </a:ext>
            </a:extLst>
          </a:blip>
          <a:srcRect/>
          <a:stretch>
            <a:fillRect/>
          </a:stretch>
        </p:blipFill>
        <p:spPr>
          <a:xfrm>
            <a:off x="900113" y="1190625"/>
            <a:ext cx="2022475" cy="1296988"/>
          </a:xfrm>
          <a:ln>
            <a:solidFill>
              <a:schemeClr val="tx1"/>
            </a:solidFill>
          </a:ln>
        </p:spPr>
      </p:pic>
      <p:sp>
        <p:nvSpPr>
          <p:cNvPr id="82956" name="Line 12"/>
          <p:cNvSpPr>
            <a:spLocks noChangeShapeType="1"/>
          </p:cNvSpPr>
          <p:nvPr/>
        </p:nvSpPr>
        <p:spPr bwMode="auto">
          <a:xfrm flipH="1" flipV="1">
            <a:off x="2916238" y="2127250"/>
            <a:ext cx="1727200" cy="1511300"/>
          </a:xfrm>
          <a:prstGeom prst="line">
            <a:avLst/>
          </a:prstGeom>
          <a:noFill/>
          <a:ln w="9525">
            <a:solidFill>
              <a:srgbClr val="FF00FF"/>
            </a:solidFill>
            <a:round/>
            <a:headEnd/>
            <a:tailEnd type="triangle" w="med" len="med"/>
          </a:ln>
          <a:extLst>
            <a:ext uri="{909E8E84-426E-40DD-AFC4-6F175D3DCCD1}">
              <a14:hiddenFill xmlns="" xmlns:a14="http://schemas.microsoft.com/office/drawing/2010/main">
                <a:noFill/>
              </a14:hiddenFill>
            </a:ext>
          </a:extLst>
        </p:spPr>
        <p:txBody>
          <a:bodyPr/>
          <a:lstStyle/>
          <a:p>
            <a:endParaRPr lang="ru-RU"/>
          </a:p>
        </p:txBody>
      </p:sp>
      <p:pic>
        <p:nvPicPr>
          <p:cNvPr id="82957" name="Picture 13" descr="0000050"/>
          <p:cNvPicPr>
            <a:picLocks noGrp="1" noChangeAspect="1" noChangeArrowheads="1"/>
          </p:cNvPicPr>
          <p:nvPr>
            <p:ph sz="quarter" idx="3"/>
          </p:nvPr>
        </p:nvPicPr>
        <p:blipFill>
          <a:blip r:embed="rId5" cstate="print">
            <a:extLst>
              <a:ext uri="{28A0092B-C50C-407E-A947-70E740481C1C}">
                <a14:useLocalDpi xmlns="" xmlns:a14="http://schemas.microsoft.com/office/drawing/2010/main" val="0"/>
              </a:ext>
            </a:extLst>
          </a:blip>
          <a:srcRect/>
          <a:stretch>
            <a:fillRect/>
          </a:stretch>
        </p:blipFill>
        <p:spPr>
          <a:xfrm>
            <a:off x="900113" y="3105150"/>
            <a:ext cx="2012950" cy="1271588"/>
          </a:xfrm>
          <a:ln>
            <a:solidFill>
              <a:schemeClr val="tx1"/>
            </a:solidFill>
          </a:ln>
        </p:spPr>
      </p:pic>
      <p:sp>
        <p:nvSpPr>
          <p:cNvPr id="82958" name="Freeform 14"/>
          <p:cNvSpPr>
            <a:spLocks/>
          </p:cNvSpPr>
          <p:nvPr/>
        </p:nvSpPr>
        <p:spPr bwMode="auto">
          <a:xfrm>
            <a:off x="2879725" y="3638550"/>
            <a:ext cx="1692275" cy="19050"/>
          </a:xfrm>
          <a:custGeom>
            <a:avLst/>
            <a:gdLst>
              <a:gd name="T0" fmla="*/ 2147483647 w 1066"/>
              <a:gd name="T1" fmla="*/ 0 h 12"/>
              <a:gd name="T2" fmla="*/ 0 w 1066"/>
              <a:gd name="T3" fmla="*/ 2147483647 h 12"/>
              <a:gd name="T4" fmla="*/ 0 60000 65536"/>
              <a:gd name="T5" fmla="*/ 0 60000 65536"/>
              <a:gd name="T6" fmla="*/ 0 w 1066"/>
              <a:gd name="T7" fmla="*/ 0 h 12"/>
              <a:gd name="T8" fmla="*/ 1066 w 1066"/>
              <a:gd name="T9" fmla="*/ 12 h 12"/>
            </a:gdLst>
            <a:ahLst/>
            <a:cxnLst>
              <a:cxn ang="T4">
                <a:pos x="T0" y="T1"/>
              </a:cxn>
              <a:cxn ang="T5">
                <a:pos x="T2" y="T3"/>
              </a:cxn>
            </a:cxnLst>
            <a:rect l="T6" t="T7" r="T8" b="T9"/>
            <a:pathLst>
              <a:path w="1066" h="12">
                <a:moveTo>
                  <a:pt x="1066" y="0"/>
                </a:moveTo>
                <a:lnTo>
                  <a:pt x="0" y="12"/>
                </a:lnTo>
              </a:path>
            </a:pathLst>
          </a:custGeom>
          <a:noFill/>
          <a:ln w="9525">
            <a:solidFill>
              <a:schemeClr val="tx1"/>
            </a:solidFill>
            <a:round/>
            <a:headEnd/>
            <a:tailEnd type="triangle" w="med" len="med"/>
          </a:ln>
          <a:extLst>
            <a:ext uri="{909E8E84-426E-40DD-AFC4-6F175D3DCCD1}">
              <a14:hiddenFill xmlns="" xmlns:a14="http://schemas.microsoft.com/office/drawing/2010/main">
                <a:solidFill>
                  <a:srgbClr xmlns:mc="http://schemas.openxmlformats.org/markup-compatibility/2006" val="FFFFFF" mc:Ignorable=""/>
                </a:solidFill>
              </a14:hiddenFill>
            </a:ext>
          </a:extLst>
        </p:spPr>
        <p:txBody>
          <a:bodyPr/>
          <a:lstStyle/>
          <a:p>
            <a:endParaRPr lang="ru-RU"/>
          </a:p>
        </p:txBody>
      </p:sp>
      <p:pic>
        <p:nvPicPr>
          <p:cNvPr id="82959" name="Picture 15" descr="0000074"/>
          <p:cNvPicPr>
            <a:picLocks noGrp="1" noChangeAspect="1" noChangeArrowheads="1"/>
          </p:cNvPicPr>
          <p:nvPr>
            <p:ph sz="quarter" idx="4"/>
          </p:nvPr>
        </p:nvPicPr>
        <p:blipFill>
          <a:blip r:embed="rId6" cstate="print">
            <a:lum bright="6000"/>
            <a:extLst>
              <a:ext uri="{28A0092B-C50C-407E-A947-70E740481C1C}">
                <a14:useLocalDpi xmlns="" xmlns:a14="http://schemas.microsoft.com/office/drawing/2010/main" val="0"/>
              </a:ext>
            </a:extLst>
          </a:blip>
          <a:srcRect/>
          <a:stretch>
            <a:fillRect/>
          </a:stretch>
        </p:blipFill>
        <p:spPr>
          <a:xfrm>
            <a:off x="6372225" y="1119188"/>
            <a:ext cx="2093913" cy="1439862"/>
          </a:xfrm>
          <a:ln>
            <a:solidFill>
              <a:schemeClr val="tx1"/>
            </a:solidFill>
          </a:ln>
        </p:spPr>
      </p:pic>
      <p:pic>
        <p:nvPicPr>
          <p:cNvPr id="82960" name="Picture 16" descr="0000069"/>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900113" y="4760913"/>
            <a:ext cx="2089150" cy="143986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82961" name="Picture 17" descr="0000065"/>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6408738" y="4797425"/>
            <a:ext cx="2087562" cy="14398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82962" name="Picture 18" descr="0000082"/>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6408738" y="3141663"/>
            <a:ext cx="2087562" cy="136842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xmlns:mc="http://schemas.openxmlformats.org/markup-compatibility/2006" val="FFFFFF" mc:Ignorable=""/>
                </a:solidFill>
              </a14:hiddenFill>
            </a:ext>
          </a:extLst>
        </p:spPr>
      </p:pic>
      <p:sp>
        <p:nvSpPr>
          <p:cNvPr id="82963" name="Rectangle 19"/>
          <p:cNvSpPr>
            <a:spLocks noChangeArrowheads="1"/>
          </p:cNvSpPr>
          <p:nvPr/>
        </p:nvSpPr>
        <p:spPr bwMode="auto">
          <a:xfrm>
            <a:off x="393021" y="2479675"/>
            <a:ext cx="3055708" cy="646331"/>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wrap="none">
            <a:spAutoFit/>
          </a:bodyPr>
          <a:lstStyle/>
          <a:p>
            <a:pPr algn="ctr"/>
            <a:r>
              <a:rPr lang="ru-RU" dirty="0">
                <a:latin typeface="+mj-lt"/>
              </a:rPr>
              <a:t>Правое </a:t>
            </a:r>
            <a:r>
              <a:rPr lang="ru-RU" dirty="0" err="1">
                <a:latin typeface="+mj-lt"/>
              </a:rPr>
              <a:t>поддиафрагмальное</a:t>
            </a:r>
            <a:r>
              <a:rPr lang="ru-RU" dirty="0">
                <a:latin typeface="+mj-lt"/>
              </a:rPr>
              <a:t> </a:t>
            </a:r>
          </a:p>
          <a:p>
            <a:pPr algn="ctr"/>
            <a:r>
              <a:rPr lang="ru-RU" dirty="0">
                <a:latin typeface="+mj-lt"/>
              </a:rPr>
              <a:t>пространство</a:t>
            </a:r>
          </a:p>
        </p:txBody>
      </p:sp>
      <p:sp>
        <p:nvSpPr>
          <p:cNvPr id="82964" name="Rectangle 20"/>
          <p:cNvSpPr>
            <a:spLocks noChangeArrowheads="1"/>
          </p:cNvSpPr>
          <p:nvPr/>
        </p:nvSpPr>
        <p:spPr bwMode="auto">
          <a:xfrm>
            <a:off x="392704" y="4352925"/>
            <a:ext cx="3127779" cy="369332"/>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wrap="none">
            <a:spAutoFit/>
          </a:bodyPr>
          <a:lstStyle/>
          <a:p>
            <a:pPr algn="ctr"/>
            <a:r>
              <a:rPr lang="ru-RU" dirty="0" err="1">
                <a:latin typeface="+mj-lt"/>
              </a:rPr>
              <a:t>Подпеченочное</a:t>
            </a:r>
            <a:r>
              <a:rPr lang="ru-RU" dirty="0">
                <a:latin typeface="+mj-lt"/>
              </a:rPr>
              <a:t> пространство</a:t>
            </a:r>
          </a:p>
        </p:txBody>
      </p:sp>
      <p:sp>
        <p:nvSpPr>
          <p:cNvPr id="82965" name="Rectangle 21"/>
          <p:cNvSpPr>
            <a:spLocks noChangeArrowheads="1"/>
          </p:cNvSpPr>
          <p:nvPr/>
        </p:nvSpPr>
        <p:spPr bwMode="auto">
          <a:xfrm>
            <a:off x="338297" y="6216650"/>
            <a:ext cx="3184205" cy="646331"/>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wrap="none">
            <a:spAutoFit/>
          </a:bodyPr>
          <a:lstStyle/>
          <a:p>
            <a:pPr algn="ctr" eaLnBrk="0" hangingPunct="0"/>
            <a:r>
              <a:rPr lang="ru-RU" dirty="0" err="1">
                <a:latin typeface="+mj-lt"/>
              </a:rPr>
              <a:t>Межкишечное</a:t>
            </a:r>
            <a:r>
              <a:rPr lang="ru-RU" dirty="0">
                <a:latin typeface="+mj-lt"/>
              </a:rPr>
              <a:t> расположение </a:t>
            </a:r>
          </a:p>
          <a:p>
            <a:pPr algn="ctr" eaLnBrk="0" hangingPunct="0"/>
            <a:r>
              <a:rPr lang="ru-RU" dirty="0">
                <a:latin typeface="+mj-lt"/>
              </a:rPr>
              <a:t>патологического очага</a:t>
            </a:r>
            <a:endParaRPr lang="en-GB" dirty="0">
              <a:latin typeface="+mj-lt"/>
            </a:endParaRPr>
          </a:p>
        </p:txBody>
      </p:sp>
      <p:sp>
        <p:nvSpPr>
          <p:cNvPr id="82966" name="Rectangle 22"/>
          <p:cNvSpPr>
            <a:spLocks noChangeArrowheads="1"/>
          </p:cNvSpPr>
          <p:nvPr/>
        </p:nvSpPr>
        <p:spPr bwMode="auto">
          <a:xfrm>
            <a:off x="6696075" y="6273800"/>
            <a:ext cx="1387475" cy="366713"/>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a:spAutoFit/>
          </a:bodyPr>
          <a:lstStyle/>
          <a:p>
            <a:pPr algn="ctr" eaLnBrk="0" hangingPunct="0"/>
            <a:r>
              <a:rPr lang="ru-RU" dirty="0">
                <a:latin typeface="+mj-lt"/>
              </a:rPr>
              <a:t>Малый таз</a:t>
            </a:r>
            <a:endParaRPr lang="en-GB" dirty="0">
              <a:latin typeface="+mj-lt"/>
            </a:endParaRPr>
          </a:p>
        </p:txBody>
      </p:sp>
      <p:sp>
        <p:nvSpPr>
          <p:cNvPr id="82967" name="Rectangle 23"/>
          <p:cNvSpPr>
            <a:spLocks noChangeArrowheads="1"/>
          </p:cNvSpPr>
          <p:nvPr/>
        </p:nvSpPr>
        <p:spPr bwMode="auto">
          <a:xfrm>
            <a:off x="6025058" y="4473575"/>
            <a:ext cx="2793009" cy="369332"/>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wrap="none">
            <a:spAutoFit/>
          </a:bodyPr>
          <a:lstStyle/>
          <a:p>
            <a:pPr algn="ctr"/>
            <a:r>
              <a:rPr lang="ru-RU" dirty="0">
                <a:latin typeface="+mj-lt"/>
              </a:rPr>
              <a:t>Левый латеральный канал</a:t>
            </a:r>
          </a:p>
        </p:txBody>
      </p:sp>
      <p:sp>
        <p:nvSpPr>
          <p:cNvPr id="82968" name="Oval 24"/>
          <p:cNvSpPr>
            <a:spLocks noChangeArrowheads="1"/>
          </p:cNvSpPr>
          <p:nvPr/>
        </p:nvSpPr>
        <p:spPr bwMode="auto">
          <a:xfrm>
            <a:off x="3635375" y="2097088"/>
            <a:ext cx="1836738" cy="384175"/>
          </a:xfrm>
          <a:prstGeom prst="ellipse">
            <a:avLst/>
          </a:prstGeom>
          <a:solidFill>
            <a:srgbClr val="FFFFFF">
              <a:alpha val="50195"/>
            </a:srgbClr>
          </a:solidFill>
          <a:ln w="9525">
            <a:solidFill>
              <a:srgbClr val="000000"/>
            </a:solidFill>
            <a:round/>
            <a:headEnd/>
            <a:tailEnd/>
          </a:ln>
        </p:spPr>
        <p:txBody>
          <a:bodyPr/>
          <a:lstStyle/>
          <a:p>
            <a:pPr algn="ctr" eaLnBrk="0" hangingPunct="0"/>
            <a:r>
              <a:rPr lang="ru-RU" sz="1600" b="1" dirty="0">
                <a:latin typeface="+mj-lt"/>
              </a:rPr>
              <a:t>Оптика</a:t>
            </a:r>
          </a:p>
        </p:txBody>
      </p:sp>
      <p:sp>
        <p:nvSpPr>
          <p:cNvPr id="82969" name="Line 25"/>
          <p:cNvSpPr>
            <a:spLocks noChangeShapeType="1"/>
          </p:cNvSpPr>
          <p:nvPr/>
        </p:nvSpPr>
        <p:spPr bwMode="auto">
          <a:xfrm flipV="1">
            <a:off x="4572000" y="2487613"/>
            <a:ext cx="0" cy="1800225"/>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ru-RU"/>
          </a:p>
        </p:txBody>
      </p:sp>
      <p:sp>
        <p:nvSpPr>
          <p:cNvPr id="82970" name="Freeform 26"/>
          <p:cNvSpPr>
            <a:spLocks/>
          </p:cNvSpPr>
          <p:nvPr/>
        </p:nvSpPr>
        <p:spPr bwMode="auto">
          <a:xfrm>
            <a:off x="4895850" y="4616450"/>
            <a:ext cx="1439863" cy="1081088"/>
          </a:xfrm>
          <a:custGeom>
            <a:avLst/>
            <a:gdLst>
              <a:gd name="T0" fmla="*/ 0 w 901"/>
              <a:gd name="T1" fmla="*/ 0 h 665"/>
              <a:gd name="T2" fmla="*/ 2147483647 w 901"/>
              <a:gd name="T3" fmla="*/ 2147483647 h 665"/>
              <a:gd name="T4" fmla="*/ 0 60000 65536"/>
              <a:gd name="T5" fmla="*/ 0 60000 65536"/>
              <a:gd name="T6" fmla="*/ 0 w 901"/>
              <a:gd name="T7" fmla="*/ 0 h 665"/>
              <a:gd name="T8" fmla="*/ 901 w 901"/>
              <a:gd name="T9" fmla="*/ 665 h 665"/>
            </a:gdLst>
            <a:ahLst/>
            <a:cxnLst>
              <a:cxn ang="T4">
                <a:pos x="T0" y="T1"/>
              </a:cxn>
              <a:cxn ang="T5">
                <a:pos x="T2" y="T3"/>
              </a:cxn>
            </a:cxnLst>
            <a:rect l="T6" t="T7" r="T8" b="T9"/>
            <a:pathLst>
              <a:path w="901" h="665">
                <a:moveTo>
                  <a:pt x="0" y="0"/>
                </a:moveTo>
                <a:lnTo>
                  <a:pt x="901" y="665"/>
                </a:lnTo>
              </a:path>
            </a:pathLst>
          </a:custGeom>
          <a:noFill/>
          <a:ln w="9525">
            <a:solidFill>
              <a:srgbClr val="00FF00"/>
            </a:solidFill>
            <a:round/>
            <a:headEnd/>
            <a:tailEnd type="triangle" w="med" len="med"/>
          </a:ln>
          <a:extLst>
            <a:ext uri="{909E8E84-426E-40DD-AFC4-6F175D3DCCD1}">
              <a14:hiddenFill xmlns="" xmlns:a14="http://schemas.microsoft.com/office/drawing/2010/main">
                <a:solidFill>
                  <a:srgbClr xmlns:mc="http://schemas.openxmlformats.org/markup-compatibility/2006" val="FFFFFF" mc:Ignorable=""/>
                </a:solidFill>
              </a14:hiddenFill>
            </a:ext>
          </a:extLst>
        </p:spPr>
        <p:txBody>
          <a:bodyPr/>
          <a:lstStyle/>
          <a:p>
            <a:endParaRPr lang="ru-RU"/>
          </a:p>
        </p:txBody>
      </p:sp>
      <p:sp>
        <p:nvSpPr>
          <p:cNvPr id="82971" name="Line 27"/>
          <p:cNvSpPr>
            <a:spLocks noChangeShapeType="1"/>
          </p:cNvSpPr>
          <p:nvPr/>
        </p:nvSpPr>
        <p:spPr bwMode="auto">
          <a:xfrm flipH="1">
            <a:off x="2987675" y="3638550"/>
            <a:ext cx="1584325" cy="2089150"/>
          </a:xfrm>
          <a:prstGeom prst="line">
            <a:avLst/>
          </a:prstGeom>
          <a:noFill/>
          <a:ln w="9525">
            <a:solidFill>
              <a:srgbClr val="FFFF00"/>
            </a:solidFill>
            <a:round/>
            <a:headEnd/>
            <a:tailEnd type="triangle" w="med" len="med"/>
          </a:ln>
          <a:extLst>
            <a:ext uri="{909E8E84-426E-40DD-AFC4-6F175D3DCCD1}">
              <a14:hiddenFill xmlns="" xmlns:a14="http://schemas.microsoft.com/office/drawing/2010/main">
                <a:noFill/>
              </a14:hiddenFill>
            </a:ext>
          </a:extLst>
        </p:spPr>
        <p:txBody>
          <a:bodyPr/>
          <a:lstStyle/>
          <a:p>
            <a:endParaRPr lang="ru-RU"/>
          </a:p>
        </p:txBody>
      </p:sp>
      <p:sp>
        <p:nvSpPr>
          <p:cNvPr id="82972" name="Line 28"/>
          <p:cNvSpPr>
            <a:spLocks noChangeShapeType="1"/>
          </p:cNvSpPr>
          <p:nvPr/>
        </p:nvSpPr>
        <p:spPr bwMode="auto">
          <a:xfrm flipV="1">
            <a:off x="4932363" y="3711575"/>
            <a:ext cx="1439862" cy="863600"/>
          </a:xfrm>
          <a:prstGeom prst="line">
            <a:avLst/>
          </a:prstGeom>
          <a:noFill/>
          <a:ln w="9525">
            <a:solidFill>
              <a:schemeClr val="hlink"/>
            </a:solidFill>
            <a:round/>
            <a:headEnd/>
            <a:tailEnd type="triangle" w="med" len="med"/>
          </a:ln>
          <a:extLst>
            <a:ext uri="{909E8E84-426E-40DD-AFC4-6F175D3DCCD1}">
              <a14:hiddenFill xmlns="" xmlns:a14="http://schemas.microsoft.com/office/drawing/2010/main">
                <a:noFill/>
              </a14:hiddenFill>
            </a:ext>
          </a:extLst>
        </p:spPr>
        <p:txBody>
          <a:bodyPr/>
          <a:lstStyle/>
          <a:p>
            <a:endParaRPr lang="ru-RU"/>
          </a:p>
        </p:txBody>
      </p:sp>
      <p:sp>
        <p:nvSpPr>
          <p:cNvPr id="82973" name="Line 29"/>
          <p:cNvSpPr>
            <a:spLocks noChangeShapeType="1"/>
          </p:cNvSpPr>
          <p:nvPr/>
        </p:nvSpPr>
        <p:spPr bwMode="auto">
          <a:xfrm flipV="1">
            <a:off x="4932363" y="1982788"/>
            <a:ext cx="1439862" cy="2592387"/>
          </a:xfrm>
          <a:prstGeom prst="line">
            <a:avLst/>
          </a:prstGeom>
          <a:noFill/>
          <a:ln w="95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ru-RU"/>
          </a:p>
        </p:txBody>
      </p:sp>
      <p:sp>
        <p:nvSpPr>
          <p:cNvPr id="82974" name="Line 30"/>
          <p:cNvSpPr>
            <a:spLocks noChangeShapeType="1"/>
          </p:cNvSpPr>
          <p:nvPr/>
        </p:nvSpPr>
        <p:spPr bwMode="auto">
          <a:xfrm>
            <a:off x="4572000" y="4719638"/>
            <a:ext cx="1800225" cy="1014412"/>
          </a:xfrm>
          <a:prstGeom prst="line">
            <a:avLst/>
          </a:prstGeom>
          <a:noFill/>
          <a:ln w="9525">
            <a:solidFill>
              <a:srgbClr val="00FF00"/>
            </a:solidFill>
            <a:round/>
            <a:headEnd/>
            <a:tailEnd type="triangle" w="med" len="med"/>
          </a:ln>
          <a:extLst>
            <a:ext uri="{909E8E84-426E-40DD-AFC4-6F175D3DCCD1}">
              <a14:hiddenFill xmlns="" xmlns:a14="http://schemas.microsoft.com/office/drawing/2010/main">
                <a:noFill/>
              </a14:hiddenFill>
            </a:ext>
          </a:extLst>
        </p:spPr>
        <p:txBody>
          <a:bodyPr/>
          <a:lstStyle/>
          <a:p>
            <a:endParaRPr lang="ru-RU"/>
          </a:p>
        </p:txBody>
      </p:sp>
      <p:sp>
        <p:nvSpPr>
          <p:cNvPr id="82975" name="Line 31"/>
          <p:cNvSpPr>
            <a:spLocks noChangeShapeType="1"/>
          </p:cNvSpPr>
          <p:nvPr/>
        </p:nvSpPr>
        <p:spPr bwMode="auto">
          <a:xfrm flipH="1" flipV="1">
            <a:off x="2916238" y="2127250"/>
            <a:ext cx="1295400" cy="2519363"/>
          </a:xfrm>
          <a:prstGeom prst="line">
            <a:avLst/>
          </a:prstGeom>
          <a:noFill/>
          <a:ln w="9525">
            <a:solidFill>
              <a:srgbClr val="FF00FF"/>
            </a:solidFill>
            <a:round/>
            <a:headEnd/>
            <a:tailEnd type="triangle" w="med" len="med"/>
          </a:ln>
          <a:extLst>
            <a:ext uri="{909E8E84-426E-40DD-AFC4-6F175D3DCCD1}">
              <a14:hiddenFill xmlns="" xmlns:a14="http://schemas.microsoft.com/office/drawing/2010/main">
                <a:noFill/>
              </a14:hiddenFill>
            </a:ext>
          </a:extLst>
        </p:spPr>
        <p:txBody>
          <a:bodyPr/>
          <a:lstStyle/>
          <a:p>
            <a:endParaRPr lang="ru-RU"/>
          </a:p>
        </p:txBody>
      </p:sp>
      <p:sp>
        <p:nvSpPr>
          <p:cNvPr id="82976" name="Freeform 32"/>
          <p:cNvSpPr>
            <a:spLocks/>
          </p:cNvSpPr>
          <p:nvPr/>
        </p:nvSpPr>
        <p:spPr bwMode="auto">
          <a:xfrm>
            <a:off x="2916238" y="3657600"/>
            <a:ext cx="1223962" cy="917575"/>
          </a:xfrm>
          <a:custGeom>
            <a:avLst/>
            <a:gdLst>
              <a:gd name="T0" fmla="*/ 2147483647 w 771"/>
              <a:gd name="T1" fmla="*/ 2147483647 h 578"/>
              <a:gd name="T2" fmla="*/ 0 w 771"/>
              <a:gd name="T3" fmla="*/ 0 h 578"/>
              <a:gd name="T4" fmla="*/ 0 60000 65536"/>
              <a:gd name="T5" fmla="*/ 0 60000 65536"/>
              <a:gd name="T6" fmla="*/ 0 w 771"/>
              <a:gd name="T7" fmla="*/ 0 h 578"/>
              <a:gd name="T8" fmla="*/ 771 w 771"/>
              <a:gd name="T9" fmla="*/ 578 h 578"/>
            </a:gdLst>
            <a:ahLst/>
            <a:cxnLst>
              <a:cxn ang="T4">
                <a:pos x="T0" y="T1"/>
              </a:cxn>
              <a:cxn ang="T5">
                <a:pos x="T2" y="T3"/>
              </a:cxn>
            </a:cxnLst>
            <a:rect l="T6" t="T7" r="T8" b="T9"/>
            <a:pathLst>
              <a:path w="771" h="578">
                <a:moveTo>
                  <a:pt x="771" y="578"/>
                </a:moveTo>
                <a:lnTo>
                  <a:pt x="0" y="0"/>
                </a:lnTo>
              </a:path>
            </a:pathLst>
          </a:custGeom>
          <a:noFill/>
          <a:ln w="9525">
            <a:solidFill>
              <a:schemeClr val="tx1"/>
            </a:solidFill>
            <a:round/>
            <a:headEnd/>
            <a:tailEnd type="triangle" w="med" len="med"/>
          </a:ln>
          <a:extLst>
            <a:ext uri="{909E8E84-426E-40DD-AFC4-6F175D3DCCD1}">
              <a14:hiddenFill xmlns="" xmlns:a14="http://schemas.microsoft.com/office/drawing/2010/main">
                <a:solidFill>
                  <a:srgbClr xmlns:mc="http://schemas.openxmlformats.org/markup-compatibility/2006" val="FFFFFF" mc:Ignorable=""/>
                </a:solidFill>
              </a14:hiddenFill>
            </a:ext>
          </a:extLst>
        </p:spPr>
        <p:txBody>
          <a:bodyPr/>
          <a:lstStyle/>
          <a:p>
            <a:endParaRPr lang="ru-RU"/>
          </a:p>
        </p:txBody>
      </p:sp>
      <p:sp>
        <p:nvSpPr>
          <p:cNvPr id="82977" name="Rectangle 33"/>
          <p:cNvSpPr>
            <a:spLocks noChangeArrowheads="1"/>
          </p:cNvSpPr>
          <p:nvPr/>
        </p:nvSpPr>
        <p:spPr bwMode="auto">
          <a:xfrm>
            <a:off x="6080767" y="2528888"/>
            <a:ext cx="2946704" cy="646331"/>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wrap="none">
            <a:spAutoFit/>
          </a:bodyPr>
          <a:lstStyle/>
          <a:p>
            <a:pPr algn="ctr"/>
            <a:r>
              <a:rPr lang="ru-RU" dirty="0">
                <a:latin typeface="+mj-lt"/>
              </a:rPr>
              <a:t>Левое </a:t>
            </a:r>
            <a:r>
              <a:rPr lang="ru-RU" dirty="0" err="1">
                <a:latin typeface="+mj-lt"/>
              </a:rPr>
              <a:t>поддиафрагмальное</a:t>
            </a:r>
            <a:r>
              <a:rPr lang="ru-RU" dirty="0">
                <a:latin typeface="+mj-lt"/>
              </a:rPr>
              <a:t> </a:t>
            </a:r>
          </a:p>
          <a:p>
            <a:pPr algn="ctr"/>
            <a:r>
              <a:rPr lang="ru-RU" dirty="0">
                <a:latin typeface="+mj-lt"/>
              </a:rPr>
              <a:t>пространство</a:t>
            </a:r>
          </a:p>
        </p:txBody>
      </p:sp>
    </p:spTree>
    <p:extLst>
      <p:ext uri="{BB962C8B-B14F-4D97-AF65-F5344CB8AC3E}">
        <p14:creationId xmlns="" xmlns:p14="http://schemas.microsoft.com/office/powerpoint/2010/main" val="119421813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Общие принципы профилактики осложнений в </a:t>
            </a:r>
            <a:r>
              <a:rPr lang="ru-RU" b="1" dirty="0" err="1">
                <a:solidFill>
                  <a:srgbClr val="FF0000"/>
                </a:solidFill>
              </a:rPr>
              <a:t>эндохирургии</a:t>
            </a:r>
            <a:endParaRPr lang="ru-RU" b="1" dirty="0">
              <a:solidFill>
                <a:srgbClr val="FF0000"/>
              </a:solidFill>
            </a:endParaRPr>
          </a:p>
        </p:txBody>
      </p:sp>
      <p:sp>
        <p:nvSpPr>
          <p:cNvPr id="3" name="Объект 2"/>
          <p:cNvSpPr>
            <a:spLocks noGrp="1"/>
          </p:cNvSpPr>
          <p:nvPr>
            <p:ph idx="1"/>
          </p:nvPr>
        </p:nvSpPr>
        <p:spPr/>
        <p:txBody>
          <a:bodyPr>
            <a:normAutofit fontScale="70000" lnSpcReduction="20000"/>
          </a:bodyPr>
          <a:lstStyle/>
          <a:p>
            <a:pPr>
              <a:lnSpc>
                <a:spcPct val="120000"/>
              </a:lnSpc>
              <a:spcBef>
                <a:spcPts val="0"/>
              </a:spcBef>
              <a:buFont typeface="Wingdings" pitchFamily="2" charset="2"/>
              <a:buChar char="§"/>
              <a:defRPr/>
            </a:pPr>
            <a:r>
              <a:rPr lang="ru-RU" dirty="0" smtClean="0"/>
              <a:t>Тщательный </a:t>
            </a:r>
            <a:r>
              <a:rPr lang="ru-RU" dirty="0"/>
              <a:t>отбор больных для </a:t>
            </a:r>
            <a:r>
              <a:rPr lang="ru-RU" dirty="0" err="1"/>
              <a:t>лапароскопических</a:t>
            </a:r>
            <a:r>
              <a:rPr lang="ru-RU" dirty="0"/>
              <a:t> операций с учётом абсолютных и относительных </a:t>
            </a:r>
            <a:r>
              <a:rPr lang="ru-RU" dirty="0" smtClean="0"/>
              <a:t>противопоказаний</a:t>
            </a:r>
            <a:endParaRPr lang="ru-RU" dirty="0"/>
          </a:p>
          <a:p>
            <a:pPr>
              <a:lnSpc>
                <a:spcPct val="120000"/>
              </a:lnSpc>
              <a:spcBef>
                <a:spcPts val="0"/>
              </a:spcBef>
              <a:buFont typeface="Wingdings" pitchFamily="2" charset="2"/>
              <a:buChar char="§"/>
              <a:defRPr/>
            </a:pPr>
            <a:r>
              <a:rPr lang="ru-RU" dirty="0" smtClean="0"/>
              <a:t>Опыт </a:t>
            </a:r>
            <a:r>
              <a:rPr lang="ru-RU" dirty="0"/>
              <a:t>хирурга должен соответствовать сложности хирургического </a:t>
            </a:r>
            <a:r>
              <a:rPr lang="ru-RU" dirty="0" smtClean="0"/>
              <a:t>вмешательства</a:t>
            </a:r>
            <a:endParaRPr lang="ru-RU" dirty="0"/>
          </a:p>
          <a:p>
            <a:pPr>
              <a:lnSpc>
                <a:spcPct val="120000"/>
              </a:lnSpc>
              <a:spcBef>
                <a:spcPts val="0"/>
              </a:spcBef>
              <a:buFont typeface="Wingdings" pitchFamily="2" charset="2"/>
              <a:buChar char="§"/>
              <a:defRPr/>
            </a:pPr>
            <a:r>
              <a:rPr lang="ru-RU" dirty="0" smtClean="0"/>
              <a:t>Оперирующий </a:t>
            </a:r>
            <a:r>
              <a:rPr lang="ru-RU" dirty="0"/>
              <a:t>врач должен критически оценивать возможности </a:t>
            </a:r>
            <a:r>
              <a:rPr lang="ru-RU" dirty="0" err="1"/>
              <a:t>лапароскопического</a:t>
            </a:r>
            <a:r>
              <a:rPr lang="ru-RU" dirty="0"/>
              <a:t> доступа, понимая пределы разрешающей способности и ограничения </a:t>
            </a:r>
            <a:r>
              <a:rPr lang="ru-RU" dirty="0" smtClean="0"/>
              <a:t>метода</a:t>
            </a:r>
            <a:endParaRPr lang="ru-RU" dirty="0"/>
          </a:p>
          <a:p>
            <a:pPr>
              <a:lnSpc>
                <a:spcPct val="120000"/>
              </a:lnSpc>
              <a:spcBef>
                <a:spcPts val="0"/>
              </a:spcBef>
              <a:buFont typeface="Wingdings" pitchFamily="2" charset="2"/>
              <a:buChar char="§"/>
              <a:defRPr/>
            </a:pPr>
            <a:r>
              <a:rPr lang="ru-RU" dirty="0" smtClean="0"/>
              <a:t>Необходимо </a:t>
            </a:r>
            <a:r>
              <a:rPr lang="ru-RU" dirty="0"/>
              <a:t>добиться создания полноценной визуализации оперируемых объектов и достаточного пространства в брюшной </a:t>
            </a:r>
            <a:r>
              <a:rPr lang="ru-RU" dirty="0" smtClean="0"/>
              <a:t>полости</a:t>
            </a:r>
            <a:endParaRPr lang="ru-RU" dirty="0"/>
          </a:p>
          <a:p>
            <a:pPr>
              <a:lnSpc>
                <a:spcPct val="120000"/>
              </a:lnSpc>
              <a:spcBef>
                <a:spcPts val="0"/>
              </a:spcBef>
              <a:buFont typeface="Wingdings" pitchFamily="2" charset="2"/>
              <a:buChar char="§"/>
              <a:defRPr/>
            </a:pPr>
            <a:r>
              <a:rPr lang="ru-RU" dirty="0" smtClean="0"/>
              <a:t>Следует </a:t>
            </a:r>
            <a:r>
              <a:rPr lang="ru-RU" dirty="0"/>
              <a:t>использовать только исправные </a:t>
            </a:r>
            <a:r>
              <a:rPr lang="ru-RU" dirty="0" err="1"/>
              <a:t>эндохирургические</a:t>
            </a:r>
            <a:r>
              <a:rPr lang="ru-RU" dirty="0"/>
              <a:t> инструменты и </a:t>
            </a:r>
            <a:r>
              <a:rPr lang="ru-RU" dirty="0" smtClean="0"/>
              <a:t>оборудование</a:t>
            </a:r>
            <a:endParaRPr lang="ru-RU" dirty="0"/>
          </a:p>
          <a:p>
            <a:pPr>
              <a:lnSpc>
                <a:spcPct val="120000"/>
              </a:lnSpc>
              <a:spcBef>
                <a:spcPts val="0"/>
              </a:spcBef>
              <a:buFont typeface="Wingdings" pitchFamily="2" charset="2"/>
              <a:buChar char="§"/>
              <a:defRPr/>
            </a:pPr>
            <a:r>
              <a:rPr lang="ru-RU" dirty="0" smtClean="0"/>
              <a:t>Необходимо </a:t>
            </a:r>
            <a:r>
              <a:rPr lang="ru-RU" dirty="0"/>
              <a:t>адекватное анестезиологическое </a:t>
            </a:r>
            <a:r>
              <a:rPr lang="ru-RU" dirty="0" smtClean="0"/>
              <a:t>пособие</a:t>
            </a:r>
            <a:endParaRPr lang="ru-RU" dirty="0"/>
          </a:p>
        </p:txBody>
      </p:sp>
    </p:spTree>
    <p:extLst>
      <p:ext uri="{BB962C8B-B14F-4D97-AF65-F5344CB8AC3E}">
        <p14:creationId xmlns="" xmlns:p14="http://schemas.microsoft.com/office/powerpoint/2010/main" val="109269705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ru-RU" b="1" dirty="0" smtClean="0">
                <a:solidFill>
                  <a:srgbClr val="FF0000"/>
                </a:solidFill>
              </a:rPr>
              <a:t>Литература</a:t>
            </a:r>
          </a:p>
        </p:txBody>
      </p:sp>
      <p:graphicFrame>
        <p:nvGraphicFramePr>
          <p:cNvPr id="339971" name="Group 3"/>
          <p:cNvGraphicFramePr>
            <a:graphicFrameLocks noGrp="1"/>
          </p:cNvGraphicFramePr>
          <p:nvPr>
            <p:ph idx="1"/>
            <p:extLst>
              <p:ext uri="{D42A27DB-BD31-4B8C-83A1-F6EECF244321}">
                <p14:modId xmlns="" xmlns:p14="http://schemas.microsoft.com/office/powerpoint/2010/main" val="2000937680"/>
              </p:ext>
            </p:extLst>
          </p:nvPr>
        </p:nvGraphicFramePr>
        <p:xfrm>
          <a:off x="467544" y="1340768"/>
          <a:ext cx="8229365" cy="5292480"/>
        </p:xfrm>
        <a:graphic>
          <a:graphicData uri="http://schemas.openxmlformats.org/drawingml/2006/table">
            <a:tbl>
              <a:tblPr/>
              <a:tblGrid>
                <a:gridCol w="806427"/>
                <a:gridCol w="3662258"/>
                <a:gridCol w="2909805"/>
                <a:gridCol w="850875"/>
              </a:tblGrid>
              <a:tr h="0">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mj-lt"/>
                          <a:cs typeface="Times New Roman" pitchFamily="18" charset="0"/>
                        </a:rPr>
                        <a:t>Обязательная литература</a:t>
                      </a:r>
                      <a:endParaRPr kumimoji="0" lang="ru-RU" sz="1400" b="1" i="0" u="none" strike="noStrike" cap="none" normalizeH="0" baseline="0" dirty="0" smtClean="0">
                        <a:ln>
                          <a:noFill/>
                        </a:ln>
                        <a:solidFill>
                          <a:schemeClr val="tx1"/>
                        </a:solidFill>
                        <a:effectLst/>
                        <a:latin typeface="+mj-lt"/>
                      </a:endParaRPr>
                    </a:p>
                  </a:txBody>
                  <a:tcPr marL="84308" marR="84308"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2047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mj-lt"/>
                          <a:cs typeface="Times New Roman" pitchFamily="18" charset="0"/>
                        </a:rPr>
                        <a:t>1</a:t>
                      </a:r>
                      <a:endParaRPr kumimoji="0" lang="ru-RU" sz="1400" b="1" i="0" u="none" strike="noStrike" cap="none" normalizeH="0" baseline="0" dirty="0" smtClean="0">
                        <a:ln>
                          <a:noFill/>
                        </a:ln>
                        <a:solidFill>
                          <a:schemeClr val="tx1"/>
                        </a:solidFill>
                        <a:effectLst/>
                        <a:latin typeface="+mj-lt"/>
                      </a:endParaRPr>
                    </a:p>
                  </a:txBody>
                  <a:tcPr marL="84308" marR="84308"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kern="1200" cap="none" normalizeH="0" baseline="0" dirty="0" smtClean="0">
                          <a:ln>
                            <a:noFill/>
                          </a:ln>
                          <a:solidFill>
                            <a:schemeClr val="tx1"/>
                          </a:solidFill>
                          <a:effectLst/>
                          <a:latin typeface="+mj-lt"/>
                          <a:ea typeface="+mn-ea"/>
                          <a:cs typeface="Times New Roman" pitchFamily="18" charset="0"/>
                        </a:rPr>
                        <a:t>Хирургические болезни : учебник : в 2 т. / Н.В. </a:t>
                      </a:r>
                      <a:r>
                        <a:rPr kumimoji="0" lang="ru-RU" sz="1400" b="1" i="0" u="none" strike="noStrike" kern="1200" cap="none" normalizeH="0" baseline="0" dirty="0" err="1" smtClean="0">
                          <a:ln>
                            <a:noFill/>
                          </a:ln>
                          <a:solidFill>
                            <a:schemeClr val="tx1"/>
                          </a:solidFill>
                          <a:effectLst/>
                          <a:latin typeface="+mj-lt"/>
                          <a:ea typeface="+mn-ea"/>
                          <a:cs typeface="Times New Roman" pitchFamily="18" charset="0"/>
                        </a:rPr>
                        <a:t>Мерзликин</a:t>
                      </a:r>
                      <a:r>
                        <a:rPr kumimoji="0" lang="ru-RU" sz="1400" b="1" i="0" u="none" strike="noStrike" kern="1200" cap="none" normalizeH="0" baseline="0" dirty="0" smtClean="0">
                          <a:ln>
                            <a:noFill/>
                          </a:ln>
                          <a:solidFill>
                            <a:schemeClr val="tx1"/>
                          </a:solidFill>
                          <a:effectLst/>
                          <a:latin typeface="+mj-lt"/>
                          <a:ea typeface="+mn-ea"/>
                          <a:cs typeface="Times New Roman" pitchFamily="18" charset="0"/>
                        </a:rPr>
                        <a:t>, Н.А. </a:t>
                      </a:r>
                      <a:r>
                        <a:rPr kumimoji="0" lang="ru-RU" sz="1400" b="1" i="0" u="none" strike="noStrike" kern="1200" cap="none" normalizeH="0" baseline="0" dirty="0" err="1" smtClean="0">
                          <a:ln>
                            <a:noFill/>
                          </a:ln>
                          <a:solidFill>
                            <a:schemeClr val="tx1"/>
                          </a:solidFill>
                          <a:effectLst/>
                          <a:latin typeface="+mj-lt"/>
                          <a:ea typeface="+mn-ea"/>
                          <a:cs typeface="Times New Roman" pitchFamily="18" charset="0"/>
                        </a:rPr>
                        <a:t>Бражникова</a:t>
                      </a:r>
                      <a:r>
                        <a:rPr kumimoji="0" lang="ru-RU" sz="1400" b="1" i="0" u="none" strike="noStrike" kern="1200" cap="none" normalizeH="0" baseline="0" dirty="0" smtClean="0">
                          <a:ln>
                            <a:noFill/>
                          </a:ln>
                          <a:solidFill>
                            <a:schemeClr val="tx1"/>
                          </a:solidFill>
                          <a:effectLst/>
                          <a:latin typeface="+mj-lt"/>
                          <a:ea typeface="+mn-ea"/>
                          <a:cs typeface="Times New Roman" pitchFamily="18" charset="0"/>
                        </a:rPr>
                        <a:t>, Б.И. Альперович [и др.]</a:t>
                      </a:r>
                    </a:p>
                  </a:txBody>
                  <a:tcPr marL="84308" marR="84308"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mj-lt"/>
                          <a:cs typeface="Times New Roman" pitchFamily="18" charset="0"/>
                        </a:rPr>
                        <a:t>Москва : </a:t>
                      </a:r>
                      <a:r>
                        <a:rPr kumimoji="0" lang="ru-RU" sz="1400" b="1" i="0" u="none" strike="noStrike" cap="none" normalizeH="0" baseline="0" dirty="0" err="1" smtClean="0">
                          <a:ln>
                            <a:noFill/>
                          </a:ln>
                          <a:solidFill>
                            <a:schemeClr val="tx1"/>
                          </a:solidFill>
                          <a:effectLst/>
                          <a:latin typeface="+mj-lt"/>
                          <a:cs typeface="Times New Roman" pitchFamily="18" charset="0"/>
                        </a:rPr>
                        <a:t>ГЭОТАР-Медиа</a:t>
                      </a:r>
                      <a:endParaRPr kumimoji="0" lang="ru-RU" sz="1400" b="1" i="0" u="none" strike="noStrike" cap="none" normalizeH="0" baseline="0" dirty="0" smtClean="0">
                        <a:ln>
                          <a:noFill/>
                        </a:ln>
                        <a:solidFill>
                          <a:schemeClr val="tx1"/>
                        </a:solidFill>
                        <a:effectLst/>
                        <a:latin typeface="+mj-lt"/>
                      </a:endParaRPr>
                    </a:p>
                  </a:txBody>
                  <a:tcPr marL="84308" marR="84308"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mj-lt"/>
                          <a:cs typeface="Times New Roman" pitchFamily="18" charset="0"/>
                        </a:rPr>
                        <a:t>2012</a:t>
                      </a:r>
                      <a:endParaRPr kumimoji="0" lang="ru-RU" sz="1400" b="1" i="0" u="none" strike="noStrike" cap="none" normalizeH="0" baseline="0" dirty="0" smtClean="0">
                        <a:ln>
                          <a:noFill/>
                        </a:ln>
                        <a:solidFill>
                          <a:schemeClr val="tx1"/>
                        </a:solidFill>
                        <a:effectLst/>
                        <a:latin typeface="+mj-lt"/>
                      </a:endParaRPr>
                    </a:p>
                  </a:txBody>
                  <a:tcPr marL="84308" marR="84308"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kern="1200" cap="none" normalizeH="0" baseline="0" dirty="0" smtClean="0">
                          <a:ln>
                            <a:noFill/>
                          </a:ln>
                          <a:solidFill>
                            <a:schemeClr val="tx1"/>
                          </a:solidFill>
                          <a:effectLst/>
                          <a:latin typeface="+mj-lt"/>
                          <a:ea typeface="+mn-ea"/>
                          <a:cs typeface="Times New Roman" pitchFamily="18" charset="0"/>
                        </a:rPr>
                        <a:t>Дополнительная литература</a:t>
                      </a:r>
                    </a:p>
                  </a:txBody>
                  <a:tcPr marL="84308" marR="84308"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320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mj-lt"/>
                        </a:rPr>
                        <a:t>1</a:t>
                      </a:r>
                      <a:endParaRPr kumimoji="0" lang="en-US" sz="1400" b="1" i="0" u="none" strike="noStrike" cap="none" normalizeH="0" baseline="0" dirty="0" smtClean="0">
                        <a:ln>
                          <a:noFill/>
                        </a:ln>
                        <a:solidFill>
                          <a:schemeClr val="tx1"/>
                        </a:solidFill>
                        <a:effectLst/>
                        <a:latin typeface="+mj-lt"/>
                      </a:endParaRPr>
                    </a:p>
                  </a:txBody>
                  <a:tcPr marL="84308" marR="84308"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kern="1200" cap="none" normalizeH="0" baseline="0" dirty="0" smtClean="0">
                          <a:ln>
                            <a:noFill/>
                          </a:ln>
                          <a:solidFill>
                            <a:schemeClr val="tx1"/>
                          </a:solidFill>
                          <a:effectLst/>
                          <a:latin typeface="+mj-lt"/>
                          <a:ea typeface="+mn-ea"/>
                          <a:cs typeface="Times New Roman" pitchFamily="18" charset="0"/>
                        </a:rPr>
                        <a:t>Алгоритмы </a:t>
                      </a:r>
                      <a:r>
                        <a:rPr kumimoji="0" lang="ru-RU" sz="1400" b="1" i="0" u="none" strike="noStrike" kern="1200" cap="none" normalizeH="0" baseline="0" dirty="0" err="1" smtClean="0">
                          <a:ln>
                            <a:noFill/>
                          </a:ln>
                          <a:solidFill>
                            <a:schemeClr val="tx1"/>
                          </a:solidFill>
                          <a:effectLst/>
                          <a:latin typeface="+mj-lt"/>
                          <a:ea typeface="+mn-ea"/>
                          <a:cs typeface="Times New Roman" pitchFamily="18" charset="0"/>
                        </a:rPr>
                        <a:t>практ</a:t>
                      </a:r>
                      <a:r>
                        <a:rPr kumimoji="0" lang="ru-RU" sz="1400" b="1" i="0" u="none" strike="noStrike" kern="1200" cap="none" normalizeH="0" baseline="0" dirty="0" smtClean="0">
                          <a:ln>
                            <a:noFill/>
                          </a:ln>
                          <a:solidFill>
                            <a:schemeClr val="tx1"/>
                          </a:solidFill>
                          <a:effectLst/>
                          <a:latin typeface="+mj-lt"/>
                          <a:ea typeface="+mn-ea"/>
                          <a:cs typeface="Times New Roman" pitchFamily="18" charset="0"/>
                        </a:rPr>
                        <a:t>. навыков по общей и частной хирургии, детской хирургии, офтальмологии, нейрохирургии, урологии, онкологии, оториноларингологии, травматологии, ортопедии, ВПХ, акушерству и гинекологии : учеб. пособие для студентов 4-6 курса по специальности 060101-Лечебное дело / сост. А.В. Андрейчиков </a:t>
                      </a:r>
                      <a:r>
                        <a:rPr kumimoji="0" lang="en-US" sz="1400" b="1" i="0" u="none" strike="noStrike" kern="1200" cap="none" normalizeH="0" baseline="0" dirty="0" smtClean="0">
                          <a:ln>
                            <a:noFill/>
                          </a:ln>
                          <a:solidFill>
                            <a:schemeClr val="tx1"/>
                          </a:solidFill>
                          <a:effectLst/>
                          <a:latin typeface="+mj-lt"/>
                          <a:ea typeface="+mn-ea"/>
                          <a:cs typeface="Times New Roman" pitchFamily="18" charset="0"/>
                        </a:rPr>
                        <a:t>[</a:t>
                      </a:r>
                      <a:r>
                        <a:rPr kumimoji="0" lang="ru-RU" sz="1400" b="1" i="0" u="none" strike="noStrike" kern="1200" cap="none" normalizeH="0" baseline="0" dirty="0" smtClean="0">
                          <a:ln>
                            <a:noFill/>
                          </a:ln>
                          <a:solidFill>
                            <a:schemeClr val="tx1"/>
                          </a:solidFill>
                          <a:effectLst/>
                          <a:latin typeface="+mj-lt"/>
                          <a:ea typeface="+mn-ea"/>
                          <a:cs typeface="Times New Roman" pitchFamily="18" charset="0"/>
                        </a:rPr>
                        <a:t>и др.</a:t>
                      </a:r>
                      <a:r>
                        <a:rPr kumimoji="0" lang="en-US" sz="1400" b="1" i="0" u="none" strike="noStrike" kern="1200" cap="none" normalizeH="0" baseline="0" dirty="0" smtClean="0">
                          <a:ln>
                            <a:noFill/>
                          </a:ln>
                          <a:solidFill>
                            <a:schemeClr val="tx1"/>
                          </a:solidFill>
                          <a:effectLst/>
                          <a:latin typeface="+mj-lt"/>
                          <a:ea typeface="+mn-ea"/>
                          <a:cs typeface="Times New Roman" pitchFamily="18" charset="0"/>
                        </a:rPr>
                        <a:t>] </a:t>
                      </a:r>
                      <a:endParaRPr kumimoji="0" lang="ru-RU" sz="1400" b="1" i="0" u="none" strike="noStrike" kern="1200" cap="none" normalizeH="0" baseline="0" dirty="0" smtClean="0">
                        <a:ln>
                          <a:noFill/>
                        </a:ln>
                        <a:solidFill>
                          <a:schemeClr val="tx1"/>
                        </a:solidFill>
                        <a:effectLst/>
                        <a:latin typeface="+mj-lt"/>
                        <a:ea typeface="+mn-ea"/>
                        <a:cs typeface="Times New Roman" pitchFamily="18" charset="0"/>
                      </a:endParaRPr>
                    </a:p>
                  </a:txBody>
                  <a:tcPr marL="84308" marR="84308"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mj-lt"/>
                          <a:cs typeface="Times New Roman" pitchFamily="18" charset="0"/>
                        </a:rPr>
                        <a:t>Красноярск: тип. </a:t>
                      </a:r>
                      <a:r>
                        <a:rPr kumimoji="0" lang="ru-RU" sz="1400" b="1" i="0" u="none" strike="noStrike" cap="none" normalizeH="0" baseline="0" dirty="0" err="1" smtClean="0">
                          <a:ln>
                            <a:noFill/>
                          </a:ln>
                          <a:solidFill>
                            <a:schemeClr val="tx1"/>
                          </a:solidFill>
                          <a:effectLst/>
                          <a:latin typeface="+mj-lt"/>
                          <a:cs typeface="Times New Roman" pitchFamily="18" charset="0"/>
                        </a:rPr>
                        <a:t>КрасГМУ</a:t>
                      </a:r>
                      <a:endParaRPr kumimoji="0" lang="ru-RU" sz="1400" b="1" i="0" u="none" strike="noStrike" cap="none" normalizeH="0" baseline="0" dirty="0" smtClean="0">
                        <a:ln>
                          <a:noFill/>
                        </a:ln>
                        <a:solidFill>
                          <a:schemeClr val="tx1"/>
                        </a:solidFill>
                        <a:effectLst/>
                        <a:latin typeface="+mj-lt"/>
                      </a:endParaRPr>
                    </a:p>
                  </a:txBody>
                  <a:tcPr marL="84308" marR="84308"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mj-lt"/>
                          <a:cs typeface="Times New Roman" pitchFamily="18" charset="0"/>
                        </a:rPr>
                        <a:t>2010</a:t>
                      </a:r>
                      <a:endParaRPr kumimoji="0" lang="ru-RU" sz="1400" b="1" i="0" u="none" strike="noStrike" cap="none" normalizeH="0" baseline="0" dirty="0" smtClean="0">
                        <a:ln>
                          <a:noFill/>
                        </a:ln>
                        <a:solidFill>
                          <a:schemeClr val="tx1"/>
                        </a:solidFill>
                        <a:effectLst/>
                        <a:latin typeface="+mj-lt"/>
                      </a:endParaRPr>
                    </a:p>
                  </a:txBody>
                  <a:tcPr marL="84308" marR="84308"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mj-lt"/>
                          <a:cs typeface="Times New Roman" pitchFamily="18" charset="0"/>
                        </a:rPr>
                        <a:t>2</a:t>
                      </a:r>
                      <a:endParaRPr kumimoji="0" lang="en-US" sz="1400" b="1" i="0" u="none" strike="noStrike" cap="none" normalizeH="0" baseline="0" dirty="0" smtClean="0">
                        <a:ln>
                          <a:noFill/>
                        </a:ln>
                        <a:solidFill>
                          <a:schemeClr val="tx1"/>
                        </a:solidFill>
                        <a:effectLst/>
                        <a:latin typeface="+mj-lt"/>
                      </a:endParaRPr>
                    </a:p>
                  </a:txBody>
                  <a:tcPr marL="84308" marR="84308"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kern="1200" cap="none" normalizeH="0" baseline="0" dirty="0" smtClean="0">
                          <a:ln>
                            <a:noFill/>
                          </a:ln>
                          <a:solidFill>
                            <a:schemeClr val="tx1"/>
                          </a:solidFill>
                          <a:effectLst/>
                          <a:latin typeface="+mj-lt"/>
                          <a:ea typeface="+mn-ea"/>
                          <a:cs typeface="Times New Roman" pitchFamily="18" charset="0"/>
                        </a:rPr>
                        <a:t>Хирургические болезни: учеб-метод. пособие / А.И. Кириченко [и др.]</a:t>
                      </a:r>
                    </a:p>
                  </a:txBody>
                  <a:tcPr marL="84308" marR="84308"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kern="1200" cap="none" normalizeH="0" baseline="0" dirty="0" smtClean="0">
                          <a:ln>
                            <a:noFill/>
                          </a:ln>
                          <a:solidFill>
                            <a:schemeClr val="tx1"/>
                          </a:solidFill>
                          <a:effectLst/>
                          <a:latin typeface="+mj-lt"/>
                          <a:ea typeface="+mn-ea"/>
                          <a:cs typeface="Times New Roman" pitchFamily="18" charset="0"/>
                        </a:rPr>
                        <a:t>М.: </a:t>
                      </a:r>
                      <a:r>
                        <a:rPr kumimoji="0" lang="ru-RU" sz="1400" b="1" i="0" u="none" strike="noStrike" kern="1200" cap="none" normalizeH="0" baseline="0" dirty="0" err="1" smtClean="0">
                          <a:ln>
                            <a:noFill/>
                          </a:ln>
                          <a:solidFill>
                            <a:schemeClr val="tx1"/>
                          </a:solidFill>
                          <a:effectLst/>
                          <a:latin typeface="+mj-lt"/>
                          <a:ea typeface="+mn-ea"/>
                          <a:cs typeface="Times New Roman" pitchFamily="18" charset="0"/>
                        </a:rPr>
                        <a:t>ГЭОТАР-Медиа</a:t>
                      </a:r>
                      <a:endParaRPr kumimoji="0" lang="ru-RU" sz="1400" b="1" i="0" u="none" strike="noStrike" kern="1200" cap="none" normalizeH="0" baseline="0" dirty="0" smtClean="0">
                        <a:ln>
                          <a:noFill/>
                        </a:ln>
                        <a:solidFill>
                          <a:schemeClr val="tx1"/>
                        </a:solidFill>
                        <a:effectLst/>
                        <a:latin typeface="+mj-lt"/>
                        <a:ea typeface="+mn-ea"/>
                        <a:cs typeface="Times New Roman" pitchFamily="18" charset="0"/>
                      </a:endParaRPr>
                    </a:p>
                  </a:txBody>
                  <a:tcPr marL="84308" marR="84308"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kern="1200" cap="none" normalizeH="0" baseline="0" dirty="0" smtClean="0">
                          <a:ln>
                            <a:noFill/>
                          </a:ln>
                          <a:solidFill>
                            <a:schemeClr val="tx1"/>
                          </a:solidFill>
                          <a:effectLst/>
                          <a:latin typeface="+mj-lt"/>
                          <a:ea typeface="+mn-ea"/>
                          <a:cs typeface="Times New Roman" pitchFamily="18" charset="0"/>
                        </a:rPr>
                        <a:t>2011</a:t>
                      </a:r>
                    </a:p>
                  </a:txBody>
                  <a:tcPr marL="84308" marR="84308"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mj-lt"/>
                          <a:cs typeface="Times New Roman" pitchFamily="18" charset="0"/>
                        </a:rPr>
                        <a:t>Электронные ресурсы</a:t>
                      </a:r>
                      <a:endParaRPr kumimoji="0" lang="ru-RU" sz="1400" b="1" i="0" u="none" strike="noStrike" cap="none" normalizeH="0" baseline="0" dirty="0" smtClean="0">
                        <a:ln>
                          <a:noFill/>
                        </a:ln>
                        <a:solidFill>
                          <a:schemeClr val="tx1"/>
                        </a:solidFill>
                        <a:effectLst/>
                        <a:latin typeface="+mj-lt"/>
                      </a:endParaRPr>
                    </a:p>
                  </a:txBody>
                  <a:tcPr marL="84308" marR="84308"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165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mj-lt"/>
                          <a:cs typeface="Times New Roman" pitchFamily="18" charset="0"/>
                        </a:rPr>
                        <a:t>1</a:t>
                      </a:r>
                      <a:endParaRPr kumimoji="0" lang="ru-RU" sz="1400" b="1" i="0" u="none" strike="noStrike" cap="none" normalizeH="0" baseline="0" dirty="0" smtClean="0">
                        <a:ln>
                          <a:noFill/>
                        </a:ln>
                        <a:solidFill>
                          <a:schemeClr val="tx1"/>
                        </a:solidFill>
                        <a:effectLst/>
                        <a:latin typeface="+mj-lt"/>
                      </a:endParaRPr>
                    </a:p>
                  </a:txBody>
                  <a:tcPr marL="84308" marR="84308"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mj-lt"/>
                          <a:cs typeface="Times New Roman" pitchFamily="18" charset="0"/>
                        </a:rPr>
                        <a:t>ИБС КрасГМУ</a:t>
                      </a:r>
                      <a:endParaRPr kumimoji="0" lang="ru-RU" sz="1400" b="1" i="0" u="none" strike="noStrike" cap="none" normalizeH="0" baseline="0" smtClean="0">
                        <a:ln>
                          <a:noFill/>
                        </a:ln>
                        <a:solidFill>
                          <a:schemeClr val="tx1"/>
                        </a:solidFill>
                        <a:effectLst/>
                        <a:latin typeface="+mj-lt"/>
                      </a:endParaRPr>
                    </a:p>
                  </a:txBody>
                  <a:tcPr marL="84308" marR="84308"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mj-lt"/>
                      </a:endParaRPr>
                    </a:p>
                  </a:txBody>
                  <a:tcPr marL="84308" marR="84308"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ru-RU"/>
                    </a:p>
                  </a:txBody>
                  <a:tcPr marL="84308" marR="84308"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6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mj-lt"/>
                          <a:cs typeface="Times New Roman" pitchFamily="18" charset="0"/>
                        </a:rPr>
                        <a:t>2</a:t>
                      </a:r>
                      <a:endParaRPr kumimoji="0" lang="ru-RU" sz="1400" b="1" i="0" u="none" strike="noStrike" cap="none" normalizeH="0" baseline="0" dirty="0" smtClean="0">
                        <a:ln>
                          <a:noFill/>
                        </a:ln>
                        <a:solidFill>
                          <a:schemeClr val="tx1"/>
                        </a:solidFill>
                        <a:effectLst/>
                        <a:latin typeface="+mj-lt"/>
                      </a:endParaRPr>
                    </a:p>
                  </a:txBody>
                  <a:tcPr marL="84308" marR="84308"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mj-lt"/>
                          <a:cs typeface="Times New Roman" pitchFamily="18" charset="0"/>
                        </a:rPr>
                        <a:t>БД МедАрт</a:t>
                      </a:r>
                      <a:endParaRPr kumimoji="0" lang="ru-RU" sz="1400" b="1" i="0" u="none" strike="noStrike" cap="none" normalizeH="0" baseline="0" smtClean="0">
                        <a:ln>
                          <a:noFill/>
                        </a:ln>
                        <a:solidFill>
                          <a:schemeClr val="tx1"/>
                        </a:solidFill>
                        <a:effectLst/>
                        <a:latin typeface="+mj-lt"/>
                      </a:endParaRPr>
                    </a:p>
                  </a:txBody>
                  <a:tcPr marL="84308" marR="84308"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mj-lt"/>
                      </a:endParaRPr>
                    </a:p>
                  </a:txBody>
                  <a:tcPr marL="84308" marR="84308"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ru-RU"/>
                    </a:p>
                  </a:txBody>
                  <a:tcPr marL="84308" marR="84308"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5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mj-lt"/>
                          <a:cs typeface="Times New Roman" pitchFamily="18" charset="0"/>
                        </a:rPr>
                        <a:t>3</a:t>
                      </a:r>
                      <a:endParaRPr kumimoji="0" lang="ru-RU" sz="1400" b="1" i="0" u="none" strike="noStrike" cap="none" normalizeH="0" baseline="0" dirty="0" smtClean="0">
                        <a:ln>
                          <a:noFill/>
                        </a:ln>
                        <a:solidFill>
                          <a:schemeClr val="tx1"/>
                        </a:solidFill>
                        <a:effectLst/>
                        <a:latin typeface="+mj-lt"/>
                      </a:endParaRPr>
                    </a:p>
                  </a:txBody>
                  <a:tcPr marL="84308" marR="84308"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mj-lt"/>
                          <a:cs typeface="Times New Roman" pitchFamily="18" charset="0"/>
                        </a:rPr>
                        <a:t>БД </a:t>
                      </a:r>
                      <a:r>
                        <a:rPr kumimoji="0" lang="en-US" sz="1400" b="1" i="0" u="none" strike="noStrike" cap="none" normalizeH="0" baseline="0" dirty="0" err="1" smtClean="0">
                          <a:ln>
                            <a:noFill/>
                          </a:ln>
                          <a:solidFill>
                            <a:schemeClr val="tx1"/>
                          </a:solidFill>
                          <a:effectLst/>
                          <a:latin typeface="+mj-lt"/>
                          <a:cs typeface="Times New Roman" pitchFamily="18" charset="0"/>
                        </a:rPr>
                        <a:t>Ebsco</a:t>
                      </a:r>
                      <a:endParaRPr kumimoji="0" lang="en-US" sz="1400" b="1" i="0" u="none" strike="noStrike" cap="none" normalizeH="0" baseline="0" dirty="0" smtClean="0">
                        <a:ln>
                          <a:noFill/>
                        </a:ln>
                        <a:solidFill>
                          <a:schemeClr val="tx1"/>
                        </a:solidFill>
                        <a:effectLst/>
                        <a:latin typeface="+mj-lt"/>
                      </a:endParaRPr>
                    </a:p>
                  </a:txBody>
                  <a:tcPr marL="84308" marR="84308"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mj-lt"/>
                      </a:endParaRPr>
                    </a:p>
                  </a:txBody>
                  <a:tcPr marL="84308" marR="84308"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ru-RU" dirty="0"/>
                    </a:p>
                  </a:txBody>
                  <a:tcPr marL="84308" marR="84308"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4188450461"/>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b="1" dirty="0" smtClean="0">
                <a:solidFill>
                  <a:srgbClr val="FF0000"/>
                </a:solidFill>
              </a:rPr>
              <a:t>ВОПРОС</a:t>
            </a:r>
            <a:endParaRPr lang="ru-RU" b="1" dirty="0">
              <a:solidFill>
                <a:srgbClr val="FF0000"/>
              </a:solidFill>
            </a:endParaRPr>
          </a:p>
        </p:txBody>
      </p:sp>
      <p:sp>
        <p:nvSpPr>
          <p:cNvPr id="5" name="Объект 4"/>
          <p:cNvSpPr>
            <a:spLocks noGrp="1"/>
          </p:cNvSpPr>
          <p:nvPr>
            <p:ph idx="1"/>
          </p:nvPr>
        </p:nvSpPr>
        <p:spPr>
          <a:xfrm>
            <a:off x="467544" y="2420888"/>
            <a:ext cx="8229600" cy="1756792"/>
          </a:xfrm>
        </p:spPr>
        <p:txBody>
          <a:bodyPr>
            <a:normAutofit/>
          </a:bodyPr>
          <a:lstStyle/>
          <a:p>
            <a:pPr marL="0" indent="0" algn="ctr">
              <a:buNone/>
            </a:pPr>
            <a:r>
              <a:rPr lang="ru-RU" dirty="0" smtClean="0"/>
              <a:t>В лечении какого хирургического заболевания преимущества </a:t>
            </a:r>
            <a:r>
              <a:rPr lang="ru-RU" dirty="0" err="1" smtClean="0"/>
              <a:t>эндохирургии</a:t>
            </a:r>
            <a:r>
              <a:rPr lang="ru-RU" dirty="0" smtClean="0"/>
              <a:t> проявляются наиболее ярко?</a:t>
            </a:r>
            <a:endParaRPr lang="ru-RU" dirty="0"/>
          </a:p>
        </p:txBody>
      </p:sp>
    </p:spTree>
    <p:extLst>
      <p:ext uri="{BB962C8B-B14F-4D97-AF65-F5344CB8AC3E}">
        <p14:creationId xmlns="" xmlns:p14="http://schemas.microsoft.com/office/powerpoint/2010/main" val="228253297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ru-RU" b="1" dirty="0" smtClean="0">
                <a:solidFill>
                  <a:srgbClr val="FF0000"/>
                </a:solidFill>
              </a:rPr>
              <a:t>Благодарю за внимание!</a:t>
            </a:r>
          </a:p>
        </p:txBody>
      </p:sp>
      <p:pic>
        <p:nvPicPr>
          <p:cNvPr id="61443" name="Picture 6" descr="Image19"/>
          <p:cNvPicPr>
            <a:picLocks noGrp="1" noChangeAspect="1" noChangeArrowheads="1"/>
          </p:cNvPicPr>
          <p:nvPr>
            <p:ph idx="1"/>
          </p:nvPr>
        </p:nvPicPr>
        <p:blipFill>
          <a:blip r:embed="rId2" cstate="print"/>
          <a:stretch>
            <a:fillRect/>
          </a:stretch>
        </p:blipFill>
        <p:spPr>
          <a:xfrm>
            <a:off x="2438400" y="2402681"/>
            <a:ext cx="4267200" cy="2921000"/>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Преимущества </a:t>
            </a:r>
            <a:r>
              <a:rPr lang="ru-RU" b="1" dirty="0" err="1" smtClean="0">
                <a:solidFill>
                  <a:srgbClr val="FF0000"/>
                </a:solidFill>
              </a:rPr>
              <a:t>эндохирургии</a:t>
            </a:r>
            <a:endParaRPr lang="ru-RU" b="1" dirty="0">
              <a:solidFill>
                <a:srgbClr val="FF0000"/>
              </a:solidFill>
            </a:endParaRPr>
          </a:p>
        </p:txBody>
      </p:sp>
      <p:sp>
        <p:nvSpPr>
          <p:cNvPr id="3" name="Объект 2"/>
          <p:cNvSpPr>
            <a:spLocks noGrp="1"/>
          </p:cNvSpPr>
          <p:nvPr>
            <p:ph idx="1"/>
          </p:nvPr>
        </p:nvSpPr>
        <p:spPr/>
        <p:txBody>
          <a:bodyPr>
            <a:normAutofit fontScale="92500" lnSpcReduction="20000"/>
          </a:bodyPr>
          <a:lstStyle/>
          <a:p>
            <a:pPr>
              <a:buFont typeface="Wingdings" pitchFamily="2" charset="2"/>
              <a:buChar char="§"/>
            </a:pPr>
            <a:r>
              <a:rPr lang="ru-RU" dirty="0" smtClean="0"/>
              <a:t>Снижение </a:t>
            </a:r>
            <a:r>
              <a:rPr lang="ru-RU" dirty="0" err="1" smtClean="0"/>
              <a:t>травматичности</a:t>
            </a:r>
            <a:r>
              <a:rPr lang="ru-RU" dirty="0" smtClean="0"/>
              <a:t> операций</a:t>
            </a:r>
          </a:p>
          <a:p>
            <a:pPr>
              <a:buFont typeface="Wingdings" pitchFamily="2" charset="2"/>
              <a:buChar char="§"/>
            </a:pPr>
            <a:r>
              <a:rPr lang="ru-RU" dirty="0" smtClean="0"/>
              <a:t>Снижение частоты и тяжести осложнений</a:t>
            </a:r>
          </a:p>
          <a:p>
            <a:pPr>
              <a:buFont typeface="Wingdings" pitchFamily="2" charset="2"/>
              <a:buChar char="§"/>
            </a:pPr>
            <a:r>
              <a:rPr lang="ru-RU" dirty="0" smtClean="0"/>
              <a:t>Снижение продолжительности нахождения в стационаре после операции </a:t>
            </a:r>
            <a:r>
              <a:rPr lang="ru-RU" i="1" dirty="0" smtClean="0"/>
              <a:t>(в 2-5 раз)</a:t>
            </a:r>
          </a:p>
          <a:p>
            <a:pPr>
              <a:buFont typeface="Wingdings" pitchFamily="2" charset="2"/>
              <a:buChar char="§"/>
            </a:pPr>
            <a:r>
              <a:rPr lang="ru-RU" dirty="0" smtClean="0"/>
              <a:t>Укорочение сроков утраты трудоспособности </a:t>
            </a:r>
            <a:r>
              <a:rPr lang="ru-RU" i="1" dirty="0" smtClean="0"/>
              <a:t>(до 3-4 раз)</a:t>
            </a:r>
          </a:p>
          <a:p>
            <a:pPr>
              <a:buFont typeface="Wingdings" pitchFamily="2" charset="2"/>
              <a:buChar char="§"/>
            </a:pPr>
            <a:r>
              <a:rPr lang="ru-RU" dirty="0" smtClean="0"/>
              <a:t>Снижение стоимости лечения </a:t>
            </a:r>
            <a:r>
              <a:rPr lang="ru-RU" i="1" dirty="0" smtClean="0"/>
              <a:t>(на 20-25%)</a:t>
            </a:r>
          </a:p>
          <a:p>
            <a:pPr>
              <a:buFont typeface="Wingdings" pitchFamily="2" charset="2"/>
              <a:buChar char="§"/>
            </a:pPr>
            <a:r>
              <a:rPr lang="ru-RU" dirty="0" smtClean="0"/>
              <a:t>Косметический эффект</a:t>
            </a:r>
          </a:p>
          <a:p>
            <a:pPr>
              <a:buFont typeface="Wingdings" pitchFamily="2" charset="2"/>
              <a:buChar char="§"/>
            </a:pPr>
            <a:r>
              <a:rPr lang="ru-RU" dirty="0" smtClean="0"/>
              <a:t>Снижение потребности в лекарственных препаратах</a:t>
            </a:r>
            <a:endParaRPr lang="ru-RU" dirty="0"/>
          </a:p>
        </p:txBody>
      </p:sp>
    </p:spTree>
    <p:extLst>
      <p:ext uri="{BB962C8B-B14F-4D97-AF65-F5344CB8AC3E}">
        <p14:creationId xmlns="" xmlns:p14="http://schemas.microsoft.com/office/powerpoint/2010/main" val="1033191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1782</TotalTime>
  <Words>3166</Words>
  <Application>Microsoft Office PowerPoint</Application>
  <PresentationFormat>Экран (4:3)</PresentationFormat>
  <Paragraphs>426</Paragraphs>
  <Slides>89</Slides>
  <Notes>13</Notes>
  <HiddenSlides>0</HiddenSlides>
  <MMClips>0</MMClips>
  <ScaleCrop>false</ScaleCrop>
  <HeadingPairs>
    <vt:vector size="6" baseType="variant">
      <vt:variant>
        <vt:lpstr>Тема</vt:lpstr>
      </vt:variant>
      <vt:variant>
        <vt:i4>1</vt:i4>
      </vt:variant>
      <vt:variant>
        <vt:lpstr>Внедренные серверы OLE</vt:lpstr>
      </vt:variant>
      <vt:variant>
        <vt:i4>3</vt:i4>
      </vt:variant>
      <vt:variant>
        <vt:lpstr>Заголовки слайдов</vt:lpstr>
      </vt:variant>
      <vt:variant>
        <vt:i4>89</vt:i4>
      </vt:variant>
    </vt:vector>
  </HeadingPairs>
  <TitlesOfParts>
    <vt:vector size="93" baseType="lpstr">
      <vt:lpstr>Тема Office</vt:lpstr>
      <vt:lpstr>Image</vt:lpstr>
      <vt:lpstr>Лист</vt:lpstr>
      <vt:lpstr>Диаграмма</vt:lpstr>
      <vt:lpstr>Красноярский государственный медицинский университет им. проф. В.Ф. Войно-Ясенецкого Научно-образовательный центр «Хирургия» Кафедра и клиника хирургических болезней им. проф. Ю.М. Лубенского зав. кафедрой: д.м н., доц. Здзитовецкий Д.Э.</vt:lpstr>
      <vt:lpstr>ПЛАН ЛЕКЦИИ</vt:lpstr>
      <vt:lpstr>Определения</vt:lpstr>
      <vt:lpstr>Определения</vt:lpstr>
      <vt:lpstr>Определения</vt:lpstr>
      <vt:lpstr>Определения</vt:lpstr>
      <vt:lpstr>Миниинвазивная хирургия</vt:lpstr>
      <vt:lpstr>Особенности эндохирургии</vt:lpstr>
      <vt:lpstr>Преимущества эндохирургии</vt:lpstr>
      <vt:lpstr>История эндохирургии</vt:lpstr>
      <vt:lpstr>Ригидный период</vt:lpstr>
      <vt:lpstr>Слайд 12</vt:lpstr>
      <vt:lpstr>Слайд 13</vt:lpstr>
      <vt:lpstr>Полугибкий период</vt:lpstr>
      <vt:lpstr>Волоконно-оптический период</vt:lpstr>
      <vt:lpstr>Электронный период</vt:lpstr>
      <vt:lpstr>Электронный период</vt:lpstr>
      <vt:lpstr>ВИДЫ ЭНДОСКОПИИ</vt:lpstr>
      <vt:lpstr>Инструменты и оборудование</vt:lpstr>
      <vt:lpstr>Бронхоскопия</vt:lpstr>
      <vt:lpstr>Бронхоскопия</vt:lpstr>
      <vt:lpstr>Слайд 22</vt:lpstr>
      <vt:lpstr>Слайд 23</vt:lpstr>
      <vt:lpstr>Показания к бронхоскопии</vt:lpstr>
      <vt:lpstr>ФИБРОГАСТРОСКОПИЯ</vt:lpstr>
      <vt:lpstr>Гастроскопия</vt:lpstr>
      <vt:lpstr>СТРОЕНИЕ ФИБРОГАСТРОСКОПА</vt:lpstr>
      <vt:lpstr>Основные возможности ФГС</vt:lpstr>
      <vt:lpstr>Эндоскопические методы гемостаза</vt:lpstr>
      <vt:lpstr> Подготовка к ФГС</vt:lpstr>
      <vt:lpstr>Слайд 31</vt:lpstr>
      <vt:lpstr>ЭПСТ</vt:lpstr>
      <vt:lpstr>КОЛОНОСКОПИЯ</vt:lpstr>
      <vt:lpstr>КОЛОНОСКОП</vt:lpstr>
      <vt:lpstr>Принцип выполнения ФКС</vt:lpstr>
      <vt:lpstr>Показания к плановой ФКС</vt:lpstr>
      <vt:lpstr>Показания к экстренной ФКС</vt:lpstr>
      <vt:lpstr>ОПУХОЛИ ТОЛСТОЙ КИШКИ</vt:lpstr>
      <vt:lpstr>ДИВЕРТИКУЛЫ ТОЛСТОЙ КИШКИ</vt:lpstr>
      <vt:lpstr>Лапароскопия в гинекологии</vt:lpstr>
      <vt:lpstr>Гистероскопия</vt:lpstr>
      <vt:lpstr>Показания к диагностической гистероскопии</vt:lpstr>
      <vt:lpstr>Показания к хирургической гистероскопии</vt:lpstr>
      <vt:lpstr>ОПЕРАЦИОННЫЕ ДОСТУПЫ</vt:lpstr>
      <vt:lpstr>Слайд 45</vt:lpstr>
      <vt:lpstr>ТОРАКОСКОПИЯ</vt:lpstr>
      <vt:lpstr>Слайд 47</vt:lpstr>
      <vt:lpstr>Набор инструментов для торакоскопии</vt:lpstr>
      <vt:lpstr>Вид больного после торакоскопии</vt:lpstr>
      <vt:lpstr>Слайд 50</vt:lpstr>
      <vt:lpstr>ПРЕИМУЩЕСТВА ТОРАКОСКОПИИ ПЕРЕД ТОРАКОТОМИЕЙ</vt:lpstr>
      <vt:lpstr>Показания к диагностической видеоторакоскопии</vt:lpstr>
      <vt:lpstr>Показания к лечебной видеоторакоскопии</vt:lpstr>
      <vt:lpstr>Противопоказания к проведению видеоторакоскопических операций</vt:lpstr>
      <vt:lpstr>Буллёзная болезнь лёгких</vt:lpstr>
      <vt:lpstr>Ранение лёгкого</vt:lpstr>
      <vt:lpstr>ЛАПАРОСКОПИЯ В ХИРУРГИИ</vt:lpstr>
      <vt:lpstr>ЛАПАРОСКОПИЯ</vt:lpstr>
      <vt:lpstr>Слайд 59</vt:lpstr>
      <vt:lpstr>ПРИНЦИП ПРОВЕДЕНИЯ ЛАПАРОСКОПИИ</vt:lpstr>
      <vt:lpstr>Слайд 61</vt:lpstr>
      <vt:lpstr>Соотношение ЛХЭ к ХЭ</vt:lpstr>
      <vt:lpstr>Характер патологии</vt:lpstr>
      <vt:lpstr>Послеоперационный период после эндоскопической операции</vt:lpstr>
      <vt:lpstr>ЭКСТРЕННАЯ ЭНДОСКОПИЧЕСКАЯ ХИРУРГИЯ</vt:lpstr>
      <vt:lpstr>Диагностическая лапароскопия</vt:lpstr>
      <vt:lpstr>Поиск выпота</vt:lpstr>
      <vt:lpstr>Ушивание прободных язв желудка и ДПК</vt:lpstr>
      <vt:lpstr>Ушивание. Биопсия.</vt:lpstr>
      <vt:lpstr>Ушивание. Наложение швов.</vt:lpstr>
      <vt:lpstr>Ушивание. Дополнительная защита.</vt:lpstr>
      <vt:lpstr>Ушивание. Профилактика стеноза.</vt:lpstr>
      <vt:lpstr>Завершение операции.  Промывание брюшной полости.</vt:lpstr>
      <vt:lpstr>Завершение операции. Дренирование.</vt:lpstr>
      <vt:lpstr>Лапароскопическая хирургия острого аппендицита</vt:lpstr>
      <vt:lpstr>Слайд 76</vt:lpstr>
      <vt:lpstr>Соотношение открытых/лапароскопических операций</vt:lpstr>
      <vt:lpstr>Применение различных методов инвазивной диагностики в экстренных случаях</vt:lpstr>
      <vt:lpstr>Слайд 79</vt:lpstr>
      <vt:lpstr>Слайд 80</vt:lpstr>
      <vt:lpstr>Слайд 81</vt:lpstr>
      <vt:lpstr>Слайд 82</vt:lpstr>
      <vt:lpstr>Противопоказания к лапароскопии у пациентов с ОКН</vt:lpstr>
      <vt:lpstr>Слайд 84</vt:lpstr>
      <vt:lpstr>Точки доступа для лапароскопической санации брюшной полости</vt:lpstr>
      <vt:lpstr>Общие принципы профилактики осложнений в эндохирургии</vt:lpstr>
      <vt:lpstr>Литература</vt:lpstr>
      <vt:lpstr>ВОПРОС</vt:lpstr>
      <vt:lpstr>Благодарю за внимание!</vt:lpstr>
    </vt:vector>
  </TitlesOfParts>
  <Company>КрасГМА</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Становление и эволюция лапароскопической абдоминальной хирургии в МУЗ ГКБ №6</dc:title>
  <dc:creator>БВА</dc:creator>
  <cp:lastModifiedBy>Роман Борисов</cp:lastModifiedBy>
  <cp:revision>156</cp:revision>
  <dcterms:created xsi:type="dcterms:W3CDTF">2007-11-10T03:35:53Z</dcterms:created>
  <dcterms:modified xsi:type="dcterms:W3CDTF">2016-03-24T17:20:28Z</dcterms:modified>
</cp:coreProperties>
</file>