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02332" y="1444497"/>
            <a:ext cx="8387334" cy="2330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4471C4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6939" y="1793189"/>
            <a:ext cx="5006340" cy="4290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42461" y="609676"/>
            <a:ext cx="5307076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59661"/>
            <a:ext cx="10358120" cy="4161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8255" marR="5080" algn="ctr">
              <a:lnSpc>
                <a:spcPct val="90000"/>
              </a:lnSpc>
              <a:spcBef>
                <a:spcPts val="745"/>
              </a:spcBef>
            </a:pPr>
            <a:r>
              <a:rPr spc="-5" dirty="0"/>
              <a:t>Эрготерапия </a:t>
            </a:r>
            <a:r>
              <a:rPr dirty="0"/>
              <a:t>в</a:t>
            </a:r>
            <a:r>
              <a:rPr spc="-75" dirty="0"/>
              <a:t> </a:t>
            </a:r>
            <a:r>
              <a:rPr spc="-5" dirty="0"/>
              <a:t>паллиативной  помощи. </a:t>
            </a:r>
            <a:r>
              <a:rPr dirty="0"/>
              <a:t>Задачи и  </a:t>
            </a:r>
            <a:r>
              <a:rPr spc="-5" dirty="0"/>
              <a:t>практические</a:t>
            </a:r>
            <a:r>
              <a:rPr dirty="0"/>
              <a:t> </a:t>
            </a:r>
            <a:r>
              <a:rPr spc="-5" dirty="0"/>
              <a:t>подходы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752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4471C4"/>
                </a:solidFill>
              </a:rPr>
              <a:t>Что </a:t>
            </a:r>
            <a:r>
              <a:rPr spc="-5" dirty="0">
                <a:solidFill>
                  <a:srgbClr val="4471C4"/>
                </a:solidFill>
              </a:rPr>
              <a:t>можно сделать </a:t>
            </a:r>
            <a:r>
              <a:rPr dirty="0">
                <a:solidFill>
                  <a:srgbClr val="4471C4"/>
                </a:solidFill>
              </a:rPr>
              <a:t>на</a:t>
            </a:r>
            <a:r>
              <a:rPr spc="45" dirty="0">
                <a:solidFill>
                  <a:srgbClr val="4471C4"/>
                </a:solidFill>
              </a:rPr>
              <a:t> </a:t>
            </a:r>
            <a:r>
              <a:rPr spc="-5" dirty="0">
                <a:solidFill>
                  <a:srgbClr val="4471C4"/>
                </a:solidFill>
              </a:rPr>
              <a:t>практике?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9949815" cy="411797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Адаптировать </a:t>
            </a:r>
            <a:r>
              <a:rPr sz="2800" spc="-15" dirty="0">
                <a:latin typeface="Calibri"/>
                <a:cs typeface="Calibri"/>
              </a:rPr>
              <a:t>среду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предметы.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Для </a:t>
            </a:r>
            <a:r>
              <a:rPr sz="2800" spc="-5" dirty="0">
                <a:latin typeface="Calibri"/>
                <a:cs typeface="Calibri"/>
              </a:rPr>
              <a:t>слабой или спастичной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руки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адаптируем ложки, </a:t>
            </a:r>
            <a:r>
              <a:rPr sz="2800" spc="-5" dirty="0">
                <a:latin typeface="Calibri"/>
                <a:cs typeface="Calibri"/>
              </a:rPr>
              <a:t>вилки,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карандаши…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0" dirty="0">
                <a:latin typeface="Calibri"/>
                <a:cs typeface="Calibri"/>
              </a:rPr>
              <a:t>Тонкие </a:t>
            </a:r>
            <a:r>
              <a:rPr sz="2800" spc="-15" dirty="0">
                <a:latin typeface="Calibri"/>
                <a:cs typeface="Calibri"/>
              </a:rPr>
              <a:t>предметы </a:t>
            </a:r>
            <a:r>
              <a:rPr sz="2800" spc="-5" dirty="0">
                <a:latin typeface="Calibri"/>
                <a:cs typeface="Calibri"/>
              </a:rPr>
              <a:t>ставим в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банку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Мелкие </a:t>
            </a:r>
            <a:r>
              <a:rPr sz="2800" spc="-5" dirty="0">
                <a:latin typeface="Calibri"/>
                <a:cs typeface="Calibri"/>
              </a:rPr>
              <a:t>нужные </a:t>
            </a:r>
            <a:r>
              <a:rPr sz="2800" spc="-15" dirty="0">
                <a:latin typeface="Calibri"/>
                <a:cs typeface="Calibri"/>
              </a:rPr>
              <a:t>предметы </a:t>
            </a:r>
            <a:r>
              <a:rPr sz="2800" spc="-10" dirty="0">
                <a:latin typeface="Calibri"/>
                <a:cs typeface="Calibri"/>
              </a:rPr>
              <a:t>привязываем тесьмой </a:t>
            </a:r>
            <a:r>
              <a:rPr sz="2800" spc="-5" dirty="0">
                <a:latin typeface="Calibri"/>
                <a:cs typeface="Calibri"/>
              </a:rPr>
              <a:t>или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резинкой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Столик </a:t>
            </a:r>
            <a:r>
              <a:rPr sz="2800" spc="-15" dirty="0">
                <a:latin typeface="Calibri"/>
                <a:cs typeface="Calibri"/>
              </a:rPr>
              <a:t>рядом </a:t>
            </a:r>
            <a:r>
              <a:rPr sz="2800" spc="-5" dirty="0">
                <a:latin typeface="Calibri"/>
                <a:cs typeface="Calibri"/>
              </a:rPr>
              <a:t>с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кроватью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Безопасная</a:t>
            </a:r>
            <a:r>
              <a:rPr sz="2800" spc="-10" dirty="0">
                <a:latin typeface="Calibri"/>
                <a:cs typeface="Calibri"/>
              </a:rPr>
              <a:t> обувь!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latin typeface="Calibri"/>
                <a:cs typeface="Calibri"/>
              </a:rPr>
              <a:t>Устойчивые </a:t>
            </a:r>
            <a:r>
              <a:rPr sz="2800" spc="-15" dirty="0">
                <a:latin typeface="Calibri"/>
                <a:cs typeface="Calibri"/>
              </a:rPr>
              <a:t>предметы </a:t>
            </a:r>
            <a:r>
              <a:rPr sz="2800" spc="-5" dirty="0">
                <a:latin typeface="Calibri"/>
                <a:cs typeface="Calibri"/>
              </a:rPr>
              <a:t>для </a:t>
            </a:r>
            <a:r>
              <a:rPr sz="2800" spc="-10" dirty="0">
                <a:latin typeface="Calibri"/>
                <a:cs typeface="Calibri"/>
              </a:rPr>
              <a:t>опоры </a:t>
            </a:r>
            <a:r>
              <a:rPr sz="2800" spc="-5" dirty="0">
                <a:latin typeface="Calibri"/>
                <a:cs typeface="Calibri"/>
              </a:rPr>
              <a:t>при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ходьбе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64195" y="1261872"/>
            <a:ext cx="4029455" cy="26944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706356" y="4488178"/>
            <a:ext cx="1420368" cy="23698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752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4471C4"/>
                </a:solidFill>
              </a:rPr>
              <a:t>Что </a:t>
            </a:r>
            <a:r>
              <a:rPr spc="-5" dirty="0">
                <a:solidFill>
                  <a:srgbClr val="4471C4"/>
                </a:solidFill>
              </a:rPr>
              <a:t>можно сделать </a:t>
            </a:r>
            <a:r>
              <a:rPr dirty="0">
                <a:solidFill>
                  <a:srgbClr val="4471C4"/>
                </a:solidFill>
              </a:rPr>
              <a:t>на</a:t>
            </a:r>
            <a:r>
              <a:rPr spc="45" dirty="0">
                <a:solidFill>
                  <a:srgbClr val="4471C4"/>
                </a:solidFill>
              </a:rPr>
              <a:t> </a:t>
            </a:r>
            <a:r>
              <a:rPr spc="-5" dirty="0">
                <a:solidFill>
                  <a:srgbClr val="4471C4"/>
                </a:solidFill>
              </a:rPr>
              <a:t>практике?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9661"/>
            <a:ext cx="10341610" cy="424815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241300" marR="1057275" indent="-229235">
              <a:lnSpc>
                <a:spcPts val="2690"/>
              </a:lnSpc>
              <a:spcBef>
                <a:spcPts val="74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4471C4"/>
                </a:solidFill>
                <a:latin typeface="Calibri"/>
                <a:cs typeface="Calibri"/>
              </a:rPr>
              <a:t>Обеспечить </a:t>
            </a:r>
            <a:r>
              <a:rPr sz="2800" spc="-10" dirty="0">
                <a:solidFill>
                  <a:srgbClr val="4471C4"/>
                </a:solidFill>
                <a:latin typeface="Calibri"/>
                <a:cs typeface="Calibri"/>
              </a:rPr>
              <a:t>занятость </a:t>
            </a:r>
            <a:r>
              <a:rPr sz="2800" spc="-5" dirty="0">
                <a:solidFill>
                  <a:srgbClr val="4471C4"/>
                </a:solidFill>
                <a:latin typeface="Calibri"/>
                <a:cs typeface="Calibri"/>
              </a:rPr>
              <a:t>по возрасту и </a:t>
            </a:r>
            <a:r>
              <a:rPr sz="2800" spc="5" dirty="0">
                <a:solidFill>
                  <a:srgbClr val="4471C4"/>
                </a:solidFill>
                <a:latin typeface="Calibri"/>
                <a:cs typeface="Calibri"/>
              </a:rPr>
              <a:t>силам</a:t>
            </a:r>
            <a:r>
              <a:rPr sz="2800" spc="5" dirty="0">
                <a:latin typeface="Calibri"/>
                <a:cs typeface="Calibri"/>
              </a:rPr>
              <a:t>. </a:t>
            </a:r>
            <a:r>
              <a:rPr sz="2800" spc="-5" dirty="0">
                <a:latin typeface="Calibri"/>
                <a:cs typeface="Calibri"/>
              </a:rPr>
              <a:t>Игры, </a:t>
            </a:r>
            <a:r>
              <a:rPr sz="2800" spc="-10" dirty="0">
                <a:latin typeface="Calibri"/>
                <a:cs typeface="Calibri"/>
              </a:rPr>
              <a:t>общение,  обучение, </a:t>
            </a:r>
            <a:r>
              <a:rPr sz="2800" spc="-5" dirty="0">
                <a:latin typeface="Calibri"/>
                <a:cs typeface="Calibri"/>
              </a:rPr>
              <a:t>помощь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другим.</a:t>
            </a:r>
            <a:endParaRPr sz="2800">
              <a:latin typeface="Calibri"/>
              <a:cs typeface="Calibri"/>
            </a:endParaRPr>
          </a:p>
          <a:p>
            <a:pPr marL="241300" marR="218440" indent="-229235">
              <a:lnSpc>
                <a:spcPts val="269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Обеспечить </a:t>
            </a:r>
            <a:r>
              <a:rPr sz="2800" spc="-15" dirty="0">
                <a:latin typeface="Calibri"/>
                <a:cs typeface="Calibri"/>
              </a:rPr>
              <a:t>режим </a:t>
            </a:r>
            <a:r>
              <a:rPr sz="2800" spc="-10" dirty="0">
                <a:latin typeface="Calibri"/>
                <a:cs typeface="Calibri"/>
              </a:rPr>
              <a:t>дня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20" dirty="0">
                <a:latin typeface="Calibri"/>
                <a:cs typeface="Calibri"/>
              </a:rPr>
              <a:t>недели. Если </a:t>
            </a:r>
            <a:r>
              <a:rPr sz="2800" spc="-5" dirty="0">
                <a:latin typeface="Calibri"/>
                <a:cs typeface="Calibri"/>
              </a:rPr>
              <a:t>пациент </a:t>
            </a:r>
            <a:r>
              <a:rPr sz="2800" spc="-20" dirty="0">
                <a:latin typeface="Calibri"/>
                <a:cs typeface="Calibri"/>
              </a:rPr>
              <a:t>может </a:t>
            </a:r>
            <a:r>
              <a:rPr sz="2800" spc="-10" dirty="0">
                <a:latin typeface="Calibri"/>
                <a:cs typeface="Calibri"/>
              </a:rPr>
              <a:t>сидеть, он  </a:t>
            </a:r>
            <a:r>
              <a:rPr sz="2800" spc="-5" dirty="0">
                <a:latin typeface="Calibri"/>
                <a:cs typeface="Calibri"/>
              </a:rPr>
              <a:t>не </a:t>
            </a:r>
            <a:r>
              <a:rPr sz="2800" spc="-20" dirty="0">
                <a:latin typeface="Calibri"/>
                <a:cs typeface="Calibri"/>
              </a:rPr>
              <a:t>должен лежать </a:t>
            </a:r>
            <a:r>
              <a:rPr sz="2800" spc="-5" dirty="0">
                <a:latin typeface="Calibri"/>
                <a:cs typeface="Calibri"/>
              </a:rPr>
              <a:t>кроме </a:t>
            </a:r>
            <a:r>
              <a:rPr sz="2800" spc="-10" dirty="0">
                <a:latin typeface="Calibri"/>
                <a:cs typeface="Calibri"/>
              </a:rPr>
              <a:t>времени </a:t>
            </a:r>
            <a:r>
              <a:rPr sz="2800" dirty="0">
                <a:latin typeface="Calibri"/>
                <a:cs typeface="Calibri"/>
              </a:rPr>
              <a:t>сна. </a:t>
            </a:r>
            <a:r>
              <a:rPr sz="2800" spc="-15" dirty="0">
                <a:latin typeface="Calibri"/>
                <a:cs typeface="Calibri"/>
              </a:rPr>
              <a:t>Если может </a:t>
            </a:r>
            <a:r>
              <a:rPr sz="2800" spc="-25" dirty="0">
                <a:latin typeface="Calibri"/>
                <a:cs typeface="Calibri"/>
              </a:rPr>
              <a:t>ходить </a:t>
            </a:r>
            <a:r>
              <a:rPr sz="2800" spc="-5" dirty="0">
                <a:latin typeface="Calibri"/>
                <a:cs typeface="Calibri"/>
              </a:rPr>
              <a:t>–  </a:t>
            </a:r>
            <a:r>
              <a:rPr sz="2800" spc="-25" dirty="0">
                <a:latin typeface="Calibri"/>
                <a:cs typeface="Calibri"/>
              </a:rPr>
              <a:t>должен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ходить.</a:t>
            </a:r>
            <a:endParaRPr sz="2800">
              <a:latin typeface="Calibri"/>
              <a:cs typeface="Calibri"/>
            </a:endParaRPr>
          </a:p>
          <a:p>
            <a:pPr marL="241300" marR="413384" indent="-229235">
              <a:lnSpc>
                <a:spcPct val="80000"/>
              </a:lnSpc>
              <a:spcBef>
                <a:spcPts val="103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Дневные </a:t>
            </a:r>
            <a:r>
              <a:rPr sz="2800" spc="-5" dirty="0">
                <a:latin typeface="Calibri"/>
                <a:cs typeface="Calibri"/>
              </a:rPr>
              <a:t>активности </a:t>
            </a:r>
            <a:r>
              <a:rPr sz="2800" spc="-20" dirty="0">
                <a:latin typeface="Calibri"/>
                <a:cs typeface="Calibri"/>
              </a:rPr>
              <a:t>должны </a:t>
            </a:r>
            <a:r>
              <a:rPr sz="2800" spc="-5" dirty="0">
                <a:latin typeface="Calibri"/>
                <a:cs typeface="Calibri"/>
              </a:rPr>
              <a:t>быть максимально </a:t>
            </a:r>
            <a:r>
              <a:rPr sz="2800" spc="-15" dirty="0">
                <a:latin typeface="Calibri"/>
                <a:cs typeface="Calibri"/>
              </a:rPr>
              <a:t>приближены </a:t>
            </a:r>
            <a:r>
              <a:rPr sz="2800" spc="-5" dirty="0">
                <a:latin typeface="Calibri"/>
                <a:cs typeface="Calibri"/>
              </a:rPr>
              <a:t>к  </a:t>
            </a:r>
            <a:r>
              <a:rPr sz="2800" spc="-15" dirty="0">
                <a:latin typeface="Calibri"/>
                <a:cs typeface="Calibri"/>
              </a:rPr>
              <a:t>таковым </a:t>
            </a:r>
            <a:r>
              <a:rPr sz="2800" spc="-20" dirty="0">
                <a:latin typeface="Calibri"/>
                <a:cs typeface="Calibri"/>
              </a:rPr>
              <a:t>до </a:t>
            </a:r>
            <a:r>
              <a:rPr sz="2800" spc="-10" dirty="0">
                <a:latin typeface="Calibri"/>
                <a:cs typeface="Calibri"/>
              </a:rPr>
              <a:t>болезни. </a:t>
            </a:r>
            <a:r>
              <a:rPr sz="2800" spc="-15" dirty="0">
                <a:latin typeface="Calibri"/>
                <a:cs typeface="Calibri"/>
              </a:rPr>
              <a:t>Умываться, одеваться, </a:t>
            </a:r>
            <a:r>
              <a:rPr sz="2800" spc="-5" dirty="0">
                <a:latin typeface="Calibri"/>
                <a:cs typeface="Calibri"/>
              </a:rPr>
              <a:t>учиться, </a:t>
            </a:r>
            <a:r>
              <a:rPr sz="2800" spc="-10" dirty="0">
                <a:latin typeface="Calibri"/>
                <a:cs typeface="Calibri"/>
              </a:rPr>
              <a:t>убирать </a:t>
            </a:r>
            <a:r>
              <a:rPr sz="2800" spc="-5" dirty="0">
                <a:latin typeface="Calibri"/>
                <a:cs typeface="Calibri"/>
              </a:rPr>
              <a:t>в  </a:t>
            </a:r>
            <a:r>
              <a:rPr sz="2800" spc="-10" dirty="0">
                <a:latin typeface="Calibri"/>
                <a:cs typeface="Calibri"/>
              </a:rPr>
              <a:t>палате.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ct val="8000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Постоянно </a:t>
            </a:r>
            <a:r>
              <a:rPr sz="2800" spc="-5" dirty="0">
                <a:latin typeface="Calibri"/>
                <a:cs typeface="Calibri"/>
              </a:rPr>
              <a:t>включенный </a:t>
            </a:r>
            <a:r>
              <a:rPr sz="2800" spc="-15" dirty="0">
                <a:latin typeface="Calibri"/>
                <a:cs typeface="Calibri"/>
              </a:rPr>
              <a:t>телевизор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развлечения </a:t>
            </a:r>
            <a:r>
              <a:rPr sz="2800" spc="-5" dirty="0">
                <a:latin typeface="Calibri"/>
                <a:cs typeface="Calibri"/>
              </a:rPr>
              <a:t>с </a:t>
            </a:r>
            <a:r>
              <a:rPr sz="2800" spc="-10" dirty="0">
                <a:latin typeface="Calibri"/>
                <a:cs typeface="Calibri"/>
              </a:rPr>
              <a:t>утра </a:t>
            </a:r>
            <a:r>
              <a:rPr sz="2800" spc="-20" dirty="0">
                <a:latin typeface="Calibri"/>
                <a:cs typeface="Calibri"/>
              </a:rPr>
              <a:t>до </a:t>
            </a:r>
            <a:r>
              <a:rPr sz="2800" spc="-5" dirty="0">
                <a:latin typeface="Calibri"/>
                <a:cs typeface="Calibri"/>
              </a:rPr>
              <a:t>вечера  быстро </a:t>
            </a:r>
            <a:r>
              <a:rPr sz="2800" spc="-10" dirty="0">
                <a:latin typeface="Calibri"/>
                <a:cs typeface="Calibri"/>
              </a:rPr>
              <a:t>снижают мотивацию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приводят </a:t>
            </a:r>
            <a:r>
              <a:rPr sz="2800" spc="-5" dirty="0">
                <a:latin typeface="Calibri"/>
                <a:cs typeface="Calibri"/>
              </a:rPr>
              <a:t>к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депрессивному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2690"/>
              </a:lnSpc>
            </a:pPr>
            <a:r>
              <a:rPr sz="2800" spc="-5" dirty="0">
                <a:latin typeface="Calibri"/>
                <a:cs typeface="Calibri"/>
              </a:rPr>
              <a:t>настрою и снижению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активности.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2252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4471C4"/>
                </a:solidFill>
              </a:rPr>
              <a:t>Зачем это</a:t>
            </a:r>
            <a:r>
              <a:rPr spc="-55" dirty="0">
                <a:solidFill>
                  <a:srgbClr val="4471C4"/>
                </a:solidFill>
              </a:rPr>
              <a:t> </a:t>
            </a:r>
            <a:r>
              <a:rPr dirty="0">
                <a:solidFill>
                  <a:srgbClr val="4471C4"/>
                </a:solidFill>
              </a:rPr>
              <a:t>нужно?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9661"/>
            <a:ext cx="10291445" cy="4161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ts val="3025"/>
              </a:lnSpc>
              <a:spcBef>
                <a:spcPts val="9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Повседневные </a:t>
            </a:r>
            <a:r>
              <a:rPr sz="2800" spc="-5" dirty="0">
                <a:latin typeface="Calibri"/>
                <a:cs typeface="Calibri"/>
              </a:rPr>
              <a:t>активности </a:t>
            </a:r>
            <a:r>
              <a:rPr sz="2800" spc="-10" dirty="0">
                <a:latin typeface="Calibri"/>
                <a:cs typeface="Calibri"/>
              </a:rPr>
              <a:t>поддерживают </a:t>
            </a:r>
            <a:r>
              <a:rPr sz="2800" spc="-5" dirty="0">
                <a:latin typeface="Calibri"/>
                <a:cs typeface="Calibri"/>
              </a:rPr>
              <a:t>пациента,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он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r>
              <a:rPr sz="2800" spc="-5" dirty="0">
                <a:latin typeface="Calibri"/>
                <a:cs typeface="Calibri"/>
              </a:rPr>
              <a:t>испытывает меньший стресс и </a:t>
            </a:r>
            <a:r>
              <a:rPr sz="2800" spc="-15" dirty="0">
                <a:latin typeface="Calibri"/>
                <a:cs typeface="Calibri"/>
              </a:rPr>
              <a:t>тревогу, </a:t>
            </a:r>
            <a:r>
              <a:rPr sz="2800" spc="-10" dirty="0">
                <a:latin typeface="Calibri"/>
                <a:cs typeface="Calibri"/>
              </a:rPr>
              <a:t>ниже тревога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ниже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боль.</a:t>
            </a:r>
            <a:endParaRPr sz="2800">
              <a:latin typeface="Calibri"/>
              <a:cs typeface="Calibri"/>
            </a:endParaRPr>
          </a:p>
          <a:p>
            <a:pPr marL="241300" marR="680085" indent="-229235">
              <a:lnSpc>
                <a:spcPts val="2690"/>
              </a:lnSpc>
              <a:spcBef>
                <a:spcPts val="9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У активного, </a:t>
            </a:r>
            <a:r>
              <a:rPr sz="2800" spc="-15" dirty="0">
                <a:latin typeface="Calibri"/>
                <a:cs typeface="Calibri"/>
              </a:rPr>
              <a:t>даже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15" dirty="0">
                <a:latin typeface="Calibri"/>
                <a:cs typeface="Calibri"/>
              </a:rPr>
              <a:t>постели </a:t>
            </a:r>
            <a:r>
              <a:rPr sz="2800" spc="-5" dirty="0">
                <a:latin typeface="Calibri"/>
                <a:cs typeface="Calibri"/>
              </a:rPr>
              <a:t>пациента, </a:t>
            </a:r>
            <a:r>
              <a:rPr sz="2800" spc="-10" dirty="0">
                <a:latin typeface="Calibri"/>
                <a:cs typeface="Calibri"/>
              </a:rPr>
              <a:t>лучше </a:t>
            </a:r>
            <a:r>
              <a:rPr sz="2800" spc="-15" dirty="0">
                <a:latin typeface="Calibri"/>
                <a:cs typeface="Calibri"/>
              </a:rPr>
              <a:t>трофика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ниже  </a:t>
            </a:r>
            <a:r>
              <a:rPr sz="2800" spc="-5" dirty="0">
                <a:latin typeface="Calibri"/>
                <a:cs typeface="Calibri"/>
              </a:rPr>
              <a:t>риск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пролежней.</a:t>
            </a:r>
            <a:endParaRPr sz="2800">
              <a:latin typeface="Calibri"/>
              <a:cs typeface="Calibri"/>
            </a:endParaRPr>
          </a:p>
          <a:p>
            <a:pPr marL="241300" marR="1530985" indent="-229235">
              <a:lnSpc>
                <a:spcPts val="2690"/>
              </a:lnSpc>
              <a:spcBef>
                <a:spcPts val="100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У активного пациента </a:t>
            </a:r>
            <a:r>
              <a:rPr sz="2800" spc="-10" dirty="0">
                <a:latin typeface="Calibri"/>
                <a:cs typeface="Calibri"/>
              </a:rPr>
              <a:t>ниже риск депрессии, </a:t>
            </a:r>
            <a:r>
              <a:rPr sz="2800" spc="-5" dirty="0">
                <a:latin typeface="Calibri"/>
                <a:cs typeface="Calibri"/>
              </a:rPr>
              <a:t>нарушений  </a:t>
            </a:r>
            <a:r>
              <a:rPr sz="2800" spc="-10" dirty="0">
                <a:latin typeface="Calibri"/>
                <a:cs typeface="Calibri"/>
              </a:rPr>
              <a:t>поведения.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Мы </a:t>
            </a:r>
            <a:r>
              <a:rPr sz="2800" dirty="0">
                <a:latin typeface="Calibri"/>
                <a:cs typeface="Calibri"/>
              </a:rPr>
              <a:t>не </a:t>
            </a:r>
            <a:r>
              <a:rPr sz="2800" spc="-5" dirty="0">
                <a:latin typeface="Calibri"/>
                <a:cs typeface="Calibri"/>
              </a:rPr>
              <a:t>знаем, </a:t>
            </a:r>
            <a:r>
              <a:rPr sz="2800" spc="-25" dirty="0">
                <a:latin typeface="Calibri"/>
                <a:cs typeface="Calibri"/>
              </a:rPr>
              <a:t>сколько </a:t>
            </a:r>
            <a:r>
              <a:rPr sz="2800" spc="-20" dirty="0">
                <a:latin typeface="Calibri"/>
                <a:cs typeface="Calibri"/>
              </a:rPr>
              <a:t>продлится </a:t>
            </a:r>
            <a:r>
              <a:rPr sz="2800" dirty="0">
                <a:latin typeface="Calibri"/>
                <a:cs typeface="Calibri"/>
              </a:rPr>
              <a:t>жизнь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пациента.</a:t>
            </a:r>
            <a:endParaRPr sz="2800">
              <a:latin typeface="Calibri"/>
              <a:cs typeface="Calibri"/>
            </a:endParaRPr>
          </a:p>
          <a:p>
            <a:pPr marL="241300" marR="354330" indent="-229235">
              <a:lnSpc>
                <a:spcPct val="80000"/>
              </a:lnSpc>
              <a:spcBef>
                <a:spcPts val="100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0" dirty="0">
                <a:latin typeface="Calibri"/>
                <a:cs typeface="Calibri"/>
              </a:rPr>
              <a:t>Пациент, </a:t>
            </a:r>
            <a:r>
              <a:rPr sz="2800" spc="-5" dirty="0">
                <a:latin typeface="Calibri"/>
                <a:cs typeface="Calibri"/>
              </a:rPr>
              <a:t>активный </a:t>
            </a:r>
            <a:r>
              <a:rPr sz="2800" spc="-20" dirty="0">
                <a:latin typeface="Calibri"/>
                <a:cs typeface="Calibri"/>
              </a:rPr>
              <a:t>до </a:t>
            </a:r>
            <a:r>
              <a:rPr sz="2800" spc="-10" dirty="0">
                <a:latin typeface="Calibri"/>
                <a:cs typeface="Calibri"/>
              </a:rPr>
              <a:t>последних дней </a:t>
            </a:r>
            <a:r>
              <a:rPr sz="2800" dirty="0">
                <a:latin typeface="Calibri"/>
                <a:cs typeface="Calibri"/>
              </a:rPr>
              <a:t>жизни </a:t>
            </a:r>
            <a:r>
              <a:rPr sz="2800" spc="-10" dirty="0">
                <a:latin typeface="Calibri"/>
                <a:cs typeface="Calibri"/>
              </a:rPr>
              <a:t>умрет </a:t>
            </a:r>
            <a:r>
              <a:rPr sz="2800" spc="-5" dirty="0">
                <a:latin typeface="Calibri"/>
                <a:cs typeface="Calibri"/>
              </a:rPr>
              <a:t>с меньшим  </a:t>
            </a:r>
            <a:r>
              <a:rPr sz="2800" spc="-10" dirty="0">
                <a:latin typeface="Calibri"/>
                <a:cs typeface="Calibri"/>
              </a:rPr>
              <a:t>страхом.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34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У </a:t>
            </a:r>
            <a:r>
              <a:rPr sz="2800" dirty="0">
                <a:latin typeface="Calibri"/>
                <a:cs typeface="Calibri"/>
              </a:rPr>
              <a:t>нас </a:t>
            </a:r>
            <a:r>
              <a:rPr sz="2800" spc="-5" dirty="0">
                <a:latin typeface="Calibri"/>
                <a:cs typeface="Calibri"/>
              </a:rPr>
              <a:t>нет чувства </a:t>
            </a:r>
            <a:r>
              <a:rPr sz="2800" dirty="0">
                <a:latin typeface="Calibri"/>
                <a:cs typeface="Calibri"/>
              </a:rPr>
              <a:t>вины, </a:t>
            </a:r>
            <a:r>
              <a:rPr sz="2800" spc="-5" dirty="0">
                <a:latin typeface="Calibri"/>
                <a:cs typeface="Calibri"/>
              </a:rPr>
              <a:t>мы </a:t>
            </a:r>
            <a:r>
              <a:rPr sz="2800" spc="-15" dirty="0">
                <a:latin typeface="Calibri"/>
                <a:cs typeface="Calibri"/>
              </a:rPr>
              <a:t>сделали </a:t>
            </a:r>
            <a:r>
              <a:rPr sz="2800" spc="-5" dirty="0">
                <a:latin typeface="Calibri"/>
                <a:cs typeface="Calibri"/>
              </a:rPr>
              <a:t>все, </a:t>
            </a:r>
            <a:r>
              <a:rPr sz="2800" spc="-15" dirty="0">
                <a:latin typeface="Calibri"/>
                <a:cs typeface="Calibri"/>
              </a:rPr>
              <a:t>что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могли.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94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Спасибо </a:t>
            </a:r>
            <a:r>
              <a:rPr dirty="0"/>
              <a:t>за</a:t>
            </a:r>
            <a:r>
              <a:rPr spc="-45" dirty="0"/>
              <a:t> </a:t>
            </a:r>
            <a:r>
              <a:rPr dirty="0"/>
              <a:t>внимание!</a:t>
            </a:r>
          </a:p>
        </p:txBody>
      </p:sp>
      <p:sp>
        <p:nvSpPr>
          <p:cNvPr id="3" name="object 3"/>
          <p:cNvSpPr/>
          <p:nvPr/>
        </p:nvSpPr>
        <p:spPr>
          <a:xfrm>
            <a:off x="3238500" y="1967483"/>
            <a:ext cx="5715000" cy="40675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81514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4471C4"/>
                </a:solidFill>
              </a:rPr>
              <a:t>Концепция </a:t>
            </a:r>
            <a:r>
              <a:rPr dirty="0">
                <a:solidFill>
                  <a:srgbClr val="4471C4"/>
                </a:solidFill>
              </a:rPr>
              <a:t>паллиативной</a:t>
            </a:r>
            <a:r>
              <a:rPr spc="-25" dirty="0">
                <a:solidFill>
                  <a:srgbClr val="4471C4"/>
                </a:solidFill>
              </a:rPr>
              <a:t> </a:t>
            </a:r>
            <a:r>
              <a:rPr spc="-5" dirty="0">
                <a:solidFill>
                  <a:srgbClr val="4471C4"/>
                </a:solidFill>
              </a:rPr>
              <a:t>помощи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9959340" cy="322453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Обезболивание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ts val="319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Паллиативная </a:t>
            </a:r>
            <a:r>
              <a:rPr sz="2800" spc="-10" dirty="0">
                <a:latin typeface="Calibri"/>
                <a:cs typeface="Calibri"/>
              </a:rPr>
              <a:t>реабилитация </a:t>
            </a:r>
            <a:r>
              <a:rPr sz="2800" spc="-5" dirty="0">
                <a:latin typeface="Calibri"/>
                <a:cs typeface="Calibri"/>
              </a:rPr>
              <a:t>–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реабилитация</a:t>
            </a:r>
            <a:r>
              <a:rPr sz="2800" u="heavy" spc="6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поддерживающая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r>
              <a:rPr sz="2800" u="heavy" spc="-7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функции,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активность и участие пациента на</a:t>
            </a:r>
            <a:r>
              <a:rPr sz="2800" u="heavy" spc="8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максимально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0"/>
              </a:lnSpc>
            </a:pPr>
            <a:r>
              <a:rPr sz="2800" u="heavy" spc="-7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возможном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уровне 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до</a:t>
            </a:r>
            <a:r>
              <a:rPr sz="2800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конца.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Поддержка </a:t>
            </a:r>
            <a:r>
              <a:rPr sz="2800" spc="-10" dirty="0">
                <a:latin typeface="Calibri"/>
                <a:cs typeface="Calibri"/>
              </a:rPr>
              <a:t>семьи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работа </a:t>
            </a:r>
            <a:r>
              <a:rPr sz="2800" spc="-5" dirty="0">
                <a:latin typeface="Calibri"/>
                <a:cs typeface="Calibri"/>
              </a:rPr>
              <a:t>с семьей, </a:t>
            </a:r>
            <a:r>
              <a:rPr sz="2800" spc="-20" dirty="0">
                <a:latin typeface="Calibri"/>
                <a:cs typeface="Calibri"/>
              </a:rPr>
              <a:t>как </a:t>
            </a:r>
            <a:r>
              <a:rPr sz="2800" spc="-5" dirty="0">
                <a:latin typeface="Calibri"/>
                <a:cs typeface="Calibri"/>
              </a:rPr>
              <a:t>с </a:t>
            </a:r>
            <a:r>
              <a:rPr sz="2800" spc="-10" dirty="0">
                <a:latin typeface="Calibri"/>
                <a:cs typeface="Calibri"/>
              </a:rPr>
              <a:t>факторами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среды.</a:t>
            </a:r>
            <a:endParaRPr sz="2800">
              <a:latin typeface="Calibri"/>
              <a:cs typeface="Calibri"/>
            </a:endParaRPr>
          </a:p>
          <a:p>
            <a:pPr marL="241300" marR="226695" indent="-229235">
              <a:lnSpc>
                <a:spcPts val="3030"/>
              </a:lnSpc>
              <a:spcBef>
                <a:spcPts val="103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Семья </a:t>
            </a:r>
            <a:r>
              <a:rPr sz="2800" spc="-5" dirty="0">
                <a:latin typeface="Calibri"/>
                <a:cs typeface="Calibri"/>
              </a:rPr>
              <a:t>- участник </a:t>
            </a:r>
            <a:r>
              <a:rPr sz="2800" spc="-10" dirty="0">
                <a:latin typeface="Calibri"/>
                <a:cs typeface="Calibri"/>
              </a:rPr>
              <a:t>процесса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20" dirty="0">
                <a:latin typeface="Calibri"/>
                <a:cs typeface="Calibri"/>
              </a:rPr>
              <a:t>должна </a:t>
            </a:r>
            <a:r>
              <a:rPr sz="2800" spc="-5" dirty="0">
                <a:latin typeface="Calibri"/>
                <a:cs typeface="Calibri"/>
              </a:rPr>
              <a:t>быть </a:t>
            </a:r>
            <a:r>
              <a:rPr sz="2800" spc="-10" dirty="0">
                <a:latin typeface="Calibri"/>
                <a:cs typeface="Calibri"/>
              </a:rPr>
              <a:t>обучена. </a:t>
            </a:r>
            <a:r>
              <a:rPr sz="2800" dirty="0">
                <a:latin typeface="Calibri"/>
                <a:cs typeface="Calibri"/>
              </a:rPr>
              <a:t>Иначе, </a:t>
            </a:r>
            <a:r>
              <a:rPr sz="2800" spc="-10" dirty="0">
                <a:latin typeface="Calibri"/>
                <a:cs typeface="Calibri"/>
              </a:rPr>
              <a:t>она  </a:t>
            </a:r>
            <a:r>
              <a:rPr sz="2800" spc="-40" dirty="0">
                <a:latin typeface="Calibri"/>
                <a:cs typeface="Calibri"/>
              </a:rPr>
              <a:t>будет </a:t>
            </a:r>
            <a:r>
              <a:rPr sz="2800" spc="-10" dirty="0">
                <a:latin typeface="Calibri"/>
                <a:cs typeface="Calibri"/>
              </a:rPr>
              <a:t>усложнять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процесс.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2004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4471C4"/>
                </a:solidFill>
              </a:rPr>
              <a:t>Эрготерапевт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402204"/>
            <a:ext cx="10269220" cy="250063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080" indent="-229235" algn="just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latin typeface="Calibri"/>
                <a:cs typeface="Calibri"/>
              </a:rPr>
              <a:t>Цель </a:t>
            </a:r>
            <a:r>
              <a:rPr sz="2800" spc="-10" dirty="0">
                <a:latin typeface="Calibri"/>
                <a:cs typeface="Calibri"/>
              </a:rPr>
              <a:t>работы эрготерапевта </a:t>
            </a:r>
            <a:r>
              <a:rPr sz="2800" spc="-5" dirty="0">
                <a:latin typeface="Calibri"/>
                <a:cs typeface="Calibri"/>
              </a:rPr>
              <a:t>- </a:t>
            </a:r>
            <a:r>
              <a:rPr sz="2800" spc="-20" dirty="0">
                <a:latin typeface="Calibri"/>
                <a:cs typeface="Calibri"/>
              </a:rPr>
              <a:t>улучшение </a:t>
            </a:r>
            <a:r>
              <a:rPr sz="2800" spc="-10" dirty="0">
                <a:latin typeface="Calibri"/>
                <a:cs typeface="Calibri"/>
              </a:rPr>
              <a:t>качества </a:t>
            </a:r>
            <a:r>
              <a:rPr sz="2800" spc="-5" dirty="0">
                <a:latin typeface="Calibri"/>
                <a:cs typeface="Calibri"/>
              </a:rPr>
              <a:t>жизни пациента  </a:t>
            </a:r>
            <a:r>
              <a:rPr sz="2800" spc="-20" dirty="0">
                <a:latin typeface="Calibri"/>
                <a:cs typeface="Calibri"/>
              </a:rPr>
              <a:t>до </a:t>
            </a:r>
            <a:r>
              <a:rPr sz="2800" spc="-5" dirty="0">
                <a:latin typeface="Calibri"/>
                <a:cs typeface="Calibri"/>
              </a:rPr>
              <a:t>уровня максимально </a:t>
            </a:r>
            <a:r>
              <a:rPr sz="2800" spc="-10" dirty="0">
                <a:latin typeface="Calibri"/>
                <a:cs typeface="Calibri"/>
              </a:rPr>
              <a:t>возможного </a:t>
            </a:r>
            <a:r>
              <a:rPr sz="2800" spc="-5" dirty="0">
                <a:latin typeface="Calibri"/>
                <a:cs typeface="Calibri"/>
              </a:rPr>
              <a:t>самообслуживания в </a:t>
            </a:r>
            <a:r>
              <a:rPr sz="2800" spc="-20" dirty="0">
                <a:latin typeface="Calibri"/>
                <a:cs typeface="Calibri"/>
              </a:rPr>
              <a:t>быту, </a:t>
            </a:r>
            <a:r>
              <a:rPr sz="2800" spc="-5" dirty="0">
                <a:latin typeface="Calibri"/>
                <a:cs typeface="Calibri"/>
              </a:rPr>
              <a:t>в  </a:t>
            </a:r>
            <a:r>
              <a:rPr sz="2800" spc="-30" dirty="0">
                <a:latin typeface="Calibri"/>
                <a:cs typeface="Calibri"/>
              </a:rPr>
              <a:t>трудовых </a:t>
            </a:r>
            <a:r>
              <a:rPr sz="2800" spc="-5" dirty="0">
                <a:latin typeface="Calibri"/>
                <a:cs typeface="Calibri"/>
              </a:rPr>
              <a:t>и учебных активностях, и в </a:t>
            </a:r>
            <a:r>
              <a:rPr sz="2800" spc="-10" dirty="0">
                <a:latin typeface="Calibri"/>
                <a:cs typeface="Calibri"/>
              </a:rPr>
              <a:t>процессе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отдыха.</a:t>
            </a:r>
            <a:endParaRPr sz="2800">
              <a:latin typeface="Calibri"/>
              <a:cs typeface="Calibri"/>
            </a:endParaRPr>
          </a:p>
          <a:p>
            <a:pPr marL="241300" indent="-229235" algn="just">
              <a:lnSpc>
                <a:spcPts val="3195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Эрготерапевт работает </a:t>
            </a:r>
            <a:r>
              <a:rPr sz="2800" spc="-5" dirty="0">
                <a:latin typeface="Calibri"/>
                <a:cs typeface="Calibri"/>
              </a:rPr>
              <a:t>с </a:t>
            </a:r>
            <a:r>
              <a:rPr sz="2800" spc="-15" dirty="0">
                <a:latin typeface="Calibri"/>
                <a:cs typeface="Calibri"/>
              </a:rPr>
              <a:t>детьми любого </a:t>
            </a:r>
            <a:r>
              <a:rPr sz="2800" spc="-5" dirty="0">
                <a:latin typeface="Calibri"/>
                <a:cs typeface="Calibri"/>
              </a:rPr>
              <a:t>возраста, взрослыми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</a:t>
            </a:r>
            <a:endParaRPr sz="2800">
              <a:latin typeface="Calibri"/>
              <a:cs typeface="Calibri"/>
            </a:endParaRPr>
          </a:p>
          <a:p>
            <a:pPr marL="241300" marR="127635" algn="just">
              <a:lnSpc>
                <a:spcPts val="3020"/>
              </a:lnSpc>
              <a:spcBef>
                <a:spcPts val="215"/>
              </a:spcBef>
            </a:pPr>
            <a:r>
              <a:rPr sz="2800" spc="-10" dirty="0">
                <a:latin typeface="Calibri"/>
                <a:cs typeface="Calibri"/>
              </a:rPr>
              <a:t>престарелыми, </a:t>
            </a:r>
            <a:r>
              <a:rPr sz="2800" spc="-5" dirty="0">
                <a:latin typeface="Calibri"/>
                <a:cs typeface="Calibri"/>
              </a:rPr>
              <a:t>имеющими ограничения </a:t>
            </a:r>
            <a:r>
              <a:rPr sz="2800" spc="-15" dirty="0">
                <a:latin typeface="Calibri"/>
                <a:cs typeface="Calibri"/>
              </a:rPr>
              <a:t>жизнедеятельности </a:t>
            </a:r>
            <a:r>
              <a:rPr sz="2800" spc="-5" dirty="0">
                <a:latin typeface="Calibri"/>
                <a:cs typeface="Calibri"/>
              </a:rPr>
              <a:t>или  имеющими </a:t>
            </a:r>
            <a:r>
              <a:rPr sz="2800" spc="-10" dirty="0">
                <a:latin typeface="Calibri"/>
                <a:cs typeface="Calibri"/>
              </a:rPr>
              <a:t>риски </a:t>
            </a:r>
            <a:r>
              <a:rPr sz="2800" spc="-5" dirty="0">
                <a:latin typeface="Calibri"/>
                <a:cs typeface="Calibri"/>
              </a:rPr>
              <a:t>развития ограничений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жизнедеятельности.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7924"/>
            <a:ext cx="90430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5B9BD4"/>
                </a:solidFill>
              </a:rPr>
              <a:t>паллиативный пациент </a:t>
            </a:r>
            <a:r>
              <a:rPr dirty="0">
                <a:solidFill>
                  <a:srgbClr val="5B9BD4"/>
                </a:solidFill>
              </a:rPr>
              <a:t>–</a:t>
            </a:r>
            <a:r>
              <a:rPr spc="15" dirty="0">
                <a:solidFill>
                  <a:srgbClr val="5B9BD4"/>
                </a:solidFill>
              </a:rPr>
              <a:t> </a:t>
            </a:r>
            <a:r>
              <a:rPr spc="-5" dirty="0">
                <a:solidFill>
                  <a:srgbClr val="5B9BD4"/>
                </a:solidFill>
              </a:rPr>
              <a:t>особенности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9732010" cy="398970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Стресс, </a:t>
            </a:r>
            <a:r>
              <a:rPr sz="2800" spc="-5" dirty="0">
                <a:latin typeface="Calibri"/>
                <a:cs typeface="Calibri"/>
              </a:rPr>
              <a:t>тревога, </a:t>
            </a:r>
            <a:r>
              <a:rPr sz="2800" spc="-15" dirty="0">
                <a:latin typeface="Calibri"/>
                <a:cs typeface="Calibri"/>
              </a:rPr>
              <a:t>подавленность,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страхи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Астения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5" dirty="0">
                <a:latin typeface="Calibri"/>
                <a:cs typeface="Calibri"/>
              </a:rPr>
              <a:t>Боль,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тошнота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Изменения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внешности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Изменение </a:t>
            </a:r>
            <a:r>
              <a:rPr sz="2800" spc="-10" dirty="0">
                <a:latin typeface="Calibri"/>
                <a:cs typeface="Calibri"/>
              </a:rPr>
              <a:t>рутины (привычной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деятельности)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3030"/>
              </a:lnSpc>
              <a:spcBef>
                <a:spcPts val="1035"/>
              </a:spcBef>
              <a:buFont typeface="Arial"/>
              <a:buChar char="•"/>
              <a:tabLst>
                <a:tab pos="241935" algn="l"/>
                <a:tab pos="4130675" algn="l"/>
              </a:tabLst>
            </a:pPr>
            <a:r>
              <a:rPr sz="2800" spc="-10" dirty="0">
                <a:latin typeface="Calibri"/>
                <a:cs typeface="Calibri"/>
              </a:rPr>
              <a:t>Отсутствие\ограничение	</a:t>
            </a:r>
            <a:r>
              <a:rPr sz="2800" spc="-15" dirty="0">
                <a:latin typeface="Calibri"/>
                <a:cs typeface="Calibri"/>
              </a:rPr>
              <a:t>продуктивной деятельности </a:t>
            </a:r>
            <a:r>
              <a:rPr sz="2800" spc="-10" dirty="0">
                <a:latin typeface="Calibri"/>
                <a:cs typeface="Calibri"/>
              </a:rPr>
              <a:t>(работа,  </a:t>
            </a:r>
            <a:r>
              <a:rPr sz="2800" spc="-5" dirty="0">
                <a:latin typeface="Calibri"/>
                <a:cs typeface="Calibri"/>
              </a:rPr>
              <a:t>учеба, игра)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В переживания включена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семья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5114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5B9BD4"/>
                </a:solidFill>
              </a:rPr>
              <a:t>Основная </a:t>
            </a:r>
            <a:r>
              <a:rPr dirty="0">
                <a:solidFill>
                  <a:srgbClr val="5B9BD4"/>
                </a:solidFill>
              </a:rPr>
              <a:t>задача</a:t>
            </a:r>
            <a:r>
              <a:rPr spc="-20" dirty="0">
                <a:solidFill>
                  <a:srgbClr val="5B9BD4"/>
                </a:solidFill>
              </a:rPr>
              <a:t> </a:t>
            </a:r>
            <a:r>
              <a:rPr spc="-5" dirty="0">
                <a:solidFill>
                  <a:srgbClr val="5B9BD4"/>
                </a:solidFill>
              </a:rPr>
              <a:t>эрготерапевта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ts val="3195"/>
              </a:lnSpc>
              <a:spcBef>
                <a:spcPts val="95"/>
              </a:spcBef>
              <a:buFont typeface="Arial"/>
              <a:buChar char="•"/>
              <a:tabLst>
                <a:tab pos="241935" algn="l"/>
              </a:tabLst>
            </a:pPr>
            <a:r>
              <a:rPr spc="-15" dirty="0"/>
              <a:t>Поддержание</a:t>
            </a:r>
          </a:p>
          <a:p>
            <a:pPr marL="241300" marR="830580">
              <a:lnSpc>
                <a:spcPts val="3020"/>
              </a:lnSpc>
              <a:spcBef>
                <a:spcPts val="220"/>
              </a:spcBef>
            </a:pPr>
            <a:r>
              <a:rPr spc="-5" dirty="0"/>
              <a:t>самообслуживания в  максимально</a:t>
            </a:r>
            <a:r>
              <a:rPr spc="-105" dirty="0"/>
              <a:t> </a:t>
            </a:r>
            <a:r>
              <a:rPr spc="-5" dirty="0"/>
              <a:t>возможном  </a:t>
            </a:r>
            <a:r>
              <a:rPr spc="-10" dirty="0"/>
              <a:t>объеме</a:t>
            </a:r>
          </a:p>
          <a:p>
            <a:pPr marL="241300" indent="-229235">
              <a:lnSpc>
                <a:spcPts val="3190"/>
              </a:lnSpc>
              <a:spcBef>
                <a:spcPts val="635"/>
              </a:spcBef>
              <a:buFont typeface="Arial"/>
              <a:buChar char="•"/>
              <a:tabLst>
                <a:tab pos="241935" algn="l"/>
              </a:tabLst>
            </a:pPr>
            <a:r>
              <a:rPr spc="-15" dirty="0"/>
              <a:t>Поддержание </a:t>
            </a:r>
            <a:r>
              <a:rPr spc="-10" dirty="0"/>
              <a:t>рутины,</a:t>
            </a:r>
            <a:r>
              <a:rPr spc="25" dirty="0"/>
              <a:t> </a:t>
            </a:r>
            <a:r>
              <a:rPr spc="-5" dirty="0"/>
              <a:t>с</a:t>
            </a:r>
          </a:p>
          <a:p>
            <a:pPr marL="241300">
              <a:lnSpc>
                <a:spcPts val="3190"/>
              </a:lnSpc>
            </a:pPr>
            <a:r>
              <a:rPr spc="-15" dirty="0"/>
              <a:t>учетом </a:t>
            </a:r>
            <a:r>
              <a:rPr spc="-5" dirty="0"/>
              <a:t>особенностей</a:t>
            </a:r>
            <a:r>
              <a:rPr spc="-35" dirty="0"/>
              <a:t> </a:t>
            </a:r>
            <a:r>
              <a:rPr spc="-5" dirty="0"/>
              <a:t>пациента</a:t>
            </a:r>
          </a:p>
          <a:p>
            <a:pPr marL="241300" marR="408940" indent="-229235">
              <a:lnSpc>
                <a:spcPts val="3030"/>
              </a:lnSpc>
              <a:spcBef>
                <a:spcPts val="1040"/>
              </a:spcBef>
              <a:buFont typeface="Arial"/>
              <a:buChar char="•"/>
              <a:tabLst>
                <a:tab pos="241935" algn="l"/>
              </a:tabLst>
            </a:pPr>
            <a:r>
              <a:rPr spc="-15" dirty="0"/>
              <a:t>Поддержание продуктивной  деятельности</a:t>
            </a:r>
          </a:p>
          <a:p>
            <a:pPr marL="241300" marR="358775" indent="-229235">
              <a:lnSpc>
                <a:spcPts val="3020"/>
              </a:lnSpc>
              <a:spcBef>
                <a:spcPts val="995"/>
              </a:spcBef>
              <a:buFont typeface="Arial"/>
              <a:buChar char="•"/>
              <a:tabLst>
                <a:tab pos="241935" algn="l"/>
              </a:tabLst>
            </a:pPr>
            <a:r>
              <a:rPr spc="-5" dirty="0"/>
              <a:t>Адаптация </a:t>
            </a:r>
            <a:r>
              <a:rPr spc="-15" dirty="0"/>
              <a:t>деятельности </a:t>
            </a:r>
            <a:r>
              <a:rPr spc="-10" dirty="0"/>
              <a:t>при  устойчивых </a:t>
            </a:r>
            <a:r>
              <a:rPr spc="-5" dirty="0"/>
              <a:t>нарушениях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51828" y="1793189"/>
            <a:ext cx="4947285" cy="3395979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61975" indent="-228600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Снижение уровня </a:t>
            </a:r>
            <a:r>
              <a:rPr sz="2800" spc="-5" dirty="0">
                <a:latin typeface="Calibri"/>
                <a:cs typeface="Calibri"/>
              </a:rPr>
              <a:t>стресса у  пациента и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семьи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Повышение </a:t>
            </a:r>
            <a:r>
              <a:rPr sz="2800" spc="-10" dirty="0">
                <a:latin typeface="Calibri"/>
                <a:cs typeface="Calibri"/>
              </a:rPr>
              <a:t>общей </a:t>
            </a:r>
            <a:r>
              <a:rPr sz="2800" spc="-5" dirty="0">
                <a:latin typeface="Calibri"/>
                <a:cs typeface="Calibri"/>
              </a:rPr>
              <a:t>жизненной  активности</a:t>
            </a:r>
            <a:endParaRPr sz="2800">
              <a:latin typeface="Calibri"/>
              <a:cs typeface="Calibri"/>
            </a:endParaRPr>
          </a:p>
          <a:p>
            <a:pPr marL="241300" marR="484505" indent="-228600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Адаптация семьи пациента,  </a:t>
            </a:r>
            <a:r>
              <a:rPr sz="2800" spc="-10" dirty="0">
                <a:latin typeface="Calibri"/>
                <a:cs typeface="Calibri"/>
              </a:rPr>
              <a:t>при </a:t>
            </a:r>
            <a:r>
              <a:rPr sz="2800" spc="-5" dirty="0">
                <a:latin typeface="Calibri"/>
                <a:cs typeface="Calibri"/>
              </a:rPr>
              <a:t>наличии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тяжелых</a:t>
            </a:r>
            <a:endParaRPr sz="2800">
              <a:latin typeface="Calibri"/>
              <a:cs typeface="Calibri"/>
            </a:endParaRPr>
          </a:p>
          <a:p>
            <a:pPr marL="241300" marR="1162050">
              <a:lnSpc>
                <a:spcPts val="3030"/>
              </a:lnSpc>
            </a:pPr>
            <a:r>
              <a:rPr sz="2800" spc="-10" dirty="0">
                <a:latin typeface="Calibri"/>
                <a:cs typeface="Calibri"/>
              </a:rPr>
              <a:t>устойчивых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нарушений  функционирования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752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4471C4"/>
                </a:solidFill>
              </a:rPr>
              <a:t>Что </a:t>
            </a:r>
            <a:r>
              <a:rPr spc="-5" dirty="0">
                <a:solidFill>
                  <a:srgbClr val="4471C4"/>
                </a:solidFill>
              </a:rPr>
              <a:t>можно сделать </a:t>
            </a:r>
            <a:r>
              <a:rPr dirty="0">
                <a:solidFill>
                  <a:srgbClr val="4471C4"/>
                </a:solidFill>
              </a:rPr>
              <a:t>на</a:t>
            </a:r>
            <a:r>
              <a:rPr spc="45" dirty="0">
                <a:solidFill>
                  <a:srgbClr val="4471C4"/>
                </a:solidFill>
              </a:rPr>
              <a:t> </a:t>
            </a:r>
            <a:r>
              <a:rPr spc="-5" dirty="0">
                <a:solidFill>
                  <a:srgbClr val="4471C4"/>
                </a:solidFill>
              </a:rPr>
              <a:t>практике?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10147300" cy="360870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Коммуникация </a:t>
            </a:r>
            <a:r>
              <a:rPr sz="2800" spc="-20" dirty="0">
                <a:latin typeface="Calibri"/>
                <a:cs typeface="Calibri"/>
              </a:rPr>
              <a:t>необходима </a:t>
            </a:r>
            <a:r>
              <a:rPr sz="2800" spc="-5" dirty="0">
                <a:latin typeface="Calibri"/>
                <a:cs typeface="Calibri"/>
              </a:rPr>
              <a:t>не </a:t>
            </a:r>
            <a:r>
              <a:rPr sz="2800" spc="-10" dirty="0">
                <a:latin typeface="Calibri"/>
                <a:cs typeface="Calibri"/>
              </a:rPr>
              <a:t>меньше дыхания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питания.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Пациента нужно спрашивать, </a:t>
            </a:r>
            <a:r>
              <a:rPr sz="2800" spc="-10" dirty="0">
                <a:latin typeface="Calibri"/>
                <a:cs typeface="Calibri"/>
              </a:rPr>
              <a:t>отвечать </a:t>
            </a:r>
            <a:r>
              <a:rPr sz="2800" spc="-5" dirty="0">
                <a:latin typeface="Calibri"/>
                <a:cs typeface="Calibri"/>
              </a:rPr>
              <a:t>на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вопросы.</a:t>
            </a:r>
            <a:endParaRPr sz="2800">
              <a:latin typeface="Calibri"/>
              <a:cs typeface="Calibri"/>
            </a:endParaRPr>
          </a:p>
          <a:p>
            <a:pPr marL="241300" marR="22860" indent="-229235">
              <a:lnSpc>
                <a:spcPct val="90000"/>
              </a:lnSpc>
              <a:spcBef>
                <a:spcPts val="100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Возможно </a:t>
            </a:r>
            <a:r>
              <a:rPr sz="2800" spc="-10" dirty="0">
                <a:latin typeface="Calibri"/>
                <a:cs typeface="Calibri"/>
              </a:rPr>
              <a:t>понадобится </a:t>
            </a:r>
            <a:r>
              <a:rPr sz="2800" spc="-15" dirty="0">
                <a:latin typeface="Calibri"/>
                <a:cs typeface="Calibri"/>
              </a:rPr>
              <a:t>альтернативная коммуникация </a:t>
            </a:r>
            <a:r>
              <a:rPr sz="2800" spc="-5" dirty="0">
                <a:latin typeface="Calibri"/>
                <a:cs typeface="Calibri"/>
              </a:rPr>
              <a:t>– письмо  на </a:t>
            </a:r>
            <a:r>
              <a:rPr sz="2800" spc="-15" dirty="0">
                <a:latin typeface="Calibri"/>
                <a:cs typeface="Calibri"/>
              </a:rPr>
              <a:t>бумаге, карточки </a:t>
            </a:r>
            <a:r>
              <a:rPr sz="2800" spc="-5" dirty="0">
                <a:latin typeface="Calibri"/>
                <a:cs typeface="Calibri"/>
              </a:rPr>
              <a:t>с </a:t>
            </a:r>
            <a:r>
              <a:rPr sz="2800" spc="-10" dirty="0">
                <a:latin typeface="Calibri"/>
                <a:cs typeface="Calibri"/>
              </a:rPr>
              <a:t>пиктограммами </a:t>
            </a:r>
            <a:r>
              <a:rPr sz="2800" spc="-5" dirty="0">
                <a:latin typeface="Calibri"/>
                <a:cs typeface="Calibri"/>
              </a:rPr>
              <a:t>или словами, программа  </a:t>
            </a:r>
            <a:r>
              <a:rPr sz="2800" spc="-10" dirty="0">
                <a:latin typeface="Calibri"/>
                <a:cs typeface="Calibri"/>
              </a:rPr>
              <a:t>для </a:t>
            </a:r>
            <a:r>
              <a:rPr sz="2800" spc="-15" dirty="0">
                <a:latin typeface="Calibri"/>
                <a:cs typeface="Calibri"/>
              </a:rPr>
              <a:t>коммуникации </a:t>
            </a: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10" dirty="0">
                <a:latin typeface="Calibri"/>
                <a:cs typeface="Calibri"/>
              </a:rPr>
              <a:t>планшете </a:t>
            </a:r>
            <a:r>
              <a:rPr sz="2800" spc="-5" dirty="0">
                <a:latin typeface="Calibri"/>
                <a:cs typeface="Calibri"/>
              </a:rPr>
              <a:t>или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телефоне.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ct val="9000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Коммуникация </a:t>
            </a:r>
            <a:r>
              <a:rPr sz="2800" spc="-5" dirty="0">
                <a:latin typeface="Calibri"/>
                <a:cs typeface="Calibri"/>
              </a:rPr>
              <a:t>возможна </a:t>
            </a:r>
            <a:r>
              <a:rPr sz="2800" spc="-15" dirty="0">
                <a:latin typeface="Calibri"/>
                <a:cs typeface="Calibri"/>
              </a:rPr>
              <a:t>даже </a:t>
            </a:r>
            <a:r>
              <a:rPr sz="2800" spc="-5" dirty="0">
                <a:latin typeface="Calibri"/>
                <a:cs typeface="Calibri"/>
              </a:rPr>
              <a:t>если пациент </a:t>
            </a:r>
            <a:r>
              <a:rPr sz="2800" spc="-20" dirty="0">
                <a:latin typeface="Calibri"/>
                <a:cs typeface="Calibri"/>
              </a:rPr>
              <a:t>может </a:t>
            </a:r>
            <a:r>
              <a:rPr sz="2800" spc="-10" dirty="0">
                <a:latin typeface="Calibri"/>
                <a:cs typeface="Calibri"/>
              </a:rPr>
              <a:t>двигать  </a:t>
            </a:r>
            <a:r>
              <a:rPr sz="2800" spc="-30" dirty="0">
                <a:latin typeface="Calibri"/>
                <a:cs typeface="Calibri"/>
              </a:rPr>
              <a:t>только </a:t>
            </a:r>
            <a:r>
              <a:rPr sz="2800" spc="-20" dirty="0">
                <a:latin typeface="Calibri"/>
                <a:cs typeface="Calibri"/>
              </a:rPr>
              <a:t>глазами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показывать </a:t>
            </a: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15" dirty="0">
                <a:latin typeface="Calibri"/>
                <a:cs typeface="Calibri"/>
              </a:rPr>
              <a:t>карточки </a:t>
            </a:r>
            <a:r>
              <a:rPr sz="2800" dirty="0">
                <a:latin typeface="Calibri"/>
                <a:cs typeface="Calibri"/>
              </a:rPr>
              <a:t>ДА, </a:t>
            </a:r>
            <a:r>
              <a:rPr sz="2800" spc="-65" dirty="0">
                <a:latin typeface="Calibri"/>
                <a:cs typeface="Calibri"/>
              </a:rPr>
              <a:t>НЕТ, </a:t>
            </a:r>
            <a:r>
              <a:rPr sz="2800" spc="-70" dirty="0">
                <a:latin typeface="Calibri"/>
                <a:cs typeface="Calibri"/>
              </a:rPr>
              <a:t>ХОЧУ, </a:t>
            </a:r>
            <a:r>
              <a:rPr sz="2800" spc="-5" dirty="0">
                <a:latin typeface="Calibri"/>
                <a:cs typeface="Calibri"/>
              </a:rPr>
              <a:t>УЙДИТЕ,  </a:t>
            </a:r>
            <a:r>
              <a:rPr sz="2800" spc="-20" dirty="0">
                <a:latin typeface="Calibri"/>
                <a:cs typeface="Calibri"/>
              </a:rPr>
              <a:t>БОЛЬНО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т.п.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752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4471C4"/>
                </a:solidFill>
              </a:rPr>
              <a:t>Что </a:t>
            </a:r>
            <a:r>
              <a:rPr spc="-5" dirty="0">
                <a:solidFill>
                  <a:srgbClr val="4471C4"/>
                </a:solidFill>
              </a:rPr>
              <a:t>можно сделать </a:t>
            </a:r>
            <a:r>
              <a:rPr dirty="0">
                <a:solidFill>
                  <a:srgbClr val="4471C4"/>
                </a:solidFill>
              </a:rPr>
              <a:t>на</a:t>
            </a:r>
            <a:r>
              <a:rPr spc="45" dirty="0">
                <a:solidFill>
                  <a:srgbClr val="4471C4"/>
                </a:solidFill>
              </a:rPr>
              <a:t> </a:t>
            </a:r>
            <a:r>
              <a:rPr spc="-5" dirty="0">
                <a:solidFill>
                  <a:srgbClr val="4471C4"/>
                </a:solidFill>
              </a:rPr>
              <a:t>практике?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36801"/>
            <a:ext cx="9615805" cy="4109085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241300" marR="203835" indent="-229235">
              <a:lnSpc>
                <a:spcPct val="70100"/>
              </a:lnSpc>
              <a:spcBef>
                <a:spcPts val="104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Оценить, </a:t>
            </a:r>
            <a:r>
              <a:rPr sz="2600" spc="-10" dirty="0">
                <a:latin typeface="Calibri"/>
                <a:cs typeface="Calibri"/>
              </a:rPr>
              <a:t>что </a:t>
            </a:r>
            <a:r>
              <a:rPr sz="2600" dirty="0">
                <a:latin typeface="Calibri"/>
                <a:cs typeface="Calibri"/>
              </a:rPr>
              <a:t>пациент </a:t>
            </a:r>
            <a:r>
              <a:rPr sz="2600" spc="-15" dirty="0">
                <a:latin typeface="Calibri"/>
                <a:cs typeface="Calibri"/>
              </a:rPr>
              <a:t>может сделать </a:t>
            </a:r>
            <a:r>
              <a:rPr sz="2600" dirty="0">
                <a:latin typeface="Calibri"/>
                <a:cs typeface="Calibri"/>
              </a:rPr>
              <a:t>сам, </a:t>
            </a:r>
            <a:r>
              <a:rPr sz="2600" spc="-20" dirty="0">
                <a:latin typeface="Calibri"/>
                <a:cs typeface="Calibri"/>
              </a:rPr>
              <a:t>хотя </a:t>
            </a:r>
            <a:r>
              <a:rPr sz="2600" dirty="0">
                <a:latin typeface="Calibri"/>
                <a:cs typeface="Calibri"/>
              </a:rPr>
              <a:t>бы частично. </a:t>
            </a:r>
            <a:r>
              <a:rPr sz="2600" spc="-5" dirty="0">
                <a:latin typeface="Calibri"/>
                <a:cs typeface="Calibri"/>
              </a:rPr>
              <a:t>Дать  возможность </a:t>
            </a:r>
            <a:r>
              <a:rPr sz="2600" spc="-15" dirty="0">
                <a:latin typeface="Calibri"/>
                <a:cs typeface="Calibri"/>
              </a:rPr>
              <a:t>это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делать.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ts val="2650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latin typeface="Calibri"/>
                <a:cs typeface="Calibri"/>
              </a:rPr>
              <a:t>Пример – </a:t>
            </a:r>
            <a:r>
              <a:rPr sz="2600" spc="-5" dirty="0">
                <a:latin typeface="Calibri"/>
                <a:cs typeface="Calibri"/>
              </a:rPr>
              <a:t>помогать </a:t>
            </a:r>
            <a:r>
              <a:rPr sz="2600" dirty="0">
                <a:latin typeface="Calibri"/>
                <a:cs typeface="Calibri"/>
              </a:rPr>
              <a:t>при </a:t>
            </a:r>
            <a:r>
              <a:rPr sz="2600" spc="-5" dirty="0">
                <a:latin typeface="Calibri"/>
                <a:cs typeface="Calibri"/>
              </a:rPr>
              <a:t>перемещении </a:t>
            </a:r>
            <a:r>
              <a:rPr sz="2600" dirty="0">
                <a:latin typeface="Calibri"/>
                <a:cs typeface="Calibri"/>
              </a:rPr>
              <a:t>–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придерживаться,</a:t>
            </a:r>
            <a:endParaRPr sz="2600">
              <a:latin typeface="Calibri"/>
              <a:cs typeface="Calibri"/>
            </a:endParaRPr>
          </a:p>
          <a:p>
            <a:pPr marL="241300" marR="742315">
              <a:lnSpc>
                <a:spcPct val="70000"/>
              </a:lnSpc>
              <a:spcBef>
                <a:spcPts val="465"/>
              </a:spcBef>
            </a:pPr>
            <a:r>
              <a:rPr sz="2600" spc="-5" dirty="0">
                <a:latin typeface="Calibri"/>
                <a:cs typeface="Calibri"/>
              </a:rPr>
              <a:t>отталкиваться </a:t>
            </a:r>
            <a:r>
              <a:rPr sz="2600" dirty="0">
                <a:latin typeface="Calibri"/>
                <a:cs typeface="Calibri"/>
              </a:rPr>
              <a:t>или </a:t>
            </a:r>
            <a:r>
              <a:rPr sz="2600" spc="-5" dirty="0">
                <a:latin typeface="Calibri"/>
                <a:cs typeface="Calibri"/>
              </a:rPr>
              <a:t>давать команды\сигналы. </a:t>
            </a:r>
            <a:r>
              <a:rPr sz="2600" dirty="0">
                <a:latin typeface="Calibri"/>
                <a:cs typeface="Calibri"/>
              </a:rPr>
              <a:t>Причесываться,  </a:t>
            </a:r>
            <a:r>
              <a:rPr sz="2600" spc="-5" dirty="0">
                <a:latin typeface="Calibri"/>
                <a:cs typeface="Calibri"/>
              </a:rPr>
              <a:t>вытираться салфеткой, надевать </a:t>
            </a:r>
            <a:r>
              <a:rPr sz="2600" dirty="0">
                <a:latin typeface="Calibri"/>
                <a:cs typeface="Calibri"/>
              </a:rPr>
              <a:t>часть </a:t>
            </a:r>
            <a:r>
              <a:rPr sz="2600" spc="-20" dirty="0">
                <a:latin typeface="Calibri"/>
                <a:cs typeface="Calibri"/>
              </a:rPr>
              <a:t>одежды, </a:t>
            </a:r>
            <a:r>
              <a:rPr sz="2600" spc="-15" dirty="0">
                <a:latin typeface="Calibri"/>
                <a:cs typeface="Calibri"/>
              </a:rPr>
              <a:t>держать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еду.</a:t>
            </a:r>
            <a:endParaRPr sz="2600">
              <a:latin typeface="Calibri"/>
              <a:cs typeface="Calibri"/>
            </a:endParaRPr>
          </a:p>
          <a:p>
            <a:pPr marL="241300" marR="283845" indent="-229235">
              <a:lnSpc>
                <a:spcPct val="70000"/>
              </a:lnSpc>
              <a:spcBef>
                <a:spcPts val="100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5" dirty="0">
                <a:latin typeface="Calibri"/>
                <a:cs typeface="Calibri"/>
              </a:rPr>
              <a:t>Если </a:t>
            </a:r>
            <a:r>
              <a:rPr sz="2600" dirty="0">
                <a:latin typeface="Calibri"/>
                <a:cs typeface="Calibri"/>
              </a:rPr>
              <a:t>пациент </a:t>
            </a:r>
            <a:r>
              <a:rPr sz="2600" spc="-15" dirty="0">
                <a:latin typeface="Calibri"/>
                <a:cs typeface="Calibri"/>
              </a:rPr>
              <a:t>может </a:t>
            </a:r>
            <a:r>
              <a:rPr sz="2600" spc="-10" dirty="0">
                <a:latin typeface="Calibri"/>
                <a:cs typeface="Calibri"/>
              </a:rPr>
              <a:t>больше </a:t>
            </a:r>
            <a:r>
              <a:rPr sz="2600" dirty="0">
                <a:latin typeface="Calibri"/>
                <a:cs typeface="Calibri"/>
              </a:rPr>
              <a:t>– </a:t>
            </a:r>
            <a:r>
              <a:rPr sz="2600" spc="-5" dirty="0">
                <a:latin typeface="Calibri"/>
                <a:cs typeface="Calibri"/>
              </a:rPr>
              <a:t>дать ему </a:t>
            </a:r>
            <a:r>
              <a:rPr sz="2600" dirty="0">
                <a:latin typeface="Calibri"/>
                <a:cs typeface="Calibri"/>
              </a:rPr>
              <a:t>самообслуживать себя в  </a:t>
            </a:r>
            <a:r>
              <a:rPr sz="2600" spc="-5" dirty="0">
                <a:latin typeface="Calibri"/>
                <a:cs typeface="Calibri"/>
              </a:rPr>
              <a:t>максимально </a:t>
            </a:r>
            <a:r>
              <a:rPr sz="2600" spc="-10" dirty="0">
                <a:latin typeface="Calibri"/>
                <a:cs typeface="Calibri"/>
              </a:rPr>
              <a:t>полном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объеме.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5" dirty="0">
                <a:latin typeface="Calibri"/>
                <a:cs typeface="Calibri"/>
              </a:rPr>
              <a:t>Если </a:t>
            </a:r>
            <a:r>
              <a:rPr sz="2600" dirty="0">
                <a:latin typeface="Calibri"/>
                <a:cs typeface="Calibri"/>
              </a:rPr>
              <a:t>нужна помощь – </a:t>
            </a:r>
            <a:r>
              <a:rPr sz="2600" spc="-5" dirty="0">
                <a:latin typeface="Calibri"/>
                <a:cs typeface="Calibri"/>
              </a:rPr>
              <a:t>помогать </a:t>
            </a:r>
            <a:r>
              <a:rPr sz="2600" spc="-20" dirty="0">
                <a:latin typeface="Calibri"/>
                <a:cs typeface="Calibri"/>
              </a:rPr>
              <a:t>только </a:t>
            </a:r>
            <a:r>
              <a:rPr sz="2600" spc="-5" dirty="0">
                <a:latin typeface="Calibri"/>
                <a:cs typeface="Calibri"/>
              </a:rPr>
              <a:t>там, </a:t>
            </a:r>
            <a:r>
              <a:rPr sz="2600" spc="-55" dirty="0">
                <a:latin typeface="Calibri"/>
                <a:cs typeface="Calibri"/>
              </a:rPr>
              <a:t>где </a:t>
            </a:r>
            <a:r>
              <a:rPr sz="2600" spc="-20" dirty="0">
                <a:latin typeface="Calibri"/>
                <a:cs typeface="Calibri"/>
              </a:rPr>
              <a:t>это</a:t>
            </a:r>
            <a:r>
              <a:rPr sz="2600" spc="4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необходимо.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ts val="2655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latin typeface="Calibri"/>
                <a:cs typeface="Calibri"/>
              </a:rPr>
              <a:t>Пример – пациент </a:t>
            </a:r>
            <a:r>
              <a:rPr sz="2600" spc="-5" dirty="0">
                <a:latin typeface="Calibri"/>
                <a:cs typeface="Calibri"/>
              </a:rPr>
              <a:t>протягивает руку </a:t>
            </a:r>
            <a:r>
              <a:rPr sz="2600" dirty="0">
                <a:latin typeface="Calibri"/>
                <a:cs typeface="Calibri"/>
              </a:rPr>
              <a:t>к </a:t>
            </a:r>
            <a:r>
              <a:rPr sz="2600" spc="-10" dirty="0">
                <a:latin typeface="Calibri"/>
                <a:cs typeface="Calibri"/>
              </a:rPr>
              <a:t>предмету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5" dirty="0">
                <a:latin typeface="Calibri"/>
                <a:cs typeface="Calibri"/>
              </a:rPr>
              <a:t>захватывает</a:t>
            </a:r>
            <a:r>
              <a:rPr sz="2600" spc="-114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его,</a:t>
            </a:r>
            <a:endParaRPr sz="2600">
              <a:latin typeface="Calibri"/>
              <a:cs typeface="Calibri"/>
            </a:endParaRPr>
          </a:p>
          <a:p>
            <a:pPr marL="241300" marR="736600">
              <a:lnSpc>
                <a:spcPct val="70000"/>
              </a:lnSpc>
              <a:spcBef>
                <a:spcPts val="470"/>
              </a:spcBef>
            </a:pPr>
            <a:r>
              <a:rPr sz="2600" dirty="0">
                <a:latin typeface="Calibri"/>
                <a:cs typeface="Calibri"/>
              </a:rPr>
              <a:t>помощник </a:t>
            </a:r>
            <a:r>
              <a:rPr sz="2600" spc="-5" dirty="0">
                <a:latin typeface="Calibri"/>
                <a:cs typeface="Calibri"/>
              </a:rPr>
              <a:t>придерживает </a:t>
            </a:r>
            <a:r>
              <a:rPr sz="2600" spc="-20" dirty="0">
                <a:latin typeface="Calibri"/>
                <a:cs typeface="Calibri"/>
              </a:rPr>
              <a:t>предмет, </a:t>
            </a:r>
            <a:r>
              <a:rPr sz="2600" dirty="0">
                <a:latin typeface="Calibri"/>
                <a:cs typeface="Calibri"/>
              </a:rPr>
              <a:t>но пациент</a:t>
            </a:r>
            <a:r>
              <a:rPr sz="2600" spc="-14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контролирует  </a:t>
            </a:r>
            <a:r>
              <a:rPr sz="2600" spc="-5" dirty="0">
                <a:latin typeface="Calibri"/>
                <a:cs typeface="Calibri"/>
              </a:rPr>
              <a:t>движение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сам.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25" dirty="0">
                <a:latin typeface="Calibri"/>
                <a:cs typeface="Calibri"/>
              </a:rPr>
              <a:t>ИЗБЕГАЕМ </a:t>
            </a:r>
            <a:r>
              <a:rPr sz="2600" dirty="0">
                <a:latin typeface="Calibri"/>
                <a:cs typeface="Calibri"/>
              </a:rPr>
              <a:t>ГИПЕРОПЕКИ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РОДИТЕЛЯМИ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752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4471C4"/>
                </a:solidFill>
              </a:rPr>
              <a:t>Что </a:t>
            </a:r>
            <a:r>
              <a:rPr spc="-5" dirty="0">
                <a:solidFill>
                  <a:srgbClr val="4471C4"/>
                </a:solidFill>
              </a:rPr>
              <a:t>можно сделать </a:t>
            </a:r>
            <a:r>
              <a:rPr dirty="0">
                <a:solidFill>
                  <a:srgbClr val="4471C4"/>
                </a:solidFill>
              </a:rPr>
              <a:t>на</a:t>
            </a:r>
            <a:r>
              <a:rPr spc="45" dirty="0">
                <a:solidFill>
                  <a:srgbClr val="4471C4"/>
                </a:solidFill>
              </a:rPr>
              <a:t> </a:t>
            </a:r>
            <a:r>
              <a:rPr spc="-5" dirty="0">
                <a:solidFill>
                  <a:srgbClr val="4471C4"/>
                </a:solidFill>
              </a:rPr>
              <a:t>практике?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9952355" cy="429069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23875" indent="-229235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Обеспечивать </a:t>
            </a:r>
            <a:r>
              <a:rPr sz="2800" spc="-5" dirty="0">
                <a:solidFill>
                  <a:srgbClr val="4471C4"/>
                </a:solidFill>
                <a:latin typeface="Calibri"/>
                <a:cs typeface="Calibri"/>
              </a:rPr>
              <a:t>правильные позы </a:t>
            </a:r>
            <a:r>
              <a:rPr sz="2800" spc="-5" dirty="0">
                <a:latin typeface="Calibri"/>
                <a:cs typeface="Calibri"/>
              </a:rPr>
              <a:t>при </a:t>
            </a:r>
            <a:r>
              <a:rPr sz="2800" spc="-40" dirty="0">
                <a:latin typeface="Calibri"/>
                <a:cs typeface="Calibri"/>
              </a:rPr>
              <a:t>отдыхе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5" dirty="0">
                <a:latin typeface="Calibri"/>
                <a:cs typeface="Calibri"/>
              </a:rPr>
              <a:t>деятельности.  </a:t>
            </a:r>
            <a:r>
              <a:rPr sz="2800" spc="-10" dirty="0">
                <a:latin typeface="Calibri"/>
                <a:cs typeface="Calibri"/>
              </a:rPr>
              <a:t>Симметричные, </a:t>
            </a:r>
            <a:r>
              <a:rPr sz="2800" spc="-5" dirty="0">
                <a:latin typeface="Calibri"/>
                <a:cs typeface="Calibri"/>
              </a:rPr>
              <a:t>с правильной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опорой.</a:t>
            </a:r>
            <a:endParaRPr sz="2800">
              <a:latin typeface="Calibri"/>
              <a:cs typeface="Calibri"/>
            </a:endParaRPr>
          </a:p>
          <a:p>
            <a:pPr marL="241300" marR="260350" indent="-229235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solidFill>
                  <a:srgbClr val="4471C4"/>
                </a:solidFill>
                <a:latin typeface="Calibri"/>
                <a:cs typeface="Calibri"/>
              </a:rPr>
              <a:t>Правильно </a:t>
            </a:r>
            <a:r>
              <a:rPr sz="2800" spc="-10" dirty="0">
                <a:solidFill>
                  <a:srgbClr val="4471C4"/>
                </a:solidFill>
                <a:latin typeface="Calibri"/>
                <a:cs typeface="Calibri"/>
              </a:rPr>
              <a:t>перемещать </a:t>
            </a:r>
            <a:r>
              <a:rPr sz="2800" spc="-5" dirty="0">
                <a:latin typeface="Calibri"/>
                <a:cs typeface="Calibri"/>
              </a:rPr>
              <a:t>и помогать </a:t>
            </a:r>
            <a:r>
              <a:rPr sz="2800" spc="-10" dirty="0">
                <a:latin typeface="Calibri"/>
                <a:cs typeface="Calibri"/>
              </a:rPr>
              <a:t>перемещаться. </a:t>
            </a:r>
            <a:r>
              <a:rPr sz="2800" spc="-5" dirty="0">
                <a:latin typeface="Calibri"/>
                <a:cs typeface="Calibri"/>
              </a:rPr>
              <a:t>Без </a:t>
            </a:r>
            <a:r>
              <a:rPr sz="2800" spc="-15" dirty="0">
                <a:latin typeface="Calibri"/>
                <a:cs typeface="Calibri"/>
              </a:rPr>
              <a:t>боли </a:t>
            </a:r>
            <a:r>
              <a:rPr sz="2800" spc="-5" dirty="0">
                <a:latin typeface="Calibri"/>
                <a:cs typeface="Calibri"/>
              </a:rPr>
              <a:t>и  страха.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Правильные позы и </a:t>
            </a:r>
            <a:r>
              <a:rPr sz="2800" spc="-10" dirty="0">
                <a:latin typeface="Calibri"/>
                <a:cs typeface="Calibri"/>
              </a:rPr>
              <a:t>перемещения </a:t>
            </a:r>
            <a:r>
              <a:rPr sz="2800" spc="-25" dirty="0">
                <a:latin typeface="Calibri"/>
                <a:cs typeface="Calibri"/>
              </a:rPr>
              <a:t>делают </a:t>
            </a:r>
            <a:r>
              <a:rPr sz="2800" spc="-5" dirty="0">
                <a:latin typeface="Calibri"/>
                <a:cs typeface="Calibri"/>
              </a:rPr>
              <a:t>пациента активней,  </a:t>
            </a:r>
            <a:r>
              <a:rPr sz="2800" spc="-25" dirty="0">
                <a:latin typeface="Calibri"/>
                <a:cs typeface="Calibri"/>
              </a:rPr>
              <a:t>улучшают </a:t>
            </a:r>
            <a:r>
              <a:rPr sz="2800" spc="-10" dirty="0">
                <a:latin typeface="Calibri"/>
                <a:cs typeface="Calibri"/>
              </a:rPr>
              <a:t>дыхание, </a:t>
            </a:r>
            <a:r>
              <a:rPr sz="2800" spc="-15" dirty="0">
                <a:latin typeface="Calibri"/>
                <a:cs typeface="Calibri"/>
              </a:rPr>
              <a:t>выделение, </a:t>
            </a:r>
            <a:r>
              <a:rPr sz="2800" spc="-10" dirty="0">
                <a:latin typeface="Calibri"/>
                <a:cs typeface="Calibri"/>
              </a:rPr>
              <a:t>пищеварения, профилактируют  вторичные </a:t>
            </a:r>
            <a:r>
              <a:rPr sz="2800" spc="-15" dirty="0">
                <a:latin typeface="Calibri"/>
                <a:cs typeface="Calibri"/>
              </a:rPr>
              <a:t>боли, </a:t>
            </a:r>
            <a:r>
              <a:rPr sz="2800" spc="-10" dirty="0">
                <a:latin typeface="Calibri"/>
                <a:cs typeface="Calibri"/>
              </a:rPr>
              <a:t>отеки, </a:t>
            </a:r>
            <a:r>
              <a:rPr sz="2800" spc="-15" dirty="0">
                <a:latin typeface="Calibri"/>
                <a:cs typeface="Calibri"/>
              </a:rPr>
              <a:t>пролежни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контрактуры.</a:t>
            </a:r>
            <a:endParaRPr sz="2800">
              <a:latin typeface="Calibri"/>
              <a:cs typeface="Calibri"/>
            </a:endParaRPr>
          </a:p>
          <a:p>
            <a:pPr marL="241300" marR="1089025" indent="-229235">
              <a:lnSpc>
                <a:spcPts val="3020"/>
              </a:lnSpc>
              <a:spcBef>
                <a:spcPts val="101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Обеспечить </a:t>
            </a:r>
            <a:r>
              <a:rPr sz="2800" spc="-5" dirty="0">
                <a:latin typeface="Calibri"/>
                <a:cs typeface="Calibri"/>
              </a:rPr>
              <a:t>правильную </a:t>
            </a:r>
            <a:r>
              <a:rPr sz="2800" spc="-10" dirty="0">
                <a:latin typeface="Calibri"/>
                <a:cs typeface="Calibri"/>
              </a:rPr>
              <a:t>высоту </a:t>
            </a:r>
            <a:r>
              <a:rPr sz="2800" spc="-20" dirty="0">
                <a:latin typeface="Calibri"/>
                <a:cs typeface="Calibri"/>
              </a:rPr>
              <a:t>столов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других рабочих  поверхностей. Обеспечить </a:t>
            </a:r>
            <a:r>
              <a:rPr sz="2800" spc="-5" dirty="0">
                <a:latin typeface="Calibri"/>
                <a:cs typeface="Calibri"/>
              </a:rPr>
              <a:t>наличие </a:t>
            </a:r>
            <a:r>
              <a:rPr sz="2800" spc="-15" dirty="0">
                <a:latin typeface="Calibri"/>
                <a:cs typeface="Calibri"/>
              </a:rPr>
              <a:t>предметов </a:t>
            </a:r>
            <a:r>
              <a:rPr sz="2800" spc="-5" dirty="0">
                <a:latin typeface="Calibri"/>
                <a:cs typeface="Calibri"/>
              </a:rPr>
              <a:t>в зоне  </a:t>
            </a:r>
            <a:r>
              <a:rPr sz="2800" spc="-10" dirty="0">
                <a:latin typeface="Calibri"/>
                <a:cs typeface="Calibri"/>
              </a:rPr>
              <a:t>дотягивания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захвата.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752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4471C4"/>
                </a:solidFill>
              </a:rPr>
              <a:t>Что </a:t>
            </a:r>
            <a:r>
              <a:rPr spc="-5" dirty="0">
                <a:solidFill>
                  <a:srgbClr val="4471C4"/>
                </a:solidFill>
              </a:rPr>
              <a:t>можно сделать </a:t>
            </a:r>
            <a:r>
              <a:rPr dirty="0">
                <a:solidFill>
                  <a:srgbClr val="4471C4"/>
                </a:solidFill>
              </a:rPr>
              <a:t>на</a:t>
            </a:r>
            <a:r>
              <a:rPr spc="45" dirty="0">
                <a:solidFill>
                  <a:srgbClr val="4471C4"/>
                </a:solidFill>
              </a:rPr>
              <a:t> </a:t>
            </a:r>
            <a:r>
              <a:rPr spc="-5" dirty="0">
                <a:solidFill>
                  <a:srgbClr val="4471C4"/>
                </a:solidFill>
              </a:rPr>
              <a:t>практике?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18759"/>
            <a:ext cx="10277475" cy="414845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47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solidFill>
                  <a:srgbClr val="4471C4"/>
                </a:solidFill>
                <a:latin typeface="Calibri"/>
                <a:cs typeface="Calibri"/>
              </a:rPr>
              <a:t>Еда. </a:t>
            </a:r>
            <a:r>
              <a:rPr sz="2600" dirty="0">
                <a:latin typeface="Calibri"/>
                <a:cs typeface="Calibri"/>
              </a:rPr>
              <a:t>Для </a:t>
            </a:r>
            <a:r>
              <a:rPr sz="2600" spc="-15" dirty="0">
                <a:latin typeface="Calibri"/>
                <a:cs typeface="Calibri"/>
              </a:rPr>
              <a:t>того, </a:t>
            </a:r>
            <a:r>
              <a:rPr sz="2600" spc="-5" dirty="0">
                <a:latin typeface="Calibri"/>
                <a:cs typeface="Calibri"/>
              </a:rPr>
              <a:t>чтобы </a:t>
            </a:r>
            <a:r>
              <a:rPr sz="2600" spc="-15" dirty="0">
                <a:latin typeface="Calibri"/>
                <a:cs typeface="Calibri"/>
              </a:rPr>
              <a:t>еда </a:t>
            </a:r>
            <a:r>
              <a:rPr sz="2600" spc="-5" dirty="0">
                <a:latin typeface="Calibri"/>
                <a:cs typeface="Calibri"/>
              </a:rPr>
              <a:t>правильно </a:t>
            </a:r>
            <a:r>
              <a:rPr sz="2600" dirty="0">
                <a:latin typeface="Calibri"/>
                <a:cs typeface="Calibri"/>
              </a:rPr>
              <a:t>усваивалась </a:t>
            </a:r>
            <a:r>
              <a:rPr sz="2600" spc="-10" dirty="0">
                <a:latin typeface="Calibri"/>
                <a:cs typeface="Calibri"/>
              </a:rPr>
              <a:t>надо </a:t>
            </a:r>
            <a:r>
              <a:rPr sz="2600" spc="-5" dirty="0">
                <a:latin typeface="Calibri"/>
                <a:cs typeface="Calibri"/>
              </a:rPr>
              <a:t>не спать,</a:t>
            </a:r>
            <a:r>
              <a:rPr sz="2600" spc="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сидеть.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35" dirty="0">
                <a:latin typeface="Calibri"/>
                <a:cs typeface="Calibri"/>
              </a:rPr>
              <a:t>Ее </a:t>
            </a:r>
            <a:r>
              <a:rPr sz="2600" spc="-10" dirty="0">
                <a:latin typeface="Calibri"/>
                <a:cs typeface="Calibri"/>
              </a:rPr>
              <a:t>надо нюхать\видеть\слышать\держать </a:t>
            </a:r>
            <a:r>
              <a:rPr sz="2600" dirty="0">
                <a:latin typeface="Calibri"/>
                <a:cs typeface="Calibri"/>
              </a:rPr>
              <a:t>во </a:t>
            </a:r>
            <a:r>
              <a:rPr sz="2600" spc="-25" dirty="0">
                <a:latin typeface="Calibri"/>
                <a:cs typeface="Calibri"/>
              </a:rPr>
              <a:t>рту,</a:t>
            </a:r>
            <a:r>
              <a:rPr sz="2600" spc="4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глотать.</a:t>
            </a:r>
            <a:endParaRPr sz="2600">
              <a:latin typeface="Calibri"/>
              <a:cs typeface="Calibri"/>
            </a:endParaRPr>
          </a:p>
          <a:p>
            <a:pPr marL="241300" marR="503555" indent="-229235">
              <a:lnSpc>
                <a:spcPct val="80000"/>
              </a:lnSpc>
              <a:spcBef>
                <a:spcPts val="101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5" dirty="0">
                <a:latin typeface="Calibri"/>
                <a:cs typeface="Calibri"/>
              </a:rPr>
              <a:t>Даже </a:t>
            </a:r>
            <a:r>
              <a:rPr sz="2600" dirty="0">
                <a:latin typeface="Calibri"/>
                <a:cs typeface="Calibri"/>
              </a:rPr>
              <a:t>если питание </a:t>
            </a:r>
            <a:r>
              <a:rPr sz="2600" spc="-5" dirty="0">
                <a:latin typeface="Calibri"/>
                <a:cs typeface="Calibri"/>
              </a:rPr>
              <a:t>зондовое\через гастростому </a:t>
            </a:r>
            <a:r>
              <a:rPr sz="2600" dirty="0">
                <a:latin typeface="Calibri"/>
                <a:cs typeface="Calibri"/>
              </a:rPr>
              <a:t>– </a:t>
            </a:r>
            <a:r>
              <a:rPr sz="2600" spc="-10" dirty="0">
                <a:latin typeface="Calibri"/>
                <a:cs typeface="Calibri"/>
              </a:rPr>
              <a:t>надо </a:t>
            </a:r>
            <a:r>
              <a:rPr sz="2600" spc="-15" dirty="0">
                <a:latin typeface="Calibri"/>
                <a:cs typeface="Calibri"/>
              </a:rPr>
              <a:t>разбудить  </a:t>
            </a:r>
            <a:r>
              <a:rPr sz="2600" spc="-10" dirty="0">
                <a:latin typeface="Calibri"/>
                <a:cs typeface="Calibri"/>
              </a:rPr>
              <a:t>(отметить увеличение </a:t>
            </a:r>
            <a:r>
              <a:rPr sz="2600" dirty="0">
                <a:latin typeface="Calibri"/>
                <a:cs typeface="Calibri"/>
              </a:rPr>
              <a:t>активности </a:t>
            </a:r>
            <a:r>
              <a:rPr sz="2600" spc="-5" dirty="0">
                <a:latin typeface="Calibri"/>
                <a:cs typeface="Calibri"/>
              </a:rPr>
              <a:t>по </a:t>
            </a:r>
            <a:r>
              <a:rPr sz="2600" spc="-15" dirty="0">
                <a:latin typeface="Calibri"/>
                <a:cs typeface="Calibri"/>
              </a:rPr>
              <a:t>пульсу), </a:t>
            </a:r>
            <a:r>
              <a:rPr sz="2600" dirty="0">
                <a:latin typeface="Calibri"/>
                <a:cs typeface="Calibri"/>
              </a:rPr>
              <a:t>посадить или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поднять</a:t>
            </a:r>
            <a:endParaRPr sz="2600">
              <a:latin typeface="Calibri"/>
              <a:cs typeface="Calibri"/>
            </a:endParaRPr>
          </a:p>
          <a:p>
            <a:pPr marL="241300" marR="71755">
              <a:lnSpc>
                <a:spcPct val="80000"/>
              </a:lnSpc>
            </a:pPr>
            <a:r>
              <a:rPr sz="2600" spc="-10" dirty="0">
                <a:latin typeface="Calibri"/>
                <a:cs typeface="Calibri"/>
              </a:rPr>
              <a:t>изголовье. </a:t>
            </a:r>
            <a:r>
              <a:rPr sz="2600" spc="-5" dirty="0">
                <a:latin typeface="Calibri"/>
                <a:cs typeface="Calibri"/>
              </a:rPr>
              <a:t>Постучать </a:t>
            </a:r>
            <a:r>
              <a:rPr sz="2600" spc="-10" dirty="0">
                <a:latin typeface="Calibri"/>
                <a:cs typeface="Calibri"/>
              </a:rPr>
              <a:t>ложкой </a:t>
            </a:r>
            <a:r>
              <a:rPr sz="2600" dirty="0">
                <a:latin typeface="Calibri"/>
                <a:cs typeface="Calibri"/>
              </a:rPr>
              <a:t>по </a:t>
            </a:r>
            <a:r>
              <a:rPr sz="2600" spc="-15" dirty="0">
                <a:latin typeface="Calibri"/>
                <a:cs typeface="Calibri"/>
              </a:rPr>
              <a:t>тарелке, </a:t>
            </a:r>
            <a:r>
              <a:rPr sz="2600" spc="-5" dirty="0">
                <a:latin typeface="Calibri"/>
                <a:cs typeface="Calibri"/>
              </a:rPr>
              <a:t>дать </a:t>
            </a:r>
            <a:r>
              <a:rPr sz="2600" spc="-10" dirty="0">
                <a:latin typeface="Calibri"/>
                <a:cs typeface="Calibri"/>
              </a:rPr>
              <a:t>понюхать </a:t>
            </a:r>
            <a:r>
              <a:rPr sz="2600" spc="-5" dirty="0">
                <a:latin typeface="Calibri"/>
                <a:cs typeface="Calibri"/>
              </a:rPr>
              <a:t>запах вкусной  </a:t>
            </a:r>
            <a:r>
              <a:rPr sz="2600" spc="-15" dirty="0">
                <a:latin typeface="Calibri"/>
                <a:cs typeface="Calibri"/>
              </a:rPr>
              <a:t>еды. </a:t>
            </a:r>
            <a:r>
              <a:rPr sz="2600" dirty="0">
                <a:latin typeface="Calibri"/>
                <a:cs typeface="Calibri"/>
              </a:rPr>
              <a:t>После </a:t>
            </a:r>
            <a:r>
              <a:rPr sz="2600" spc="-20" dirty="0">
                <a:latin typeface="Calibri"/>
                <a:cs typeface="Calibri"/>
              </a:rPr>
              <a:t>этого </a:t>
            </a:r>
            <a:r>
              <a:rPr sz="2600" spc="-10" dirty="0">
                <a:latin typeface="Calibri"/>
                <a:cs typeface="Calibri"/>
              </a:rPr>
              <a:t>кормить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смесью.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ts val="2810"/>
              </a:lnSpc>
              <a:spcBef>
                <a:spcPts val="37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5" dirty="0">
                <a:latin typeface="Calibri"/>
                <a:cs typeface="Calibri"/>
              </a:rPr>
              <a:t>Если </a:t>
            </a:r>
            <a:r>
              <a:rPr sz="2600" spc="-10" dirty="0">
                <a:latin typeface="Calibri"/>
                <a:cs typeface="Calibri"/>
              </a:rPr>
              <a:t>кормление идет </a:t>
            </a:r>
            <a:r>
              <a:rPr sz="2600" dirty="0">
                <a:latin typeface="Calibri"/>
                <a:cs typeface="Calibri"/>
              </a:rPr>
              <a:t>через </a:t>
            </a:r>
            <a:r>
              <a:rPr sz="2600" spc="-35" dirty="0">
                <a:latin typeface="Calibri"/>
                <a:cs typeface="Calibri"/>
              </a:rPr>
              <a:t>рот. </a:t>
            </a:r>
            <a:r>
              <a:rPr sz="2600" spc="-5" dirty="0">
                <a:latin typeface="Calibri"/>
                <a:cs typeface="Calibri"/>
              </a:rPr>
              <a:t>Дать посмотреть </a:t>
            </a:r>
            <a:r>
              <a:rPr sz="2600" dirty="0">
                <a:latin typeface="Calibri"/>
                <a:cs typeface="Calibri"/>
              </a:rPr>
              <a:t>на </a:t>
            </a:r>
            <a:r>
              <a:rPr sz="2600" spc="-35" dirty="0">
                <a:latin typeface="Calibri"/>
                <a:cs typeface="Calibri"/>
              </a:rPr>
              <a:t>еду.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Дать</a:t>
            </a:r>
            <a:endParaRPr sz="2600">
              <a:latin typeface="Calibri"/>
              <a:cs typeface="Calibri"/>
            </a:endParaRPr>
          </a:p>
          <a:p>
            <a:pPr marL="241300" marR="128905">
              <a:lnSpc>
                <a:spcPts val="2500"/>
              </a:lnSpc>
              <a:spcBef>
                <a:spcPts val="290"/>
              </a:spcBef>
            </a:pPr>
            <a:r>
              <a:rPr sz="2600" spc="-10" dirty="0">
                <a:latin typeface="Calibri"/>
                <a:cs typeface="Calibri"/>
              </a:rPr>
              <a:t>понюхать. </a:t>
            </a:r>
            <a:r>
              <a:rPr sz="2600" dirty="0">
                <a:latin typeface="Calibri"/>
                <a:cs typeface="Calibri"/>
              </a:rPr>
              <a:t>Не </a:t>
            </a:r>
            <a:r>
              <a:rPr sz="2600" spc="-10" dirty="0">
                <a:latin typeface="Calibri"/>
                <a:cs typeface="Calibri"/>
              </a:rPr>
              <a:t>торопить, </a:t>
            </a:r>
            <a:r>
              <a:rPr sz="2600" spc="-35" dirty="0">
                <a:latin typeface="Calibri"/>
                <a:cs typeface="Calibri"/>
              </a:rPr>
              <a:t>когда </a:t>
            </a:r>
            <a:r>
              <a:rPr sz="2600" spc="-15" dirty="0">
                <a:latin typeface="Calibri"/>
                <a:cs typeface="Calibri"/>
              </a:rPr>
              <a:t>еда </a:t>
            </a:r>
            <a:r>
              <a:rPr sz="2600" dirty="0">
                <a:latin typeface="Calibri"/>
                <a:cs typeface="Calibri"/>
              </a:rPr>
              <a:t>во </a:t>
            </a:r>
            <a:r>
              <a:rPr sz="2600" spc="-20" dirty="0">
                <a:latin typeface="Calibri"/>
                <a:cs typeface="Calibri"/>
              </a:rPr>
              <a:t>рту. </a:t>
            </a:r>
            <a:r>
              <a:rPr sz="2600" spc="-10" dirty="0">
                <a:latin typeface="Calibri"/>
                <a:cs typeface="Calibri"/>
              </a:rPr>
              <a:t>Договориться </a:t>
            </a:r>
            <a:r>
              <a:rPr sz="2600" dirty="0">
                <a:latin typeface="Calibri"/>
                <a:cs typeface="Calibri"/>
              </a:rPr>
              <a:t>о сигналах при  </a:t>
            </a:r>
            <a:r>
              <a:rPr sz="2600" spc="-10" dirty="0">
                <a:latin typeface="Calibri"/>
                <a:cs typeface="Calibri"/>
              </a:rPr>
              <a:t>кормлении.</a:t>
            </a:r>
            <a:endParaRPr sz="2600">
              <a:latin typeface="Calibri"/>
              <a:cs typeface="Calibri"/>
            </a:endParaRPr>
          </a:p>
          <a:p>
            <a:pPr marL="241300" marR="567055" indent="-229235">
              <a:lnSpc>
                <a:spcPct val="80000"/>
              </a:lnSpc>
              <a:spcBef>
                <a:spcPts val="1015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latin typeface="Calibri"/>
                <a:cs typeface="Calibri"/>
              </a:rPr>
              <a:t>Быстрое </a:t>
            </a:r>
            <a:r>
              <a:rPr sz="2600" spc="-10" dirty="0">
                <a:latin typeface="Calibri"/>
                <a:cs typeface="Calibri"/>
              </a:rPr>
              <a:t>кормление, несогласованное кормление </a:t>
            </a:r>
            <a:r>
              <a:rPr sz="2600" spc="-20" dirty="0">
                <a:latin typeface="Calibri"/>
                <a:cs typeface="Calibri"/>
              </a:rPr>
              <a:t>это </a:t>
            </a:r>
            <a:r>
              <a:rPr sz="2600" dirty="0">
                <a:latin typeface="Calibri"/>
                <a:cs typeface="Calibri"/>
              </a:rPr>
              <a:t>насилие, </a:t>
            </a:r>
            <a:r>
              <a:rPr sz="2600" spc="-5" dirty="0">
                <a:latin typeface="Calibri"/>
                <a:cs typeface="Calibri"/>
              </a:rPr>
              <a:t>оно  </a:t>
            </a:r>
            <a:r>
              <a:rPr sz="2600" spc="-15" dirty="0">
                <a:latin typeface="Calibri"/>
                <a:cs typeface="Calibri"/>
              </a:rPr>
              <a:t>ведет </a:t>
            </a:r>
            <a:r>
              <a:rPr sz="2600" dirty="0">
                <a:latin typeface="Calibri"/>
                <a:cs typeface="Calibri"/>
              </a:rPr>
              <a:t>к </a:t>
            </a:r>
            <a:r>
              <a:rPr sz="2600" spc="-5" dirty="0">
                <a:latin typeface="Calibri"/>
                <a:cs typeface="Calibri"/>
              </a:rPr>
              <a:t>поперхиванию, </a:t>
            </a:r>
            <a:r>
              <a:rPr sz="2600" spc="-15" dirty="0">
                <a:latin typeface="Calibri"/>
                <a:cs typeface="Calibri"/>
              </a:rPr>
              <a:t>отказу </a:t>
            </a:r>
            <a:r>
              <a:rPr sz="2600" spc="-20" dirty="0">
                <a:latin typeface="Calibri"/>
                <a:cs typeface="Calibri"/>
              </a:rPr>
              <a:t>от </a:t>
            </a:r>
            <a:r>
              <a:rPr sz="2600" spc="-5" dirty="0">
                <a:latin typeface="Calibri"/>
                <a:cs typeface="Calibri"/>
              </a:rPr>
              <a:t>приема </a:t>
            </a:r>
            <a:r>
              <a:rPr sz="2600" dirty="0">
                <a:latin typeface="Calibri"/>
                <a:cs typeface="Calibri"/>
              </a:rPr>
              <a:t>пищи или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аспирации.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758</Words>
  <Application>Microsoft Office PowerPoint</Application>
  <PresentationFormat>Произвольный</PresentationFormat>
  <Paragraphs>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Эрготерапия в паллиативной  помощи. Задачи и  практические подходы</vt:lpstr>
      <vt:lpstr>Концепция паллиативной помощи</vt:lpstr>
      <vt:lpstr>Эрготерапевт</vt:lpstr>
      <vt:lpstr>паллиативный пациент – особенности</vt:lpstr>
      <vt:lpstr>Основная задача эрготерапевта</vt:lpstr>
      <vt:lpstr>Что можно сделать на практике?</vt:lpstr>
      <vt:lpstr>Что можно сделать на практике?</vt:lpstr>
      <vt:lpstr>Что можно сделать на практике?</vt:lpstr>
      <vt:lpstr>Что можно сделать на практике?</vt:lpstr>
      <vt:lpstr>Что можно сделать на практике?</vt:lpstr>
      <vt:lpstr>Что можно сделать на практике?</vt:lpstr>
      <vt:lpstr>Зачем это нужно?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Эрготерапия в паллиативной помощи. Задачи и практические подходы</dc:title>
  <dc:creator>Мария Мальцева</dc:creator>
  <cp:lastModifiedBy>Екатерина Быкова</cp:lastModifiedBy>
  <cp:revision>1</cp:revision>
  <dcterms:created xsi:type="dcterms:W3CDTF">2020-11-14T13:11:57Z</dcterms:created>
  <dcterms:modified xsi:type="dcterms:W3CDTF">2020-11-16T11:08:45Z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2019-06-19T00:00:00Z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2020-11-14T00:00:00Z</vt:filetime>
  </property>
</Properties>
</file>