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2"/>
  </p:notesMasterIdLst>
  <p:sldIdLst>
    <p:sldId id="321" r:id="rId3"/>
    <p:sldId id="257" r:id="rId4"/>
    <p:sldId id="258" r:id="rId5"/>
    <p:sldId id="314" r:id="rId6"/>
    <p:sldId id="259" r:id="rId7"/>
    <p:sldId id="317" r:id="rId8"/>
    <p:sldId id="315" r:id="rId9"/>
    <p:sldId id="298" r:id="rId10"/>
    <p:sldId id="260" r:id="rId11"/>
    <p:sldId id="261" r:id="rId12"/>
    <p:sldId id="262" r:id="rId13"/>
    <p:sldId id="318" r:id="rId14"/>
    <p:sldId id="304" r:id="rId15"/>
    <p:sldId id="264" r:id="rId16"/>
    <p:sldId id="296" r:id="rId17"/>
    <p:sldId id="319" r:id="rId18"/>
    <p:sldId id="265" r:id="rId19"/>
    <p:sldId id="316" r:id="rId20"/>
    <p:sldId id="297" r:id="rId21"/>
    <p:sldId id="306" r:id="rId22"/>
    <p:sldId id="305" r:id="rId23"/>
    <p:sldId id="307" r:id="rId24"/>
    <p:sldId id="271" r:id="rId25"/>
    <p:sldId id="272" r:id="rId26"/>
    <p:sldId id="295" r:id="rId27"/>
    <p:sldId id="300" r:id="rId28"/>
    <p:sldId id="310" r:id="rId29"/>
    <p:sldId id="311" r:id="rId30"/>
    <p:sldId id="312" r:id="rId31"/>
    <p:sldId id="276" r:id="rId32"/>
    <p:sldId id="299" r:id="rId33"/>
    <p:sldId id="301" r:id="rId34"/>
    <p:sldId id="303" r:id="rId35"/>
    <p:sldId id="313" r:id="rId36"/>
    <p:sldId id="302" r:id="rId37"/>
    <p:sldId id="309" r:id="rId38"/>
    <p:sldId id="308" r:id="rId39"/>
    <p:sldId id="293" r:id="rId40"/>
    <p:sldId id="294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1435-44D4-4E38-8B11-B1C58EC3E2A7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341C-433E-49ED-8C9C-99220CB6C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8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341C-433E-49ED-8C9C-99220CB6C70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8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4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0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9FC096-C11D-48B1-A3AD-DE3B8FE70C05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6D60A9-5455-4ECB-9122-3BCE0C64E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4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5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2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469738-9645-4FAF-8480-88C6F9AE0C3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8730-AC79-44AC-A00C-22A9D93A9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480" y="620688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«КРАСНОЯРСКИЙ ГОСУДАРСТВЕННЫЙ МЕДИЦИНСКИЙ УНИВЕРСИТЕТ ИМЕНИ ПРОФЕССОРА  В.Ф.ВОЙНО-ЯСЕНЕЦКОГО» МИНИСТЕРСТВА ЗДРАВООХРАНЕНИЯ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064896" cy="39604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профилактики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специальности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34.02.01-Сестринское дело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51992" y="971529"/>
            <a:ext cx="7524496" cy="34009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latin typeface="Arial"/>
                <a:cs typeface="Arial"/>
              </a:rPr>
              <a:t>2.  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неинфекционных заболеваний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популяционном, групповом 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 уровнях органами государственной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органами местного самоуправления,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работодателями, медицинскими организациями,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организациями и физкультурно-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спортивными организациями, общественными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объединениями путем разработки и реализации системы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правовых, экономических и </a:t>
            </a:r>
            <a:r>
              <a:rPr sz="24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lang="ru-RU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35803" y="590931"/>
            <a:ext cx="7263142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1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 у граждан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35802" y="1023870"/>
            <a:ext cx="8349273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детского возраста обеспечивается путем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мероприятий, направленных на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факторах риска для их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формирование мотивации к ведению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 и создание условий для ведения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 в том числе для занятий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и спортом.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Порядок организации и осуществления профилактики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неинфекционных заболеваний и проведения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формированию здорового образа жизни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устанавливается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федеральным органом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°ÐºÑÐ¸Ð¸ Ð¿ÑÐ¾ÑÐ¸Ð² Ð²ÑÐµÐ´Ð½ÑÑ Ð¿ÑÐ¸Ð²ÑÑÐµ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35716" cy="3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°ÐºÑÐ¸Ð¸ Ð¿ÑÐ¾ÑÐ¸Ð² Ð²ÑÐµÐ´Ð½ÑÑ Ð¿ÑÐ¸Ð²ÑÑÐµ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58" y="3717032"/>
            <a:ext cx="6096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образа жизни входят: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условия труда, профессиональная и социальная активность работающих.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вид жилища, жилая площадь, бытовые условия, затраты времени на бытовую деятельность и др.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восстановление физических сил и взаимодействие с окружающей средой.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Социолизаторская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семье (уход за детьми, престарелыми родственниками).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взаимоотношения членов семьи.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(отношение к здоровью, медицине, установка на здоровый образ жизни).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9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14400" y="200788"/>
            <a:ext cx="7551747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профилактики, её задачи и уровни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400" y="12954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профилактика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одно из важнейших направлений современной медицины. Цель медицинской профилактики заключается в сохранении здоровья человека любого возраста, в предупреждении развития или прогрессирования заболеваний.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52400"/>
            <a:ext cx="445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профилактики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5313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предусматривает различные законодательные меры, направленные на повышение уровня жизни населения страны (создание единого календаря вакцинации, обязательного к выполнению).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реализовывается в пределах конкретного предприятия или группы людей, проживающих на определенной территории, направлен на создание необходимых условий труда (например, питьевой режим в горячих цехах) или проживания (озеленение территории вокруг жилого массива).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предполагает регулярное сбалансированное питание, соблюдение гигиенических норм в помещении, режима труда и отдыха, а также организация правильного развития ребенка.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– это комплекс конкретных действий, выполнение которого зависит от каждого человека в отдельности, например, проведение закаливающих процедур, цель их заключается в подготовке в сезон простудных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85327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Ð»ÐµÐ½Ð´Ð°ÑÑ Ð²Ð°ÐºÑ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1" y="464724"/>
            <a:ext cx="41771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¼ÐµÐ´Ð¸ÐºÐ¸ Ð½Ð° Ð¿ÑÐµÐ´Ð¿ÑÐ¸ÑÑ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5" y="116632"/>
            <a:ext cx="44598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ÐÐ°ÑÑÐ¸Ð½ÐºÐ¸ Ð¿Ð¾ Ð·Ð°Ð¿ÑÐ¾ÑÑ ÐºÑÐ¿Ð°Ð½Ð¸Ðµ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ÐÐ°ÑÑÐ¸Ð½ÐºÐ¸ Ð¿Ð¾ Ð·Ð°Ð¿ÑÐ¾ÑÑ ÐºÑÐ¿Ð°Ð½Ð¸Ðµ Ð´ÐµÑÐµ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ÐÐ°ÑÑÐ¸Ð½ÐºÐ¸ Ð¿Ð¾ Ð·Ð°Ð¿ÑÐ¾ÑÑ ÐºÑÐ¿Ð°Ð½Ð¸Ðµ Ð´ÐµÑÐµ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ÐÐ°ÑÑÐ¸Ð½ÐºÐ¸ Ð¿Ð¾ Ð·Ð°Ð¿ÑÐ¾ÑÑ ÐºÑÐ¿Ð°Ð½Ð¸Ðµ Ð´ÐµÑÐµÐ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ÐÐ°ÑÑÐ¸Ð½ÐºÐ¸ Ð¿Ð¾ Ð·Ð°Ð¿ÑÐ¾ÑÑ ÐºÑÐ¿Ð°Ð½Ð¸Ðµ Ð´ÐµÑÐµÐ¹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ÐÐ°ÑÑÐ¸Ð½ÐºÐ¸ Ð¿Ð¾ Ð·Ð°Ð¿ÑÐ¾ÑÑ ÐºÑÐ¿Ð°Ð½Ð¸Ðµ Ð´ÐµÑÐµÐ¹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ÐÐ°ÑÑÐ¸Ð½ÐºÐ¸ Ð¿Ð¾ Ð·Ð°Ð¿ÑÐ¾ÑÑ ÐºÑÐ¿Ð°Ð½Ð¸Ðµ Ð´ÐµÑ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0" y="3717032"/>
            <a:ext cx="4221753" cy="23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Ð·Ð°ÐºÐ°Ð»Ð¸Ð²Ð°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99" y="3420137"/>
            <a:ext cx="4164299" cy="26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5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19200" y="228599"/>
            <a:ext cx="7092006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кабинета профилактики: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57226" y="838200"/>
            <a:ext cx="8129574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взаимодействия лечебно-профилактического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 региональным центром медицинской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2.организационно-методическое обеспечение деятельности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 лечебно-профилактического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по выявлению факторов риска, коррекции образа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3.Пропаганде медицинских и гигиенических знаний,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информационное обеспечение специалистов и населения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охраны здоровья, в том числе и с помощью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информации;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изучение и оценка знаний вопросов профилактики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 формирования здорового образа жизни 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путем проведения социологических опросов;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бщага\Desktop\Алена презинтации 5 8\thumb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577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4" y="17516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552327"/>
            <a:ext cx="1024319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337513"/>
            <a:ext cx="304799" cy="3358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76946" y="1337513"/>
            <a:ext cx="7263655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как одно из приоритетных направлений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здоровья населения.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2141913"/>
            <a:ext cx="304647" cy="336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64056" y="2141913"/>
            <a:ext cx="5952976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профилактики, её задачи и уровни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(государственный, коллективный, семейный,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индивидуальный). </a:t>
            </a:r>
            <a:endParaRPr lang="ru-RU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5078" y="3882980"/>
            <a:ext cx="757059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профилактики: первичная, вторичная,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</a:t>
            </a:r>
            <a:r>
              <a:rPr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3083" y="4495800"/>
            <a:ext cx="25904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400" spc="10" dirty="0" smtClean="0">
                <a:latin typeface="Arial"/>
                <a:cs typeface="Arial"/>
              </a:rPr>
              <a:t>5</a:t>
            </a:r>
            <a:r>
              <a:rPr sz="2400" spc="1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86253" y="4495800"/>
            <a:ext cx="6477607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профилактики.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39" y="3163950"/>
            <a:ext cx="771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 1"/>
          <p:cNvSpPr txBox="1"/>
          <p:nvPr/>
        </p:nvSpPr>
        <p:spPr>
          <a:xfrm>
            <a:off x="481240" y="3882980"/>
            <a:ext cx="25904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400" spc="10" dirty="0" smtClean="0">
                <a:latin typeface="Arial"/>
                <a:cs typeface="Arial"/>
              </a:rPr>
              <a:t>4</a:t>
            </a:r>
            <a:r>
              <a:rPr sz="2400" spc="1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25762" y="3232996"/>
            <a:ext cx="304799" cy="3358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3.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8309" y="3215684"/>
            <a:ext cx="7394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Виды: социальная, медико-социальная, медицинская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 и объем информации для больных, уровень подготовки медицинских сестер по вопросам пропаганды ЗОЖ определяет и корректирует врач.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18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построенная система профилактики дает высокий экономический эффект за счет предотвращения преждевременной смертности, заболеваемости с временной утратой трудоспособности, инвалидности, сокращения расходов на выплату социальных пособий, содержание медицинских учреждений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1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440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предусматривает различные законодательные меры, направленные на повышение уровня жизни населения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реализовывается в пределах конкретного предприятия или группы людей, проживающих на определенной территории, направлен на создание необходимых условий труда (например, питьевой режим в горячих цехах) или проживания (озеленение территории вокруг жилого массива).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предполагает регулярное сбалансированное питание, соблюдение гигиенических норм в помещении, режима труда и отдыха, а также организация правильного развития 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– это комплекс конкретных действий, выполнение которого зависит от каждого человека в отдельности, например, проведение закаливающих процедур, цель их заключается в подготовке в сезон простудных заболеваний.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2818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основные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981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80999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заболеваний.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факторах риска для населения показывает, что среди лиц в возрасте от 25 до 65 лет наибольшее распространение имеют следующие факторы риска: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несбалансированное питание;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содержания холестерина в крови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лестеринемия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избыточное потребление поваренной соли;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физическая активность;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масса тела;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алкоголем;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артериальное давление;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1878736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021078" y="142527"/>
            <a:ext cx="4561442" cy="52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пропаганды ЗОЖ</a:t>
            </a:r>
            <a:r>
              <a:rPr sz="339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53516" y="1337513"/>
            <a:ext cx="7959358" cy="2215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пропаганды здорового образа жизни используются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формы. К первичным подразделениям службы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ЗОЖ относятся отделения (кабинеты)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профилактики. Они организуются в составе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поликлиник, поликлинических отделений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центральных районных (городских) больниц, диспансеров.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57158" y="214290"/>
            <a:ext cx="8286808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sz="3200" spc="10" dirty="0" err="1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 err="1" smtClean="0">
                <a:latin typeface="Times New Roman" pitchFamily="18" charset="0"/>
                <a:cs typeface="Times New Roman" pitchFamily="18" charset="0"/>
              </a:rPr>
              <a:t>медицинской</a:t>
            </a:r>
            <a:r>
              <a:rPr lang="ru-RU" sz="3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 err="1" smtClean="0">
                <a:latin typeface="Times New Roman" pitchFamily="18" charset="0"/>
                <a:cs typeface="Times New Roman" pitchFamily="18" charset="0"/>
              </a:rPr>
              <a:t>профилактики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14282" y="1857364"/>
            <a:ext cx="3516122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(кабинет) медицинской профилактики возглавляет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(фельдшер), имеющий соответствующую подготовку 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медицинской профилактики.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Общага\Desktop\Алена презинтации 5 8\confident-doctors-smiling-at-medical-office_13339-109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3476680" cy="5215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56" y="804208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помощь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предоставление малоимущим семьям, малоимущим одиноко проживающим гражданам, а также иным категориям граждан, указанным в законе, социальных пособий, субсидий, социальных услуг и жизненно необходимых товаров.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008" y="25908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Медико-социальная 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гражданам профилактической, лечебно-диагностической, реабилитационной, протезно-ортопедической и зубопротезной помощи, а также принятие мер социального характера по уходу за больными, нетрудоспособными и инвалидами, включая выплату пособия по временной нетрудоспособности.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404" y="4899124"/>
            <a:ext cx="8590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помощь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комплекс экстренных медицинских мероприятий, проводимых внезапно заболевшему или пострадавшему на месте происшествия и в период доставки его в медицинское учреждение.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9794" y="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Виды: социальная, медико-социальная,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9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2197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в здравоохранении, направленные на укрепление здоровья и профилактику заболеваний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601857"/>
            <a:ext cx="86868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индивидуальное профилактическое консультирование (гигиеническое обучение и воспитание) [по международной классификации болезней </a:t>
            </a:r>
            <a:r>
              <a:rPr lang="en-US" sz="2400" dirty="0">
                <a:latin typeface="Times New Roman" pitchFamily="18" charset="0"/>
              </a:rPr>
              <a:t>X</a:t>
            </a:r>
            <a:r>
              <a:rPr lang="ru-RU" sz="2400" dirty="0">
                <a:latin typeface="Times New Roman" pitchFamily="18" charset="0"/>
              </a:rPr>
              <a:t> пересмотра (МКБ-10) класс </a:t>
            </a:r>
            <a:r>
              <a:rPr lang="en-US" sz="2400" dirty="0">
                <a:latin typeface="Times New Roman" pitchFamily="18" charset="0"/>
              </a:rPr>
              <a:t>XXI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</a:rPr>
              <a:t>Z</a:t>
            </a:r>
            <a:r>
              <a:rPr lang="ru-RU" sz="2400" dirty="0">
                <a:latin typeface="Times New Roman" pitchFamily="18" charset="0"/>
              </a:rPr>
              <a:t>70-</a:t>
            </a:r>
            <a:r>
              <a:rPr lang="en-US" sz="2400" dirty="0">
                <a:latin typeface="Times New Roman" pitchFamily="18" charset="0"/>
              </a:rPr>
              <a:t>Z</a:t>
            </a:r>
            <a:r>
              <a:rPr lang="ru-RU" sz="2400" dirty="0">
                <a:latin typeface="Times New Roman" pitchFamily="18" charset="0"/>
              </a:rPr>
              <a:t>76];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групповое профилактическое консультирование (гигиеническое обучение и воспитание в «Школах пациентов» — для больных лиц, «Школах здоровья» — для лиц с факторами риска) (по МКБ-10 класс </a:t>
            </a:r>
            <a:r>
              <a:rPr lang="en-US" sz="2400" dirty="0">
                <a:latin typeface="Times New Roman" pitchFamily="18" charset="0"/>
              </a:rPr>
              <a:t>XXI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</a:rPr>
              <a:t>Z</a:t>
            </a:r>
            <a:r>
              <a:rPr lang="ru-RU" sz="2400" dirty="0">
                <a:latin typeface="Times New Roman" pitchFamily="18" charset="0"/>
              </a:rPr>
              <a:t>70-</a:t>
            </a:r>
            <a:r>
              <a:rPr lang="en-US" sz="2400" dirty="0">
                <a:latin typeface="Times New Roman" pitchFamily="18" charset="0"/>
              </a:rPr>
              <a:t>Z</a:t>
            </a:r>
            <a:r>
              <a:rPr lang="ru-RU" sz="2400" dirty="0">
                <a:latin typeface="Times New Roman" pitchFamily="18" charset="0"/>
              </a:rPr>
              <a:t>76);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профилактические медицинские осмотры с целью выявления ранних форм заболеваний и факторов риска и проведение оздоровительных мероприятий (по МКБ-10 класс </a:t>
            </a:r>
            <a:r>
              <a:rPr lang="en-US" sz="2400" dirty="0">
                <a:latin typeface="Times New Roman" pitchFamily="18" charset="0"/>
              </a:rPr>
              <a:t>XXI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</a:rPr>
              <a:t>Z</a:t>
            </a:r>
            <a:r>
              <a:rPr lang="ru-RU" sz="2400" dirty="0">
                <a:latin typeface="Times New Roman" pitchFamily="18" charset="0"/>
              </a:rPr>
              <a:t>00-</a:t>
            </a:r>
            <a:r>
              <a:rPr lang="en-US" sz="2400" dirty="0">
                <a:latin typeface="Times New Roman" pitchFamily="18" charset="0"/>
              </a:rPr>
              <a:t>Z</a:t>
            </a:r>
            <a:r>
              <a:rPr lang="ru-RU" sz="2400" dirty="0">
                <a:latin typeface="Times New Roman" pitchFamily="18" charset="0"/>
              </a:rPr>
              <a:t>13);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диспансеризация и последующее динамическое наблюдение и оздоровление; профилактические оздоровительные услуги (занятия различными видами физической культуры, санаторно-курортное оздоровление, физиотерапевтические медицинские услуги, массаж и др.).</a:t>
            </a:r>
          </a:p>
        </p:txBody>
      </p:sp>
    </p:spTree>
    <p:extLst>
      <p:ext uri="{BB962C8B-B14F-4D97-AF65-F5344CB8AC3E}">
        <p14:creationId xmlns:p14="http://schemas.microsoft.com/office/powerpoint/2010/main" val="129786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08" y="381000"/>
            <a:ext cx="8686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профилактики: первичная, вторичная, третичная.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мер, реализуемый через систему здравоохранения, называется медицинской профилактикой.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 отношению к населению бывает индивидуальной, групповой и популяционной (массовой).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- это проведение профилактических мероприятий с отдельными индивидуумами.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группами лиц со сходными симптомами и факторами риска. Популяционная охватывает большие группы населения (популяцию) или население в целом. Кроме того, различают первичную, вторичную и третичную профилактику или реабилитацию.</a:t>
            </a:r>
          </a:p>
        </p:txBody>
      </p:sp>
    </p:spTree>
    <p:extLst>
      <p:ext uri="{BB962C8B-B14F-4D97-AF65-F5344CB8AC3E}">
        <p14:creationId xmlns:p14="http://schemas.microsoft.com/office/powerpoint/2010/main" val="655698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08977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- это комплекс медицинских и немедицинских мероприятий, направленных на предупреждение появления тех или иных отклонений в состоянии здоровья и заболеваний.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включает в себя следующий комплекс мер: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влияния вредных факторов окружающей среды на организм человека (улучшение качества атмосферного воздуха, питьевой воды, почвы, структуры и качества питания, условий труда, быта и отдыха, снижение уровня психосоциального стресса и других факторов, отрицательно влияющих на качество жизни);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здорового образа жизни;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профессионально обусловленных заболеваний и травм, несчастных случаев, а также случаев смертности в трудоспособном возрасте;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иммунопрофилактики среди различных групп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201356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12845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- представляет собой комплекс медицинских, социальных, санитарно-гигиенических, психологических и иных мер, направленных на раннее выявление заболеваний, а также предупреждение их обострений, осложнений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хронизацию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включает в себя: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санитарно-гигиеническое обучение пациентов и членов их семей знаниям и навыкам, связанным с конкретным заболеванием (организация школ здоровья для больных, страдающих бронхиальной астмой, сахарным диабетом, гипертонической болезнью и др.);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с целью выявления заболеваний на ранних стадиях развития;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профилактического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противорецидивного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25864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548640" y="1660932"/>
            <a:ext cx="6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836541" y="1664500"/>
            <a:ext cx="65" cy="2923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91844" y="3799006"/>
            <a:ext cx="65" cy="2923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699258" y="3799006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089783" y="3799006"/>
            <a:ext cx="6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684141" y="3799006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141341" y="3799006"/>
            <a:ext cx="6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6456553" y="3799006"/>
            <a:ext cx="6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3655" y="3792408"/>
            <a:ext cx="822640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Медицинская профилактика </a:t>
            </a:r>
            <a:r>
              <a:rPr lang="ru-RU" sz="2400" dirty="0">
                <a:latin typeface="Times New Roman" pitchFamily="18" charset="0"/>
              </a:rPr>
              <a:t>— часть широкого комплекса межведомственных мер, направленных на укрепление здоровья населения и профилактику заболеваний. В медицинской профилактике применяют многодисциплинарный подход к оценке и управлению  риском развития заболеваний в рамках деятельности службы здравоохранения на популяционном, групповом и индивидуальном уровнях.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655" y="136465"/>
            <a:ext cx="85191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как одно из приоритетных направлений охраны здоровья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составная часть медицины. Социальное профилактическое направление в деле охраны и укрепления здоровья народа включает в себя медицинские, санитарно-технические, гигиенические и социально-экономические мероприятия. Создание системы предупреждения заболеваний и устранение факторов риска является важнейшей социально- экономической и медицинской задачей государства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545287"/>
            <a:ext cx="8188588" cy="22775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профилактика, или реабилитация, - это комплекс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медицинских, психологических, педагогических, социальных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устранение или компенсацию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жизнедеятельности, утраченных функций, с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возможно более полного восстановления социального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статуса больного.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895104"/>
            <a:ext cx="8035854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достигается развитием сети центров восстановительной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 и реабилитации, а также санаторно-курортных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применяемые в профилактических медицинских (периодических) обследованиях,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57400"/>
            <a:ext cx="6705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простыми, удобными для применения в массовом масштабе;	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относительно дешёвыми и не занимать много времени;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Times New Roman" pitchFamily="18" charset="0"/>
              </a:rPr>
              <a:t>неинвазивными</a:t>
            </a:r>
            <a:r>
              <a:rPr lang="ru-RU" sz="2400" dirty="0">
                <a:latin typeface="Times New Roman" pitchFamily="18" charset="0"/>
              </a:rPr>
              <a:t> (безопасными);	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точными, объективными и достоверными;	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хорошо воспроизводимыми (повторяемыми);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высокочувствительными;	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достаточно специфичными </a:t>
            </a:r>
          </a:p>
        </p:txBody>
      </p:sp>
    </p:spTree>
    <p:extLst>
      <p:ext uri="{BB962C8B-B14F-4D97-AF65-F5344CB8AC3E}">
        <p14:creationId xmlns:p14="http://schemas.microsoft.com/office/powerpoint/2010/main" val="2838526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3810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профилактики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75260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</a:rPr>
              <a:t>Критерии оценки эффективности профилактики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— совокупность качественных и количественных характеристик, подтверждающих соответствие оказания профилактической медицинской помощи населению или отдельному индивидууму имеющимся потребностям населения в этой помощи (медицинским — на основе научно-доказательной медицины и психосоциальным — на основе отношения, понимания и мотивации населения</a:t>
            </a:r>
            <a:r>
              <a:rPr lang="ru-RU" sz="2000" dirty="0">
                <a:latin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4404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52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Критерии качества профилактической медицинской помощи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295400"/>
            <a:ext cx="89916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Действенность и сила </a:t>
            </a:r>
            <a:r>
              <a:rPr lang="ru-RU" sz="2400" dirty="0">
                <a:latin typeface="Times New Roman" pitchFamily="18" charset="0"/>
              </a:rPr>
              <a:t>воздействия применяемого профилактического медицинского вмешательства на улучшение показателей здоровья групп лиц и населения в целом на основе научно доказанных исследований. Критерий — внедрение (применение) научно обоснованных профилактических медицинских методов, подходов, технологий.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Результативность </a:t>
            </a:r>
            <a:r>
              <a:rPr lang="ru-RU" sz="2400" dirty="0">
                <a:latin typeface="Times New Roman" pitchFamily="18" charset="0"/>
              </a:rPr>
              <a:t>профилактического медицинского вмешательства в отношении улучшения показателей здоровья отдельных групп лиц и населения в целом в практической деятельности. Критерий — динамика показателей здоровья при применении действенных методов профилактики в практических условиях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8382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Эффективность </a:t>
            </a:r>
            <a:r>
              <a:rPr lang="ru-RU" sz="2400" dirty="0">
                <a:latin typeface="Times New Roman" pitchFamily="18" charset="0"/>
              </a:rPr>
              <a:t>применяемого профилактического медицинского вмешательства по отношению к избранному критерию. Критерий — соответствие результата медицинской профилактической помощи избранному критерию медицинской, социальной, экономической эффективности.</a:t>
            </a:r>
            <a:endParaRPr lang="ru-RU" sz="2400" b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Способность удовлетворять потребность пациентов, </a:t>
            </a:r>
            <a:r>
              <a:rPr lang="ru-RU" sz="2400" dirty="0">
                <a:latin typeface="Times New Roman" pitchFamily="18" charset="0"/>
              </a:rPr>
              <a:t>населения и соответствовать реальным возможностям реализации. Критерий — соответствие форм, методов, технологий, доступности и других характеристик профилактической медицинской помощи потребности, отношению пациентов и населения в целом.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Постоянное совершенствование.</a:t>
            </a:r>
          </a:p>
        </p:txBody>
      </p:sp>
    </p:spTree>
    <p:extLst>
      <p:ext uri="{BB962C8B-B14F-4D97-AF65-F5344CB8AC3E}">
        <p14:creationId xmlns:p14="http://schemas.microsoft.com/office/powerpoint/2010/main" val="362946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76141"/>
            <a:ext cx="80010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</a:rPr>
              <a:t>Наличие и доступность </a:t>
            </a:r>
            <a:r>
              <a:rPr lang="ru-RU" sz="2400" dirty="0">
                <a:latin typeface="Times New Roman" pitchFamily="18" charset="0"/>
              </a:rPr>
              <a:t>требуемого вида профилактических медицинских услуг. Критерии — перечень и полнота профилактических медицинских услуг учреждения (подразделения, специалиста и др.).</a:t>
            </a:r>
            <a:endParaRPr lang="ru-RU" sz="2400" b="1" dirty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</a:rPr>
              <a:t>Адекватность </a:t>
            </a:r>
            <a:r>
              <a:rPr lang="ru-RU" sz="2400" dirty="0">
                <a:latin typeface="Times New Roman" pitchFamily="18" charset="0"/>
              </a:rPr>
              <a:t>мер, технологий и используемых ресурсов поставленным целям укрепления здоровья и профилактики. Критерии — соответствие профилактических мер, услуг, технологий и используемых ресурсов поставленным целям укрепления здоровья и профилактики в деятельности медицинского учреждения (подразделения, специалиста и др.).</a:t>
            </a:r>
            <a:endParaRPr lang="ru-RU" sz="2400" b="1" dirty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</a:rPr>
              <a:t>Преемственность и непрерывность </a:t>
            </a:r>
            <a:r>
              <a:rPr lang="ru-RU" sz="2400" dirty="0">
                <a:latin typeface="Times New Roman" pitchFamily="18" charset="0"/>
              </a:rPr>
              <a:t>процесса оздоровления пациентов в системе здравоохранения. Критерий — модель профилактической деятельности медицинского учреждения, обеспечивающая взаимодействие и координацию.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курение на здоровье человека?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здоровье повышенный уровень содержания холестерина в крови?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здоровье избыточное потребление поваренной соли?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здоровье избыточное питание?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здоровье человека низкая физическая активность?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избыточная масса тела на здоровье человека?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злоупотребление алкоголем на здоровье человека?</a:t>
            </a:r>
          </a:p>
        </p:txBody>
      </p:sp>
    </p:spTree>
    <p:extLst>
      <p:ext uri="{BB962C8B-B14F-4D97-AF65-F5344CB8AC3E}">
        <p14:creationId xmlns:p14="http://schemas.microsoft.com/office/powerpoint/2010/main" val="4164728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 влияет на здоровье человека высокое артериальное давление?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влияет сахарный диабет на здоровье человека?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Раскройте значение психологических факторов в формировании заболеваний.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Дайте определение понятия «профилактика заболеваний».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такое первичная профилактика?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Каковы компоненты первичной профилактики?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такое вторичная профилактика?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Каковы компоненты вторичной профилактики?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такое третичная профилактика?</a:t>
            </a:r>
          </a:p>
        </p:txBody>
      </p:sp>
    </p:spTree>
    <p:extLst>
      <p:ext uri="{BB962C8B-B14F-4D97-AF65-F5344CB8AC3E}">
        <p14:creationId xmlns:p14="http://schemas.microsoft.com/office/powerpoint/2010/main" val="2313114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53096" y="896172"/>
            <a:ext cx="7297126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Что включает в себя здоровый образ жизни, каковы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112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его пропаганды?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35924" y="1905000"/>
            <a:ext cx="6150851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Раскройте роль медицинских работников 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112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здорового образа жизни?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72414" y="2875229"/>
            <a:ext cx="7374326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Перечислите основные задачи отделения (кабинета)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112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72414" y="3679629"/>
            <a:ext cx="7088287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4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формы пропаганды здорового образа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112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937893" y="2699009"/>
            <a:ext cx="4292842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Спасибо за внимание!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ага\Desktop\Алена презинтации 5 8\huge_75cce591-5cfa-43e4-a193-39bbcfd23e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30165" y="970372"/>
            <a:ext cx="8663526" cy="36933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349">
              <a:lnSpc>
                <a:spcPct val="100000"/>
              </a:lnSpc>
            </a:pPr>
            <a:r>
              <a:rPr sz="2400" b="1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</a:t>
            </a:r>
            <a:r>
              <a:rPr sz="2400"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такие способы активной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биосоциальной деятельности людей, которые в максимальной 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степени укрепляют здоровье населения при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благоприятных материальных и общественных условий.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49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пропаганды здорового образа жизни —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гигиенического поведения населения,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базирующегося на научно обоснованных санитарно-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нормативах, направленных на сохранение 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здоровья, обеспечение высокого уровня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трудоспособности, достижение активного долголетия.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20290" cy="41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ага\Desktop\Алена презинтации 5 8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7543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развитых странах большинство случаев преждевременной смерти и заболеваемости обусловлено семью основными факторами риска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гипертония (АГ);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Times New Roman" pitchFamily="18" charset="0"/>
                <a:cs typeface="Times New Roman" panose="02020603050405020304" pitchFamily="18" charset="0"/>
              </a:rPr>
              <a:t>гиперхолестеринемия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Times New Roman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;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избыточная масса тела или ожирение;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низкое потребление овощей и фруктов;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злоупотребление алкоголем;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недостаточная физическая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912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" y="186361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15137" y="1447800"/>
            <a:ext cx="304647" cy="336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1.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30249" y="1447800"/>
            <a:ext cx="7597208" cy="30777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инфекционных заболеваний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органами государственной власти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самоуправления, работодателями,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медицинскими организациями, общественными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объединениями путем разработки и реализации системы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правовых, экономических и социальных мер,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предупреждение возникновения,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и раннее выявление </a:t>
            </a:r>
            <a:r>
              <a:rPr sz="24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en-US" sz="219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19433" y="214290"/>
            <a:ext cx="851028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Times New Roman" pitchFamily="18" charset="0"/>
                <a:cs typeface="Times New Roman" pitchFamily="18" charset="0"/>
              </a:rPr>
              <a:t>Федеральный закон №323 «Об основах </a:t>
            </a:r>
            <a:r>
              <a:rPr sz="2800" b="1" spc="10" dirty="0" err="1">
                <a:latin typeface="Times New Roman" pitchFamily="18" charset="0"/>
                <a:cs typeface="Times New Roman" pitchFamily="18" charset="0"/>
              </a:rPr>
              <a:t>охраны</a:t>
            </a:r>
            <a:r>
              <a:rPr sz="2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10" dirty="0" err="1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80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10" dirty="0" err="1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z="280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10" dirty="0">
                <a:latin typeface="Times New Roman" pitchFamily="18" charset="0"/>
                <a:cs typeface="Times New Roman" pitchFamily="18" charset="0"/>
              </a:rPr>
              <a:t>в РФ»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2136</Words>
  <Application>Microsoft Office PowerPoint</Application>
  <PresentationFormat>Экран (4:3)</PresentationFormat>
  <Paragraphs>223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 2</vt:lpstr>
      <vt:lpstr>Office Theme</vt:lpstr>
      <vt:lpstr>HDOfficeLightV0</vt:lpstr>
      <vt:lpstr>ФЕДЕРАЛЬНОЕ ГОСУДАРСТВЕННОЕ БЮДЖЕТНОЕ ОБРАЗОВАТЕЛЬНОЕ УЧРЕЖДЕНИЕ ВЫСШЕГО ОБРАЗОВАНИЯ  «КРАСНОЯРСКИЙ ГОСУДАРСТВЕННЫЙ МЕДИЦИНСКИЙ УНИВЕРСИТЕТ ИМЕНИ ПРОФЕССОРА  В.Ф.ВОЙНО-ЯСЕНЕЦКОГО» МИНИСТЕРСТВА ЗДРАВООХРАНЕНИЯ РОССИЙСКОЙ ФЕДЕРАЦИИ 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777</cp:lastModifiedBy>
  <cp:revision>30</cp:revision>
  <dcterms:created xsi:type="dcterms:W3CDTF">2018-05-16T09:23:22Z</dcterms:created>
  <dcterms:modified xsi:type="dcterms:W3CDTF">2018-07-03T16:14:49Z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2018-05-16T00:00:00Z</vt:filetime>
  </property>
  <property fmtid="{D5CDD505-2E9C-101B-9397-08002B2CF9AE}" pid="3" name="LastSaved">
    <vt:filetime>2018-05-16T00:00:00Z</vt:filetime>
  </property>
</Properties>
</file>