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12206817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0F28FA-A0FF-4778-BEE4-D616BFD88B8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0F28FA-A0FF-4778-BEE4-D616BFD88B8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3696" y="797560"/>
            <a:ext cx="9211733" cy="1082675"/>
          </a:xfrm>
        </p:spPr>
        <p:txBody>
          <a:bodyPr/>
          <a:p>
            <a:r>
              <a:rPr lang="ru-RU" altLang="en-US"/>
              <a:t>Техника постановки дренажа по Бюлау.Пневмоторакс</a:t>
            </a:r>
            <a:endParaRPr lang="ru-RU" alt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87346" y="2352675"/>
            <a:ext cx="9218083" cy="1752600"/>
          </a:xfrm>
        </p:spPr>
        <p:txBody>
          <a:bodyPr/>
          <a:p>
            <a:r>
              <a:rPr lang="ru-RU" altLang="en-US"/>
              <a:t>Подготовил ординатор травматолог-ортопед 2 года обучения- Бискаев П.О.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Пневмоторакс – это патологическое скопление воздуха в плевральной полости, приводящее к нарушению вентиляционной функции легких и газообмена при дыхании.</a:t>
            </a:r>
            <a:endParaRPr lang="ru-RU" altLang="en-US"/>
          </a:p>
          <a:p>
            <a:endParaRPr lang="ru-RU" altLang="en-US"/>
          </a:p>
          <a:p>
            <a:r>
              <a:rPr lang="ru-RU" altLang="en-US"/>
              <a:t>К общим признакам пневмоторакса относятся боль в грудной клетке на стороне пневмоторакса, затрудненное дыхание, одышка, сухой кашель, учащенное сердцебиение.</a:t>
            </a:r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Виды пневмоторакса</a:t>
            </a:r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11275" y="927100"/>
            <a:ext cx="9309735" cy="53416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РТГ-диагностика. Пример</a:t>
            </a:r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4470" y="938530"/>
            <a:ext cx="6082665" cy="5403215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6434455" y="938530"/>
            <a:ext cx="468884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2800" b="1"/>
              <a:t>Мужчина 60 лет. В анамнезе -кататравма . </a:t>
            </a:r>
            <a:br>
              <a:rPr lang="ru-RU" altLang="en-US" sz="2800" b="1"/>
            </a:br>
            <a:br>
              <a:rPr lang="ru-RU" altLang="en-US" sz="2800" b="1"/>
            </a:br>
            <a:r>
              <a:rPr lang="ru-RU" altLang="en-US" sz="2800" b="1"/>
              <a:t>Обратите внимание на коллабированное легкое. </a:t>
            </a:r>
            <a:br>
              <a:rPr lang="ru-RU" altLang="en-US" sz="2800" b="1"/>
            </a:br>
            <a:br>
              <a:rPr lang="ru-RU" altLang="en-US" sz="2800" b="1"/>
            </a:br>
            <a:r>
              <a:rPr lang="ru-RU" altLang="en-US" sz="2800" b="1"/>
              <a:t>Легочного рисунка в правой грудной полости нет в отличие от левой. </a:t>
            </a:r>
            <a:br>
              <a:rPr lang="ru-RU" altLang="en-US" sz="2800" b="1"/>
            </a:br>
            <a:br>
              <a:rPr lang="ru-RU" altLang="en-US" sz="2800" b="1"/>
            </a:br>
            <a:r>
              <a:rPr lang="ru-RU" altLang="en-US" sz="2800" b="1"/>
              <a:t>Наличие газа в плевральной полости.</a:t>
            </a:r>
            <a:r>
              <a:rPr lang="ru-RU" altLang="en-US"/>
              <a:t> </a:t>
            </a:r>
            <a:endParaRPr lang="ru-RU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Дренаж по Бюлау.</a:t>
            </a:r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0" y="1062990"/>
            <a:ext cx="4563745" cy="4262755"/>
          </a:xfrm>
          <a:prstGeom prst="rect">
            <a:avLst/>
          </a:prstGeom>
        </p:spPr>
      </p:pic>
      <p:pic>
        <p:nvPicPr>
          <p:cNvPr id="5" name="Замещающее содержимое 4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7090" y="1062990"/>
            <a:ext cx="2534920" cy="4255770"/>
          </a:xfrm>
          <a:prstGeom prst="rect">
            <a:avLst/>
          </a:prstGeom>
        </p:spPr>
      </p:pic>
      <p:sp>
        <p:nvSpPr>
          <p:cNvPr id="6" name="Текстовое поле 5"/>
          <p:cNvSpPr txBox="1"/>
          <p:nvPr/>
        </p:nvSpPr>
        <p:spPr>
          <a:xfrm>
            <a:off x="7351395" y="1062990"/>
            <a:ext cx="440372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ru-RU" altLang="en-US" sz="2400"/>
              <a:t>способ удаления жидкости и воздуха из плевральной полости с помощью трубчатого дренажа, вводимого путем прокола грудной стенки троакаром и действующего по принципу сообщающихся сосудов.</a:t>
            </a:r>
            <a:endParaRPr lang="ru-RU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Методика установки дренажа</a:t>
            </a:r>
            <a:endParaRPr lang="ru-RU" altLang="en-US"/>
          </a:p>
        </p:txBody>
      </p:sp>
      <p:pic>
        <p:nvPicPr>
          <p:cNvPr id="4" name="Замещающее содержимое 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4740275" y="978535"/>
            <a:ext cx="2025650" cy="2520950"/>
          </a:xfrm>
          <a:prstGeom prst="rect">
            <a:avLst/>
          </a:prstGeom>
        </p:spPr>
      </p:pic>
      <p:pic>
        <p:nvPicPr>
          <p:cNvPr id="5" name="Замещающее содержимое 4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65925" y="978535"/>
            <a:ext cx="5043805" cy="5712460"/>
          </a:xfrm>
          <a:prstGeom prst="rect">
            <a:avLst/>
          </a:prstGeom>
        </p:spPr>
      </p:pic>
      <p:sp>
        <p:nvSpPr>
          <p:cNvPr id="6" name="Текстовое поле 5"/>
          <p:cNvSpPr txBox="1"/>
          <p:nvPr/>
        </p:nvSpPr>
        <p:spPr>
          <a:xfrm>
            <a:off x="0" y="894715"/>
            <a:ext cx="4740275" cy="5354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1. Инфильтрация новокаином кожи в области срединноключичной линии в 3-м межреберье по верхнему краю нижележащего ребра по типу лимонной корочки,далее инфильтрация ткани послойно до плевры. </a:t>
            </a:r>
            <a:br>
              <a:rPr lang="ru-RU" altLang="en-US"/>
            </a:br>
            <a:r>
              <a:rPr lang="ru-RU" altLang="en-US"/>
              <a:t>2. Горизонтальный разрез 2 см по верхнему краю нижележ.ребра.Рассечение мышц.Ревизия.</a:t>
            </a:r>
            <a:br>
              <a:rPr lang="ru-RU" altLang="en-US"/>
            </a:br>
            <a:r>
              <a:rPr lang="ru-RU" altLang="en-US"/>
              <a:t>3. Корнцангом тупо пробиваем париетальную плевру. </a:t>
            </a:r>
            <a:br>
              <a:rPr lang="ru-RU" altLang="en-US"/>
            </a:br>
            <a:r>
              <a:rPr lang="ru-RU" altLang="en-US"/>
              <a:t>4.На конце корнцанга вводим трубку ,погружаем до тех пор как пойдет воздух .</a:t>
            </a:r>
            <a:br>
              <a:rPr lang="ru-RU" altLang="en-US"/>
            </a:br>
            <a:r>
              <a:rPr lang="ru-RU" altLang="en-US"/>
              <a:t>5.Погружаем конец дренажа в банку с водой и просим больного покашлять. Отмечаем выход воздуха в банке. </a:t>
            </a:r>
            <a:endParaRPr lang="ru-RU" altLang="en-US"/>
          </a:p>
          <a:p>
            <a:r>
              <a:rPr lang="ru-RU" altLang="en-US"/>
              <a:t>6. Подшиваем дренаж к коже. Ас.повязка.</a:t>
            </a:r>
            <a:endParaRPr lang="ru-R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66190" y="179705"/>
            <a:ext cx="11252835" cy="798830"/>
          </a:xfrm>
        </p:spPr>
        <p:txBody>
          <a:bodyPr/>
          <a:p>
            <a:r>
              <a:rPr lang="ru-RU" altLang="en-US"/>
              <a:t>Спасибо за внимание</a:t>
            </a:r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1456</Words>
  <Application>WPS Presentation</Application>
  <PresentationFormat>宽屏</PresentationFormat>
  <Paragraphs>25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Calibri Light</vt:lpstr>
      <vt:lpstr>Arial Unicode MS</vt:lpstr>
      <vt:lpstr>Calibri</vt:lpstr>
      <vt:lpstr>Microsoft YaHei</vt:lpstr>
      <vt:lpstr>Communications and Dialogues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biska</cp:lastModifiedBy>
  <cp:revision>2</cp:revision>
  <dcterms:created xsi:type="dcterms:W3CDTF">2023-02-27T07:36:37Z</dcterms:created>
  <dcterms:modified xsi:type="dcterms:W3CDTF">2023-02-27T07:50:47Z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1049-11.2.0.11440</vt:lpwstr>
  </property>
  <property fmtid="{D5CDD505-2E9C-101B-9397-08002B2CF9AE}" pid="3" name="ICV">
    <vt:lpwstr>80820B041209418AA4E0F437646F2820</vt:lpwstr>
  </property>
</Properties>
</file>