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D2AA4-0CA6-45B2-9AB0-561E0CDEDB8B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A100C-9F73-4C0A-84FF-5423755A7E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77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A100C-9F73-4C0A-84FF-5423755A7E4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2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04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2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812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346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185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05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733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30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2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11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6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8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8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2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47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F49FF3-2067-462B-8FE1-0A9423D2062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D25A54-8F2F-4E91-858E-B8E4908B80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67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9107" y="2101211"/>
            <a:ext cx="8574622" cy="261619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7673" y="272955"/>
            <a:ext cx="11191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/>
                <a:ea typeface="Segoe UI"/>
                <a:cs typeface="Segoe UI"/>
              </a:rPr>
              <a:t>Фед</a:t>
            </a:r>
            <a:r>
              <a:rPr lang="ru-RU" dirty="0">
                <a:latin typeface="Times New Roman"/>
                <a:ea typeface="Segoe UI"/>
                <a:cs typeface="Times New Roman"/>
              </a:rPr>
              <a:t>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dirty="0">
                <a:latin typeface="Times New Roman"/>
                <a:ea typeface="Segoe UI"/>
                <a:cs typeface="Times New Roman"/>
              </a:rPr>
              <a:t> «Красноярский государственный медицинский университет имени профессора В.Ф. </a:t>
            </a:r>
            <a:r>
              <a:rPr lang="ru-RU" dirty="0" err="1">
                <a:latin typeface="Times New Roman"/>
                <a:ea typeface="Segoe UI"/>
                <a:cs typeface="Times New Roman"/>
              </a:rPr>
              <a:t>Войно-Ясенецкого</a:t>
            </a:r>
            <a:r>
              <a:rPr lang="ru-RU" dirty="0">
                <a:latin typeface="Times New Roman"/>
                <a:ea typeface="Segoe UI"/>
                <a:cs typeface="Segoe UI"/>
              </a:rPr>
              <a:t>»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algn="ctr"/>
            <a:r>
              <a:rPr lang="ru-RU" dirty="0">
                <a:latin typeface="Times New Roman"/>
                <a:ea typeface="Segoe UI"/>
                <a:cs typeface="Segoe UI"/>
              </a:rPr>
              <a:t> Министерства здравоохранения Российской Федерации 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algn="ctr"/>
            <a:r>
              <a:rPr lang="ru-RU" dirty="0">
                <a:latin typeface="Times New Roman"/>
                <a:ea typeface="Segoe UI"/>
                <a:cs typeface="Times New Roman"/>
              </a:rPr>
              <a:t>Фармацевтический колледж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4190" y="2158392"/>
            <a:ext cx="681468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получения лицензии</a:t>
            </a: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аптечной организацией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69624" y="453396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выполнила студентка 3 курса 302 группы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«Фармация»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Разуваева Екатерина Геннадьевна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Анишева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Лидия Анатольевна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71516" y="6210785"/>
            <a:ext cx="1848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2020</a:t>
            </a:r>
          </a:p>
        </p:txBody>
      </p:sp>
    </p:spTree>
    <p:extLst>
      <p:ext uri="{BB962C8B-B14F-4D97-AF65-F5344CB8AC3E}">
        <p14:creationId xmlns:p14="http://schemas.microsoft.com/office/powerpoint/2010/main" val="398079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5002" y="1562099"/>
            <a:ext cx="10018713" cy="4333734"/>
          </a:xfrm>
        </p:spPr>
        <p:txBody>
          <a:bodyPr>
            <a:normAutofit fontScale="92500"/>
          </a:bodyPr>
          <a:lstStyle/>
          <a:p>
            <a:r>
              <a:rPr lang="ru-RU" dirty="0"/>
              <a:t>Лицензирование деятельности аптечных учреждений и аптечных предприятий является способом контроля государства за соблюдением аптечными учреждениями требований законодательства, предъявляемых к их организационно-правовому статусу, фармацевтической деятельности, связанной с оказанием лекарственной помощи населению. </a:t>
            </a:r>
          </a:p>
          <a:p>
            <a:r>
              <a:rPr lang="ru-RU" dirty="0"/>
              <a:t>Лицензирование деятельности аптечных учреждений проводится в строгом соответствии с действующим законодательством, настоящей инструкцией, нормативными и методическими документами, утвержденными органами государственного управления и Министерством здравоохранения Р.Ф., регламентирующими деятельность аптечных учреждений и требования к качеству лекарственной помощи, оказываемой населению.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46263" y="685800"/>
            <a:ext cx="2129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>
                <a:latin typeface="+mj-lt"/>
                <a:cs typeface="Times New Roman" pitchFamily="18" charset="0"/>
              </a:rPr>
              <a:t>Введение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411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65085" y="2392680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ru-RU" sz="6400" dirty="0"/>
              <a:t>Для получения государственной лицензии аптечное учреждение представляет в лицензионную комиссию следующие документы:</a:t>
            </a:r>
          </a:p>
          <a:p>
            <a:pPr marL="0" indent="0" fontAlgn="base">
              <a:buNone/>
            </a:pPr>
            <a:r>
              <a:rPr lang="ru-RU" sz="6400" dirty="0"/>
              <a:t>1. Заявление;</a:t>
            </a:r>
          </a:p>
          <a:p>
            <a:pPr marL="0" indent="0" fontAlgn="base">
              <a:buNone/>
            </a:pPr>
            <a:r>
              <a:rPr lang="ru-RU" sz="6400" dirty="0"/>
              <a:t>2. Копию свидетельства о государственной регистрации учреждения (предприятия) (заверенную в нотариальном порядке);</a:t>
            </a:r>
          </a:p>
          <a:p>
            <a:pPr marL="0" indent="0" fontAlgn="base">
              <a:buNone/>
            </a:pPr>
            <a:r>
              <a:rPr lang="ru-RU" sz="6400" dirty="0"/>
              <a:t>3. Копию Устава или Положения лицензируемого учреждения, утвержденного в установленном порядке (2 экз.) (заверенную в нотариальном порядке);</a:t>
            </a:r>
          </a:p>
          <a:p>
            <a:pPr marL="0" indent="0" fontAlgn="base">
              <a:buNone/>
            </a:pPr>
            <a:r>
              <a:rPr lang="ru-RU" sz="6400" dirty="0"/>
              <a:t>4. Копию ордера или договора об аренде помещения, оборудования (заверенные в нотариальном порядке);</a:t>
            </a:r>
          </a:p>
          <a:p>
            <a:pPr marL="0" indent="0" fontAlgn="base">
              <a:buNone/>
            </a:pPr>
            <a:r>
              <a:rPr lang="ru-RU" sz="6400" dirty="0"/>
              <a:t>5. Заявляемые на лицензирование виды фармацевтической деятельности, услуг;</a:t>
            </a:r>
          </a:p>
          <a:p>
            <a:pPr marL="0" indent="0" fontAlgn="base">
              <a:buNone/>
            </a:pPr>
            <a:r>
              <a:rPr lang="ru-RU" sz="6400" dirty="0"/>
              <a:t>6. Заключение государственного санитарного надзора;</a:t>
            </a:r>
          </a:p>
          <a:p>
            <a:pPr marL="0" indent="0" fontAlgn="base">
              <a:buNone/>
            </a:pPr>
            <a:r>
              <a:rPr lang="ru-RU" sz="6400" dirty="0"/>
              <a:t>7. Заключение государственного пожарного надзора;</a:t>
            </a:r>
          </a:p>
          <a:p>
            <a:pPr marL="0" indent="0" fontAlgn="base">
              <a:buNone/>
            </a:pPr>
            <a:r>
              <a:rPr lang="ru-RU" sz="6400" dirty="0"/>
              <a:t>8. Заключение о состоянии эксплуатации здания (помещения);</a:t>
            </a:r>
          </a:p>
          <a:p>
            <a:pPr marL="0" indent="0" fontAlgn="base">
              <a:buNone/>
            </a:pPr>
            <a:r>
              <a:rPr lang="ru-RU" sz="6400" dirty="0"/>
              <a:t>9. </a:t>
            </a:r>
            <a:r>
              <a:rPr lang="ru-RU" sz="6400" dirty="0" err="1"/>
              <a:t>Аккредитационные</a:t>
            </a:r>
            <a:r>
              <a:rPr lang="ru-RU" sz="6400" dirty="0"/>
              <a:t> сертификаты аптечных учреждений и персонала;</a:t>
            </a:r>
          </a:p>
          <a:p>
            <a:pPr marL="0" indent="0" fontAlgn="base">
              <a:buNone/>
            </a:pPr>
            <a:r>
              <a:rPr lang="ru-RU" sz="6400" dirty="0"/>
              <a:t>10. Копию ранее выданной лицензии (для учреждений ранее прошедших лицензирование);</a:t>
            </a:r>
          </a:p>
          <a:p>
            <a:pPr marL="0" indent="0" fontAlgn="base">
              <a:buNone/>
            </a:pPr>
            <a:r>
              <a:rPr lang="ru-RU" sz="6400" dirty="0"/>
              <a:t>11. Копию платежного поручения об уплате единовременного сбора за выдачу лицензии</a:t>
            </a:r>
            <a:r>
              <a:rPr lang="ru-RU" sz="4200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4310" y="440140"/>
            <a:ext cx="975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Первый этап лицензирования: </a:t>
            </a:r>
            <a:br>
              <a:rPr lang="ru-RU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Предоставление необходимых документов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61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4310" y="68580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Второй этап: принятия решения о выдаче или отказе лицензии</a:t>
            </a: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ru-RU" sz="28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4309" y="2666999"/>
            <a:ext cx="100187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2D2D2D"/>
                </a:solidFill>
                <a:effectLst/>
              </a:rPr>
              <a:t>Процедура лицензирования определяется комиссией в течении 45 рабочих дней и предусматривает изучение представленных аптечным учреждением документов, проведение экспертизы на местах и выдачу лицензии.</a:t>
            </a:r>
            <a:r>
              <a:rPr lang="ru-RU" sz="2400" dirty="0">
                <a:cs typeface="Times New Roman" panose="02020603050405020304" pitchFamily="18" charset="0"/>
              </a:rPr>
              <a:t> В случае принятия решения о предоставлении лицензии одновременно оформляется приказ и лицензия.</a:t>
            </a:r>
            <a:r>
              <a:rPr lang="ru-RU" sz="2400" b="0" i="0" dirty="0">
                <a:solidFill>
                  <a:srgbClr val="2D2D2D"/>
                </a:solidFill>
                <a:effectLst/>
              </a:rPr>
              <a:t> </a:t>
            </a:r>
            <a:r>
              <a:rPr lang="ru-RU" sz="2400" dirty="0">
                <a:cs typeface="Times New Roman" panose="02020603050405020304" pitchFamily="18" charset="0"/>
              </a:rPr>
              <a:t>Лицензия регистрируется в реестре лицензий.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61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8" y="2339453"/>
            <a:ext cx="10018713" cy="44025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cs typeface="Times New Roman" panose="02020603050405020304" pitchFamily="18" charset="0"/>
              </a:rPr>
              <a:t>Реквизиты для ИП: </a:t>
            </a:r>
          </a:p>
          <a:p>
            <a:r>
              <a:rPr lang="ru-RU" dirty="0">
                <a:cs typeface="Times New Roman" panose="02020603050405020304" pitchFamily="18" charset="0"/>
              </a:rPr>
              <a:t>ФИО, </a:t>
            </a:r>
          </a:p>
          <a:p>
            <a:r>
              <a:rPr lang="ru-RU" dirty="0">
                <a:cs typeface="Times New Roman" panose="02020603050405020304" pitchFamily="18" charset="0"/>
              </a:rPr>
              <a:t>Документ удостоверяющий личность, </a:t>
            </a:r>
          </a:p>
          <a:p>
            <a:r>
              <a:rPr lang="ru-RU" dirty="0">
                <a:cs typeface="Times New Roman" panose="02020603050405020304" pitchFamily="18" charset="0"/>
              </a:rPr>
              <a:t>Адрес жительства, </a:t>
            </a:r>
          </a:p>
          <a:p>
            <a:r>
              <a:rPr lang="ru-RU" dirty="0">
                <a:cs typeface="Times New Roman" panose="02020603050405020304" pitchFamily="18" charset="0"/>
              </a:rPr>
              <a:t>Адреса мест осуществления видов деятельности, </a:t>
            </a:r>
          </a:p>
          <a:p>
            <a:r>
              <a:rPr lang="ru-RU" dirty="0">
                <a:cs typeface="Times New Roman" panose="02020603050405020304" pitchFamily="18" charset="0"/>
              </a:rPr>
              <a:t>Номер записи о регистрации ИП, </a:t>
            </a:r>
          </a:p>
          <a:p>
            <a:r>
              <a:rPr lang="ru-RU" dirty="0">
                <a:cs typeface="Times New Roman" panose="02020603050405020304" pitchFamily="18" charset="0"/>
              </a:rPr>
              <a:t>Идентификационный номер налогоплательщики, </a:t>
            </a:r>
          </a:p>
          <a:p>
            <a:r>
              <a:rPr lang="ru-RU" dirty="0">
                <a:cs typeface="Times New Roman" panose="02020603050405020304" pitchFamily="18" charset="0"/>
              </a:rPr>
              <a:t>Лицензируемый вид деятельности с указанием работ и услуг, </a:t>
            </a:r>
          </a:p>
          <a:p>
            <a:r>
              <a:rPr lang="ru-RU" dirty="0">
                <a:cs typeface="Times New Roman" panose="02020603050405020304" pitchFamily="18" charset="0"/>
              </a:rPr>
              <a:t>Номер и дата регистрации лицензии, </a:t>
            </a:r>
          </a:p>
          <a:p>
            <a:r>
              <a:rPr lang="ru-RU" dirty="0">
                <a:cs typeface="Times New Roman" panose="02020603050405020304" pitchFamily="18" charset="0"/>
              </a:rPr>
              <a:t>Номер и дата приказа о лицензии.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4309" y="685800"/>
            <a:ext cx="10018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Второй этап: принятия решения о </a:t>
            </a:r>
          </a:p>
          <a:p>
            <a:r>
              <a:rPr lang="ru-RU" sz="3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выдаче или отказе лицензии</a:t>
            </a:r>
            <a:r>
              <a:rPr lang="ru-RU" sz="28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763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    Основания для отказа:</a:t>
            </a:r>
          </a:p>
          <a:p>
            <a:r>
              <a:rPr lang="ru-RU" dirty="0"/>
              <a:t>Не соответствие предъявляемым требованиям,</a:t>
            </a:r>
          </a:p>
          <a:p>
            <a:pPr lvl="0"/>
            <a:r>
              <a:rPr lang="ru-RU" dirty="0">
                <a:cs typeface="Times New Roman" panose="02020603050405020304" pitchFamily="18" charset="0"/>
              </a:rPr>
              <a:t>Наличие раннее принятого решения об аннулировании лицензии на такой же вид деятельности,</a:t>
            </a:r>
          </a:p>
          <a:p>
            <a:pPr lvl="0"/>
            <a:r>
              <a:rPr lang="ru-RU" dirty="0">
                <a:cs typeface="Times New Roman" panose="02020603050405020304" pitchFamily="18" charset="0"/>
              </a:rPr>
              <a:t>Наличие в документах недостоверной информации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4351" y="685800"/>
            <a:ext cx="7842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Второй этап: отказ в выдаче лицензии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543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cs typeface="Times New Roman" panose="02020603050405020304" pitchFamily="18" charset="0"/>
              </a:rPr>
              <a:t>В случае одобрения или отказа в течение трех рабочих дней вручают лично или отправляют заказное письмо об уведомлении о принятом решении. В уведомлении об отказе , мотивируя причины отказа с ссылкой на конкретные положения нормативных документов, указываются реквизиты акта проверки.</a:t>
            </a:r>
          </a:p>
          <a:p>
            <a:r>
              <a:rPr lang="ru-RU" dirty="0"/>
              <a:t> За выдачу лицензии аптечное учреждение уплачивает единовременный сбор в размере, устанавливаемом территориальным органом государственного управления.</a:t>
            </a:r>
            <a:endParaRPr lang="ru-RU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4310" y="685800"/>
            <a:ext cx="11876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этап: уведомление о принятии решения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273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1902"/>
            <a:ext cx="10018713" cy="1752599"/>
          </a:xfrm>
        </p:spPr>
        <p:txBody>
          <a:bodyPr/>
          <a:lstStyle/>
          <a:p>
            <a:r>
              <a:rPr lang="ru-RU" sz="3600" dirty="0">
                <a:cs typeface="Times New Roman" panose="02020603050405020304" pitchFamily="18" charset="0"/>
              </a:rPr>
              <a:t>Прекращение действия лицензии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7958" y="1951631"/>
            <a:ext cx="10018713" cy="42853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Лицензия на право осуществления фармацевтической деятельности аптечным учреждением может быть приостановлена и отозвана в случаях: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Нарушения аптечным учреждением действующего законодательства, нормативных и методических документов, утвержденных Министерством здравоохранения Российской Федерации, определяющих порядок деятельности аптечных учреждений и требования к качеству лекарственной помощи, оказываемой населению, стандартов аптечных учреждений;</a:t>
            </a:r>
          </a:p>
          <a:p>
            <a:r>
              <a:rPr lang="ru-RU" dirty="0"/>
              <a:t>Изменения Устава и видов деятельности аптечного учреждения без перерегистрации в лицензионной 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231183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778" y="1902725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82010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110</TotalTime>
  <Words>545</Words>
  <Application>Microsoft Office PowerPoint</Application>
  <PresentationFormat>Широкоэкранный</PresentationFormat>
  <Paragraphs>58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Параллакс</vt:lpstr>
      <vt:lpstr> 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Прекращение действия лицензии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получения лицензии аптечной организацией</dc:title>
  <dc:creator>1</dc:creator>
  <cp:lastModifiedBy>razuvaeva.katena@gmail.com</cp:lastModifiedBy>
  <cp:revision>9</cp:revision>
  <dcterms:created xsi:type="dcterms:W3CDTF">2020-05-23T12:15:42Z</dcterms:created>
  <dcterms:modified xsi:type="dcterms:W3CDTF">2020-05-23T15:12:46Z</dcterms:modified>
</cp:coreProperties>
</file>