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solidFill>
          <a:srgbClr val="595959"/>
        </a:solidFill>
        <a:latin typeface="+mj-lt"/>
        <a:ea typeface="+mj-ea"/>
        <a:cs typeface="+mj-cs"/>
        <a:sym typeface="Book Antiqua"/>
      </a:defRPr>
    </a:lvl1pPr>
    <a:lvl2pPr indent="228600" latinLnBrk="0">
      <a:defRPr sz="1200">
        <a:solidFill>
          <a:srgbClr val="595959"/>
        </a:solidFill>
        <a:latin typeface="+mj-lt"/>
        <a:ea typeface="+mj-ea"/>
        <a:cs typeface="+mj-cs"/>
        <a:sym typeface="Book Antiqua"/>
      </a:defRPr>
    </a:lvl2pPr>
    <a:lvl3pPr indent="457200" latinLnBrk="0">
      <a:defRPr sz="1200">
        <a:solidFill>
          <a:srgbClr val="595959"/>
        </a:solidFill>
        <a:latin typeface="+mj-lt"/>
        <a:ea typeface="+mj-ea"/>
        <a:cs typeface="+mj-cs"/>
        <a:sym typeface="Book Antiqua"/>
      </a:defRPr>
    </a:lvl3pPr>
    <a:lvl4pPr indent="685800" latinLnBrk="0">
      <a:defRPr sz="1200">
        <a:solidFill>
          <a:srgbClr val="595959"/>
        </a:solidFill>
        <a:latin typeface="+mj-lt"/>
        <a:ea typeface="+mj-ea"/>
        <a:cs typeface="+mj-cs"/>
        <a:sym typeface="Book Antiqua"/>
      </a:defRPr>
    </a:lvl4pPr>
    <a:lvl5pPr indent="914400" latinLnBrk="0">
      <a:defRPr sz="1200">
        <a:solidFill>
          <a:srgbClr val="595959"/>
        </a:solidFill>
        <a:latin typeface="+mj-lt"/>
        <a:ea typeface="+mj-ea"/>
        <a:cs typeface="+mj-cs"/>
        <a:sym typeface="Book Antiqua"/>
      </a:defRPr>
    </a:lvl5pPr>
    <a:lvl6pPr indent="1143000" latinLnBrk="0">
      <a:defRPr sz="1200">
        <a:solidFill>
          <a:srgbClr val="595959"/>
        </a:solidFill>
        <a:latin typeface="+mj-lt"/>
        <a:ea typeface="+mj-ea"/>
        <a:cs typeface="+mj-cs"/>
        <a:sym typeface="Book Antiqua"/>
      </a:defRPr>
    </a:lvl6pPr>
    <a:lvl7pPr indent="1371600" latinLnBrk="0">
      <a:defRPr sz="1200">
        <a:solidFill>
          <a:srgbClr val="595959"/>
        </a:solidFill>
        <a:latin typeface="+mj-lt"/>
        <a:ea typeface="+mj-ea"/>
        <a:cs typeface="+mj-cs"/>
        <a:sym typeface="Book Antiqua"/>
      </a:defRPr>
    </a:lvl7pPr>
    <a:lvl8pPr indent="1600200" latinLnBrk="0">
      <a:defRPr sz="1200">
        <a:solidFill>
          <a:srgbClr val="595959"/>
        </a:solidFill>
        <a:latin typeface="+mj-lt"/>
        <a:ea typeface="+mj-ea"/>
        <a:cs typeface="+mj-cs"/>
        <a:sym typeface="Book Antiqua"/>
      </a:defRPr>
    </a:lvl8pPr>
    <a:lvl9pPr indent="1828800" latinLnBrk="0">
      <a:defRPr sz="1200">
        <a:solidFill>
          <a:srgbClr val="595959"/>
        </a:solidFill>
        <a:latin typeface="+mj-lt"/>
        <a:ea typeface="+mj-ea"/>
        <a:cs typeface="+mj-cs"/>
        <a:sym typeface="Book Antiqua"/>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Титульный слайд">
    <p:spTree>
      <p:nvGrpSpPr>
        <p:cNvPr id="1" name=""/>
        <p:cNvGrpSpPr/>
        <p:nvPr/>
      </p:nvGrpSpPr>
      <p:grpSpPr>
        <a:xfrm>
          <a:off x="0" y="0"/>
          <a:ext cx="0" cy="0"/>
          <a:chOff x="0" y="0"/>
          <a:chExt cx="0" cy="0"/>
        </a:xfrm>
      </p:grpSpPr>
      <p:sp>
        <p:nvSpPr>
          <p:cNvPr id="11" name="Текст заголовка"/>
          <p:cNvSpPr txBox="1"/>
          <p:nvPr>
            <p:ph type="title"/>
          </p:nvPr>
        </p:nvSpPr>
        <p:spPr>
          <a:xfrm>
            <a:off x="1524000" y="1122362"/>
            <a:ext cx="9144000" cy="2387601"/>
          </a:xfrm>
          <a:prstGeom prst="rect">
            <a:avLst/>
          </a:prstGeom>
        </p:spPr>
        <p:txBody>
          <a:bodyPr anchor="b"/>
          <a:lstStyle>
            <a:lvl1pPr algn="ctr">
              <a:defRPr sz="6000"/>
            </a:lvl1pPr>
          </a:lstStyle>
          <a:p>
            <a:pPr/>
            <a:r>
              <a:t>Текст заголовка</a:t>
            </a:r>
          </a:p>
        </p:txBody>
      </p:sp>
      <p:sp>
        <p:nvSpPr>
          <p:cNvPr id="12" name="Уровень текста 1…"/>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и вертикальный текст">
    <p:spTree>
      <p:nvGrpSpPr>
        <p:cNvPr id="1" name=""/>
        <p:cNvGrpSpPr/>
        <p:nvPr/>
      </p:nvGrpSpPr>
      <p:grpSpPr>
        <a:xfrm>
          <a:off x="0" y="0"/>
          <a:ext cx="0" cy="0"/>
          <a:chOff x="0" y="0"/>
          <a:chExt cx="0" cy="0"/>
        </a:xfrm>
      </p:grpSpPr>
      <p:sp>
        <p:nvSpPr>
          <p:cNvPr id="92" name="Текст заголовка"/>
          <p:cNvSpPr txBox="1"/>
          <p:nvPr>
            <p:ph type="title"/>
          </p:nvPr>
        </p:nvSpPr>
        <p:spPr>
          <a:prstGeom prst="rect">
            <a:avLst/>
          </a:prstGeom>
        </p:spPr>
        <p:txBody>
          <a:bodyPr/>
          <a:lstStyle/>
          <a:p>
            <a:pPr/>
            <a:r>
              <a:t>Текст заголовка</a:t>
            </a:r>
          </a:p>
        </p:txBody>
      </p:sp>
      <p:sp>
        <p:nvSpPr>
          <p:cNvPr id="93" name="Уровень текста 1…"/>
          <p:cNvSpPr txBox="1"/>
          <p:nvPr>
            <p:ph type="body" idx="1"/>
          </p:nvPr>
        </p:nvSpPr>
        <p:spPr>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4"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Вертикальный заголовок и текст">
    <p:spTree>
      <p:nvGrpSpPr>
        <p:cNvPr id="1" name=""/>
        <p:cNvGrpSpPr/>
        <p:nvPr/>
      </p:nvGrpSpPr>
      <p:grpSpPr>
        <a:xfrm>
          <a:off x="0" y="0"/>
          <a:ext cx="0" cy="0"/>
          <a:chOff x="0" y="0"/>
          <a:chExt cx="0" cy="0"/>
        </a:xfrm>
      </p:grpSpPr>
      <p:sp>
        <p:nvSpPr>
          <p:cNvPr id="101" name="Текст заголовка"/>
          <p:cNvSpPr txBox="1"/>
          <p:nvPr>
            <p:ph type="title"/>
          </p:nvPr>
        </p:nvSpPr>
        <p:spPr>
          <a:xfrm>
            <a:off x="8724900" y="365125"/>
            <a:ext cx="2628900" cy="5811838"/>
          </a:xfrm>
          <a:prstGeom prst="rect">
            <a:avLst/>
          </a:prstGeom>
        </p:spPr>
        <p:txBody>
          <a:bodyPr/>
          <a:lstStyle/>
          <a:p>
            <a:pPr/>
            <a:r>
              <a:t>Текст заголовка</a:t>
            </a:r>
          </a:p>
        </p:txBody>
      </p:sp>
      <p:sp>
        <p:nvSpPr>
          <p:cNvPr id="102" name="Уровень текста 1…"/>
          <p:cNvSpPr txBox="1"/>
          <p:nvPr>
            <p:ph type="body" idx="1"/>
          </p:nvPr>
        </p:nvSpPr>
        <p:spPr>
          <a:xfrm>
            <a:off x="838200" y="365125"/>
            <a:ext cx="7734300" cy="5811838"/>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3"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и объект">
    <p:spTree>
      <p:nvGrpSpPr>
        <p:cNvPr id="1" name=""/>
        <p:cNvGrpSpPr/>
        <p:nvPr/>
      </p:nvGrpSpPr>
      <p:grpSpPr>
        <a:xfrm>
          <a:off x="0" y="0"/>
          <a:ext cx="0" cy="0"/>
          <a:chOff x="0" y="0"/>
          <a:chExt cx="0" cy="0"/>
        </a:xfrm>
      </p:grpSpPr>
      <p:sp>
        <p:nvSpPr>
          <p:cNvPr id="20" name="Текст заголовка"/>
          <p:cNvSpPr txBox="1"/>
          <p:nvPr>
            <p:ph type="title"/>
          </p:nvPr>
        </p:nvSpPr>
        <p:spPr>
          <a:prstGeom prst="rect">
            <a:avLst/>
          </a:prstGeom>
        </p:spPr>
        <p:txBody>
          <a:bodyPr/>
          <a:lstStyle/>
          <a:p>
            <a:pPr/>
            <a:r>
              <a:t>Текст заголовка</a:t>
            </a:r>
          </a:p>
        </p:txBody>
      </p:sp>
      <p:sp>
        <p:nvSpPr>
          <p:cNvPr id="21" name="Уровень текста 1…"/>
          <p:cNvSpPr txBox="1"/>
          <p:nvPr>
            <p:ph type="body" idx="1"/>
          </p:nvPr>
        </p:nvSpPr>
        <p:spPr>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раздела">
    <p:spTree>
      <p:nvGrpSpPr>
        <p:cNvPr id="1" name=""/>
        <p:cNvGrpSpPr/>
        <p:nvPr/>
      </p:nvGrpSpPr>
      <p:grpSpPr>
        <a:xfrm>
          <a:off x="0" y="0"/>
          <a:ext cx="0" cy="0"/>
          <a:chOff x="0" y="0"/>
          <a:chExt cx="0" cy="0"/>
        </a:xfrm>
      </p:grpSpPr>
      <p:sp>
        <p:nvSpPr>
          <p:cNvPr id="29" name="Текст заголовка"/>
          <p:cNvSpPr txBox="1"/>
          <p:nvPr>
            <p:ph type="title"/>
          </p:nvPr>
        </p:nvSpPr>
        <p:spPr>
          <a:xfrm>
            <a:off x="831850" y="1709738"/>
            <a:ext cx="10515600" cy="2852737"/>
          </a:xfrm>
          <a:prstGeom prst="rect">
            <a:avLst/>
          </a:prstGeom>
        </p:spPr>
        <p:txBody>
          <a:bodyPr anchor="b"/>
          <a:lstStyle>
            <a:lvl1pPr>
              <a:defRPr sz="6000"/>
            </a:lvl1pPr>
          </a:lstStyle>
          <a:p>
            <a:pPr/>
            <a:r>
              <a:t>Текст заголовка</a:t>
            </a:r>
          </a:p>
        </p:txBody>
      </p:sp>
      <p:sp>
        <p:nvSpPr>
          <p:cNvPr id="30" name="Уровень текста 1…"/>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Два объекта">
    <p:spTree>
      <p:nvGrpSpPr>
        <p:cNvPr id="1" name=""/>
        <p:cNvGrpSpPr/>
        <p:nvPr/>
      </p:nvGrpSpPr>
      <p:grpSpPr>
        <a:xfrm>
          <a:off x="0" y="0"/>
          <a:ext cx="0" cy="0"/>
          <a:chOff x="0" y="0"/>
          <a:chExt cx="0" cy="0"/>
        </a:xfrm>
      </p:grpSpPr>
      <p:sp>
        <p:nvSpPr>
          <p:cNvPr id="38" name="Текст заголовка"/>
          <p:cNvSpPr txBox="1"/>
          <p:nvPr>
            <p:ph type="title"/>
          </p:nvPr>
        </p:nvSpPr>
        <p:spPr>
          <a:prstGeom prst="rect">
            <a:avLst/>
          </a:prstGeom>
        </p:spPr>
        <p:txBody>
          <a:bodyPr/>
          <a:lstStyle/>
          <a:p>
            <a:pPr/>
            <a:r>
              <a:t>Текст заголовка</a:t>
            </a:r>
          </a:p>
        </p:txBody>
      </p:sp>
      <p:sp>
        <p:nvSpPr>
          <p:cNvPr id="39" name="Уровень текста 1…"/>
          <p:cNvSpPr txBox="1"/>
          <p:nvPr>
            <p:ph type="body" sz="half" idx="1"/>
          </p:nvPr>
        </p:nvSpPr>
        <p:spPr>
          <a:xfrm>
            <a:off x="838200" y="1825625"/>
            <a:ext cx="5181600" cy="4351338"/>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0"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Сравнение">
    <p:spTree>
      <p:nvGrpSpPr>
        <p:cNvPr id="1" name=""/>
        <p:cNvGrpSpPr/>
        <p:nvPr/>
      </p:nvGrpSpPr>
      <p:grpSpPr>
        <a:xfrm>
          <a:off x="0" y="0"/>
          <a:ext cx="0" cy="0"/>
          <a:chOff x="0" y="0"/>
          <a:chExt cx="0" cy="0"/>
        </a:xfrm>
      </p:grpSpPr>
      <p:sp>
        <p:nvSpPr>
          <p:cNvPr id="47" name="Текст заголовка"/>
          <p:cNvSpPr txBox="1"/>
          <p:nvPr>
            <p:ph type="title"/>
          </p:nvPr>
        </p:nvSpPr>
        <p:spPr>
          <a:xfrm>
            <a:off x="839787" y="365125"/>
            <a:ext cx="10515601" cy="1325563"/>
          </a:xfrm>
          <a:prstGeom prst="rect">
            <a:avLst/>
          </a:prstGeom>
        </p:spPr>
        <p:txBody>
          <a:bodyPr/>
          <a:lstStyle/>
          <a:p>
            <a:pPr/>
            <a:r>
              <a:t>Текст заголовка</a:t>
            </a:r>
          </a:p>
        </p:txBody>
      </p:sp>
      <p:sp>
        <p:nvSpPr>
          <p:cNvPr id="48" name="Уровень текста 1…"/>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9" name="Текст 4"/>
          <p:cNvSpPr/>
          <p:nvPr>
            <p:ph type="body" sz="quarter" idx="13"/>
          </p:nvPr>
        </p:nvSpPr>
        <p:spPr>
          <a:xfrm>
            <a:off x="6172200" y="1681163"/>
            <a:ext cx="5183188" cy="823913"/>
          </a:xfrm>
          <a:prstGeom prst="rect">
            <a:avLst/>
          </a:prstGeom>
        </p:spPr>
        <p:txBody>
          <a:bodyPr anchor="b"/>
          <a:lstStyle/>
          <a:p>
            <a:pPr marL="0" indent="0">
              <a:buSzTx/>
              <a:buFontTx/>
              <a:buNone/>
              <a:defRPr b="1" sz="2400"/>
            </a:pPr>
          </a:p>
        </p:txBody>
      </p:sp>
      <p:sp>
        <p:nvSpPr>
          <p:cNvPr id="50"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Только заголовок">
    <p:spTree>
      <p:nvGrpSpPr>
        <p:cNvPr id="1" name=""/>
        <p:cNvGrpSpPr/>
        <p:nvPr/>
      </p:nvGrpSpPr>
      <p:grpSpPr>
        <a:xfrm>
          <a:off x="0" y="0"/>
          <a:ext cx="0" cy="0"/>
          <a:chOff x="0" y="0"/>
          <a:chExt cx="0" cy="0"/>
        </a:xfrm>
      </p:grpSpPr>
      <p:sp>
        <p:nvSpPr>
          <p:cNvPr id="57" name="Текст заголовка"/>
          <p:cNvSpPr txBox="1"/>
          <p:nvPr>
            <p:ph type="title"/>
          </p:nvPr>
        </p:nvSpPr>
        <p:spPr>
          <a:prstGeom prst="rect">
            <a:avLst/>
          </a:prstGeom>
        </p:spPr>
        <p:txBody>
          <a:bodyPr/>
          <a:lstStyle/>
          <a:p>
            <a:pPr/>
            <a:r>
              <a:t>Текст заголовка</a:t>
            </a:r>
          </a:p>
        </p:txBody>
      </p:sp>
      <p:sp>
        <p:nvSpPr>
          <p:cNvPr id="5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Пустой слайд">
    <p:spTree>
      <p:nvGrpSpPr>
        <p:cNvPr id="1" name=""/>
        <p:cNvGrpSpPr/>
        <p:nvPr/>
      </p:nvGrpSpPr>
      <p:grpSpPr>
        <a:xfrm>
          <a:off x="0" y="0"/>
          <a:ext cx="0" cy="0"/>
          <a:chOff x="0" y="0"/>
          <a:chExt cx="0" cy="0"/>
        </a:xfrm>
      </p:grpSpPr>
      <p:sp>
        <p:nvSpPr>
          <p:cNvPr id="65"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Объект с подписью">
    <p:spTree>
      <p:nvGrpSpPr>
        <p:cNvPr id="1" name=""/>
        <p:cNvGrpSpPr/>
        <p:nvPr/>
      </p:nvGrpSpPr>
      <p:grpSpPr>
        <a:xfrm>
          <a:off x="0" y="0"/>
          <a:ext cx="0" cy="0"/>
          <a:chOff x="0" y="0"/>
          <a:chExt cx="0" cy="0"/>
        </a:xfrm>
      </p:grpSpPr>
      <p:sp>
        <p:nvSpPr>
          <p:cNvPr id="72" name="Текст заголовка"/>
          <p:cNvSpPr txBox="1"/>
          <p:nvPr>
            <p:ph type="title"/>
          </p:nvPr>
        </p:nvSpPr>
        <p:spPr>
          <a:xfrm>
            <a:off x="839787" y="457200"/>
            <a:ext cx="3932239" cy="1600200"/>
          </a:xfrm>
          <a:prstGeom prst="rect">
            <a:avLst/>
          </a:prstGeom>
        </p:spPr>
        <p:txBody>
          <a:bodyPr anchor="b"/>
          <a:lstStyle>
            <a:lvl1pPr>
              <a:defRPr sz="3200"/>
            </a:lvl1pPr>
          </a:lstStyle>
          <a:p>
            <a:pPr/>
            <a:r>
              <a:t>Текст заголовка</a:t>
            </a:r>
          </a:p>
        </p:txBody>
      </p:sp>
      <p:sp>
        <p:nvSpPr>
          <p:cNvPr id="73" name="Уровень текста 1…"/>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4" name="Текст 3"/>
          <p:cNvSpPr/>
          <p:nvPr>
            <p:ph type="body" sz="quarter" idx="13"/>
          </p:nvPr>
        </p:nvSpPr>
        <p:spPr>
          <a:xfrm>
            <a:off x="839787" y="2057400"/>
            <a:ext cx="3932238" cy="3811588"/>
          </a:xfrm>
          <a:prstGeom prst="rect">
            <a:avLst/>
          </a:prstGeom>
        </p:spPr>
        <p:txBody>
          <a:bodyPr/>
          <a:lstStyle/>
          <a:p>
            <a:pPr marL="0" indent="0">
              <a:buSzTx/>
              <a:buFontTx/>
              <a:buNone/>
              <a:defRPr sz="1600"/>
            </a:pPr>
          </a:p>
        </p:txBody>
      </p:sp>
      <p:sp>
        <p:nvSpPr>
          <p:cNvPr id="75"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Рисунок с подписью">
    <p:spTree>
      <p:nvGrpSpPr>
        <p:cNvPr id="1" name=""/>
        <p:cNvGrpSpPr/>
        <p:nvPr/>
      </p:nvGrpSpPr>
      <p:grpSpPr>
        <a:xfrm>
          <a:off x="0" y="0"/>
          <a:ext cx="0" cy="0"/>
          <a:chOff x="0" y="0"/>
          <a:chExt cx="0" cy="0"/>
        </a:xfrm>
      </p:grpSpPr>
      <p:sp>
        <p:nvSpPr>
          <p:cNvPr id="82" name="Текст заголовка"/>
          <p:cNvSpPr txBox="1"/>
          <p:nvPr>
            <p:ph type="title"/>
          </p:nvPr>
        </p:nvSpPr>
        <p:spPr>
          <a:xfrm>
            <a:off x="839787" y="457200"/>
            <a:ext cx="3932239" cy="1600200"/>
          </a:xfrm>
          <a:prstGeom prst="rect">
            <a:avLst/>
          </a:prstGeom>
        </p:spPr>
        <p:txBody>
          <a:bodyPr anchor="b"/>
          <a:lstStyle>
            <a:lvl1pPr>
              <a:defRPr sz="3200"/>
            </a:lvl1pPr>
          </a:lstStyle>
          <a:p>
            <a:pPr/>
            <a:r>
              <a:t>Текст заголовка</a:t>
            </a:r>
          </a:p>
        </p:txBody>
      </p:sp>
      <p:sp>
        <p:nvSpPr>
          <p:cNvPr id="83" name="Рисунок 2"/>
          <p:cNvSpPr/>
          <p:nvPr>
            <p:ph type="pic" sz="half" idx="13"/>
          </p:nvPr>
        </p:nvSpPr>
        <p:spPr>
          <a:xfrm>
            <a:off x="5183187" y="987425"/>
            <a:ext cx="6172201" cy="4873625"/>
          </a:xfrm>
          <a:prstGeom prst="rect">
            <a:avLst/>
          </a:prstGeom>
        </p:spPr>
        <p:txBody>
          <a:bodyPr lIns="91439" rIns="91439">
            <a:noAutofit/>
          </a:bodyPr>
          <a:lstStyle/>
          <a:p>
            <a:pPr/>
          </a:p>
        </p:txBody>
      </p:sp>
      <p:sp>
        <p:nvSpPr>
          <p:cNvPr id="84" name="Уровень текста 1…"/>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5"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Текст заголовка"/>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Текст заголовка</a:t>
            </a:r>
          </a:p>
        </p:txBody>
      </p:sp>
      <p:sp>
        <p:nvSpPr>
          <p:cNvPr id="3" name="Уровень текста 1…"/>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image" Target="../media/image23.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 Id="rId3" Type="http://schemas.openxmlformats.org/officeDocument/2006/relationships/image" Target="../media/image2.g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5.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jpeg"/><Relationship Id="rId4" Type="http://schemas.openxmlformats.org/officeDocument/2006/relationships/image" Target="../media/image28.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openxmlformats.org/officeDocument/2006/relationships/image" Target="../media/image30.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 Id="rId3" Type="http://schemas.openxmlformats.org/officeDocument/2006/relationships/image" Target="../media/image32.jpeg"/><Relationship Id="rId4" Type="http://schemas.openxmlformats.org/officeDocument/2006/relationships/image" Target="../media/image33.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rep.bsmu.by/bitstream/handle/BSMU/1475/%D0%92%D0%B8%D0%BD%D0%B8%D1%80%D1%8B%20(%D0%BB%D0%B0%D0%BC%D0%B8%D0%BD%D0%B0%D1%82%D1%8B).pdf?sequence=1&amp;isAllowed=y" TargetMode="External"/><Relationship Id="rId3" Type="http://schemas.openxmlformats.org/officeDocument/2006/relationships/hyperlink" Target="http://stomatologs.ru/wp-content/uploads/2015/06/%D0%93%D0%B0%D0%BB%D0%B8%D0%BF-%D0%93%D1%8E%D1%80%D0%B5%D0%BB%D1%8C-%D0%9A%D0%B5%D1%80%D0%B0%D0%BC%D0%B8%D1%87%D0%B5%D1%81%D0%BA%D0%B8%D0%B5-%D0%B2%D0%B8%D0%BD%D0%B8%D1%80%D1%8B.pdf" TargetMode="External"/><Relationship Id="rId4" Type="http://schemas.openxmlformats.org/officeDocument/2006/relationships/hyperlink" Target="https://dentalav.ru/Instruction/id_19/id_46/id_24/?file=/upload/file/1362.pdf&amp;name=%D0%92%D0%BE%D1%81%D0%BA%D0%BE%D0%B2%D1%8B%D0%B5%20%D0%B2%D0%B8%D0%BD%D0%B8%D1%80%D1%8B.pdf" TargetMode="External"/></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 Id="rId3" Type="http://schemas.openxmlformats.org/officeDocument/2006/relationships/image" Target="../media/image1.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Текст 7"/>
          <p:cNvSpPr txBox="1"/>
          <p:nvPr>
            <p:ph type="body" sz="quarter" idx="1"/>
          </p:nvPr>
        </p:nvSpPr>
        <p:spPr>
          <a:xfrm>
            <a:off x="3474203" y="1580657"/>
            <a:ext cx="5333999" cy="1764395"/>
          </a:xfrm>
          <a:prstGeom prst="rect">
            <a:avLst/>
          </a:prstGeom>
        </p:spPr>
        <p:txBody>
          <a:bodyPr/>
          <a:lstStyle/>
          <a:p>
            <a:pPr algn="ctr" defTabSz="896111">
              <a:lnSpc>
                <a:spcPct val="81000"/>
              </a:lnSpc>
              <a:spcBef>
                <a:spcPts val="900"/>
              </a:spcBef>
              <a:defRPr sz="1568"/>
            </a:pPr>
          </a:p>
          <a:p>
            <a:pPr algn="ctr" defTabSz="896111">
              <a:lnSpc>
                <a:spcPct val="81000"/>
              </a:lnSpc>
              <a:spcBef>
                <a:spcPts val="900"/>
              </a:spcBef>
              <a:defRPr b="1" sz="1764">
                <a:latin typeface="Arial"/>
                <a:ea typeface="Arial"/>
                <a:cs typeface="Arial"/>
                <a:sym typeface="Arial"/>
              </a:defRPr>
            </a:pPr>
          </a:p>
          <a:p>
            <a:pPr algn="ctr" defTabSz="896111">
              <a:lnSpc>
                <a:spcPct val="81000"/>
              </a:lnSpc>
              <a:spcBef>
                <a:spcPts val="900"/>
              </a:spcBef>
              <a:defRPr b="1" sz="1960">
                <a:latin typeface="Arial"/>
                <a:ea typeface="Arial"/>
                <a:cs typeface="Arial"/>
                <a:sym typeface="Arial"/>
              </a:defRPr>
            </a:pPr>
            <a:r>
              <a:t>ПРЕЗЕНТАЦИЯ на тему:</a:t>
            </a:r>
          </a:p>
          <a:p>
            <a:pPr algn="ctr" defTabSz="896111">
              <a:lnSpc>
                <a:spcPct val="81000"/>
              </a:lnSpc>
              <a:spcBef>
                <a:spcPts val="900"/>
              </a:spcBef>
              <a:defRPr sz="1960"/>
            </a:pPr>
          </a:p>
          <a:p>
            <a:pPr algn="ctr" defTabSz="896111">
              <a:lnSpc>
                <a:spcPct val="81000"/>
              </a:lnSpc>
              <a:spcBef>
                <a:spcPts val="900"/>
              </a:spcBef>
              <a:defRPr sz="1960"/>
            </a:pPr>
            <a:r>
              <a:t>Эстетическая стоматология. Виниры.</a:t>
            </a:r>
          </a:p>
        </p:txBody>
      </p:sp>
      <p:pic>
        <p:nvPicPr>
          <p:cNvPr id="113" name="Рисунок 11" descr="Рисунок 11"/>
          <p:cNvPicPr>
            <a:picLocks noChangeAspect="1"/>
          </p:cNvPicPr>
          <p:nvPr/>
        </p:nvPicPr>
        <p:blipFill>
          <a:blip r:embed="rId2">
            <a:extLst/>
          </a:blip>
          <a:stretch>
            <a:fillRect/>
          </a:stretch>
        </p:blipFill>
        <p:spPr>
          <a:xfrm>
            <a:off x="400372" y="3588682"/>
            <a:ext cx="3611899" cy="3036882"/>
          </a:xfrm>
          <a:prstGeom prst="rect">
            <a:avLst/>
          </a:prstGeom>
          <a:ln w="12700">
            <a:miter lim="400000"/>
          </a:ln>
        </p:spPr>
      </p:pic>
      <p:sp>
        <p:nvSpPr>
          <p:cNvPr id="114" name="TextBox 1"/>
          <p:cNvSpPr txBox="1"/>
          <p:nvPr/>
        </p:nvSpPr>
        <p:spPr>
          <a:xfrm>
            <a:off x="2424908" y="356066"/>
            <a:ext cx="7200260" cy="169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Федеральное государственное бюджетное образовательное учреждение высшего образования </a:t>
            </a:r>
          </a:p>
          <a:p>
            <a:pPr algn="ctr"/>
            <a:r>
              <a:t>"Красноярский государственный медицинский университет имени профессора В. Ф. Войно-Ясенецкого"</a:t>
            </a:r>
          </a:p>
          <a:p>
            <a:pPr algn="ctr"/>
            <a:r>
              <a:t>Министерства здравоохранения Российской Федерации </a:t>
            </a:r>
          </a:p>
          <a:p>
            <a:pPr algn="ctr"/>
            <a:r>
              <a:t>Кафедра-клиника стоматологии ИПО</a:t>
            </a:r>
          </a:p>
        </p:txBody>
      </p:sp>
      <p:sp>
        <p:nvSpPr>
          <p:cNvPr id="115" name="Подзаголовок 2"/>
          <p:cNvSpPr txBox="1"/>
          <p:nvPr/>
        </p:nvSpPr>
        <p:spPr>
          <a:xfrm>
            <a:off x="4602174" y="3677267"/>
            <a:ext cx="7155903" cy="14152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a:latin typeface="Times New Roman"/>
                <a:ea typeface="Times New Roman"/>
                <a:cs typeface="Times New Roman"/>
                <a:sym typeface="Times New Roman"/>
              </a:defRPr>
            </a:pPr>
            <a:r>
              <a:t>Выполнил ординатор</a:t>
            </a:r>
          </a:p>
          <a:p>
            <a:pPr algn="r">
              <a:defRPr>
                <a:latin typeface="Times New Roman"/>
                <a:ea typeface="Times New Roman"/>
                <a:cs typeface="Times New Roman"/>
                <a:sym typeface="Times New Roman"/>
              </a:defRPr>
            </a:pPr>
            <a:r>
              <a:t>Кафедры-клиники стоматологии ИПО</a:t>
            </a:r>
            <a:endParaRPr>
              <a:latin typeface="Arial"/>
              <a:ea typeface="Arial"/>
              <a:cs typeface="Arial"/>
              <a:sym typeface="Arial"/>
            </a:endParaRPr>
          </a:p>
          <a:p>
            <a:pPr algn="r">
              <a:defRPr>
                <a:latin typeface="Times New Roman"/>
                <a:ea typeface="Times New Roman"/>
                <a:cs typeface="Times New Roman"/>
                <a:sym typeface="Times New Roman"/>
              </a:defRPr>
            </a:pPr>
            <a:r>
              <a:t>По специальности "стоматология ортопедическая"</a:t>
            </a:r>
            <a:endParaRPr>
              <a:latin typeface="Arial"/>
              <a:ea typeface="Arial"/>
              <a:cs typeface="Arial"/>
              <a:sym typeface="Arial"/>
            </a:endParaRPr>
          </a:p>
          <a:p>
            <a:pPr algn="r">
              <a:defRPr>
                <a:latin typeface="Times New Roman"/>
                <a:ea typeface="Times New Roman"/>
                <a:cs typeface="Times New Roman"/>
                <a:sym typeface="Times New Roman"/>
              </a:defRPr>
            </a:pPr>
            <a:r>
              <a:t>Попцов Михаил Валерьевич</a:t>
            </a:r>
            <a:br/>
          </a:p>
        </p:txBody>
      </p:sp>
      <p:sp>
        <p:nvSpPr>
          <p:cNvPr id="116" name="TextBox 1"/>
          <p:cNvSpPr txBox="1"/>
          <p:nvPr/>
        </p:nvSpPr>
        <p:spPr>
          <a:xfrm>
            <a:off x="5169577" y="6132362"/>
            <a:ext cx="288032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Красноярск 2018г.</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Прямоугольник 1"/>
          <p:cNvSpPr txBox="1"/>
          <p:nvPr/>
        </p:nvSpPr>
        <p:spPr>
          <a:xfrm>
            <a:off x="0" y="381230"/>
            <a:ext cx="6096000" cy="5234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3200" u="sng"/>
            </a:pPr>
            <a:r>
              <a:t>Материалы</a:t>
            </a:r>
          </a:p>
          <a:p>
            <a:pPr>
              <a:defRPr sz="2000"/>
            </a:pPr>
          </a:p>
          <a:p>
            <a:pPr>
              <a:defRPr sz="2000"/>
            </a:pPr>
            <a:r>
              <a:t>Винировые накладки изготавливают из разных материалов, наибольшей популярностью пользуются керамика и композитные материалы.</a:t>
            </a:r>
          </a:p>
          <a:p>
            <a:pPr>
              <a:defRPr sz="2000"/>
            </a:pPr>
          </a:p>
          <a:p>
            <a:pPr>
              <a:defRPr sz="2000">
                <a:solidFill>
                  <a:srgbClr val="203864"/>
                </a:solidFill>
              </a:defRPr>
            </a:pPr>
            <a:r>
              <a:t>Выбор материала – один из важнейших этапов изготовления виниров.</a:t>
            </a:r>
          </a:p>
          <a:p>
            <a:pPr>
              <a:defRPr sz="2000">
                <a:solidFill>
                  <a:srgbClr val="203864"/>
                </a:solidFill>
              </a:defRPr>
            </a:pPr>
            <a:r>
              <a:t>Для изготовления конструкций прямым методом используют современные композит-</a:t>
            </a:r>
          </a:p>
          <a:p>
            <a:pPr>
              <a:defRPr sz="2000">
                <a:solidFill>
                  <a:srgbClr val="203864"/>
                </a:solidFill>
              </a:defRPr>
            </a:pPr>
            <a:r>
              <a:t>ные материалы.</a:t>
            </a:r>
          </a:p>
          <a:p>
            <a:pPr>
              <a:defRPr sz="2000"/>
            </a:pPr>
          </a:p>
          <a:p>
            <a:pPr>
              <a:defRPr sz="2000"/>
            </a:pPr>
            <a:r>
              <a:t>При этом лучше всего отдавать предпочтение таким материалам, которые являются наиболее надежными: не подвержены истиранию, цветостойкие, имеют широкий диапазон цветовой гаммы, хорошо полируются.</a:t>
            </a:r>
          </a:p>
        </p:txBody>
      </p:sp>
      <p:pic>
        <p:nvPicPr>
          <p:cNvPr id="154" name="Рисунок 2" descr="Рисунок 2"/>
          <p:cNvPicPr>
            <a:picLocks noChangeAspect="1"/>
          </p:cNvPicPr>
          <p:nvPr/>
        </p:nvPicPr>
        <p:blipFill>
          <a:blip r:embed="rId2">
            <a:extLst/>
          </a:blip>
          <a:stretch>
            <a:fillRect/>
          </a:stretch>
        </p:blipFill>
        <p:spPr>
          <a:xfrm>
            <a:off x="5867400" y="580480"/>
            <a:ext cx="6324600" cy="2371726"/>
          </a:xfrm>
          <a:prstGeom prst="rect">
            <a:avLst/>
          </a:prstGeom>
          <a:ln w="12700">
            <a:miter lim="400000"/>
          </a:ln>
        </p:spPr>
      </p:pic>
      <p:pic>
        <p:nvPicPr>
          <p:cNvPr id="155" name="Рисунок 3" descr="Рисунок 3"/>
          <p:cNvPicPr>
            <a:picLocks noChangeAspect="1"/>
          </p:cNvPicPr>
          <p:nvPr/>
        </p:nvPicPr>
        <p:blipFill>
          <a:blip r:embed="rId3">
            <a:extLst/>
          </a:blip>
          <a:stretch>
            <a:fillRect/>
          </a:stretch>
        </p:blipFill>
        <p:spPr>
          <a:xfrm>
            <a:off x="5867400" y="2952205"/>
            <a:ext cx="6324600" cy="344978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Прямоугольник 1"/>
          <p:cNvSpPr txBox="1"/>
          <p:nvPr/>
        </p:nvSpPr>
        <p:spPr>
          <a:xfrm>
            <a:off x="0" y="1113401"/>
            <a:ext cx="12192000" cy="491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u="sng"/>
            </a:pPr>
            <a:r>
              <a:t>Керамические виниры</a:t>
            </a:r>
          </a:p>
          <a:p>
            <a:pPr/>
          </a:p>
          <a:p>
            <a:pPr/>
            <a:r>
              <a:t>Керамические виниры изготавливают лабораторным </a:t>
            </a:r>
          </a:p>
          <a:p>
            <a:pPr/>
            <a:r>
              <a:t>способом. Сначала врач препарирует (обтачивает) зуб, </a:t>
            </a:r>
          </a:p>
          <a:p>
            <a:pPr/>
            <a:r>
              <a:t>затем получает оттиск зубов, который отправляется в </a:t>
            </a:r>
          </a:p>
          <a:p>
            <a:pPr/>
            <a:r>
              <a:t>зуботехническую лабораторию. После этого на </a:t>
            </a:r>
          </a:p>
          <a:p>
            <a:pPr/>
            <a:r>
              <a:t>препарированный зуб фиксируется временный винир. </a:t>
            </a:r>
          </a:p>
          <a:p>
            <a:pPr/>
            <a:r>
              <a:t>В зуботехнической лаборатории в это время изготовляют </a:t>
            </a:r>
          </a:p>
          <a:p>
            <a:pPr/>
            <a:r>
              <a:t>уже постоянный винир либо методом наслоения </a:t>
            </a:r>
          </a:p>
          <a:p>
            <a:pPr/>
            <a:r>
              <a:t>керамических порошков (классический метод), либо </a:t>
            </a:r>
          </a:p>
          <a:p>
            <a:pPr/>
            <a:r>
              <a:t>методом литья под давлением (пресс-керамика), либо методом фрезерования из цельных блоков, например, литий дисиликатного блока. Затем зубной техник его раскрашивает специальными красками, под цвет рядом стоящих зубов. После этого постоянный винир фиксируется на зубе специальным цементом.</a:t>
            </a:r>
          </a:p>
          <a:p>
            <a:pPr/>
          </a:p>
          <a:p>
            <a:pPr/>
            <a:r>
              <a:t>Лабораторное изготовление виниров используют, если собираются улучшать значительное количество зубов. Керамическим винирам присуща большая прочность и долговечность, на таких винирах можно воссоздать все особенности конкретного зуба. Немаловажен и тот факт, что керамические виниры с течением времени не меняют своего первоначального цвета, в отличие от композитных виниров.</a:t>
            </a:r>
          </a:p>
        </p:txBody>
      </p:sp>
      <p:sp>
        <p:nvSpPr>
          <p:cNvPr id="158" name="Прямоугольник 2"/>
          <p:cNvSpPr/>
          <p:nvPr/>
        </p:nvSpPr>
        <p:spPr>
          <a:xfrm>
            <a:off x="-1" y="422756"/>
            <a:ext cx="6255183" cy="529591"/>
          </a:xfrm>
          <a:prstGeom prst="rect">
            <a:avLst/>
          </a:prstGeom>
          <a:gradFill>
            <a:gsLst>
              <a:gs pos="0">
                <a:schemeClr val="accent1">
                  <a:hueOff val="198858"/>
                  <a:satOff val="-2084"/>
                  <a:lumOff val="20614"/>
                </a:schemeClr>
              </a:gs>
              <a:gs pos="50000">
                <a:srgbClr val="A1C1E5"/>
              </a:gs>
              <a:gs pos="100000">
                <a:schemeClr val="accent1">
                  <a:hueOff val="173799"/>
                  <a:satOff val="1446"/>
                  <a:lumOff val="13545"/>
                </a:schemeClr>
              </a:gs>
            </a:gsLst>
            <a:lin ang="5400000"/>
          </a:gradFill>
          <a:ln w="6350">
            <a:solidFill>
              <a:schemeClr val="accent1"/>
            </a:solidFill>
            <a:miter/>
          </a:ln>
          <a:extLst>
            <a:ext uri="{C572A759-6A51-4108-AA02-DFA0A04FC94B}">
              <ma14:wrappingTextBoxFlag xmlns:ma14="http://schemas.microsoft.com/office/mac/drawingml/2011/main" val="1"/>
            </a:ext>
          </a:extLst>
        </p:spPr>
        <p:txBody>
          <a:bodyPr wrap="none" lIns="45719" rIns="45719">
            <a:spAutoFit/>
          </a:bodyPr>
          <a:lstStyle>
            <a:lvl1pPr>
              <a:defRPr b="1" sz="2800" u="sng">
                <a:solidFill>
                  <a:srgbClr val="636363"/>
                </a:solidFill>
                <a:latin typeface="+mn-lt"/>
                <a:ea typeface="+mn-ea"/>
                <a:cs typeface="+mn-cs"/>
                <a:sym typeface="Helvetica"/>
              </a:defRPr>
            </a:lvl1pPr>
          </a:lstStyle>
          <a:p>
            <a:pPr/>
            <a:r>
              <a:t>Техника и методика изготовления</a:t>
            </a:r>
          </a:p>
        </p:txBody>
      </p:sp>
      <p:pic>
        <p:nvPicPr>
          <p:cNvPr id="159" name="Рисунок 3" descr="Рисунок 3"/>
          <p:cNvPicPr>
            <a:picLocks noChangeAspect="1"/>
          </p:cNvPicPr>
          <p:nvPr/>
        </p:nvPicPr>
        <p:blipFill>
          <a:blip r:embed="rId2">
            <a:extLst/>
          </a:blip>
          <a:stretch>
            <a:fillRect/>
          </a:stretch>
        </p:blipFill>
        <p:spPr>
          <a:xfrm>
            <a:off x="6331979" y="0"/>
            <a:ext cx="5963052" cy="389273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Прямоугольник 1"/>
          <p:cNvSpPr txBox="1"/>
          <p:nvPr/>
        </p:nvSpPr>
        <p:spPr>
          <a:xfrm>
            <a:off x="0" y="423035"/>
            <a:ext cx="12192000" cy="5895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3200" u="sng">
                <a:solidFill>
                  <a:srgbClr val="203864"/>
                </a:solidFill>
              </a:defRPr>
            </a:pPr>
            <a:r>
              <a:t>Композитные виниры</a:t>
            </a:r>
          </a:p>
          <a:p>
            <a:pPr>
              <a:defRPr sz="2400"/>
            </a:pPr>
          </a:p>
          <a:p>
            <a:pPr>
              <a:defRPr sz="2400"/>
            </a:pPr>
            <a:r>
              <a:t>Для того чтобы установить </a:t>
            </a:r>
          </a:p>
          <a:p>
            <a:pPr>
              <a:defRPr sz="2400"/>
            </a:pPr>
            <a:r>
              <a:t>композитный винир, врач </a:t>
            </a:r>
          </a:p>
          <a:p>
            <a:pPr>
              <a:defRPr sz="2400"/>
            </a:pPr>
            <a:r>
              <a:t>стачивает тонкий слой эмали, </a:t>
            </a:r>
          </a:p>
          <a:p>
            <a:pPr>
              <a:defRPr sz="2400"/>
            </a:pPr>
            <a:r>
              <a:t>далее, используя адгезионные </a:t>
            </a:r>
          </a:p>
          <a:p>
            <a:pPr>
              <a:defRPr sz="2400"/>
            </a:pPr>
            <a:r>
              <a:t>системы, наслаивают композит-</a:t>
            </a:r>
          </a:p>
          <a:p>
            <a:pPr>
              <a:defRPr sz="2400"/>
            </a:pPr>
            <a:r>
              <a:t>ный пломбировочный </a:t>
            </a:r>
          </a:p>
          <a:p>
            <a:pPr>
              <a:defRPr sz="2400"/>
            </a:pPr>
            <a:r>
              <a:t>материал. Изготавливаются такие виниры в полости рта и служат от 3 до 5 лет. Чаще такие виниры применяют, если хотят улучшить один или два зуба из общего ряда. А также их изготавливают лабораторным методом: после снятия оттиска получают модель, затем моделируют винир и далее его полимеризуют в специальных полимеризационных печах. В клинике винир фиксируют на жидкотекучий композит. Преимуществом данного метода, в сравнение с прямыми винирами, является более полная полимеризация композита и, как следствие, его усиленная прочность.</a:t>
            </a:r>
          </a:p>
        </p:txBody>
      </p:sp>
      <p:pic>
        <p:nvPicPr>
          <p:cNvPr id="162" name="Рисунок 2" descr="Рисунок 2"/>
          <p:cNvPicPr>
            <a:picLocks noChangeAspect="1"/>
          </p:cNvPicPr>
          <p:nvPr/>
        </p:nvPicPr>
        <p:blipFill>
          <a:blip r:embed="rId2">
            <a:extLst/>
          </a:blip>
          <a:stretch>
            <a:fillRect/>
          </a:stretch>
        </p:blipFill>
        <p:spPr>
          <a:xfrm>
            <a:off x="4752304" y="423036"/>
            <a:ext cx="7439697" cy="300563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Прямоугольник 1"/>
          <p:cNvSpPr txBox="1"/>
          <p:nvPr/>
        </p:nvSpPr>
        <p:spPr>
          <a:xfrm>
            <a:off x="0" y="367939"/>
            <a:ext cx="12192000" cy="562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3200" u="sng">
                <a:solidFill>
                  <a:srgbClr val="203864"/>
                </a:solidFill>
              </a:defRPr>
            </a:pPr>
            <a:r>
              <a:t>Люминиры</a:t>
            </a:r>
          </a:p>
          <a:p>
            <a:pPr/>
          </a:p>
          <a:p>
            <a:pPr/>
            <a:r>
              <a:t>Компания Cerinate </a:t>
            </a:r>
          </a:p>
          <a:p>
            <a:pPr/>
            <a:r>
              <a:t>(США) разрабатывала </a:t>
            </a:r>
          </a:p>
          <a:p>
            <a:pPr/>
            <a:r>
              <a:t>технологию керамичес</a:t>
            </a:r>
          </a:p>
          <a:p>
            <a:pPr/>
            <a:r>
              <a:t>ких виниров, которые </a:t>
            </a:r>
          </a:p>
          <a:p>
            <a:pPr/>
            <a:r>
              <a:t>должны были фиксирова</a:t>
            </a:r>
          </a:p>
          <a:p>
            <a:pPr/>
            <a:r>
              <a:t>ться на зубе без </a:t>
            </a:r>
          </a:p>
          <a:p>
            <a:pPr/>
            <a:r>
              <a:t>предварительного его </a:t>
            </a:r>
          </a:p>
          <a:p>
            <a:pPr/>
            <a:r>
              <a:t>обтачивания. Люминиры </a:t>
            </a:r>
          </a:p>
          <a:p>
            <a:pPr/>
            <a:r>
              <a:t>Cerinate — запатентованный </a:t>
            </a:r>
          </a:p>
          <a:p>
            <a:pPr/>
            <a:r>
              <a:t>продукт, изготавливаемый только в мастерской Cerinate, как утверждают создатели компании Cerinate расположенной в штате Калифорния, США. Но на самом деле это не так. Любой зубной техник может изготовить винир толщиной 0,2 мм и даже немного тоньше. Толщина люминира — от 0,2 мм и толще, и из-за отсутствия обточки, зубы не значительно визуально увеличиваются в объеме, это не очень заметно. Не известно ни одного случая, когда бы пациенту фиксировали люминиры без контурирования зубов. По своему смыслу — обычные виниры, только значительно дороже и со сроками изготовления от 24 дней. В инструкции по использованию — масса ограничений. Не рекомендуется применять в случаях "пятнистой" или разноцветной эмали, так как люминир прозрачный. По сути люминиры, являются попыткой придать обычному продукту уникальность за счет названия и места изготовления, но не уникальности технологии.</a:t>
            </a:r>
          </a:p>
        </p:txBody>
      </p:sp>
      <p:pic>
        <p:nvPicPr>
          <p:cNvPr id="165" name="Рисунок 2" descr="Рисунок 2"/>
          <p:cNvPicPr>
            <a:picLocks noChangeAspect="1"/>
          </p:cNvPicPr>
          <p:nvPr/>
        </p:nvPicPr>
        <p:blipFill>
          <a:blip r:embed="rId2">
            <a:extLst/>
          </a:blip>
          <a:stretch>
            <a:fillRect/>
          </a:stretch>
        </p:blipFill>
        <p:spPr>
          <a:xfrm>
            <a:off x="3245475" y="367939"/>
            <a:ext cx="8946525" cy="332829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Прямоугольник 1"/>
          <p:cNvSpPr txBox="1"/>
          <p:nvPr/>
        </p:nvSpPr>
        <p:spPr>
          <a:xfrm>
            <a:off x="0" y="-1"/>
            <a:ext cx="12192000" cy="636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3200" u="sng">
                <a:solidFill>
                  <a:srgbClr val="203864"/>
                </a:solidFill>
              </a:defRPr>
            </a:pPr>
            <a:r>
              <a:t>Методы изготовления виниров можно систематизировать следующим образом:</a:t>
            </a:r>
          </a:p>
          <a:p>
            <a:pPr>
              <a:defRPr sz="2400"/>
            </a:pPr>
          </a:p>
          <a:p>
            <a:pPr marL="342900" indent="-342900">
              <a:buSzPct val="100000"/>
              <a:buFont typeface="Arial"/>
              <a:buChar char="•"/>
              <a:defRPr sz="2400"/>
            </a:pPr>
            <a:r>
              <a:t>Послойное нанесение. Изготовление винира производится на платиновой фольге, которая обжимается вокруг обточенного зуба на модели из гипса. Фольга удерживает керамическую массу, нанесенную на нее во время обжига в печи. Зубной техник наносит керамику и производит ее обжиг непосредственно на самой модели. Методика хороша тем, что позволяет снизить искажения и усадку, а также себестоимость технологии.</a:t>
            </a:r>
          </a:p>
          <a:p>
            <a:pPr marL="342900" indent="-342900">
              <a:buSzPct val="100000"/>
              <a:buFont typeface="Arial"/>
              <a:buChar char="•"/>
              <a:defRPr sz="2400"/>
            </a:pPr>
            <a:r>
              <a:t>Метод литья (инжекционного прессования). Моделирование накладок из воска производят на рабочей модели, после чего устанавливают на литник и запаковывают в специальную огнеупорную массу. В условиях вакуума при очень высокой температуре после выжигания воска из керамического или стеклянного блока под давлением формируют каркас. После прессования (отливки) готовые пластинки окрашивают в необходимый цвет. Данная методика упрощает процесс изготовления виниров и характеризуется высокой точностью и отличным краевым прилеганием.</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Рисунок 1" descr="Рисунок 1"/>
          <p:cNvPicPr>
            <a:picLocks noChangeAspect="1"/>
          </p:cNvPicPr>
          <p:nvPr/>
        </p:nvPicPr>
        <p:blipFill>
          <a:blip r:embed="rId2">
            <a:extLst/>
          </a:blip>
          <a:stretch>
            <a:fillRect/>
          </a:stretch>
        </p:blipFill>
        <p:spPr>
          <a:xfrm>
            <a:off x="4031086" y="815332"/>
            <a:ext cx="8198523" cy="5109643"/>
          </a:xfrm>
          <a:prstGeom prst="rect">
            <a:avLst/>
          </a:prstGeom>
          <a:ln w="12700">
            <a:miter lim="400000"/>
          </a:ln>
        </p:spPr>
      </p:pic>
      <p:sp>
        <p:nvSpPr>
          <p:cNvPr id="170" name="Прямоугольник 2"/>
          <p:cNvSpPr txBox="1"/>
          <p:nvPr/>
        </p:nvSpPr>
        <p:spPr>
          <a:xfrm>
            <a:off x="-1" y="-1"/>
            <a:ext cx="4340182" cy="6225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85750" indent="-285750">
              <a:buSzPct val="100000"/>
              <a:buFont typeface="Arial"/>
              <a:buChar char="•"/>
            </a:lvl1pPr>
          </a:lstStyle>
          <a:p>
            <a:pPr/>
            <a:r>
              <a:t>Компьютерное моделирование с применением CAD/CAM технологий. Преимущество данной технологии в том, что заготовка может быть отфрезерована, припасована и зафиксирована в одно посещение врача. Процесс фрезерования накладки занимает не более десяти минут. Конструкцию отпиливают от хвостовика, после чего припасовывают, полируют и наносят глазурь. Готовую конструкцию фиксируют на зубе самоотверждаемым материалом. Винир может быть изготовлен и дистанционно. Стоматолог, получает оптический оттиск с препарированного зуба и по электронной почте отправляет виртуальную модель во фрезировочный цех. После изготовления винира, его экспресс-почтой доставляют в клинику.</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Прямоугольник 1"/>
          <p:cNvSpPr txBox="1"/>
          <p:nvPr/>
        </p:nvSpPr>
        <p:spPr>
          <a:xfrm>
            <a:off x="0" y="265321"/>
            <a:ext cx="8757634" cy="578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3600" u="sng">
                <a:solidFill>
                  <a:srgbClr val="002060"/>
                </a:solidFill>
              </a:defRPr>
            </a:pPr>
            <a:r>
              <a:t>Особенности изготовления винира прямым методом</a:t>
            </a:r>
          </a:p>
          <a:p>
            <a:pPr>
              <a:defRPr sz="2400"/>
            </a:pPr>
          </a:p>
          <a:p>
            <a:pPr>
              <a:defRPr sz="2400"/>
            </a:pPr>
            <a:r>
              <a:t>Толщина конструкции, изготовленной прямым методом и изготовленного в лаборатории, существенно отличаются.</a:t>
            </a:r>
          </a:p>
          <a:p>
            <a:pPr>
              <a:defRPr sz="2400"/>
            </a:pPr>
          </a:p>
          <a:p>
            <a:pPr>
              <a:defRPr sz="2400"/>
            </a:pPr>
            <a:r>
              <a:t>Толщина винира, изготовленного прямым методом зависит от степени выраженности цвета зуба.</a:t>
            </a:r>
          </a:p>
          <a:p>
            <a:pPr>
              <a:defRPr sz="2400"/>
            </a:pPr>
            <a:r>
              <a:t>Чем светлее зуб, тем тоньше винир, и наоборот.</a:t>
            </a:r>
          </a:p>
          <a:p>
            <a:pPr>
              <a:defRPr sz="2400"/>
            </a:pPr>
            <a:r>
              <a:t>Следовательно, глубина обточки зуба определяется инди</a:t>
            </a:r>
          </a:p>
          <a:p>
            <a:pPr>
              <a:defRPr sz="2400"/>
            </a:pPr>
            <a:r>
              <a:t>видуально врачом и зависит от состояния зуба пациента.</a:t>
            </a:r>
          </a:p>
          <a:p>
            <a:pPr>
              <a:defRPr sz="2400"/>
            </a:pPr>
          </a:p>
          <a:p>
            <a:pPr>
              <a:defRPr sz="2400"/>
            </a:pPr>
            <a:r>
              <a:t>Преимущество винировой накладки, изготовленной прямым методом в том, что он изготавливается в день обращения к стоматологу, что очень удобно для пациентов.</a:t>
            </a:r>
          </a:p>
        </p:txBody>
      </p:sp>
      <p:pic>
        <p:nvPicPr>
          <p:cNvPr id="173" name="Рисунок 2" descr="Рисунок 2"/>
          <p:cNvPicPr>
            <a:picLocks noChangeAspect="1"/>
          </p:cNvPicPr>
          <p:nvPr/>
        </p:nvPicPr>
        <p:blipFill>
          <a:blip r:embed="rId2">
            <a:extLst/>
          </a:blip>
          <a:stretch>
            <a:fillRect/>
          </a:stretch>
        </p:blipFill>
        <p:spPr>
          <a:xfrm>
            <a:off x="8757632" y="267536"/>
            <a:ext cx="3431806" cy="1639642"/>
          </a:xfrm>
          <a:prstGeom prst="rect">
            <a:avLst/>
          </a:prstGeom>
          <a:ln w="12700">
            <a:miter lim="400000"/>
          </a:ln>
        </p:spPr>
      </p:pic>
      <p:pic>
        <p:nvPicPr>
          <p:cNvPr id="174" name="Рисунок 3" descr="Рисунок 3"/>
          <p:cNvPicPr>
            <a:picLocks noChangeAspect="1"/>
          </p:cNvPicPr>
          <p:nvPr/>
        </p:nvPicPr>
        <p:blipFill>
          <a:blip r:embed="rId3">
            <a:extLst/>
          </a:blip>
          <a:stretch>
            <a:fillRect/>
          </a:stretch>
        </p:blipFill>
        <p:spPr>
          <a:xfrm>
            <a:off x="8752113" y="1907176"/>
            <a:ext cx="3437325" cy="2403568"/>
          </a:xfrm>
          <a:prstGeom prst="rect">
            <a:avLst/>
          </a:prstGeom>
          <a:ln w="12700">
            <a:miter lim="400000"/>
          </a:ln>
        </p:spPr>
      </p:pic>
      <p:pic>
        <p:nvPicPr>
          <p:cNvPr id="175" name="Рисунок 4" descr="Рисунок 4"/>
          <p:cNvPicPr>
            <a:picLocks noChangeAspect="1"/>
          </p:cNvPicPr>
          <p:nvPr/>
        </p:nvPicPr>
        <p:blipFill>
          <a:blip r:embed="rId4">
            <a:extLst/>
          </a:blip>
          <a:stretch>
            <a:fillRect/>
          </a:stretch>
        </p:blipFill>
        <p:spPr>
          <a:xfrm>
            <a:off x="8752113" y="4310743"/>
            <a:ext cx="3437325" cy="195942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Прямоугольник 1"/>
          <p:cNvSpPr txBox="1"/>
          <p:nvPr/>
        </p:nvSpPr>
        <p:spPr>
          <a:xfrm>
            <a:off x="0" y="404027"/>
            <a:ext cx="6096000" cy="5895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3200" u="sng">
                <a:solidFill>
                  <a:srgbClr val="002060"/>
                </a:solidFill>
              </a:defRPr>
            </a:pPr>
            <a:r>
              <a:t>Изготовление и установка</a:t>
            </a:r>
          </a:p>
          <a:p>
            <a:pPr>
              <a:defRPr sz="2400"/>
            </a:pPr>
          </a:p>
          <a:p>
            <a:pPr>
              <a:defRPr sz="2400"/>
            </a:pPr>
            <a:r>
              <a:t>Виниры проходят следующие этапы изготовления и установки:</a:t>
            </a:r>
          </a:p>
          <a:p>
            <a:pPr>
              <a:defRPr sz="2400"/>
            </a:pPr>
          </a:p>
          <a:p>
            <a:pPr>
              <a:defRPr sz="2400"/>
            </a:pPr>
            <a:r>
              <a:t>Первичный прием пациента включает в себя, как правило, сбор анамнеза, выяснение жалоб, осмотр, инструментальное обследование зубов.</a:t>
            </a:r>
          </a:p>
          <a:p>
            <a:pPr>
              <a:defRPr sz="2400"/>
            </a:pPr>
          </a:p>
          <a:p>
            <a:pPr>
              <a:defRPr sz="2400"/>
            </a:pPr>
            <a:r>
              <a:t>Производится оценка состояния десен и налета.</a:t>
            </a:r>
          </a:p>
          <a:p>
            <a:pPr>
              <a:defRPr sz="2400"/>
            </a:pPr>
          </a:p>
          <a:p>
            <a:pPr>
              <a:defRPr sz="2400"/>
            </a:pPr>
            <a:r>
              <a:t>При необходимости проводятся рентгенологическое, лабораторные исследования.</a:t>
            </a:r>
          </a:p>
        </p:txBody>
      </p:sp>
      <p:pic>
        <p:nvPicPr>
          <p:cNvPr id="178" name="Рисунок 2" descr="Рисунок 2"/>
          <p:cNvPicPr>
            <a:picLocks noChangeAspect="1"/>
          </p:cNvPicPr>
          <p:nvPr/>
        </p:nvPicPr>
        <p:blipFill>
          <a:blip r:embed="rId2">
            <a:extLst/>
          </a:blip>
          <a:stretch>
            <a:fillRect/>
          </a:stretch>
        </p:blipFill>
        <p:spPr>
          <a:xfrm>
            <a:off x="6611983" y="404028"/>
            <a:ext cx="5029201" cy="3026665"/>
          </a:xfrm>
          <a:prstGeom prst="rect">
            <a:avLst/>
          </a:prstGeom>
          <a:ln w="12700">
            <a:miter lim="400000"/>
          </a:ln>
        </p:spPr>
      </p:pic>
      <p:pic>
        <p:nvPicPr>
          <p:cNvPr id="179" name="Рисунок 3" descr="Рисунок 3"/>
          <p:cNvPicPr>
            <a:picLocks noChangeAspect="1"/>
          </p:cNvPicPr>
          <p:nvPr/>
        </p:nvPicPr>
        <p:blipFill>
          <a:blip r:embed="rId3">
            <a:extLst/>
          </a:blip>
          <a:stretch>
            <a:fillRect/>
          </a:stretch>
        </p:blipFill>
        <p:spPr>
          <a:xfrm>
            <a:off x="6611984" y="3352800"/>
            <a:ext cx="5029201" cy="317598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Прямоугольник 1"/>
          <p:cNvSpPr txBox="1"/>
          <p:nvPr/>
        </p:nvSpPr>
        <p:spPr>
          <a:xfrm>
            <a:off x="1" y="1455313"/>
            <a:ext cx="5795492" cy="476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pPr>
            <a:r>
              <a:t>Пол, возраст, характер пациента.</a:t>
            </a:r>
          </a:p>
          <a:p>
            <a:pPr>
              <a:defRPr sz="2000"/>
            </a:pPr>
          </a:p>
          <a:p>
            <a:pPr>
              <a:defRPr sz="2000"/>
            </a:pPr>
            <a:r>
              <a:t>Производится оценка улыбки и формы лица.</a:t>
            </a:r>
          </a:p>
          <a:p>
            <a:pPr>
              <a:defRPr sz="2000"/>
            </a:pPr>
          </a:p>
          <a:p>
            <a:pPr>
              <a:defRPr sz="2000"/>
            </a:pPr>
            <a:r>
              <a:t>Изучается форма линии десневого края передней группы зубов пациента.</a:t>
            </a:r>
          </a:p>
          <a:p>
            <a:pPr>
              <a:defRPr sz="2000"/>
            </a:pPr>
          </a:p>
          <a:p>
            <a:pPr>
              <a:defRPr sz="2000"/>
            </a:pPr>
            <a:r>
              <a:t>Оценивается индивидуальные особенности зуба, форма, положение, расположение контактных пунктов, направление осей зубов.</a:t>
            </a:r>
          </a:p>
          <a:p>
            <a:pPr>
              <a:defRPr sz="2000"/>
            </a:pPr>
          </a:p>
          <a:p>
            <a:pPr>
              <a:defRPr sz="2000"/>
            </a:pPr>
            <a:r>
              <a:t>Измеряются исходные параметры реставрируемых и интактных зубов.</a:t>
            </a:r>
          </a:p>
          <a:p>
            <a:pPr>
              <a:defRPr sz="2000"/>
            </a:pPr>
          </a:p>
          <a:p>
            <a:pPr>
              <a:defRPr sz="2000"/>
            </a:pPr>
            <a:r>
              <a:t>Прогнозируется и рассчитывается </a:t>
            </a:r>
          </a:p>
          <a:p>
            <a:pPr>
              <a:defRPr sz="2000"/>
            </a:pPr>
            <a:r>
              <a:t>размер виниров.</a:t>
            </a:r>
          </a:p>
        </p:txBody>
      </p:sp>
      <p:sp>
        <p:nvSpPr>
          <p:cNvPr id="182" name="Прямоугольник 2"/>
          <p:cNvSpPr txBox="1"/>
          <p:nvPr/>
        </p:nvSpPr>
        <p:spPr>
          <a:xfrm>
            <a:off x="1343695" y="381849"/>
            <a:ext cx="9504610" cy="90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u="sng">
                <a:solidFill>
                  <a:srgbClr val="002060"/>
                </a:solidFill>
              </a:defRPr>
            </a:lvl1pPr>
          </a:lstStyle>
          <a:p>
            <a:pPr/>
            <a:r>
              <a:t>Следующим шагом является планирование, которое подразумевает исследование таких факторов, как:</a:t>
            </a:r>
          </a:p>
        </p:txBody>
      </p:sp>
      <p:pic>
        <p:nvPicPr>
          <p:cNvPr id="183" name="Рисунок 5" descr="Рисунок 5"/>
          <p:cNvPicPr>
            <a:picLocks noChangeAspect="1"/>
          </p:cNvPicPr>
          <p:nvPr/>
        </p:nvPicPr>
        <p:blipFill>
          <a:blip r:embed="rId2">
            <a:extLst/>
          </a:blip>
          <a:stretch>
            <a:fillRect/>
          </a:stretch>
        </p:blipFill>
        <p:spPr>
          <a:xfrm>
            <a:off x="5704170" y="1335955"/>
            <a:ext cx="6167027" cy="2275927"/>
          </a:xfrm>
          <a:prstGeom prst="rect">
            <a:avLst/>
          </a:prstGeom>
          <a:ln w="12700">
            <a:miter lim="400000"/>
          </a:ln>
        </p:spPr>
      </p:pic>
      <p:pic>
        <p:nvPicPr>
          <p:cNvPr id="184" name="Рисунок 6" descr="Рисунок 6"/>
          <p:cNvPicPr>
            <a:picLocks noChangeAspect="1"/>
          </p:cNvPicPr>
          <p:nvPr/>
        </p:nvPicPr>
        <p:blipFill>
          <a:blip r:embed="rId3">
            <a:extLst/>
          </a:blip>
          <a:stretch>
            <a:fillRect/>
          </a:stretch>
        </p:blipFill>
        <p:spPr>
          <a:xfrm>
            <a:off x="7144870" y="3611881"/>
            <a:ext cx="3376950" cy="1598759"/>
          </a:xfrm>
          <a:prstGeom prst="rect">
            <a:avLst/>
          </a:prstGeom>
          <a:ln w="12700">
            <a:miter lim="400000"/>
          </a:ln>
        </p:spPr>
      </p:pic>
      <p:sp>
        <p:nvSpPr>
          <p:cNvPr id="185" name="Прямоугольник 7"/>
          <p:cNvSpPr/>
          <p:nvPr/>
        </p:nvSpPr>
        <p:spPr>
          <a:xfrm>
            <a:off x="4945486" y="5210640"/>
            <a:ext cx="7246513" cy="1431291"/>
          </a:xfrm>
          <a:prstGeom prst="rect">
            <a:avLst/>
          </a:prstGeom>
          <a:gradFill>
            <a:gsLst>
              <a:gs pos="0">
                <a:schemeClr val="accent1">
                  <a:hueOff val="198858"/>
                  <a:satOff val="-2084"/>
                  <a:lumOff val="20614"/>
                </a:schemeClr>
              </a:gs>
              <a:gs pos="50000">
                <a:srgbClr val="A1C1E5"/>
              </a:gs>
              <a:gs pos="100000">
                <a:schemeClr val="accent1">
                  <a:hueOff val="173799"/>
                  <a:satOff val="1446"/>
                  <a:lumOff val="13545"/>
                </a:schemeClr>
              </a:gs>
            </a:gsLst>
            <a:lin ang="5400000"/>
          </a:gradFill>
          <a:ln w="6350">
            <a:solidFill>
              <a:schemeClr val="accent1"/>
            </a:solidFill>
            <a:miter/>
          </a:ln>
          <a:extLst>
            <a:ext uri="{C572A759-6A51-4108-AA02-DFA0A04FC94B}">
              <ma14:wrappingTextBoxFlag xmlns:ma14="http://schemas.microsoft.com/office/mac/drawingml/2011/main" val="1"/>
            </a:ext>
          </a:extLst>
        </p:spPr>
        <p:txBody>
          <a:bodyPr lIns="45719" rIns="45719">
            <a:spAutoFit/>
          </a:bodyPr>
          <a:lstStyle/>
          <a:p>
            <a:pPr algn="ctr">
              <a:defRPr b="1" i="1"/>
            </a:pPr>
            <a:r>
              <a:t>Демонстрация будущей реставрации на мониторе компьютера.</a:t>
            </a:r>
          </a:p>
          <a:p>
            <a:pPr algn="ctr">
              <a:defRPr b="1" i="1"/>
            </a:pPr>
            <a:r>
              <a:t>Перед началом проведения реставрации необходимо провести профессиональную чистку зубов и только после этого подбирать цвет изготавливаемых виниров.</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Прямоугольник 1"/>
          <p:cNvSpPr/>
          <p:nvPr/>
        </p:nvSpPr>
        <p:spPr>
          <a:xfrm>
            <a:off x="-1" y="231820"/>
            <a:ext cx="3027175" cy="504191"/>
          </a:xfrm>
          <a:prstGeom prst="rect">
            <a:avLst/>
          </a:prstGeom>
          <a:gradFill>
            <a:gsLst>
              <a:gs pos="0">
                <a:schemeClr val="accent1">
                  <a:hueOff val="198858"/>
                  <a:satOff val="-2084"/>
                  <a:lumOff val="20614"/>
                </a:schemeClr>
              </a:gs>
              <a:gs pos="50000">
                <a:srgbClr val="A1C1E5"/>
              </a:gs>
              <a:gs pos="100000">
                <a:schemeClr val="accent1">
                  <a:hueOff val="173799"/>
                  <a:satOff val="1446"/>
                  <a:lumOff val="13545"/>
                </a:schemeClr>
              </a:gs>
            </a:gsLst>
            <a:lin ang="5400000"/>
          </a:gradFill>
          <a:ln w="6350">
            <a:solidFill>
              <a:schemeClr val="accent1"/>
            </a:solidFill>
            <a:miter/>
          </a:ln>
          <a:extLst>
            <a:ext uri="{C572A759-6A51-4108-AA02-DFA0A04FC94B}">
              <ma14:wrappingTextBoxFlag xmlns:ma14="http://schemas.microsoft.com/office/mac/drawingml/2011/main" val="1"/>
            </a:ext>
          </a:extLst>
        </p:spPr>
        <p:txBody>
          <a:bodyPr wrap="none" lIns="45719" rIns="45719">
            <a:spAutoFit/>
          </a:bodyPr>
          <a:lstStyle>
            <a:lvl1pPr>
              <a:defRPr b="1" sz="2800" u="sng">
                <a:solidFill>
                  <a:srgbClr val="002060"/>
                </a:solidFill>
              </a:defRPr>
            </a:lvl1pPr>
          </a:lstStyle>
          <a:p>
            <a:pPr/>
            <a:r>
              <a:t>Этапы установки</a:t>
            </a:r>
          </a:p>
        </p:txBody>
      </p:sp>
      <p:sp>
        <p:nvSpPr>
          <p:cNvPr id="188" name="Прямоугольник 2"/>
          <p:cNvSpPr txBox="1"/>
          <p:nvPr/>
        </p:nvSpPr>
        <p:spPr>
          <a:xfrm>
            <a:off x="0" y="906893"/>
            <a:ext cx="7959143" cy="534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AutoNum type="arabicPeriod" startAt="1"/>
              <a:defRPr sz="2000"/>
            </a:pPr>
            <a:r>
              <a:t>Очищение поверхности зуба от налета. Применяются средства, которые не содержат масел и фтор.</a:t>
            </a:r>
          </a:p>
          <a:p>
            <a:pPr marL="457200" indent="-457200">
              <a:buSzPct val="100000"/>
              <a:buAutoNum type="arabicPeriod" startAt="1"/>
              <a:defRPr sz="2000"/>
            </a:pPr>
          </a:p>
          <a:p>
            <a:pPr marL="457200" indent="-457200">
              <a:buSzPct val="100000"/>
              <a:buAutoNum type="arabicPeriod" startAt="2"/>
              <a:defRPr sz="2000"/>
            </a:pPr>
            <a:r>
              <a:t>Подбор необходимого оттенка пломбировочного материала.</a:t>
            </a:r>
          </a:p>
          <a:p>
            <a:pPr marL="457200" indent="-457200">
              <a:buSzPct val="100000"/>
              <a:buAutoNum type="arabicPeriod" startAt="2"/>
              <a:defRPr sz="2000"/>
            </a:pPr>
          </a:p>
          <a:p>
            <a:pPr marL="457200" indent="-457200">
              <a:buSzPct val="100000"/>
              <a:buAutoNum type="arabicPeriod" startAt="3"/>
              <a:defRPr sz="2000"/>
            </a:pPr>
            <a:r>
              <a:t>Обточка передней поверхности зуба с предварительной анестезией. Снимается необходимое количество эмали с поверхности зуба. Глубина сошлифовки эмали зависит от толщины винировой накладки.</a:t>
            </a:r>
          </a:p>
          <a:p>
            <a:pPr marL="457200" indent="-457200">
              <a:buSzPct val="100000"/>
              <a:buAutoNum type="arabicPeriod" startAt="3"/>
              <a:defRPr sz="2000"/>
            </a:pPr>
          </a:p>
          <a:p>
            <a:pPr marL="457200" indent="-457200">
              <a:buSzPct val="100000"/>
              <a:buAutoNum type="arabicPeriod" startAt="4"/>
              <a:defRPr sz="2000"/>
            </a:pPr>
            <a:r>
              <a:t>Снятие слепков. Для снятия слепков зубов используют специальную ложку, на которую наносят специальную пасту, затем ложку прижимают к зубам до тех пор, пока масса не затвердеет.</a:t>
            </a:r>
          </a:p>
          <a:p>
            <a:pPr marL="457200" indent="-457200">
              <a:buSzPct val="100000"/>
              <a:buAutoNum type="arabicPeriod" startAt="4"/>
              <a:defRPr sz="2000"/>
            </a:pPr>
          </a:p>
          <a:p>
            <a:pPr marL="457200" indent="-457200">
              <a:buSzPct val="100000"/>
              <a:buAutoNum type="arabicPeriod" startAt="5"/>
              <a:defRPr sz="2000"/>
            </a:pPr>
            <a:r>
              <a:t>По полученным слепкам зубов в лаборатории отливают модель из гипса, чтобы получить точную копию зубов пациента.</a:t>
            </a:r>
          </a:p>
        </p:txBody>
      </p:sp>
      <p:pic>
        <p:nvPicPr>
          <p:cNvPr id="189" name="Рисунок 3" descr="Рисунок 3"/>
          <p:cNvPicPr>
            <a:picLocks noChangeAspect="1"/>
          </p:cNvPicPr>
          <p:nvPr/>
        </p:nvPicPr>
        <p:blipFill>
          <a:blip r:embed="rId2">
            <a:extLst/>
          </a:blip>
          <a:stretch>
            <a:fillRect/>
          </a:stretch>
        </p:blipFill>
        <p:spPr>
          <a:xfrm>
            <a:off x="8274229" y="312713"/>
            <a:ext cx="3174276" cy="2116184"/>
          </a:xfrm>
          <a:prstGeom prst="rect">
            <a:avLst/>
          </a:prstGeom>
          <a:ln w="12700">
            <a:miter lim="400000"/>
          </a:ln>
        </p:spPr>
      </p:pic>
      <p:pic>
        <p:nvPicPr>
          <p:cNvPr id="190" name="Рисунок 4" descr="Рисунок 4"/>
          <p:cNvPicPr>
            <a:picLocks noChangeAspect="1"/>
          </p:cNvPicPr>
          <p:nvPr/>
        </p:nvPicPr>
        <p:blipFill>
          <a:blip r:embed="rId3">
            <a:extLst/>
          </a:blip>
          <a:stretch>
            <a:fillRect/>
          </a:stretch>
        </p:blipFill>
        <p:spPr>
          <a:xfrm>
            <a:off x="8274229" y="2428518"/>
            <a:ext cx="3174276" cy="2115429"/>
          </a:xfrm>
          <a:prstGeom prst="rect">
            <a:avLst/>
          </a:prstGeom>
          <a:ln w="12700">
            <a:miter lim="400000"/>
          </a:ln>
        </p:spPr>
      </p:pic>
      <p:pic>
        <p:nvPicPr>
          <p:cNvPr id="191" name="Рисунок 5" descr="Рисунок 5"/>
          <p:cNvPicPr>
            <a:picLocks noChangeAspect="1"/>
          </p:cNvPicPr>
          <p:nvPr/>
        </p:nvPicPr>
        <p:blipFill>
          <a:blip r:embed="rId4">
            <a:extLst/>
          </a:blip>
          <a:stretch>
            <a:fillRect/>
          </a:stretch>
        </p:blipFill>
        <p:spPr>
          <a:xfrm>
            <a:off x="8274228" y="4543945"/>
            <a:ext cx="3174277" cy="199526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TextBox 1"/>
          <p:cNvSpPr txBox="1"/>
          <p:nvPr/>
        </p:nvSpPr>
        <p:spPr>
          <a:xfrm>
            <a:off x="-1" y="-1"/>
            <a:ext cx="10475497" cy="334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6600"/>
            </a:pPr>
            <a:r>
              <a:t>Цель.</a:t>
            </a:r>
          </a:p>
          <a:p>
            <a:pPr>
              <a:defRPr sz="4400"/>
            </a:pPr>
            <a:r>
              <a:t>Ознакомиться с понятием "виниры" и для чего они применяются.</a:t>
            </a:r>
            <a:endParaRPr sz="6600"/>
          </a:p>
        </p:txBody>
      </p:sp>
      <p:sp>
        <p:nvSpPr>
          <p:cNvPr id="119" name="TextBox 3"/>
          <p:cNvSpPr txBox="1"/>
          <p:nvPr/>
        </p:nvSpPr>
        <p:spPr>
          <a:xfrm>
            <a:off x="103322" y="3523148"/>
            <a:ext cx="12192001" cy="301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6600"/>
            </a:pPr>
            <a:r>
              <a:t>Задачи.</a:t>
            </a:r>
            <a:endParaRPr sz="4400"/>
          </a:p>
          <a:p>
            <a:pPr>
              <a:defRPr sz="4400"/>
            </a:pPr>
          </a:p>
          <a:p>
            <a:pPr>
              <a:defRPr sz="4400"/>
            </a:pPr>
            <a:r>
              <a:t>Изучить показания, типы и методику изготовления виниров.</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Прямоугольник 1"/>
          <p:cNvSpPr txBox="1"/>
          <p:nvPr/>
        </p:nvSpPr>
        <p:spPr>
          <a:xfrm>
            <a:off x="0" y="360609"/>
            <a:ext cx="8822030" cy="578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AutoNum type="arabicPeriod" startAt="1"/>
              <a:defRPr sz="2400"/>
            </a:pPr>
            <a:r>
              <a:t>Изготовление винира по отлитой гипсовой модели.</a:t>
            </a:r>
          </a:p>
          <a:p>
            <a:pPr marL="457200" indent="-457200">
              <a:buSzPct val="100000"/>
              <a:buAutoNum type="arabicPeriod" startAt="1"/>
              <a:defRPr sz="2400"/>
            </a:pPr>
          </a:p>
          <a:p>
            <a:pPr marL="457200" indent="-457200">
              <a:buSzPct val="100000"/>
              <a:buAutoNum type="arabicPeriod" startAt="2"/>
              <a:defRPr sz="2400"/>
            </a:pPr>
            <a:r>
              <a:t>После проведенного врачом препарирования зубов, непосредственно в кабинете изготавливается временный винир.</a:t>
            </a:r>
          </a:p>
          <a:p>
            <a:pPr marL="457200" indent="-457200">
              <a:buSzPct val="100000"/>
              <a:buAutoNum type="arabicPeriod" startAt="2"/>
              <a:defRPr sz="2400"/>
            </a:pPr>
          </a:p>
          <a:p>
            <a:pPr marL="457200" indent="-457200">
              <a:buSzPct val="100000"/>
              <a:buAutoNum type="arabicPeriod" startAt="3"/>
              <a:defRPr sz="2400"/>
            </a:pPr>
            <a:r>
              <a:t>Примерка готового винира после его изготовления. При необходимости производится подгонка, устраняются недостатки, проверяется прикус.</a:t>
            </a:r>
          </a:p>
          <a:p>
            <a:pPr marL="457200" indent="-457200">
              <a:buSzPct val="100000"/>
              <a:buAutoNum type="arabicPeriod" startAt="3"/>
              <a:defRPr sz="2400"/>
            </a:pPr>
          </a:p>
          <a:p>
            <a:pPr marL="457200" indent="-457200">
              <a:buSzPct val="100000"/>
              <a:buAutoNum type="arabicPeriod" startAt="4"/>
              <a:defRPr sz="2400"/>
            </a:pPr>
            <a:r>
              <a:t>Производится промывание зуба и винира под струей воды и высушивание воздухом. Затем, для повышения прочности фиксации пластинки к зубу, врач протравливает эмаль специальным гелем. Только после этого осуществляется фиксация винира к зубу с использованием специального цемента.</a:t>
            </a:r>
          </a:p>
        </p:txBody>
      </p:sp>
      <p:pic>
        <p:nvPicPr>
          <p:cNvPr id="194" name="Рисунок 2" descr="Рисунок 2"/>
          <p:cNvPicPr>
            <a:picLocks noChangeAspect="1"/>
          </p:cNvPicPr>
          <p:nvPr/>
        </p:nvPicPr>
        <p:blipFill>
          <a:blip r:embed="rId2">
            <a:extLst/>
          </a:blip>
          <a:stretch>
            <a:fillRect/>
          </a:stretch>
        </p:blipFill>
        <p:spPr>
          <a:xfrm>
            <a:off x="8822028" y="721216"/>
            <a:ext cx="3369972" cy="2241033"/>
          </a:xfrm>
          <a:prstGeom prst="rect">
            <a:avLst/>
          </a:prstGeom>
          <a:ln w="12700">
            <a:miter lim="400000"/>
          </a:ln>
        </p:spPr>
      </p:pic>
      <p:pic>
        <p:nvPicPr>
          <p:cNvPr id="195" name="Рисунок 3" descr="Рисунок 3"/>
          <p:cNvPicPr>
            <a:picLocks noChangeAspect="1"/>
          </p:cNvPicPr>
          <p:nvPr/>
        </p:nvPicPr>
        <p:blipFill>
          <a:blip r:embed="rId3">
            <a:extLst/>
          </a:blip>
          <a:stretch>
            <a:fillRect/>
          </a:stretch>
        </p:blipFill>
        <p:spPr>
          <a:xfrm>
            <a:off x="8535513" y="3361430"/>
            <a:ext cx="3656487" cy="269894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Прямоугольник 1"/>
          <p:cNvSpPr txBox="1"/>
          <p:nvPr/>
        </p:nvSpPr>
        <p:spPr>
          <a:xfrm>
            <a:off x="-1" y="1217946"/>
            <a:ext cx="9826582" cy="5057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pPr>
            <a:r>
              <a:t>Качественная обточка зуба перед покрытием его виниром требует применения современного высокофункционального стоматологического оборудования.</a:t>
            </a:r>
          </a:p>
          <a:p>
            <a:pPr>
              <a:defRPr sz="2000"/>
            </a:pPr>
          </a:p>
          <a:p>
            <a:pPr marL="285750" indent="-285750">
              <a:buSzPct val="100000"/>
              <a:buFont typeface="Arial"/>
              <a:buChar char="•"/>
              <a:defRPr sz="2000"/>
            </a:pPr>
            <a:r>
              <a:t>Установка для препарирования должна иметь водо-воздушное охлаждение, систему промывки наконечников, фиброоптическое устройство, скелер, вращение контрольной панели вокруг кресла на 270°, воздушно – водяной пистолет и блок управления на три наконечника.</a:t>
            </a:r>
          </a:p>
          <a:p>
            <a:pPr marL="285750" indent="-285750">
              <a:buSzPct val="100000"/>
              <a:buFont typeface="Arial"/>
              <a:buChar char="•"/>
              <a:defRPr sz="2000"/>
            </a:pPr>
          </a:p>
          <a:p>
            <a:pPr marL="285750" indent="-285750">
              <a:buSzPct val="100000"/>
              <a:buFont typeface="Arial"/>
              <a:buChar char="•"/>
              <a:defRPr sz="2000"/>
            </a:pPr>
            <a:r>
              <a:t>Плевательница должна быть оснащена аэровакуумной группой: пыле- и слюноотсосом, встроенной системой чистой воды.</a:t>
            </a:r>
          </a:p>
          <a:p>
            <a:pPr marL="285750" indent="-285750">
              <a:buSzPct val="100000"/>
              <a:buFont typeface="Arial"/>
              <a:buChar char="•"/>
              <a:defRPr sz="2000"/>
            </a:pPr>
          </a:p>
          <a:p>
            <a:pPr marL="285750" indent="-285750">
              <a:buSzPct val="100000"/>
              <a:buFont typeface="Arial"/>
              <a:buChar char="•"/>
              <a:defRPr sz="2000"/>
            </a:pPr>
            <a:r>
              <a:t>Наличие осветительного прибора – рефлектора, создающего однородное освещенное поле с четкостью границ.</a:t>
            </a:r>
          </a:p>
          <a:p>
            <a:pPr marL="285750" indent="-285750">
              <a:buSzPct val="100000"/>
              <a:buFont typeface="Arial"/>
              <a:buChar char="•"/>
              <a:defRPr sz="2000"/>
            </a:pPr>
          </a:p>
          <a:p>
            <a:pPr marL="285750" indent="-285750">
              <a:buSzPct val="100000"/>
              <a:buFont typeface="Arial"/>
              <a:buChar char="•"/>
              <a:defRPr sz="2000"/>
            </a:pPr>
            <a:r>
              <a:t>Оснащение стоматологического кресла бесшумным электромеханическим подъемником дает возможность проводить лечение больного в положении лежа в четыре руки.</a:t>
            </a:r>
          </a:p>
        </p:txBody>
      </p:sp>
      <p:sp>
        <p:nvSpPr>
          <p:cNvPr id="198" name="Прямоугольник 2"/>
          <p:cNvSpPr txBox="1"/>
          <p:nvPr/>
        </p:nvSpPr>
        <p:spPr>
          <a:xfrm>
            <a:off x="193182" y="383719"/>
            <a:ext cx="12192001"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200" u="sng">
                <a:solidFill>
                  <a:srgbClr val="002060"/>
                </a:solidFill>
              </a:defRPr>
            </a:lvl1pPr>
          </a:lstStyle>
          <a:p>
            <a:pPr/>
            <a:r>
              <a:t>Инструменты и оборудование для препарирования зуба</a:t>
            </a:r>
          </a:p>
        </p:txBody>
      </p:sp>
      <p:pic>
        <p:nvPicPr>
          <p:cNvPr id="199" name="Рисунок 3" descr="Рисунок 3"/>
          <p:cNvPicPr>
            <a:picLocks noChangeAspect="1"/>
          </p:cNvPicPr>
          <p:nvPr/>
        </p:nvPicPr>
        <p:blipFill>
          <a:blip r:embed="rId2">
            <a:extLst/>
          </a:blip>
          <a:stretch>
            <a:fillRect/>
          </a:stretch>
        </p:blipFill>
        <p:spPr>
          <a:xfrm>
            <a:off x="9826580" y="968494"/>
            <a:ext cx="2100133" cy="1974126"/>
          </a:xfrm>
          <a:prstGeom prst="rect">
            <a:avLst/>
          </a:prstGeom>
          <a:ln w="12700">
            <a:miter lim="400000"/>
          </a:ln>
        </p:spPr>
      </p:pic>
      <p:pic>
        <p:nvPicPr>
          <p:cNvPr id="200" name="Рисунок 4" descr="Рисунок 4"/>
          <p:cNvPicPr>
            <a:picLocks noChangeAspect="1"/>
          </p:cNvPicPr>
          <p:nvPr/>
        </p:nvPicPr>
        <p:blipFill>
          <a:blip r:embed="rId3">
            <a:extLst/>
          </a:blip>
          <a:stretch>
            <a:fillRect/>
          </a:stretch>
        </p:blipFill>
        <p:spPr>
          <a:xfrm>
            <a:off x="9826580" y="2942618"/>
            <a:ext cx="2100133" cy="1575100"/>
          </a:xfrm>
          <a:prstGeom prst="rect">
            <a:avLst/>
          </a:prstGeom>
          <a:ln w="12700">
            <a:miter lim="400000"/>
          </a:ln>
        </p:spPr>
      </p:pic>
      <p:pic>
        <p:nvPicPr>
          <p:cNvPr id="201" name="Рисунок 5" descr="Рисунок 5"/>
          <p:cNvPicPr>
            <a:picLocks noChangeAspect="1"/>
          </p:cNvPicPr>
          <p:nvPr/>
        </p:nvPicPr>
        <p:blipFill>
          <a:blip r:embed="rId4">
            <a:extLst/>
          </a:blip>
          <a:stretch>
            <a:fillRect/>
          </a:stretch>
        </p:blipFill>
        <p:spPr>
          <a:xfrm>
            <a:off x="9581057" y="4125364"/>
            <a:ext cx="2123263" cy="273263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TextBox 1"/>
          <p:cNvSpPr txBox="1"/>
          <p:nvPr/>
        </p:nvSpPr>
        <p:spPr>
          <a:xfrm>
            <a:off x="-1" y="-1"/>
            <a:ext cx="10475497" cy="106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600"/>
            </a:lvl1pPr>
          </a:lstStyle>
          <a:p>
            <a:pPr/>
            <a:r>
              <a:t>Заключение.</a:t>
            </a:r>
          </a:p>
        </p:txBody>
      </p:sp>
      <p:sp>
        <p:nvSpPr>
          <p:cNvPr id="204" name="TextBox 3"/>
          <p:cNvSpPr txBox="1"/>
          <p:nvPr/>
        </p:nvSpPr>
        <p:spPr>
          <a:xfrm>
            <a:off x="0" y="1107996"/>
            <a:ext cx="12192000" cy="397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400"/>
            </a:lvl1pPr>
          </a:lstStyle>
          <a:p>
            <a:pPr/>
            <a:r>
              <a:t>Изучив показания, типы и методику изготовления виниров, можно сделать вывод, что керамические виниры в случае корекции эстетических дефектов улыбки являются одним из оптимальных способов лечения.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TextBox 1"/>
          <p:cNvSpPr txBox="1"/>
          <p:nvPr/>
        </p:nvSpPr>
        <p:spPr>
          <a:xfrm>
            <a:off x="-1" y="-1"/>
            <a:ext cx="10475497" cy="106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600"/>
            </a:lvl1pPr>
          </a:lstStyle>
          <a:p>
            <a:pPr/>
            <a:r>
              <a:t>Список литературы</a:t>
            </a:r>
          </a:p>
        </p:txBody>
      </p:sp>
      <p:sp>
        <p:nvSpPr>
          <p:cNvPr id="207" name="TextBox 3"/>
          <p:cNvSpPr txBox="1"/>
          <p:nvPr/>
        </p:nvSpPr>
        <p:spPr>
          <a:xfrm>
            <a:off x="-1" y="1107996"/>
            <a:ext cx="11053013" cy="199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Адгезивные керамические реставрации передних зубов Паскаль Магне</a:t>
            </a:r>
          </a:p>
          <a:p>
            <a:pPr/>
            <a:r>
              <a:t>Керамические виниры. Искусство и наука - Гюрель Галип</a:t>
            </a:r>
          </a:p>
          <a:p>
            <a:pPr defTabSz="457200">
              <a:defRPr sz="1500">
                <a:solidFill>
                  <a:srgbClr val="333333"/>
                </a:solidFill>
                <a:latin typeface="+mn-lt"/>
                <a:ea typeface="+mn-ea"/>
                <a:cs typeface="+mn-cs"/>
                <a:sym typeface="Helvetica"/>
              </a:defRPr>
            </a:pPr>
            <a:r>
              <a:t>Ляшко А.А., Амоян Э.Ф., Артюшин М.С. ИЗГОТОВЛЕНИЕ ВИНИРОВ ИЗ МАССЫ IVOCLAR E-MAX // Международный журнал прикладных и фундаментальных исследований. – 2016. – № 11-4. – С. 718-719;</a:t>
            </a:r>
          </a:p>
          <a:p>
            <a:pPr defTabSz="457200">
              <a:defRPr sz="1500">
                <a:solidFill>
                  <a:srgbClr val="333333"/>
                </a:solidFill>
                <a:latin typeface="+mn-lt"/>
                <a:ea typeface="+mn-ea"/>
                <a:cs typeface="+mn-cs"/>
                <a:sym typeface="Helvetica"/>
              </a:defRPr>
            </a:pPr>
            <a:r>
              <a:rPr u="sng">
                <a:solidFill>
                  <a:srgbClr val="0563C1"/>
                </a:solidFill>
                <a:uFill>
                  <a:solidFill>
                    <a:srgbClr val="0563C1"/>
                  </a:solidFill>
                </a:uFill>
                <a:hlinkClick r:id="rId2" invalidUrl="" action="" tgtFrame="" tooltip="" history="1" highlightClick="0" endSnd="0"/>
              </a:rPr>
              <a:t>http://rep.bsmu.by/bitstream/handle/BSMU/1475/Виниры%20%28ламинаты%29.pdf?sequence=1&amp;isAllowed=y</a:t>
            </a:r>
          </a:p>
          <a:p>
            <a:pPr defTabSz="457200">
              <a:defRPr sz="1500">
                <a:solidFill>
                  <a:srgbClr val="333333"/>
                </a:solidFill>
                <a:latin typeface="+mn-lt"/>
                <a:ea typeface="+mn-ea"/>
                <a:cs typeface="+mn-cs"/>
                <a:sym typeface="Helvetica"/>
              </a:defRPr>
            </a:pPr>
            <a:r>
              <a:rPr u="sng">
                <a:solidFill>
                  <a:srgbClr val="0563C1"/>
                </a:solidFill>
                <a:uFill>
                  <a:solidFill>
                    <a:srgbClr val="0563C1"/>
                  </a:solidFill>
                </a:uFill>
                <a:hlinkClick r:id="rId3" invalidUrl="" action="" tgtFrame="" tooltip="" history="1" highlightClick="0" endSnd="0"/>
              </a:rPr>
              <a:t>http://stomatologs.ru/wp-content/uploads/2015/06/Галип-Гюрель-Керамические-виниры.pdf</a:t>
            </a:r>
          </a:p>
          <a:p>
            <a:pPr defTabSz="457200">
              <a:defRPr sz="1500">
                <a:solidFill>
                  <a:srgbClr val="333333"/>
                </a:solidFill>
                <a:latin typeface="+mn-lt"/>
                <a:ea typeface="+mn-ea"/>
                <a:cs typeface="+mn-cs"/>
                <a:sym typeface="Helvetica"/>
              </a:defRPr>
            </a:pPr>
            <a:r>
              <a:rPr u="sng">
                <a:solidFill>
                  <a:srgbClr val="0563C1"/>
                </a:solidFill>
                <a:uFill>
                  <a:solidFill>
                    <a:srgbClr val="0563C1"/>
                  </a:solidFill>
                </a:uFill>
                <a:hlinkClick r:id="rId4" invalidUrl="" action="" tgtFrame="" tooltip="" history="1" highlightClick="0" endSnd="0"/>
              </a:rPr>
              <a:t>https://dentalav.ru/Instruction/id_19/id_46/id_24/?file=/upload/file/1362.pdf&amp;name=Восковые%20виниры.pdf</a:t>
            </a:r>
          </a:p>
          <a:p>
            <a:pPr defTabSz="457200">
              <a:defRPr sz="1500">
                <a:solidFill>
                  <a:srgbClr val="333333"/>
                </a:solidFill>
                <a:latin typeface="+mn-lt"/>
                <a:ea typeface="+mn-ea"/>
                <a:cs typeface="+mn-cs"/>
                <a:sym typeface="Helvetica"/>
              </a:defRPr>
            </a:pPr>
            <a:r>
              <a:t>https://studfiles.net/preview/6204491/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Прямоугольник 1"/>
          <p:cNvSpPr txBox="1"/>
          <p:nvPr/>
        </p:nvSpPr>
        <p:spPr>
          <a:xfrm>
            <a:off x="1808505" y="3164551"/>
            <a:ext cx="7488943" cy="688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pc="600" sz="4000">
                <a:solidFill>
                  <a:srgbClr val="002060"/>
                </a:solidFill>
              </a:defRPr>
            </a:lvl1pPr>
          </a:lstStyle>
          <a:p>
            <a:pPr/>
            <a:r>
              <a:t>СПАСИБО ЗА ВНИМАНИЕ</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extBox 1"/>
          <p:cNvSpPr txBox="1"/>
          <p:nvPr/>
        </p:nvSpPr>
        <p:spPr>
          <a:xfrm>
            <a:off x="-1" y="-1"/>
            <a:ext cx="10475497" cy="106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600"/>
            </a:lvl1pPr>
          </a:lstStyle>
          <a:p>
            <a:pPr/>
            <a:r>
              <a:t>Введение. Актуальность.</a:t>
            </a:r>
          </a:p>
        </p:txBody>
      </p:sp>
      <p:sp>
        <p:nvSpPr>
          <p:cNvPr id="122" name="TextBox 2"/>
          <p:cNvSpPr txBox="1"/>
          <p:nvPr/>
        </p:nvSpPr>
        <p:spPr>
          <a:xfrm>
            <a:off x="-1" y="1107995"/>
            <a:ext cx="11983455" cy="307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lvl1pPr>
          </a:lstStyle>
          <a:p>
            <a:pPr/>
            <a:r>
              <a:t>В связи с развитием стоматологической помощи населению, потребность в эстетических работах возрастает. Одним из методов удовлетворения потребности населения в улучшения улыбки являются виниры.</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Заголовок 12"/>
          <p:cNvSpPr txBox="1"/>
          <p:nvPr>
            <p:ph type="title"/>
          </p:nvPr>
        </p:nvSpPr>
        <p:spPr>
          <a:xfrm>
            <a:off x="-2" y="1"/>
            <a:ext cx="12192003" cy="2215166"/>
          </a:xfrm>
          <a:prstGeom prst="rect">
            <a:avLst/>
          </a:prstGeom>
        </p:spPr>
        <p:txBody>
          <a:bodyPr/>
          <a:lstStyle/>
          <a:p>
            <a:pPr defTabSz="905255">
              <a:defRPr sz="2772" u="sng">
                <a:solidFill>
                  <a:srgbClr val="323232"/>
                </a:solidFill>
              </a:defRPr>
            </a:pPr>
            <a:r>
              <a:t>Виниры</a:t>
            </a:r>
            <a:r>
              <a:rPr sz="2475" u="none"/>
              <a:t> — это фарфоровые или композитные пластинки, замещающие внешний слой зубов. Они позволяют корректировать нарушения формы и цвета зуба, а также защищают зубы (например, при игре на духовых инструментах). В результате восстановленный зуб обретает прочность и не отличается от остальных. Виниры изготавливаются в соответствии с формой, цветом зубов пациента и его пожеланиями.</a:t>
            </a:r>
          </a:p>
        </p:txBody>
      </p:sp>
      <p:pic>
        <p:nvPicPr>
          <p:cNvPr id="125" name="Объект 2" descr="Объект 2"/>
          <p:cNvPicPr>
            <a:picLocks noChangeAspect="1"/>
          </p:cNvPicPr>
          <p:nvPr/>
        </p:nvPicPr>
        <p:blipFill>
          <a:blip r:embed="rId2">
            <a:extLst/>
          </a:blip>
          <a:stretch>
            <a:fillRect/>
          </a:stretch>
        </p:blipFill>
        <p:spPr>
          <a:xfrm>
            <a:off x="3714750" y="3105943"/>
            <a:ext cx="4762500" cy="17907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Заголовок 5"/>
          <p:cNvSpPr txBox="1"/>
          <p:nvPr>
            <p:ph type="title"/>
          </p:nvPr>
        </p:nvSpPr>
        <p:spPr>
          <a:xfrm>
            <a:off x="104748" y="106750"/>
            <a:ext cx="7493787" cy="3666760"/>
          </a:xfrm>
          <a:prstGeom prst="rect">
            <a:avLst/>
          </a:prstGeom>
        </p:spPr>
        <p:txBody>
          <a:bodyPr/>
          <a:lstStyle/>
          <a:p>
            <a:pPr>
              <a:defRPr sz="3900" u="sng">
                <a:solidFill>
                  <a:srgbClr val="323232"/>
                </a:solidFill>
              </a:defRPr>
            </a:pPr>
            <a:r>
              <a:t>Материалы и технология</a:t>
            </a:r>
            <a:br/>
            <a:br/>
            <a:r>
              <a:rPr sz="2700" u="none"/>
              <a:t>Виниры бывают различных видов — композитные и керамические. Композитные виниры можно изготовить прямым (в кресле стоматолога в одно посещение) и непрямым (с участием зуботехнической лаборатории) способами.</a:t>
            </a:r>
          </a:p>
        </p:txBody>
      </p:sp>
      <p:pic>
        <p:nvPicPr>
          <p:cNvPr id="128" name="Объект 2" descr="Объект 2"/>
          <p:cNvPicPr>
            <a:picLocks noChangeAspect="1"/>
          </p:cNvPicPr>
          <p:nvPr/>
        </p:nvPicPr>
        <p:blipFill>
          <a:blip r:embed="rId2">
            <a:extLst/>
          </a:blip>
          <a:stretch>
            <a:fillRect/>
          </a:stretch>
        </p:blipFill>
        <p:spPr>
          <a:xfrm>
            <a:off x="8174181" y="106748"/>
            <a:ext cx="3934348" cy="2862997"/>
          </a:xfrm>
          <a:prstGeom prst="rect">
            <a:avLst/>
          </a:prstGeom>
          <a:ln w="12700">
            <a:miter lim="400000"/>
          </a:ln>
        </p:spPr>
      </p:pic>
      <p:pic>
        <p:nvPicPr>
          <p:cNvPr id="129" name="Рисунок 3" descr="Рисунок 3"/>
          <p:cNvPicPr>
            <a:picLocks noChangeAspect="1"/>
          </p:cNvPicPr>
          <p:nvPr/>
        </p:nvPicPr>
        <p:blipFill>
          <a:blip r:embed="rId3">
            <a:extLst/>
          </a:blip>
          <a:stretch>
            <a:fillRect/>
          </a:stretch>
        </p:blipFill>
        <p:spPr>
          <a:xfrm>
            <a:off x="7287490" y="3061609"/>
            <a:ext cx="4821039" cy="3387250"/>
          </a:xfrm>
          <a:prstGeom prst="rect">
            <a:avLst/>
          </a:prstGeom>
          <a:ln w="12700">
            <a:miter lim="400000"/>
          </a:ln>
        </p:spPr>
      </p:pic>
      <p:pic>
        <p:nvPicPr>
          <p:cNvPr id="130" name="Рисунок 4" descr="Рисунок 4"/>
          <p:cNvPicPr>
            <a:picLocks noChangeAspect="1"/>
          </p:cNvPicPr>
          <p:nvPr/>
        </p:nvPicPr>
        <p:blipFill>
          <a:blip r:embed="rId4">
            <a:extLst/>
          </a:blip>
          <a:stretch>
            <a:fillRect/>
          </a:stretch>
        </p:blipFill>
        <p:spPr>
          <a:xfrm>
            <a:off x="658837" y="3720407"/>
            <a:ext cx="6129798" cy="272845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Заголовок 1"/>
          <p:cNvSpPr txBox="1"/>
          <p:nvPr>
            <p:ph type="title"/>
          </p:nvPr>
        </p:nvSpPr>
        <p:spPr>
          <a:xfrm>
            <a:off x="0" y="0"/>
            <a:ext cx="12192000" cy="3515932"/>
          </a:xfrm>
          <a:prstGeom prst="rect">
            <a:avLst/>
          </a:prstGeom>
        </p:spPr>
        <p:txBody>
          <a:bodyPr/>
          <a:lstStyle/>
          <a:p>
            <a:pPr defTabSz="758951">
              <a:defRPr sz="2656" u="sng">
                <a:solidFill>
                  <a:srgbClr val="323232"/>
                </a:solidFill>
              </a:defRPr>
            </a:pPr>
            <a:r>
              <a:t>Показания к применению </a:t>
            </a:r>
            <a:br/>
            <a:br/>
            <a:r>
              <a:rPr sz="3237" u="none"/>
              <a:t>Если у пациента есть щели и промежутки между зубами, искривлена форма зуба, клиновидный дефект, прогрессирующая стираемость зубов, имеется трещины и сколы зубной эмали, а также заметны пятна и потемнение на ее поверхности, то реставрация зубов винирами идеально решит все существующие эстетические задачи.</a:t>
            </a:r>
          </a:p>
        </p:txBody>
      </p:sp>
      <p:pic>
        <p:nvPicPr>
          <p:cNvPr id="133" name="Рисунок 5" descr="Рисунок 5"/>
          <p:cNvPicPr>
            <a:picLocks noChangeAspect="1"/>
          </p:cNvPicPr>
          <p:nvPr/>
        </p:nvPicPr>
        <p:blipFill>
          <a:blip r:embed="rId2">
            <a:extLst/>
          </a:blip>
          <a:stretch>
            <a:fillRect/>
          </a:stretch>
        </p:blipFill>
        <p:spPr>
          <a:xfrm>
            <a:off x="0" y="3515931"/>
            <a:ext cx="4122167" cy="3290285"/>
          </a:xfrm>
          <a:prstGeom prst="rect">
            <a:avLst/>
          </a:prstGeom>
          <a:ln w="12700">
            <a:miter lim="400000"/>
          </a:ln>
        </p:spPr>
      </p:pic>
      <p:pic>
        <p:nvPicPr>
          <p:cNvPr id="134" name="Рисунок 6" descr="Рисунок 6"/>
          <p:cNvPicPr>
            <a:picLocks noChangeAspect="1"/>
          </p:cNvPicPr>
          <p:nvPr/>
        </p:nvPicPr>
        <p:blipFill>
          <a:blip r:embed="rId3">
            <a:extLst/>
          </a:blip>
          <a:stretch>
            <a:fillRect/>
          </a:stretch>
        </p:blipFill>
        <p:spPr>
          <a:xfrm>
            <a:off x="4061238" y="3515931"/>
            <a:ext cx="4849625" cy="3290285"/>
          </a:xfrm>
          <a:prstGeom prst="rect">
            <a:avLst/>
          </a:prstGeom>
          <a:ln w="12700">
            <a:miter lim="400000"/>
          </a:ln>
        </p:spPr>
      </p:pic>
      <p:pic>
        <p:nvPicPr>
          <p:cNvPr id="135" name="Рисунок 7" descr="Рисунок 7"/>
          <p:cNvPicPr>
            <a:picLocks noChangeAspect="1"/>
          </p:cNvPicPr>
          <p:nvPr/>
        </p:nvPicPr>
        <p:blipFill>
          <a:blip r:embed="rId4">
            <a:extLst/>
          </a:blip>
          <a:stretch>
            <a:fillRect/>
          </a:stretch>
        </p:blipFill>
        <p:spPr>
          <a:xfrm>
            <a:off x="8849931" y="3515931"/>
            <a:ext cx="3342069" cy="334206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Прямоугольник 1"/>
          <p:cNvSpPr txBox="1"/>
          <p:nvPr/>
        </p:nvSpPr>
        <p:spPr>
          <a:xfrm>
            <a:off x="0" y="584331"/>
            <a:ext cx="7315201" cy="538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u="sng"/>
            </a:pPr>
            <a:r>
              <a:t>Достоинства</a:t>
            </a:r>
          </a:p>
          <a:p>
            <a:pPr/>
          </a:p>
          <a:p>
            <a:pPr>
              <a:defRPr sz="2400"/>
            </a:pPr>
          </a:p>
          <a:p>
            <a:pPr>
              <a:defRPr sz="2400"/>
            </a:pPr>
            <a:r>
              <a:t>Быстрота изготовления, в случае композитных виниров достаточно одного посещения.</a:t>
            </a:r>
          </a:p>
          <a:p>
            <a:pPr>
              <a:defRPr sz="2400"/>
            </a:pPr>
          </a:p>
          <a:p>
            <a:pPr>
              <a:defRPr sz="2400"/>
            </a:pPr>
            <a:r>
              <a:t>Долговечность, особенно при изготовлении керамических виниров.</a:t>
            </a:r>
          </a:p>
          <a:p>
            <a:pPr>
              <a:defRPr sz="2400"/>
            </a:pPr>
          </a:p>
          <a:p>
            <a:pPr>
              <a:defRPr sz="2400"/>
            </a:pPr>
            <a:r>
              <a:t>Отличная косметика за счёт отсутствия </a:t>
            </a:r>
          </a:p>
          <a:p>
            <a:pPr>
              <a:defRPr sz="2400"/>
            </a:pPr>
            <a:r>
              <a:t>металла и других непрозрачных материалов.</a:t>
            </a:r>
          </a:p>
          <a:p>
            <a:pPr>
              <a:defRPr sz="2400"/>
            </a:pPr>
          </a:p>
          <a:p>
            <a:pPr>
              <a:defRPr sz="2400"/>
            </a:pPr>
            <a:r>
              <a:t>Современная керамика прозрачна — она пропускает свет, так что зубы выглядят естественно.</a:t>
            </a:r>
          </a:p>
        </p:txBody>
      </p:sp>
      <p:pic>
        <p:nvPicPr>
          <p:cNvPr id="138" name="Рисунок 2" descr="Рисунок 2"/>
          <p:cNvPicPr>
            <a:picLocks noChangeAspect="1"/>
          </p:cNvPicPr>
          <p:nvPr/>
        </p:nvPicPr>
        <p:blipFill>
          <a:blip r:embed="rId2">
            <a:extLst/>
          </a:blip>
          <a:stretch>
            <a:fillRect/>
          </a:stretch>
        </p:blipFill>
        <p:spPr>
          <a:xfrm>
            <a:off x="7315200" y="0"/>
            <a:ext cx="4762501" cy="3695700"/>
          </a:xfrm>
          <a:prstGeom prst="rect">
            <a:avLst/>
          </a:prstGeom>
          <a:ln w="12700">
            <a:miter lim="400000"/>
          </a:ln>
        </p:spPr>
      </p:pic>
      <p:pic>
        <p:nvPicPr>
          <p:cNvPr id="139" name="Рисунок 3" descr="Рисунок 3"/>
          <p:cNvPicPr>
            <a:picLocks noChangeAspect="1"/>
          </p:cNvPicPr>
          <p:nvPr/>
        </p:nvPicPr>
        <p:blipFill>
          <a:blip r:embed="rId3">
            <a:extLst/>
          </a:blip>
          <a:stretch>
            <a:fillRect/>
          </a:stretch>
        </p:blipFill>
        <p:spPr>
          <a:xfrm>
            <a:off x="6560121" y="3695700"/>
            <a:ext cx="5517580" cy="309501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Прямоугольник 4"/>
          <p:cNvSpPr txBox="1"/>
          <p:nvPr/>
        </p:nvSpPr>
        <p:spPr>
          <a:xfrm>
            <a:off x="0" y="355885"/>
            <a:ext cx="6096000" cy="566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4000" u="sng"/>
            </a:pPr>
            <a:r>
              <a:t>Недостатка</a:t>
            </a:r>
          </a:p>
          <a:p>
            <a:pPr>
              <a:defRPr sz="2400"/>
            </a:pPr>
          </a:p>
          <a:p>
            <a:pPr marL="285750" indent="-285750">
              <a:buSzPct val="100000"/>
              <a:buFont typeface="Arial"/>
              <a:buChar char="•"/>
              <a:defRPr sz="2400"/>
            </a:pPr>
          </a:p>
          <a:p>
            <a:pPr marL="285750" indent="-285750">
              <a:buSzPct val="100000"/>
              <a:buFont typeface="Arial"/>
              <a:buChar char="•"/>
              <a:defRPr sz="2400"/>
            </a:pPr>
            <a:r>
              <a:t>Малая прочность, особенно композитных виниров.</a:t>
            </a:r>
          </a:p>
          <a:p>
            <a:pPr>
              <a:defRPr sz="2400"/>
            </a:pPr>
          </a:p>
          <a:p>
            <a:pPr marL="285750" indent="-285750">
              <a:buSzPct val="100000"/>
              <a:buFont typeface="Arial"/>
              <a:buChar char="•"/>
              <a:defRPr sz="2400"/>
            </a:pPr>
            <a:r>
              <a:t>Малая маскирующая способность при значительном изменении цвета зуба.</a:t>
            </a:r>
          </a:p>
          <a:p>
            <a:pPr>
              <a:defRPr sz="2400"/>
            </a:pPr>
          </a:p>
          <a:p>
            <a:pPr marL="285750" indent="-285750">
              <a:buSzPct val="100000"/>
              <a:buFont typeface="Arial"/>
              <a:buChar char="•"/>
              <a:defRPr sz="2400"/>
            </a:pPr>
            <a:r>
              <a:t>Высокая цена керамических виниров.</a:t>
            </a:r>
          </a:p>
          <a:p>
            <a:pPr>
              <a:defRPr sz="2400"/>
            </a:pPr>
          </a:p>
          <a:p>
            <a:pPr marL="285750" indent="-285750">
              <a:buSzPct val="100000"/>
              <a:buFont typeface="Arial"/>
              <a:buChar char="•"/>
              <a:defRPr sz="2400"/>
            </a:pPr>
            <a:r>
              <a:t>Обтачивание эмали необратимо. В случае полного снятия винира потребуется дополнительная реставрация зуба.</a:t>
            </a:r>
          </a:p>
        </p:txBody>
      </p:sp>
      <p:pic>
        <p:nvPicPr>
          <p:cNvPr id="142" name="Рисунок 5" descr="Рисунок 5"/>
          <p:cNvPicPr>
            <a:picLocks noChangeAspect="1"/>
          </p:cNvPicPr>
          <p:nvPr/>
        </p:nvPicPr>
        <p:blipFill>
          <a:blip r:embed="rId2">
            <a:extLst/>
          </a:blip>
          <a:stretch>
            <a:fillRect/>
          </a:stretch>
        </p:blipFill>
        <p:spPr>
          <a:xfrm>
            <a:off x="6812553" y="217599"/>
            <a:ext cx="2381251" cy="1933576"/>
          </a:xfrm>
          <a:prstGeom prst="rect">
            <a:avLst/>
          </a:prstGeom>
          <a:ln w="12700">
            <a:miter lim="400000"/>
          </a:ln>
        </p:spPr>
      </p:pic>
      <p:pic>
        <p:nvPicPr>
          <p:cNvPr id="143" name="Рисунок 6" descr="Рисунок 6"/>
          <p:cNvPicPr>
            <a:picLocks noChangeAspect="1"/>
          </p:cNvPicPr>
          <p:nvPr/>
        </p:nvPicPr>
        <p:blipFill>
          <a:blip r:embed="rId3">
            <a:extLst/>
          </a:blip>
          <a:stretch>
            <a:fillRect/>
          </a:stretch>
        </p:blipFill>
        <p:spPr>
          <a:xfrm>
            <a:off x="9193803" y="217601"/>
            <a:ext cx="2843466" cy="1933576"/>
          </a:xfrm>
          <a:prstGeom prst="rect">
            <a:avLst/>
          </a:prstGeom>
          <a:ln w="12700">
            <a:miter lim="400000"/>
          </a:ln>
        </p:spPr>
      </p:pic>
      <p:pic>
        <p:nvPicPr>
          <p:cNvPr id="144" name="Рисунок 7" descr="Рисунок 7"/>
          <p:cNvPicPr>
            <a:picLocks noChangeAspect="1"/>
          </p:cNvPicPr>
          <p:nvPr/>
        </p:nvPicPr>
        <p:blipFill>
          <a:blip r:embed="rId4">
            <a:extLst/>
          </a:blip>
          <a:stretch>
            <a:fillRect/>
          </a:stretch>
        </p:blipFill>
        <p:spPr>
          <a:xfrm>
            <a:off x="7348811" y="2151176"/>
            <a:ext cx="3689985" cy="2210146"/>
          </a:xfrm>
          <a:prstGeom prst="rect">
            <a:avLst/>
          </a:prstGeom>
          <a:ln w="12700">
            <a:miter lim="400000"/>
          </a:ln>
        </p:spPr>
      </p:pic>
      <p:pic>
        <p:nvPicPr>
          <p:cNvPr id="145" name="Рисунок 8" descr="Рисунок 8"/>
          <p:cNvPicPr>
            <a:picLocks noChangeAspect="1"/>
          </p:cNvPicPr>
          <p:nvPr/>
        </p:nvPicPr>
        <p:blipFill>
          <a:blip r:embed="rId5">
            <a:extLst/>
          </a:blip>
          <a:stretch>
            <a:fillRect/>
          </a:stretch>
        </p:blipFill>
        <p:spPr>
          <a:xfrm>
            <a:off x="8633459" y="4361322"/>
            <a:ext cx="3558541" cy="2274610"/>
          </a:xfrm>
          <a:prstGeom prst="rect">
            <a:avLst/>
          </a:prstGeom>
          <a:ln w="12700">
            <a:miter lim="400000"/>
          </a:ln>
        </p:spPr>
      </p:pic>
      <p:pic>
        <p:nvPicPr>
          <p:cNvPr id="146" name="Рисунок 9" descr="Рисунок 9"/>
          <p:cNvPicPr>
            <a:picLocks noChangeAspect="1"/>
          </p:cNvPicPr>
          <p:nvPr/>
        </p:nvPicPr>
        <p:blipFill>
          <a:blip r:embed="rId6">
            <a:extLst/>
          </a:blip>
          <a:stretch>
            <a:fillRect/>
          </a:stretch>
        </p:blipFill>
        <p:spPr>
          <a:xfrm>
            <a:off x="5889247" y="4361322"/>
            <a:ext cx="2681123" cy="227461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Прямоугольник 4"/>
          <p:cNvSpPr/>
          <p:nvPr/>
        </p:nvSpPr>
        <p:spPr>
          <a:xfrm>
            <a:off x="-1" y="388784"/>
            <a:ext cx="5951251" cy="707391"/>
          </a:xfrm>
          <a:prstGeom prst="rect">
            <a:avLst/>
          </a:prstGeom>
          <a:gradFill>
            <a:gsLst>
              <a:gs pos="0">
                <a:schemeClr val="accent1">
                  <a:hueOff val="198858"/>
                  <a:satOff val="-2084"/>
                  <a:lumOff val="20614"/>
                </a:schemeClr>
              </a:gs>
              <a:gs pos="50000">
                <a:srgbClr val="A1C1E5"/>
              </a:gs>
              <a:gs pos="100000">
                <a:schemeClr val="accent1">
                  <a:hueOff val="173799"/>
                  <a:satOff val="1446"/>
                  <a:lumOff val="13545"/>
                </a:schemeClr>
              </a:gs>
            </a:gsLst>
            <a:lin ang="5400000"/>
          </a:gradFill>
          <a:ln w="6350">
            <a:solidFill>
              <a:schemeClr val="accent1"/>
            </a:solidFill>
            <a:miter/>
          </a:ln>
          <a:extLst>
            <a:ext uri="{C572A759-6A51-4108-AA02-DFA0A04FC94B}">
              <ma14:wrappingTextBoxFlag xmlns:ma14="http://schemas.microsoft.com/office/mac/drawingml/2011/main" val="1"/>
            </a:ext>
          </a:extLst>
        </p:spPr>
        <p:txBody>
          <a:bodyPr wrap="none" lIns="45719" rIns="45719">
            <a:spAutoFit/>
          </a:bodyPr>
          <a:lstStyle>
            <a:lvl1pPr>
              <a:defRPr b="1" sz="4000">
                <a:solidFill>
                  <a:srgbClr val="2AA7DA"/>
                </a:solidFill>
                <a:latin typeface="+mn-lt"/>
                <a:ea typeface="+mn-ea"/>
                <a:cs typeface="+mn-cs"/>
                <a:sym typeface="Helvetica"/>
              </a:defRPr>
            </a:lvl1pPr>
          </a:lstStyle>
          <a:p>
            <a:pPr/>
            <a:r>
              <a:t>Изготовление виниров</a:t>
            </a:r>
          </a:p>
        </p:txBody>
      </p:sp>
      <p:sp>
        <p:nvSpPr>
          <p:cNvPr id="149" name="Прямоугольник 5"/>
          <p:cNvSpPr txBox="1"/>
          <p:nvPr/>
        </p:nvSpPr>
        <p:spPr>
          <a:xfrm>
            <a:off x="-1" y="1295836"/>
            <a:ext cx="7418231" cy="471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Для установки виниров потребуется, как минимум, два раза посетить стоматологическую клинику.</a:t>
            </a:r>
          </a:p>
          <a:p>
            <a:pPr>
              <a:defRPr sz="2400"/>
            </a:pPr>
          </a:p>
          <a:p>
            <a:pPr>
              <a:defRPr sz="2400"/>
            </a:pPr>
            <a:r>
              <a:t>При первом посещении врач подготовит зуб для установки накладки, снимет слепок, подберет необходимый цвет, в зависимости от цвета остальных зубов пациента, установит временный винир.</a:t>
            </a:r>
          </a:p>
          <a:p>
            <a:pPr>
              <a:defRPr sz="2400"/>
            </a:pPr>
          </a:p>
          <a:p>
            <a:pPr>
              <a:defRPr sz="2400"/>
            </a:pPr>
            <a:r>
              <a:t>Через одну – две недели потребуется второй визит пациента к стоматологу, во время которого врач проведет примерку изготовленного винира и зафиксирует его на зубе.</a:t>
            </a:r>
          </a:p>
        </p:txBody>
      </p:sp>
      <p:pic>
        <p:nvPicPr>
          <p:cNvPr id="150" name="Рисунок 6" descr="Рисунок 6"/>
          <p:cNvPicPr>
            <a:picLocks noChangeAspect="1"/>
          </p:cNvPicPr>
          <p:nvPr/>
        </p:nvPicPr>
        <p:blipFill>
          <a:blip r:embed="rId2">
            <a:extLst/>
          </a:blip>
          <a:stretch>
            <a:fillRect/>
          </a:stretch>
        </p:blipFill>
        <p:spPr>
          <a:xfrm>
            <a:off x="7418230" y="502275"/>
            <a:ext cx="4327303" cy="2884869"/>
          </a:xfrm>
          <a:prstGeom prst="rect">
            <a:avLst/>
          </a:prstGeom>
          <a:ln w="12700">
            <a:miter lim="400000"/>
          </a:ln>
        </p:spPr>
      </p:pic>
      <p:pic>
        <p:nvPicPr>
          <p:cNvPr id="151" name="Рисунок 7" descr="Рисунок 7"/>
          <p:cNvPicPr>
            <a:picLocks noChangeAspect="1"/>
          </p:cNvPicPr>
          <p:nvPr/>
        </p:nvPicPr>
        <p:blipFill>
          <a:blip r:embed="rId3">
            <a:extLst/>
          </a:blip>
          <a:stretch>
            <a:fillRect/>
          </a:stretch>
        </p:blipFill>
        <p:spPr>
          <a:xfrm>
            <a:off x="7633883" y="3549951"/>
            <a:ext cx="3895994" cy="284605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Тема Office">
  <a:themeElements>
    <a:clrScheme name="Тема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Тема Office">
      <a:majorFont>
        <a:latin typeface="Book Antiqua"/>
        <a:ea typeface="Book Antiqua"/>
        <a:cs typeface="Book Antiqua"/>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Тема Office">
  <a:themeElements>
    <a:clrScheme name="Тема Office">
      <a:dk1>
        <a:srgbClr val="595959"/>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Тема Office">
      <a:majorFont>
        <a:latin typeface="Book Antiqua"/>
        <a:ea typeface="Book Antiqua"/>
        <a:cs typeface="Book Antiqua"/>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