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7" r:id="rId2"/>
    <p:sldId id="337" r:id="rId3"/>
    <p:sldId id="258" r:id="rId4"/>
    <p:sldId id="259" r:id="rId5"/>
    <p:sldId id="260" r:id="rId6"/>
    <p:sldId id="261" r:id="rId7"/>
    <p:sldId id="262" r:id="rId8"/>
    <p:sldId id="263" r:id="rId9"/>
    <p:sldId id="304" r:id="rId10"/>
    <p:sldId id="305" r:id="rId11"/>
    <p:sldId id="306" r:id="rId12"/>
    <p:sldId id="264" r:id="rId13"/>
    <p:sldId id="265" r:id="rId14"/>
    <p:sldId id="307" r:id="rId15"/>
    <p:sldId id="308" r:id="rId16"/>
    <p:sldId id="309" r:id="rId17"/>
    <p:sldId id="310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80" r:id="rId32"/>
    <p:sldId id="279" r:id="rId33"/>
    <p:sldId id="281" r:id="rId34"/>
    <p:sldId id="282" r:id="rId35"/>
    <p:sldId id="283" r:id="rId36"/>
    <p:sldId id="284" r:id="rId37"/>
    <p:sldId id="285" r:id="rId38"/>
    <p:sldId id="335" r:id="rId39"/>
    <p:sldId id="334" r:id="rId40"/>
    <p:sldId id="286" r:id="rId41"/>
    <p:sldId id="287" r:id="rId42"/>
    <p:sldId id="288" r:id="rId43"/>
    <p:sldId id="289" r:id="rId44"/>
    <p:sldId id="292" r:id="rId45"/>
    <p:sldId id="295" r:id="rId46"/>
    <p:sldId id="298" r:id="rId47"/>
    <p:sldId id="299" r:id="rId48"/>
    <p:sldId id="30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31" r:id="rId63"/>
    <p:sldId id="332" r:id="rId64"/>
    <p:sldId id="301" r:id="rId65"/>
    <p:sldId id="302" r:id="rId66"/>
    <p:sldId id="336" r:id="rId67"/>
    <p:sldId id="303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888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C6C69-FC45-42F4-91C2-C2C0C6BBA571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107AC-0B45-4133-BEB4-42564AA89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256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C991A7-790D-4883-8A68-96257BC71824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6640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3441B6-22EA-42E4-B2E4-7BB5A4F0D781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7167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C46810-C01F-4EF0-8D7F-385B9E2C444B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5052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894A4-2381-4F5D-ABA8-51A00656BC8D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3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35C7F0-C214-4EEB-B217-4069C5179C13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7227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C8CF16-AEC1-4C0E-9F3D-5F935BB301C5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995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8D4D12-A5A4-4702-A640-8A958DFCE0CF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0612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86E5F9-740F-4E4A-ACB3-61096FEE5B62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95325"/>
            <a:ext cx="6081713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3" y="4343231"/>
            <a:ext cx="5481215" cy="41097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304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632541-CD03-45A9-AA98-B83B90B5B1D9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95325"/>
            <a:ext cx="6081713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3" y="4343231"/>
            <a:ext cx="5481215" cy="41097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0215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FEEDA1-85DB-466A-B34F-DAEA66268C6D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9586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FE81B1-9F66-4BE7-8680-AF638E6EF756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340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65A143-760C-4915-8C2B-ACBB4DFB5F50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9706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5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5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96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59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103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85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25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397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87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74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5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0E44E-67DF-4B98-8C66-842367EE4B52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22B6C-B2BC-444B-BA31-2A9B3AB4F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32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trud.krskstate.ru/professiograms/detail/6de3bbad-1abf-4349-abbf-7a861b17e982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krasgmu.ru/index.php?page%5bcommon%5d=elib&amp;cat=catalog&amp;res_id=76801" TargetMode="External"/><Relationship Id="rId3" Type="http://schemas.openxmlformats.org/officeDocument/2006/relationships/hyperlink" Target="http://krasgmu.ru/index.php?page%5bcommon%5d=elib&amp;cat=catalog&amp;res_id=72289" TargetMode="External"/><Relationship Id="rId7" Type="http://schemas.openxmlformats.org/officeDocument/2006/relationships/hyperlink" Target="http://krasgmu.ru/index.php?page%5bcommon%5d=elib&amp;cat=catalog&amp;res_id=64337" TargetMode="External"/><Relationship Id="rId2" Type="http://schemas.openxmlformats.org/officeDocument/2006/relationships/hyperlink" Target="http://krasgmu.ru/index.php?page%5bcommon%5d=elib&amp;cat=catalog&amp;res_id=506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rasgmu.ru/index.php?page%5bcommon%5d=elib&amp;cat=catalog&amp;res_id=64290" TargetMode="External"/><Relationship Id="rId5" Type="http://schemas.openxmlformats.org/officeDocument/2006/relationships/hyperlink" Target="http://krasgmu.ru/index.php?page%5bcommon%5d=elib&amp;cat=catalog&amp;res_id=52351" TargetMode="External"/><Relationship Id="rId4" Type="http://schemas.openxmlformats.org/officeDocument/2006/relationships/hyperlink" Target="http://krasgmu.ru/index.php?page%5bcommon%5d=elib&amp;cat=catalog&amp;res_id=31227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rutube.ru/tags/video/2332/" TargetMode="Externa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ocmp.belzdrav.ru/personal/tipografia.php?SECTION_ID=865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4018" y="3984613"/>
            <a:ext cx="8435280" cy="1510708"/>
          </a:xfr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Лекция № 7 для студентов 1 курса, обучающихся по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специальности 31.05.02 - Педиатрия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Канд. биол. наук, доцент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Гуров В.А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159500" y="523941"/>
            <a:ext cx="6798816" cy="72547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</a:rPr>
              <a:t>Кафедра педагогики и  психологии с курсом ПО</a:t>
            </a:r>
            <a:endParaRPr lang="ru-RU" sz="24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16" y="523941"/>
            <a:ext cx="1733624" cy="116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21150" y="2530488"/>
            <a:ext cx="874814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Основы психологии профессиональной деятельности </a:t>
            </a:r>
            <a:endParaRPr lang="ru-RU" sz="36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07208" y="6167061"/>
            <a:ext cx="2194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Красноярск 2023</a:t>
            </a:r>
          </a:p>
        </p:txBody>
      </p:sp>
      <p:pic>
        <p:nvPicPr>
          <p:cNvPr id="2" name="Picture 2" descr="Хороший врач-педиатр на вес золота? Педиатры Севастопол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6" y="290165"/>
            <a:ext cx="2276412" cy="22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64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865" y="260649"/>
            <a:ext cx="10890913" cy="6494993"/>
          </a:xfrm>
        </p:spPr>
        <p:txBody>
          <a:bodyPr>
            <a:noAutofit/>
          </a:bodyPr>
          <a:lstStyle/>
          <a:p>
            <a:pPr marL="0" indent="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Мотив деятельности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то, что побуждает ее, ради чего она осуществляется. В качестве мотива обычно выступает конкретная потребность, которая с помощью данной деятельности удовлетворяется.</a:t>
            </a:r>
          </a:p>
          <a:p>
            <a:pPr marL="0" indent="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Мотивы человеческой деятельности могут быть самыми разными; материальными, социальными, духовными. Тип деятельности обычно определяется по ее доминирующему мотиву.</a:t>
            </a:r>
          </a:p>
          <a:p>
            <a:pPr marL="0" indent="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В качестве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деятельности выступает ее продукт. Он может представлять собой реальный физический предмет, или не материальный – это знания, умения и навыки, творческий результат.</a:t>
            </a:r>
          </a:p>
          <a:p>
            <a:pPr marL="0" indent="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Предметом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деятельности называется то, с чем она непосредственно имеет дело. Так, например, предметом познавательной деятельности является информация, предметом учебной деятельности — знания, умения и навыки, предметом трудовой деятельности — создаваемый материальный продукт.</a:t>
            </a:r>
          </a:p>
        </p:txBody>
      </p:sp>
    </p:spTree>
    <p:extLst>
      <p:ext uri="{BB962C8B-B14F-4D97-AF65-F5344CB8AC3E}">
        <p14:creationId xmlns:p14="http://schemas.microsoft.com/office/powerpoint/2010/main" val="3430238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7104" y="529835"/>
            <a:ext cx="10877265" cy="6048671"/>
          </a:xfrm>
        </p:spPr>
        <p:txBody>
          <a:bodyPr>
            <a:noAutofit/>
          </a:bodyPr>
          <a:lstStyle/>
          <a:p>
            <a:pPr marL="0" indent="0">
              <a:lnSpc>
                <a:spcPts val="2500"/>
              </a:lnSpc>
              <a:spcBef>
                <a:spcPts val="600"/>
              </a:spcBef>
              <a:buNone/>
            </a:pPr>
            <a:r>
              <a:rPr lang="ru-RU" dirty="0"/>
              <a:t>4. Всякая деятельность имеет определенную структуру. В ней обычно выделяют действия и операции как основные составляющие деятельности</a:t>
            </a:r>
          </a:p>
          <a:p>
            <a:pPr marL="0" indent="0">
              <a:lnSpc>
                <a:spcPts val="2500"/>
              </a:lnSpc>
              <a:spcBef>
                <a:spcPts val="600"/>
              </a:spcBef>
              <a:buNone/>
            </a:pPr>
            <a:r>
              <a:rPr lang="ru-RU" b="1" dirty="0"/>
              <a:t>Действие</a:t>
            </a:r>
            <a:r>
              <a:rPr lang="ru-RU" dirty="0"/>
              <a:t> – часть деятельности, имеющую вполне самостоятельную, но частную, осознанную человеком цель.</a:t>
            </a: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ru-RU" b="1" dirty="0"/>
              <a:t>Операция</a:t>
            </a:r>
            <a:r>
              <a:rPr lang="ru-RU" dirty="0"/>
              <a:t> – способ осуществления действия. Сколько есть различных способов выполнения действия, столько можно выделить различных операций. Характер операции зависит от условий выполнения действия, от имеющихся у человека умений и навыков, от наличных инструментов и средств осуществления действия. Предпочитаемые человеком операции характеризуют его индивидуальный стиль деятельности.</a:t>
            </a: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ru-RU" dirty="0"/>
              <a:t>В качестве </a:t>
            </a:r>
            <a:r>
              <a:rPr lang="ru-RU" b="1" dirty="0"/>
              <a:t>средств </a:t>
            </a:r>
            <a:r>
              <a:rPr lang="ru-RU" dirty="0"/>
              <a:t>осуществления деятельности для человека выступают те инструменты, которыми он пользуется, выполняя те или иные действия и операции. Развитие средств деятельности ведет к ее совершенствованию, в результате чего деятельность становится более продуктивной и кач</a:t>
            </a:r>
            <a:r>
              <a:rPr lang="ru-RU" sz="2400" dirty="0"/>
              <a:t>ественной.</a:t>
            </a:r>
          </a:p>
        </p:txBody>
      </p:sp>
    </p:spTree>
    <p:extLst>
      <p:ext uri="{BB962C8B-B14F-4D97-AF65-F5344CB8AC3E}">
        <p14:creationId xmlns:p14="http://schemas.microsoft.com/office/powerpoint/2010/main" val="70441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4597" y="431960"/>
            <a:ext cx="8229600" cy="1143000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i="1" dirty="0"/>
              <a:t>Основные характеристики труда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9213" y="1772817"/>
            <a:ext cx="10373194" cy="4353347"/>
          </a:xfrm>
        </p:spPr>
        <p:txBody>
          <a:bodyPr/>
          <a:lstStyle/>
          <a:p>
            <a:pPr>
              <a:buNone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– это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целенаправленная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деятельность</a:t>
            </a:r>
          </a:p>
          <a:p>
            <a:pPr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– труд носит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орудийный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характер</a:t>
            </a:r>
          </a:p>
          <a:p>
            <a:pPr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– труд носит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общественный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характер</a:t>
            </a:r>
          </a:p>
          <a:p>
            <a:pPr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– материализуется в предмете труда, изменяя предмет, труд изменяет самого трудящегося человека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539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рудовое  поведение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289" y="539792"/>
            <a:ext cx="9920464" cy="5965176"/>
          </a:xfrm>
        </p:spPr>
      </p:pic>
      <p:sp>
        <p:nvSpPr>
          <p:cNvPr id="3" name="Прямоугольник 2"/>
          <p:cNvSpPr/>
          <p:nvPr/>
        </p:nvSpPr>
        <p:spPr>
          <a:xfrm>
            <a:off x="11376753" y="6274136"/>
            <a:ext cx="546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67225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91095"/>
            <a:ext cx="10515600" cy="844433"/>
          </a:xfrm>
        </p:spPr>
        <p:txBody>
          <a:bodyPr>
            <a:normAutofit/>
          </a:bodyPr>
          <a:lstStyle/>
          <a:p>
            <a:r>
              <a:rPr lang="ru-RU" sz="3200" b="1" dirty="0"/>
              <a:t>Классификации видов трудового поведения многообразны: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178200"/>
            <a:ext cx="10871579" cy="3318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1) в зависимости от субъектов трудового поведения, выделяют индивидуальное и коллективное трудовое поведение;</a:t>
            </a:r>
          </a:p>
          <a:p>
            <a:pPr marL="0" indent="0">
              <a:buNone/>
            </a:pPr>
            <a:r>
              <a:rPr lang="ru-RU" dirty="0"/>
              <a:t>2) в зависимости от производственной функции, выполняемой работником, выделяют: исполнительское и управленческое трудовое поведение;</a:t>
            </a:r>
          </a:p>
          <a:p>
            <a:pPr marL="0" indent="0">
              <a:buNone/>
            </a:pPr>
            <a:r>
              <a:rPr lang="ru-RU" dirty="0"/>
              <a:t>3) в зависимости от степени соответствия принятым нормам трудовое поведение может быть нормативным и не нормативным;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8948" y="419456"/>
            <a:ext cx="1071008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202124"/>
                </a:solidFill>
                <a:latin typeface="arial" panose="020B0604020202020204" pitchFamily="34" charset="0"/>
              </a:rPr>
              <a:t>Трудовое поведение</a:t>
            </a:r>
            <a:r>
              <a:rPr lang="ru-RU" sz="2600" dirty="0">
                <a:solidFill>
                  <a:srgbClr val="202124"/>
                </a:solidFill>
                <a:latin typeface="arial" panose="020B0604020202020204" pitchFamily="34" charset="0"/>
              </a:rPr>
              <a:t> – </a:t>
            </a:r>
            <a:r>
              <a:rPr lang="ru-RU" sz="2600" b="1" dirty="0">
                <a:solidFill>
                  <a:srgbClr val="202124"/>
                </a:solidFill>
                <a:latin typeface="arial" panose="020B0604020202020204" pitchFamily="34" charset="0"/>
              </a:rPr>
              <a:t>это</a:t>
            </a:r>
            <a:r>
              <a:rPr lang="ru-RU" sz="2600" dirty="0">
                <a:solidFill>
                  <a:srgbClr val="202124"/>
                </a:solidFill>
                <a:latin typeface="arial" panose="020B0604020202020204" pitchFamily="34" charset="0"/>
              </a:rPr>
              <a:t> сознательно регулируемый комплекс действий и поступков работника, связанных с совпадением профессиональных возможностей и интересов с деятельностью организации, производственного процесса.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95205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6764" y="19776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Трудовая  МОТИВАЦИЯ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035" y="1340768"/>
            <a:ext cx="11013743" cy="51845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000" dirty="0"/>
              <a:t>Теория человеческих отношений дала толчок разработке проблем мотивации трудового поведения. А. </a:t>
            </a:r>
            <a:r>
              <a:rPr lang="ru-RU" sz="4000" dirty="0" err="1"/>
              <a:t>Маслоу</a:t>
            </a:r>
            <a:r>
              <a:rPr lang="ru-RU" sz="4000" dirty="0"/>
              <a:t> разделил потребности личности на базисные и производные (или мета-потребности). Базисные потребности располагаются в восходящем порядке от «низших» материальных до «высших» духовных:</a:t>
            </a:r>
          </a:p>
          <a:p>
            <a:pPr marL="0" indent="0">
              <a:buNone/>
            </a:pPr>
            <a:r>
              <a:rPr lang="ru-RU" sz="4000" dirty="0"/>
              <a:t>От физиологических (в пище, в жилище, в отдыхе) и потребность в безопасности своего существования</a:t>
            </a:r>
          </a:p>
          <a:p>
            <a:pPr marL="0" indent="0">
              <a:buNone/>
            </a:pPr>
            <a:r>
              <a:rPr lang="ru-RU" sz="4000" dirty="0"/>
              <a:t>До  личностных или духовных (в </a:t>
            </a:r>
            <a:r>
              <a:rPr lang="ru-RU" sz="4000" dirty="0" err="1"/>
              <a:t>самоактуализации</a:t>
            </a:r>
            <a:r>
              <a:rPr lang="ru-RU" sz="4000" dirty="0"/>
              <a:t>, самовыражении).</a:t>
            </a:r>
          </a:p>
          <a:p>
            <a:pPr marL="0" indent="0">
              <a:buNone/>
            </a:pPr>
            <a:r>
              <a:rPr lang="ru-RU" sz="4000" dirty="0"/>
              <a:t>Главное в теории </a:t>
            </a:r>
            <a:r>
              <a:rPr lang="ru-RU" sz="4000" dirty="0" err="1"/>
              <a:t>Маслоу</a:t>
            </a:r>
            <a:r>
              <a:rPr lang="ru-RU" sz="4000" dirty="0"/>
              <a:t> заключается в том, что потребности каждого нового уровня становятся актуальными лишь после того, как удовлетворены предыдущие.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57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552" y="80204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/>
              <a:t>Трудовая активность </a:t>
            </a:r>
            <a:r>
              <a:rPr lang="ru-RU" sz="3200" dirty="0"/>
              <a:t>— это качественная характеристика поведения работника </a:t>
            </a: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r>
              <a:rPr lang="ru-RU" sz="3200" dirty="0"/>
              <a:t>Содержание понятия «трудовая активность» охватывает как собственно трудовую деятельность - качество и количество выполненной работы, так и трудовое поведение и характер трудовой активности (творческий, нетворческий).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380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4525" y="655093"/>
            <a:ext cx="10577015" cy="5471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Удовлетворенность результатом труда </a:t>
            </a:r>
            <a:r>
              <a:rPr lang="ru-RU" dirty="0"/>
              <a:t>– это степень, с которой хорошо выполненная работа и полученный результат приводят к получению работником удовлетворения и сопровождаются положительными эмоциями.</a:t>
            </a:r>
          </a:p>
          <a:p>
            <a:pPr marL="0" indent="0">
              <a:buNone/>
            </a:pPr>
            <a:r>
              <a:rPr lang="ru-RU" dirty="0"/>
              <a:t>Удовлетворенность трудом – это оценочное отношение человека к собственной трудовой деятельности, различным ее аспектам, важнейший показатель адаптации работника на данном предприятии.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На степень удовлетворения влияют СОДЕРЖАНИЕ труда – то чем занимается человек, ОПЛАТА – материальная компенсация затрат и УСЛОВИЯ ТРУДА – прежде всего степень комфорта в широком смысле.</a:t>
            </a:r>
          </a:p>
        </p:txBody>
      </p:sp>
    </p:spTree>
    <p:extLst>
      <p:ext uri="{BB962C8B-B14F-4D97-AF65-F5344CB8AC3E}">
        <p14:creationId xmlns:p14="http://schemas.microsoft.com/office/powerpoint/2010/main" val="1371107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4520" y="331115"/>
            <a:ext cx="9570212" cy="1325563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ts val="3200"/>
              </a:lnSpc>
            </a:pPr>
            <a:b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Периодизация развития человека как субъекта труда </a:t>
            </a:r>
            <a:r>
              <a:rPr lang="ru-RU" sz="2700" i="1" dirty="0"/>
              <a:t>Евгений Александрович Климов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695" y="3087973"/>
            <a:ext cx="10889105" cy="3643625"/>
          </a:xfrm>
        </p:spPr>
        <p:txBody>
          <a:bodyPr>
            <a:normAutofit fontScale="92500" lnSpcReduction="20000"/>
          </a:bodyPr>
          <a:lstStyle/>
          <a:p>
            <a:r>
              <a:rPr lang="ru-RU" sz="3000" dirty="0"/>
              <a:t>стадия овладения учебной деятельностью (от 6–8 до 11–12 лет); </a:t>
            </a:r>
          </a:p>
          <a:p>
            <a:r>
              <a:rPr lang="ru-RU" sz="3000" dirty="0"/>
              <a:t>стадия «оптации» (от 11–12 до 18 лет); </a:t>
            </a:r>
          </a:p>
          <a:p>
            <a:r>
              <a:rPr lang="ru-RU" sz="3000" dirty="0"/>
              <a:t>стадия адепта; </a:t>
            </a:r>
          </a:p>
          <a:p>
            <a:r>
              <a:rPr lang="ru-RU" sz="3000" dirty="0"/>
              <a:t>стадия </a:t>
            </a:r>
            <a:r>
              <a:rPr lang="ru-RU" sz="3000" dirty="0" err="1"/>
              <a:t>адаптанта</a:t>
            </a:r>
            <a:r>
              <a:rPr lang="ru-RU" sz="3000" dirty="0"/>
              <a:t>; </a:t>
            </a:r>
          </a:p>
          <a:p>
            <a:r>
              <a:rPr lang="ru-RU" sz="3000" dirty="0"/>
              <a:t>стадия </a:t>
            </a:r>
            <a:r>
              <a:rPr lang="ru-RU" sz="3000" dirty="0" err="1"/>
              <a:t>интернала</a:t>
            </a:r>
            <a:r>
              <a:rPr lang="ru-RU" sz="3000" dirty="0"/>
              <a:t>; </a:t>
            </a:r>
          </a:p>
          <a:p>
            <a:r>
              <a:rPr lang="ru-RU" sz="3000" dirty="0"/>
              <a:t>стадия мастера; </a:t>
            </a:r>
          </a:p>
          <a:p>
            <a:r>
              <a:rPr lang="ru-RU" sz="3000" dirty="0"/>
              <a:t>стадия авторитета; </a:t>
            </a:r>
          </a:p>
          <a:p>
            <a:r>
              <a:rPr lang="ru-RU" sz="3000" dirty="0"/>
              <a:t>стадия наставника.</a:t>
            </a:r>
          </a:p>
          <a:p>
            <a:endParaRPr lang="ru-RU" dirty="0"/>
          </a:p>
        </p:txBody>
      </p:sp>
      <p:pic>
        <p:nvPicPr>
          <p:cNvPr id="4" name="Picture 2" descr="Климов Е.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1" y="239913"/>
            <a:ext cx="16192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12091" y="1985333"/>
            <a:ext cx="9735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стадия </a:t>
            </a:r>
            <a:r>
              <a:rPr lang="ru-RU" sz="2800" dirty="0" err="1"/>
              <a:t>предыгры</a:t>
            </a:r>
            <a:r>
              <a:rPr lang="ru-RU" sz="2800" dirty="0"/>
              <a:t> (от рождения до 3 лет);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стадия игры (от 3 до 6–8 лет);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1806" y="2430663"/>
            <a:ext cx="118494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1930-2014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281219" y="5973886"/>
            <a:ext cx="546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26134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1. Стадия </a:t>
            </a:r>
            <a:r>
              <a:rPr lang="ru-RU" sz="3600" b="1" dirty="0" err="1"/>
              <a:t>предыгры</a:t>
            </a:r>
            <a:r>
              <a:rPr lang="ru-RU" sz="3600" b="1" dirty="0"/>
              <a:t> </a:t>
            </a:r>
            <a:r>
              <a:rPr lang="ru-RU" sz="3600" dirty="0"/>
              <a:t>(от рождения до 3 лет)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В этот период происходит освоение функций восприятия, движения, речи. В ходе совместной деятельности ребенка и взрослого ребенок знакомится с «именно человеческими» способами употребления предметов, с простейшими правилами поведения и моральных оценок, которые становятся основой для дальнейшего развития и приобщения человека к труду.</a:t>
            </a:r>
          </a:p>
        </p:txBody>
      </p:sp>
    </p:spTree>
    <p:extLst>
      <p:ext uri="{BB962C8B-B14F-4D97-AF65-F5344CB8AC3E}">
        <p14:creationId xmlns:p14="http://schemas.microsoft.com/office/powerpoint/2010/main" val="291662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84B7A-C132-485A-B4B6-313E6AEA45A6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/>
              <a:t>С 16.05 по 29.05.2023 кафедра педагогики и психологии с курсом ПО проводит для студентов </a:t>
            </a:r>
            <a:br>
              <a:rPr lang="ru-RU" sz="3200" dirty="0"/>
            </a:br>
            <a:r>
              <a:rPr lang="ru-RU" sz="3200" dirty="0"/>
              <a:t>1 курса  Педиатрического факультета </a:t>
            </a:r>
            <a:br>
              <a:rPr lang="ru-RU" sz="3200" dirty="0"/>
            </a:br>
            <a:r>
              <a:rPr lang="ru-RU" sz="3200" dirty="0"/>
              <a:t>Неделю </a:t>
            </a:r>
            <a:r>
              <a:rPr lang="ru-RU" sz="3200" b="1" i="1" dirty="0"/>
              <a:t>«Просветительской </a:t>
            </a:r>
            <a:br>
              <a:rPr lang="ru-RU" sz="3200" b="1" i="1" dirty="0"/>
            </a:br>
            <a:r>
              <a:rPr lang="ru-RU" sz="3200" b="1" i="1" dirty="0"/>
              <a:t>и профилактической работы врача-педиатра»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4FF6EA-4542-4B36-85E0-D69C96255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0438"/>
            <a:ext cx="9144000" cy="1655762"/>
          </a:xfrm>
        </p:spPr>
        <p:txBody>
          <a:bodyPr/>
          <a:lstStyle/>
          <a:p>
            <a:r>
              <a:rPr lang="ru-RU" dirty="0"/>
              <a:t>Объявление об этом мероприятии размещено на сайте в разделе Студентам.</a:t>
            </a:r>
          </a:p>
        </p:txBody>
      </p:sp>
    </p:spTree>
    <p:extLst>
      <p:ext uri="{BB962C8B-B14F-4D97-AF65-F5344CB8AC3E}">
        <p14:creationId xmlns:p14="http://schemas.microsoft.com/office/powerpoint/2010/main" val="2675272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dirty="0"/>
              <a:t>2. Стадия игры </a:t>
            </a:r>
            <a:r>
              <a:rPr lang="ru-RU" sz="3600" dirty="0"/>
              <a:t>(от 3 до 6-8 лет)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675" y="1124744"/>
            <a:ext cx="11167673" cy="55446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В сюжетно-ролевых играх происходит овладение «основными смыслами» человеческой деятельности, а также знакомство с конкретными профессиями (игры в продавца, врача). В играх по правилам у детей формируются такие социальные качества, как умение слушать и понимать других, продуктивно взаимодействовать со сверстниками. Потребность выполнять правила и волевой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саморегуляции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деятельности -являются основой для овладения учебной деятельностью.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48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ru-RU" sz="3100" b="1" dirty="0"/>
              <a:t>3. Стадия овладения учебной деятельностью  </a:t>
            </a:r>
            <a:r>
              <a:rPr lang="ru-RU" sz="3100" dirty="0"/>
              <a:t> </a:t>
            </a:r>
            <a:r>
              <a:rPr lang="ru-RU" sz="2400" dirty="0"/>
              <a:t>(от 6-8 до 11—12 лет)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19152"/>
            <a:ext cx="10659256" cy="46044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/>
              <a:t>На этой стадии происходит интенсивное развитие функций самоконтроля, самоанализа, способности планировать свою деятельность и доводить дело до конца. Ребенок становится субъектом по отношению к трудовой деятельности. </a:t>
            </a:r>
          </a:p>
          <a:p>
            <a:pPr marL="0" indent="0">
              <a:buNone/>
            </a:pPr>
            <a:r>
              <a:rPr lang="ru-RU" sz="3200" dirty="0"/>
              <a:t>В процессе усвоения знаний по учебным предметам ребенок получает представление об их связи с различными профессиями. Расширяются представления ребенка о роли и значении труда в жизни, формируется уважительное отношение к труду.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760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/>
              <a:t>4. Стадия «оптации»</a:t>
            </a:r>
            <a:r>
              <a:rPr lang="ru-RU" sz="3600" dirty="0"/>
              <a:t> </a:t>
            </a:r>
            <a:r>
              <a:rPr lang="ru-RU" sz="2400" dirty="0"/>
              <a:t>(от 11-12 до 14—18 лет)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9370" y="1078173"/>
            <a:ext cx="10628026" cy="53226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Понятие «оптация» происходит от лат. </a:t>
            </a:r>
            <a:r>
              <a:rPr lang="ru-RU" dirty="0" err="1"/>
              <a:t>opta</a:t>
            </a:r>
            <a:r>
              <a:rPr lang="en-US" dirty="0" err="1"/>
              <a:t>ti</a:t>
            </a:r>
            <a:r>
              <a:rPr lang="ru-RU" dirty="0"/>
              <a:t>o —желание, выбор. Активное формирование самооценки, повышение ее роли в регуляции поведения, интерес к своей личности и личностным качествам других людей, к межличностным отношениям и смысла человеческой активности, стремление к </a:t>
            </a:r>
            <a:r>
              <a:rPr lang="ru-RU" dirty="0" err="1"/>
              <a:t>самоизменению</a:t>
            </a:r>
            <a:r>
              <a:rPr lang="ru-RU" dirty="0"/>
              <a:t>, самовоспитанию — все это процессы, характеризующие субъектное развитие подростка. </a:t>
            </a:r>
          </a:p>
          <a:p>
            <a:pPr marL="0" indent="0">
              <a:buNone/>
            </a:pPr>
            <a:r>
              <a:rPr lang="ru-RU" dirty="0"/>
              <a:t>Многие из них проявляют интерес к обсуждению своего будущего, «примеривают» себя к разным профессиям. Учебные интересы в этом возрасте часто связываются с мечтами о профессиональном будущем. Таким образом, подготовка к жизни, к труду, сознательный и ответственный выбор и планирование профессионального пути - главные задачи данного этапа</a:t>
            </a:r>
          </a:p>
        </p:txBody>
      </p:sp>
    </p:spTree>
    <p:extLst>
      <p:ext uri="{BB962C8B-B14F-4D97-AF65-F5344CB8AC3E}">
        <p14:creationId xmlns:p14="http://schemas.microsoft.com/office/powerpoint/2010/main" val="709301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5. Стадия адепта или стадия профессиональной подготовки </a:t>
            </a:r>
            <a:r>
              <a:rPr lang="ru-RU" sz="2000" b="1" dirty="0"/>
              <a:t>(от 15-18 до 16- 23 лет) </a:t>
            </a:r>
            <a:endParaRPr lang="ru-RU" sz="31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7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Выбрав профессию, человек становится ее приверженцем или «адептом» (от лат. </a:t>
            </a:r>
            <a:r>
              <a:rPr lang="ru-RU" dirty="0" err="1"/>
              <a:t>adeptus</a:t>
            </a:r>
            <a:r>
              <a:rPr lang="ru-RU" dirty="0"/>
              <a:t> - достигший). Задача этого периода — освоение основных </a:t>
            </a:r>
            <a:r>
              <a:rPr lang="ru-RU" dirty="0" err="1"/>
              <a:t>операциональных</a:t>
            </a:r>
            <a:r>
              <a:rPr lang="ru-RU" dirty="0"/>
              <a:t> и ценностных характеристик выбранной профессии. </a:t>
            </a:r>
          </a:p>
          <a:p>
            <a:pPr marL="0" indent="0">
              <a:buNone/>
            </a:pPr>
            <a:r>
              <a:rPr lang="ru-RU" dirty="0"/>
              <a:t>Осваивая профессиональные знания, умения, навыки и способы деятельности, будущий специалист нередко обнаруживает, что его индивидуально-психологические особенности не позволяют ему эффективно осуществлять профессиональную деятельность. Он может либо отказаться от данной карьеры, либо развивать в себе недостающие качества, опираясь на-внутренние и внешние ресурсы.</a:t>
            </a:r>
          </a:p>
        </p:txBody>
      </p:sp>
    </p:spTree>
    <p:extLst>
      <p:ext uri="{BB962C8B-B14F-4D97-AF65-F5344CB8AC3E}">
        <p14:creationId xmlns:p14="http://schemas.microsoft.com/office/powerpoint/2010/main" val="499090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6. Стадия </a:t>
            </a:r>
            <a:r>
              <a:rPr lang="ru-RU" dirty="0" err="1"/>
              <a:t>адаптанта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92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Это - период погружения в профессиональную деятельность на конкретном рабочем месте продолжительностью от нескольких месяцев до 2-3 лет. </a:t>
            </a:r>
          </a:p>
          <a:p>
            <a:pPr marL="0" indent="0">
              <a:buNone/>
            </a:pPr>
            <a:r>
              <a:rPr lang="ru-RU" sz="3200" dirty="0"/>
              <a:t>Период адаптации на трудовом посту проживают как начинающие специалисты, так и люди, сменившие работу или прошедшие переподготовку. </a:t>
            </a:r>
          </a:p>
        </p:txBody>
      </p:sp>
    </p:spTree>
    <p:extLst>
      <p:ext uri="{BB962C8B-B14F-4D97-AF65-F5344CB8AC3E}">
        <p14:creationId xmlns:p14="http://schemas.microsoft.com/office/powerpoint/2010/main" val="3909476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7. Стадия «интернала»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Это - период вхождения в профессию в качестве полноценного коллеги, способного стабильно и качественно работать. </a:t>
            </a:r>
          </a:p>
          <a:p>
            <a:pPr marL="0" indent="0">
              <a:buNone/>
            </a:pPr>
            <a:r>
              <a:rPr lang="ru-RU" sz="3200" dirty="0"/>
              <a:t>«</a:t>
            </a:r>
            <a:r>
              <a:rPr lang="ru-RU" sz="3200" dirty="0" err="1"/>
              <a:t>Интернал</a:t>
            </a:r>
            <a:r>
              <a:rPr lang="ru-RU" sz="3200" dirty="0"/>
              <a:t>» — это специалист, которого сотрудники воспринимают, как «своего среди своих», человек, который вошел в профессию, стал представителем профессионального сообщества. </a:t>
            </a:r>
          </a:p>
        </p:txBody>
      </p:sp>
    </p:spTree>
    <p:extLst>
      <p:ext uri="{BB962C8B-B14F-4D97-AF65-F5344CB8AC3E}">
        <p14:creationId xmlns:p14="http://schemas.microsoft.com/office/powerpoint/2010/main" val="238838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/>
              <a:t>8. Стадия мастера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5699"/>
            <a:ext cx="10809157" cy="36809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Мастером называют работника, который заметно выделяется на общем фоне, он лучший среди обычных работников. Мастер способен решать и простые, и самые трудные профессиональные задачи, которые не все коллеги могут выполнить.</a:t>
            </a:r>
          </a:p>
          <a:p>
            <a:pPr marL="0" indent="0">
              <a:buNone/>
            </a:pPr>
            <a:r>
              <a:rPr lang="ru-RU" sz="3200" dirty="0"/>
              <a:t> На этой стадии работник становится в чем-то незаменимым, что может выражаться, в том числе, и в показателях квалификации (разряде, категории, званиях). </a:t>
            </a:r>
          </a:p>
        </p:txBody>
      </p:sp>
    </p:spTree>
    <p:extLst>
      <p:ext uri="{BB962C8B-B14F-4D97-AF65-F5344CB8AC3E}">
        <p14:creationId xmlns:p14="http://schemas.microsoft.com/office/powerpoint/2010/main" val="1686843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9. Стадия авторитета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268761"/>
            <a:ext cx="10749197" cy="39478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Это - продолжение стадии мастерства, когда работник стал лучшим среди мастеров. Он известен в собственном профессиональном кругу и даже за его пределами, в том числе и в стране и за рубежом. С мнением авторитета считаются коллеги и руководители. </a:t>
            </a:r>
          </a:p>
          <a:p>
            <a:pPr marL="0" indent="0">
              <a:buNone/>
            </a:pPr>
            <a:r>
              <a:rPr lang="ru-RU" sz="3200" dirty="0"/>
              <a:t>Как правило это пожилые люди, но несмотря на снижение физических сил и энергии, они также эффективно, а иногда и более успешно решают профессиональные задачи за счет большого опыта, умения организовать свою работу и окружить себя помощниками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0473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ru-RU" dirty="0"/>
              <a:t>10. Стадия наставника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4420" y="1124744"/>
            <a:ext cx="10822898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Наставник — это человек, у которого коллеги готовы поучиться, перенять опыт. Работник становится не просто великолепным специалистом в своей области, но и Учителем, способным передать свой опыт ученикам и воплотить в них часть своей души. Профессионал, ставший Учителем-Наставником, является носителем профессиональной культуры. </a:t>
            </a:r>
          </a:p>
          <a:p>
            <a:pPr marL="0" indent="0">
              <a:buNone/>
            </a:pPr>
            <a:r>
              <a:rPr lang="ru-RU" sz="3200" dirty="0"/>
              <a:t>Как правило, это происходит в зрелом возрасте, когда многие психические функции угасают и физическая активность уменьшается. Но социальная активность в этом случае не только не снижается, но часто позитивно влияет на физическое состояние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791455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282" y="548680"/>
            <a:ext cx="10448144" cy="2297106"/>
          </a:xfrm>
        </p:spPr>
        <p:txBody>
          <a:bodyPr>
            <a:noAutofit/>
          </a:bodyPr>
          <a:lstStyle/>
          <a:p>
            <a:pPr algn="just"/>
            <a:r>
              <a:rPr lang="ru-RU" sz="3200" b="1" i="1" dirty="0"/>
              <a:t>Профессиональная пригодность </a:t>
            </a:r>
            <a:r>
              <a:rPr lang="ru-RU" sz="3200" dirty="0"/>
              <a:t>– совокупность психологических и психофизиологических особенностей человека, необходимых и достаточных для достижения им при наличии специальных знаний, умений, навыков общественно приемлемой эффективности труда.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4282" y="3357797"/>
            <a:ext cx="10523096" cy="2753377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200" i="1" dirty="0"/>
              <a:t>    </a:t>
            </a:r>
            <a:r>
              <a:rPr lang="ru-RU" sz="3200" b="1" i="1" dirty="0"/>
              <a:t>Профотбор</a:t>
            </a:r>
            <a:r>
              <a:rPr lang="ru-RU" sz="3200" i="1" dirty="0"/>
              <a:t> – это выбор человека для профессии, а </a:t>
            </a:r>
          </a:p>
          <a:p>
            <a:pPr>
              <a:buNone/>
            </a:pPr>
            <a:r>
              <a:rPr lang="ru-RU" sz="3200" i="1" dirty="0"/>
              <a:t>    </a:t>
            </a:r>
            <a:r>
              <a:rPr lang="ru-RU" sz="3200" b="1" i="1" dirty="0" err="1"/>
              <a:t>профподбор</a:t>
            </a:r>
            <a:r>
              <a:rPr lang="ru-RU" sz="3200" i="1" dirty="0"/>
              <a:t> – это выбор профессии для человека, </a:t>
            </a:r>
            <a:r>
              <a:rPr lang="ru-RU" sz="3200" dirty="0"/>
              <a:t>это промежуточная форма между </a:t>
            </a:r>
            <a:r>
              <a:rPr lang="ru-RU" sz="3200" dirty="0" err="1"/>
              <a:t>профконсультацией</a:t>
            </a:r>
            <a:r>
              <a:rPr lang="ru-RU" sz="3200" dirty="0"/>
              <a:t> и профотбором, распределение работников по специальностям и местам работы</a:t>
            </a:r>
          </a:p>
        </p:txBody>
      </p:sp>
    </p:spTree>
    <p:extLst>
      <p:ext uri="{BB962C8B-B14F-4D97-AF65-F5344CB8AC3E}">
        <p14:creationId xmlns:p14="http://schemas.microsoft.com/office/powerpoint/2010/main" val="1048998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632" y="438411"/>
            <a:ext cx="5838967" cy="868346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План лекции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678675"/>
            <a:ext cx="10515600" cy="34255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/>
              <a:t>1. Человек как субъект труда. </a:t>
            </a:r>
          </a:p>
          <a:p>
            <a:pPr>
              <a:buNone/>
            </a:pPr>
            <a:r>
              <a:rPr lang="ru-RU" dirty="0"/>
              <a:t> 2. Психологические основы профессиональной деятельности врача. </a:t>
            </a:r>
          </a:p>
          <a:p>
            <a:pPr>
              <a:buNone/>
            </a:pPr>
            <a:r>
              <a:rPr lang="ru-RU" dirty="0"/>
              <a:t> 3. Способности как фактор успешности профессиональной деятельности. </a:t>
            </a:r>
          </a:p>
          <a:p>
            <a:pPr>
              <a:buNone/>
            </a:pPr>
            <a:r>
              <a:rPr lang="ru-RU" dirty="0"/>
              <a:t> 4. Психология трудовой мотивации личности. </a:t>
            </a:r>
          </a:p>
          <a:p>
            <a:pPr>
              <a:buNone/>
            </a:pPr>
            <a:r>
              <a:rPr lang="ru-RU" dirty="0"/>
              <a:t> 5. Психолого-педагогические методы развития личности врача в профессии</a:t>
            </a:r>
          </a:p>
          <a:p>
            <a:pPr>
              <a:buNone/>
            </a:pPr>
            <a:r>
              <a:rPr lang="ru-RU" dirty="0"/>
              <a:t>6. Синдром профессионального выгорания. Профилактика.</a:t>
            </a:r>
          </a:p>
        </p:txBody>
      </p:sp>
      <p:pic>
        <p:nvPicPr>
          <p:cNvPr id="4" name="Picture 2" descr="Врач педиатр - Охота и рыбалка, животные, туриз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942" y="4708478"/>
            <a:ext cx="2801217" cy="18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646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4281" y="3789041"/>
            <a:ext cx="10313233" cy="276860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i="1" dirty="0"/>
              <a:t>     </a:t>
            </a:r>
            <a:r>
              <a:rPr lang="ru-RU" b="1" i="1" dirty="0" err="1"/>
              <a:t>Психограмма</a:t>
            </a:r>
            <a:r>
              <a:rPr lang="ru-RU" b="1" i="1" dirty="0"/>
              <a:t> </a:t>
            </a:r>
            <a:r>
              <a:rPr lang="ru-RU" dirty="0"/>
              <a:t>(описание человека труда в профессии) содержит психологические качества (характеристика мотивационной, волевой и эмоциональной сферы специалиста), желательные для эффективного выполнения профессиональной деятельности, общения, для профессионального роста, преодоления экстремальных ситуаций в труде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9390" y="332656"/>
            <a:ext cx="10478125" cy="30243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33927" y="505996"/>
            <a:ext cx="929390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i="1" dirty="0" err="1"/>
              <a:t>Профессиограмма</a:t>
            </a:r>
            <a:r>
              <a:rPr lang="ru-RU" sz="2800" i="1" dirty="0"/>
              <a:t> – </a:t>
            </a:r>
            <a:r>
              <a:rPr lang="ru-RU" sz="2800" dirty="0"/>
              <a:t>научно обоснованные нормы и требования профессии к видам профессиональной деятельности и качествам личности специалиста, которые позволяют ему эффективно выполнять требования профессии и создают условия для развития личности самого работника</a:t>
            </a:r>
          </a:p>
        </p:txBody>
      </p:sp>
    </p:spTree>
    <p:extLst>
      <p:ext uri="{BB962C8B-B14F-4D97-AF65-F5344CB8AC3E}">
        <p14:creationId xmlns:p14="http://schemas.microsoft.com/office/powerpoint/2010/main" val="2553758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282" y="214290"/>
            <a:ext cx="8715436" cy="642942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5100" b="1" dirty="0"/>
              <a:t>ПРОФЕССИОГРАММА «ВРАЧ – Педиатр»</a:t>
            </a:r>
            <a:r>
              <a:rPr lang="en-US" sz="5100" b="1" dirty="0"/>
              <a:t> </a:t>
            </a:r>
            <a:r>
              <a:rPr lang="en-US" sz="4300" b="1" dirty="0">
                <a:hlinkClick r:id="rId2"/>
              </a:rPr>
              <a:t>https://trud.krskstate.ru/professiograms/detail/6de3bbad-1abf-4349-abbf-7a861b17e982</a:t>
            </a:r>
            <a:endParaRPr lang="ru-RU" sz="4300" b="1" dirty="0"/>
          </a:p>
          <a:p>
            <a:pPr>
              <a:buNone/>
            </a:pPr>
            <a:endParaRPr lang="ru-RU" sz="3300" b="1" dirty="0"/>
          </a:p>
          <a:p>
            <a:pPr marL="0" indent="0" algn="ctr">
              <a:lnSpc>
                <a:spcPts val="2600"/>
              </a:lnSpc>
              <a:spcBef>
                <a:spcPts val="0"/>
              </a:spcBef>
              <a:buNone/>
            </a:pPr>
            <a:r>
              <a:rPr lang="ru-RU" sz="4400" b="1" i="1" dirty="0"/>
              <a:t>Требования к индивидуальным особенностям специалиста</a:t>
            </a:r>
            <a:endParaRPr lang="ru-RU" sz="4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аналитическое мышление;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высокая концентрация внимания;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хорошая оперативная память;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точная зрительно-моторная координация;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хорошо развитая мелкая моторика рук</a:t>
            </a:r>
            <a:r>
              <a:rPr lang="ru-RU" sz="4400" b="1" dirty="0"/>
              <a:t>;</a:t>
            </a:r>
            <a:endParaRPr lang="ru-RU" sz="4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эмоционально-волевая устойчивость;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склонность к работе с детьми;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внимательность;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аккуратность;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высокая ответственность;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отзывчивость;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терпеливость;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ru-RU" sz="4400" dirty="0"/>
              <a:t>Наблюдательность.</a:t>
            </a:r>
          </a:p>
          <a:p>
            <a:pPr>
              <a:buNone/>
            </a:pPr>
            <a:endParaRPr lang="ru-RU" sz="4300" b="1" dirty="0"/>
          </a:p>
          <a:p>
            <a:pPr>
              <a:buNone/>
            </a:pPr>
            <a:endParaRPr lang="ru-RU" sz="4500" b="1" dirty="0"/>
          </a:p>
          <a:p>
            <a:pPr>
              <a:buNone/>
            </a:pPr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1008245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8821" y="27856"/>
            <a:ext cx="8229600" cy="1143000"/>
          </a:xfrm>
        </p:spPr>
        <p:txBody>
          <a:bodyPr/>
          <a:lstStyle/>
          <a:p>
            <a:pPr algn="ctr"/>
            <a:r>
              <a:rPr lang="ru-RU" sz="3628" dirty="0"/>
              <a:t>Я будущий врач. ПСИХОГРАММА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363" y="858501"/>
            <a:ext cx="8584034" cy="59070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68618" y="150615"/>
            <a:ext cx="2189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Научный дайвинг </a:t>
            </a: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2021</a:t>
            </a:r>
            <a:endParaRPr lang="ru-RU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94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173707" y="415081"/>
            <a:ext cx="10194878" cy="356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ru-RU" altLang="ru-RU" sz="2540" b="1" dirty="0"/>
              <a:t>Основные предметы труда</a:t>
            </a:r>
            <a:r>
              <a:rPr lang="ru-RU" altLang="ru-RU" sz="2540" dirty="0"/>
              <a:t> - </a:t>
            </a:r>
            <a:r>
              <a:rPr lang="ru-RU" altLang="ru-RU" sz="2540" b="1" dirty="0">
                <a:solidFill>
                  <a:srgbClr val="000066"/>
                </a:solidFill>
              </a:rPr>
              <a:t>человек</a:t>
            </a:r>
            <a:r>
              <a:rPr lang="ru-RU" altLang="ru-RU" sz="2540" dirty="0"/>
              <a:t> (медицинское обслуживание) и </a:t>
            </a:r>
            <a:r>
              <a:rPr lang="ru-RU" altLang="ru-RU" sz="2540" b="1" dirty="0">
                <a:solidFill>
                  <a:srgbClr val="000066"/>
                </a:solidFill>
              </a:rPr>
              <a:t>природа</a:t>
            </a:r>
            <a:r>
              <a:rPr lang="ru-RU" altLang="ru-RU" sz="2540" dirty="0"/>
              <a:t> (человек как биологический объект), сопутствующий – </a:t>
            </a:r>
            <a:r>
              <a:rPr lang="ru-RU" altLang="ru-RU" sz="2540" b="1" dirty="0">
                <a:solidFill>
                  <a:srgbClr val="000066"/>
                </a:solidFill>
              </a:rPr>
              <a:t>знаковая система</a:t>
            </a:r>
            <a:r>
              <a:rPr lang="ru-RU" altLang="ru-RU" sz="2540" dirty="0"/>
              <a:t> (тексты на русском и латинском языках, документы).</a:t>
            </a:r>
          </a:p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ru-RU" altLang="ru-RU" sz="2540" dirty="0"/>
              <a:t>В своей работе врач использует </a:t>
            </a:r>
            <a:r>
              <a:rPr lang="ru-RU" altLang="ru-RU" sz="2540" i="1" dirty="0"/>
              <a:t>вещественные (орудийные) средства труда</a:t>
            </a:r>
            <a:r>
              <a:rPr lang="ru-RU" altLang="ru-RU" sz="2540" dirty="0"/>
              <a:t> - ручные (иглы, крючки, пинцет и др.), электрические, измерительные устройства (прибор для измерения давления и др.).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46" y="4135272"/>
            <a:ext cx="1764000" cy="242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496" y="4135272"/>
            <a:ext cx="2640509" cy="197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61" y="3877946"/>
            <a:ext cx="1951235" cy="245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748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711912" y="424395"/>
            <a:ext cx="9943276" cy="361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ru-RU" altLang="ru-RU" sz="2800" dirty="0"/>
              <a:t>Основными средствами деятельности врача являются его </a:t>
            </a:r>
            <a:r>
              <a:rPr lang="ru-RU" altLang="ru-RU" sz="2800" i="1" dirty="0"/>
              <a:t>невещественные</a:t>
            </a:r>
            <a:r>
              <a:rPr lang="ru-RU" altLang="ru-RU" sz="2800" dirty="0"/>
              <a:t> (функциональные) </a:t>
            </a:r>
            <a:r>
              <a:rPr lang="ru-RU" altLang="ru-RU" sz="2800" i="1" dirty="0"/>
              <a:t>средства:</a:t>
            </a:r>
            <a:r>
              <a:rPr lang="ru-RU" altLang="ru-RU" sz="2800" dirty="0"/>
              <a:t> аналитическое мышление, долговременная логическая и сенсорная память, произвольное внимание; общая хорошая координация движений тела, грамотная доступная, речь; а также органы чувств – зрение, слух, обоняние, осязание (хорошая пальцевая чувствительность)</a:t>
            </a:r>
            <a:r>
              <a:rPr lang="ru-RU" altLang="ru-RU" sz="1000" dirty="0"/>
              <a:t>.</a:t>
            </a:r>
          </a:p>
          <a:p>
            <a:pPr>
              <a:spcBef>
                <a:spcPts val="1089"/>
              </a:spcBef>
              <a:spcAft>
                <a:spcPts val="907"/>
              </a:spcAft>
            </a:pPr>
            <a:endParaRPr lang="ru-RU" altLang="ru-RU" sz="907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12" y="4212810"/>
            <a:ext cx="5287860" cy="215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789" y="4348126"/>
            <a:ext cx="3395520" cy="202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7" y="623269"/>
            <a:ext cx="1070128" cy="156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389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922678" y="550800"/>
            <a:ext cx="10912840" cy="63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 marL="215900" indent="-212725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647"/>
              </a:spcAft>
            </a:pPr>
            <a:r>
              <a:rPr lang="ru-RU" altLang="ru-RU" sz="2800" b="1" dirty="0">
                <a:solidFill>
                  <a:srgbClr val="7E0021"/>
                </a:solidFill>
              </a:rPr>
              <a:t>Особенности  работы врача:</a:t>
            </a:r>
          </a:p>
          <a:p>
            <a:pPr marL="192963" indent="-190083">
              <a:spcAft>
                <a:spcPts val="600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повышенная ответственность – за жизнь и здоровье людей</a:t>
            </a:r>
          </a:p>
          <a:p>
            <a:pPr marL="192963" indent="-190083">
              <a:spcAft>
                <a:spcPts val="600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постоянное общение с людьми и связанное с этим эмоциональное напряжение</a:t>
            </a:r>
          </a:p>
          <a:p>
            <a:pPr marL="192963" indent="-190083">
              <a:spcAft>
                <a:spcPts val="600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физические нагрузки (необходимость работать длительное время в неудобном положении)</a:t>
            </a:r>
          </a:p>
          <a:p>
            <a:pPr marL="192963" indent="-190083">
              <a:spcAft>
                <a:spcPts val="600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выполнение обязанностей в ночную смену, возможность экстренных вызовов к больным</a:t>
            </a:r>
          </a:p>
          <a:p>
            <a:pPr marL="192963" indent="-190083">
              <a:spcAft>
                <a:spcPts val="600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возможность опасности, связанной с риском для здоровья больного и собственного (инфицирование)</a:t>
            </a:r>
          </a:p>
          <a:p>
            <a:pPr marL="192963" indent="-190083">
              <a:spcAft>
                <a:spcPts val="600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нарушение социальной потребности в эстетических ощущениях при восприятии другого человека (возрастные и физические особенности пациента, нечистоплотность).</a:t>
            </a:r>
          </a:p>
          <a:p>
            <a:pPr>
              <a:spcBef>
                <a:spcPts val="1089"/>
              </a:spcBef>
              <a:spcAft>
                <a:spcPts val="907"/>
              </a:spcAft>
            </a:pPr>
            <a:endParaRPr lang="ru-RU" altLang="ru-RU" sz="998" dirty="0"/>
          </a:p>
        </p:txBody>
      </p:sp>
    </p:spTree>
    <p:extLst>
      <p:ext uri="{BB962C8B-B14F-4D97-AF65-F5344CB8AC3E}">
        <p14:creationId xmlns:p14="http://schemas.microsoft.com/office/powerpoint/2010/main" val="38559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019330" y="1110601"/>
            <a:ext cx="10731391" cy="56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 marL="214313" indent="196850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386"/>
              </a:spcAft>
              <a:buSzPct val="45000"/>
            </a:pPr>
            <a:endParaRPr lang="ru-RU" altLang="ru-RU" sz="907" dirty="0"/>
          </a:p>
          <a:p>
            <a:pPr marL="192963">
              <a:spcAft>
                <a:spcPts val="38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 стрессоустойчивость</a:t>
            </a:r>
          </a:p>
          <a:p>
            <a:pPr marL="192963">
              <a:spcAft>
                <a:spcPts val="38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 умение управлять собой, личная организованность</a:t>
            </a:r>
          </a:p>
          <a:p>
            <a:pPr marL="192963">
              <a:spcAft>
                <a:spcPts val="38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социальный интеллект (умение понимать поведение других людей)</a:t>
            </a:r>
          </a:p>
          <a:p>
            <a:pPr marL="192963">
              <a:spcAft>
                <a:spcPts val="38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 способность правильно ориентироваться в экстремальных условиях</a:t>
            </a:r>
          </a:p>
          <a:p>
            <a:pPr marL="192963">
              <a:spcAft>
                <a:spcPts val="38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коммуникативные способности</a:t>
            </a:r>
          </a:p>
          <a:p>
            <a:pPr marL="192963">
              <a:spcAft>
                <a:spcPts val="38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 ответственность</a:t>
            </a:r>
          </a:p>
          <a:p>
            <a:pPr marL="192963">
              <a:spcAft>
                <a:spcPts val="38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 способность сопереживать больным</a:t>
            </a:r>
          </a:p>
          <a:p>
            <a:pPr marL="192963">
              <a:spcAft>
                <a:spcPts val="38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уравновешенность</a:t>
            </a:r>
          </a:p>
          <a:p>
            <a:pPr marL="192963">
              <a:spcAft>
                <a:spcPts val="38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600" dirty="0"/>
              <a:t> тактичность.</a:t>
            </a:r>
          </a:p>
          <a:p>
            <a:pPr>
              <a:spcBef>
                <a:spcPts val="1089"/>
              </a:spcBef>
              <a:spcAft>
                <a:spcPts val="907"/>
              </a:spcAft>
            </a:pPr>
            <a:endParaRPr lang="ru-RU" altLang="ru-RU" sz="2540" dirty="0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046721" y="377640"/>
            <a:ext cx="8359200" cy="80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089"/>
              </a:spcBef>
              <a:spcAft>
                <a:spcPts val="907"/>
              </a:spcAft>
            </a:pPr>
            <a:r>
              <a:rPr lang="ru-RU" altLang="ru-RU" sz="2540" b="1">
                <a:solidFill>
                  <a:srgbClr val="7E0021"/>
                </a:solidFill>
              </a:rPr>
              <a:t>ТРЕБОВАНИЯ ПРОФЕССИИ К ЛИЧНОСТНЫМ СПОСОБНОСТЯМ И КАЧЕСТВАМ СПЕЦИАЛИСТА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931" y="3918601"/>
            <a:ext cx="2044614" cy="280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688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1868" y="789141"/>
            <a:ext cx="8363272" cy="882906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sz="3100" i="1" dirty="0"/>
            </a:br>
            <a:r>
              <a:rPr lang="ru-RU" sz="3600" i="1" dirty="0"/>
              <a:t>Уровни профессионализма по </a:t>
            </a:r>
            <a:r>
              <a:rPr lang="ru-RU" sz="3100" i="1" dirty="0"/>
              <a:t>А.К. Марковой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15873" y="2194115"/>
            <a:ext cx="10515600" cy="2828262"/>
          </a:xfrm>
        </p:spPr>
        <p:txBody>
          <a:bodyPr/>
          <a:lstStyle/>
          <a:p>
            <a:r>
              <a:rPr lang="ru-RU" dirty="0" err="1">
                <a:latin typeface="Arial" panose="020B0604020202020204" pitchFamily="34" charset="0"/>
                <a:ea typeface="TimesNewRomanPSMT"/>
                <a:cs typeface="Arial" panose="020B0604020202020204" pitchFamily="34" charset="0"/>
              </a:rPr>
              <a:t>Допрофессионализм</a:t>
            </a:r>
            <a:endParaRPr lang="ru-RU" dirty="0">
              <a:latin typeface="Arial" panose="020B0604020202020204" pitchFamily="34" charset="0"/>
              <a:ea typeface="TimesNewRomanPSMT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Профессионализм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Суперпрофессионализм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(высший профессионализм)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Непрофессионализм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Послепрофессионализм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«профессионал в прошлом» </a:t>
            </a:r>
          </a:p>
        </p:txBody>
      </p:sp>
    </p:spTree>
    <p:extLst>
      <p:ext uri="{BB962C8B-B14F-4D97-AF65-F5344CB8AC3E}">
        <p14:creationId xmlns:p14="http://schemas.microsoft.com/office/powerpoint/2010/main" val="1213150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25470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/>
              <a:t>Признаки </a:t>
            </a:r>
            <a:r>
              <a:rPr lang="ru-RU" sz="3200" dirty="0" err="1"/>
              <a:t>субъектности</a:t>
            </a:r>
            <a:r>
              <a:rPr lang="ru-RU" sz="3200" dirty="0"/>
              <a:t> (по А.К.Марковой)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37230" y="1214422"/>
            <a:ext cx="10754436" cy="5143536"/>
          </a:xfrm>
        </p:spPr>
        <p:txBody>
          <a:bodyPr>
            <a:normAutofit fontScale="70000" lnSpcReduction="20000"/>
          </a:bodyPr>
          <a:lstStyle/>
          <a:p>
            <a:pPr marL="0" indent="365125">
              <a:lnSpc>
                <a:spcPts val="2400"/>
              </a:lnSpc>
              <a:buNone/>
            </a:pP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1) осознание (структуры своей деятельности, качеств личности, содержания этапов жизненного пути),</a:t>
            </a:r>
          </a:p>
          <a:p>
            <a:pPr marL="0" indent="365125">
              <a:lnSpc>
                <a:spcPts val="2400"/>
              </a:lnSpc>
              <a:buNone/>
            </a:pP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2) инициатива, самостоятельное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целеполагание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, планирование, предвосхищение,</a:t>
            </a:r>
          </a:p>
          <a:p>
            <a:pPr marL="0" indent="365125">
              <a:lnSpc>
                <a:spcPts val="2400"/>
              </a:lnSpc>
              <a:buNone/>
            </a:pP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3) интенсивная включенность в деятельность,</a:t>
            </a:r>
          </a:p>
          <a:p>
            <a:pPr marL="0" indent="365125">
              <a:lnSpc>
                <a:spcPts val="2400"/>
              </a:lnSpc>
              <a:buNone/>
            </a:pP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4) стремление к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самоэффективности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, самоконтролю,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самокоррекции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, владение приемами произвольной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саморегуляции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365125">
              <a:lnSpc>
                <a:spcPts val="2400"/>
              </a:lnSpc>
              <a:buNone/>
            </a:pP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5) осознание противоречий своего развития, их устранение, обеспечение баланса и гармонии,</a:t>
            </a:r>
          </a:p>
          <a:p>
            <a:pPr marL="0" indent="365125">
              <a:lnSpc>
                <a:spcPts val="2400"/>
              </a:lnSpc>
              <a:buNone/>
            </a:pP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6) постоянная настроенность на саморазвитие и самообновление,</a:t>
            </a:r>
          </a:p>
          <a:p>
            <a:pPr marL="0" indent="365125">
              <a:lnSpc>
                <a:spcPts val="2400"/>
              </a:lnSpc>
              <a:buNone/>
            </a:pP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7) стремление к самореализации и творческому созиданию,</a:t>
            </a:r>
          </a:p>
          <a:p>
            <a:pPr marL="0" indent="365125">
              <a:lnSpc>
                <a:spcPts val="2400"/>
              </a:lnSpc>
              <a:buNone/>
            </a:pP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8) интеграция своего профессионального пути, структурирование и упорядочивание своего профессионально опыта и опыта других.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31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/>
              <a:t>Способности как фактор успешности профессиональной деятельности</a:t>
            </a:r>
          </a:p>
        </p:txBody>
      </p:sp>
      <p:pic>
        <p:nvPicPr>
          <p:cNvPr id="4" name="Содержимое 3" descr="Левушкина Алл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86221"/>
            <a:ext cx="2986585" cy="4488127"/>
          </a:xfr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452926" y="2086221"/>
            <a:ext cx="690087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>
                <a:latin typeface="Times New Roman" pitchFamily="18" charset="0"/>
                <a:ea typeface="TimesNewRomanPSMT"/>
                <a:cs typeface="Times New Roman" pitchFamily="18" charset="0"/>
              </a:rPr>
              <a:t>«Парадокс» освоения профессиональной деятельности в том, что полноценное освоение данной профессии достигается лишь тогда, когда субъект начинает выполнять ее не только так, как «положено» (по нормативно-заданным образцам), а привносит в эту деятельность свои собственные, творческие элементы (через выработку индивидуального стиля деятельности). 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Актуальность 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69742"/>
            <a:ext cx="10625919" cy="481766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ru-RU" dirty="0"/>
              <a:t>Интенсивное развитие экономики, рост требований к профессиональной квалификации и личностным ресурсам специалиста влекут за собой переход к более широкому и всестороннему использованию данных психологической науки в различных сферах жизнедеятельности личности. На сегодняшний день все большее число людей, рассматривающих свою профессиональную деятельность как пространство личностного развития построения жизненного успеха, признают свою потребность в психологической поддержке. </a:t>
            </a:r>
          </a:p>
          <a:p>
            <a:pPr marL="0" indent="0" algn="just">
              <a:buNone/>
              <a:defRPr/>
            </a:pPr>
            <a:r>
              <a:rPr lang="ru-RU" dirty="0"/>
              <a:t>Раздел «Психология и педагогика профессиональной деятельности» - один из ресурсов практического воплощения идеи психологического обеспечения профессиональной деятельности личности врача-педиатра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9599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6412" y="1244716"/>
            <a:ext cx="10194878" cy="4773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Индивидуальный стиль деятельности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характерная для данного индивида система навыков, методов, приемов, способов решения задач той или иной деятельности, обеспечивающая успешное ее выполнение.</a:t>
            </a:r>
          </a:p>
          <a:p>
            <a:pPr marL="0" indent="0"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учебной деятельности различают: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индивидуальный стиль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деятельности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преподавателя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индивидуальный стиль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учебной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деятельности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студента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68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651" y="404664"/>
            <a:ext cx="10304059" cy="1644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2406" algn="just">
              <a:lnSpc>
                <a:spcPct val="107000"/>
              </a:lnSpc>
            </a:pPr>
            <a:r>
              <a:rPr lang="ru-RU" sz="2400" spc="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отечественной психологии под </a:t>
            </a:r>
            <a:r>
              <a:rPr lang="ru-RU" sz="2400" i="1" spc="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индивидуальным стилем учебной деятельности</a:t>
            </a:r>
            <a:r>
              <a:rPr lang="ru-RU" sz="2400" spc="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понимается индивидуально-своеобразный способ учебной деятельности, определяемый учебными действиями и обусловленный свойствами субъекта деятельности.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8424" y="4395164"/>
            <a:ext cx="10031104" cy="220188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202406" algn="just">
              <a:lnSpc>
                <a:spcPct val="107000"/>
              </a:lnSpc>
            </a:pPr>
            <a:r>
              <a:rPr lang="ru-RU" sz="2600" i="1" spc="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Индивидуальный стиль учебной деятельности </a:t>
            </a:r>
            <a:r>
              <a:rPr lang="ru-RU" sz="2600" spc="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целесообразная система взаимосвязанных действий, обусловленная индивидуально-личностными особенностями, при помощи которой достигается оптимальный для субъекта деятельности результат.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8424" y="2531713"/>
            <a:ext cx="10031104" cy="1345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202406" algn="just">
              <a:lnSpc>
                <a:spcPct val="107000"/>
              </a:lnSpc>
            </a:pPr>
            <a:r>
              <a:rPr lang="ru-RU" sz="2600" spc="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Индивидуальный стиль выступает в качестве средства эффективного приспособления к объективным требованиям учебной деятельности.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92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8833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Схема освоения </a:t>
            </a:r>
            <a:r>
              <a:rPr lang="ru-RU" sz="3200" b="1" dirty="0"/>
              <a:t>профессиональной деятельности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50878" y="1828800"/>
            <a:ext cx="10302922" cy="4768552"/>
          </a:xfrm>
        </p:spPr>
        <p:txBody>
          <a:bodyPr>
            <a:normAutofit fontScale="62500" lnSpcReduction="20000"/>
          </a:bodyPr>
          <a:lstStyle/>
          <a:p>
            <a:pPr marL="6350" indent="358775">
              <a:lnSpc>
                <a:spcPts val="2400"/>
              </a:lnSpc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1. Освоение нормативно-одобряемой, изначально заданной «правильной» деятельности (образ всей нормативно-заданной деятельности – это фактически формирование нормативной ориентировочной основы действия).</a:t>
            </a:r>
          </a:p>
          <a:p>
            <a:pPr marL="6350" indent="358775">
              <a:lnSpc>
                <a:spcPts val="2400"/>
              </a:lnSpc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2. Освоение деятельности по-новому образцу (т.е. формирование  индивидуального стиля деятельности). </a:t>
            </a:r>
          </a:p>
          <a:p>
            <a:pPr marL="6350" indent="358775">
              <a:lnSpc>
                <a:spcPts val="2400"/>
              </a:lnSpc>
              <a:buNone/>
            </a:pP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Подэтапы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данного этапа: </a:t>
            </a:r>
          </a:p>
          <a:p>
            <a:pPr marL="6350" indent="358775">
              <a:lnSpc>
                <a:spcPts val="2400"/>
              </a:lnSpc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освоение отдельных действий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на основании новых, собственных представлений работника;</a:t>
            </a:r>
          </a:p>
          <a:p>
            <a:pPr marL="6350" indent="358775">
              <a:lnSpc>
                <a:spcPts val="2400"/>
              </a:lnSpc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освоение новой деятельности в целом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– на основе уже освоенного нормативно-одобряемого образца (как индивидуально приспособленной к себе в результате постепенного формирования индивидуального стиля деятельности).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449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194" y="274638"/>
            <a:ext cx="10923642" cy="725470"/>
          </a:xfr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/>
              <a:t>Психологические основы профессиональной деятельности врача</a:t>
            </a:r>
          </a:p>
        </p:txBody>
      </p:sp>
      <p:pic>
        <p:nvPicPr>
          <p:cNvPr id="4" name="Содержимое 3" descr="до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5194" y="1439813"/>
            <a:ext cx="3226305" cy="2144430"/>
          </a:xfrm>
        </p:spPr>
      </p:pic>
      <p:sp>
        <p:nvSpPr>
          <p:cNvPr id="5" name="Прямоугольник 4"/>
          <p:cNvSpPr/>
          <p:nvPr/>
        </p:nvSpPr>
        <p:spPr>
          <a:xfrm>
            <a:off x="887104" y="4126287"/>
            <a:ext cx="91888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Под нормально напряженной деятельностью понимается труд, исполняющийся знающим и глубоко заинтересованным, «любящим» дело человеком», 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субъектом деятельности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99045" y="1439813"/>
            <a:ext cx="71787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«развитие личности, и в частности, способностей происходит не в любой деятельности, но в нормально напряженной за счет инициативы, активности, мотивов.  </a:t>
            </a:r>
          </a:p>
        </p:txBody>
      </p:sp>
    </p:spTree>
    <p:extLst>
      <p:ext uri="{BB962C8B-B14F-4D97-AF65-F5344CB8AC3E}">
        <p14:creationId xmlns:p14="http://schemas.microsoft.com/office/powerpoint/2010/main" val="2044934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0753" y="504092"/>
            <a:ext cx="10836322" cy="6215106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  <a:spcBef>
                <a:spcPts val="2400"/>
              </a:spcBef>
            </a:pP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способности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– индивидуально-психологические свойства личности человека, отличающие его от других, отвечающие требованиям данной профессиональной деятельности и являющиеся условием ее успешного выполнения.</a:t>
            </a:r>
          </a:p>
          <a:p>
            <a:pPr>
              <a:lnSpc>
                <a:spcPts val="2800"/>
              </a:lnSpc>
              <a:spcBef>
                <a:spcPts val="2400"/>
              </a:spcBef>
            </a:pP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Общие профессиональные способности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– это психологические свойства личности, требуемые от человека данной конкретной профессиональной деятельностью. Они определяются предметом труда в профессии (человек, техника, природа).</a:t>
            </a:r>
          </a:p>
          <a:p>
            <a:pPr>
              <a:lnSpc>
                <a:spcPts val="2800"/>
              </a:lnSpc>
              <a:spcBef>
                <a:spcPts val="2400"/>
              </a:spcBef>
            </a:pP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Специальные профессиональные способности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– определяются конкретными условиями труда, в том числе особыми (дефицит времени, информации, перегрузки). Чем сложнее профессиональная деятельность, тем более важна необходимость развития специальных профессиональных способностей.</a:t>
            </a:r>
          </a:p>
          <a:p>
            <a:pPr>
              <a:buNone/>
            </a:pP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516643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8992" y="1122920"/>
            <a:ext cx="10904560" cy="2448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/>
              <a:t>Мотивация трудовой деятельности</a:t>
            </a:r>
            <a:r>
              <a:rPr lang="ru-RU" i="1" dirty="0"/>
              <a:t> </a:t>
            </a:r>
            <a:r>
              <a:rPr lang="ru-RU" dirty="0"/>
              <a:t> -процесс удовлетворения работниками своих потребностей и ожиданий в выбранной ими работе, осуществляемый в результате реализации их целей, согласованных с целями и задачами предприятия и одновременно с этим как комплекс мер, применяемых со стороны субъекта управления для повышения эффективности труда работников</a:t>
            </a: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68992" y="281152"/>
            <a:ext cx="10249468" cy="723103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Психология трудовой мотивации личности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10" y="3814123"/>
            <a:ext cx="83248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93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иды мотивации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281" y="748900"/>
            <a:ext cx="10358461" cy="5297057"/>
          </a:xfrm>
        </p:spPr>
      </p:pic>
    </p:spTree>
    <p:extLst>
      <p:ext uri="{BB962C8B-B14F-4D97-AF65-F5344CB8AC3E}">
        <p14:creationId xmlns:p14="http://schemas.microsoft.com/office/powerpoint/2010/main" val="102237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етоды мотиваци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6911" y="0"/>
            <a:ext cx="7015307" cy="6406300"/>
          </a:xfrm>
        </p:spPr>
      </p:pic>
      <p:pic>
        <p:nvPicPr>
          <p:cNvPr id="5" name="Содержимое 3" descr="взаимоотнош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8814" y="4714884"/>
            <a:ext cx="2659186" cy="18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46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6863" cy="1325563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/>
              <a:t>Психолого-педагогические методы развития личности врача в профессии</a:t>
            </a:r>
          </a:p>
        </p:txBody>
      </p:sp>
      <p:pic>
        <p:nvPicPr>
          <p:cNvPr id="4" name="Содержимое 3" descr="hello_html_m31435bfa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236" y="2007490"/>
            <a:ext cx="9394787" cy="4297776"/>
          </a:xfrm>
        </p:spPr>
      </p:pic>
    </p:spTree>
    <p:extLst>
      <p:ext uri="{BB962C8B-B14F-4D97-AF65-F5344CB8AC3E}">
        <p14:creationId xmlns:p14="http://schemas.microsoft.com/office/powerpoint/2010/main" val="3388610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175" y="697719"/>
            <a:ext cx="9372599" cy="796908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/>
              <a:t>Для врачебной деятельности характерны: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23831" y="1869744"/>
            <a:ext cx="10029967" cy="4648414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интеллектуальная сложность,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монотонность,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риск и ответственность,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нравственные проблемы,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межличностные конфликты.</a:t>
            </a:r>
          </a:p>
          <a:p>
            <a:pPr>
              <a:buNone/>
            </a:pPr>
            <a:r>
              <a:rPr lang="ru-RU" dirty="0"/>
              <a:t>     </a:t>
            </a:r>
          </a:p>
          <a:p>
            <a:pPr>
              <a:buNone/>
            </a:pPr>
            <a:r>
              <a:rPr lang="ru-RU" sz="3000" i="1" dirty="0"/>
              <a:t>Монотонность, нравственные проблемы и конфликты часто являются причинами нарушений здоровья и заболеваний медицинских работников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231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769313"/>
            <a:ext cx="9171482" cy="2082792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dirty="0"/>
              <a:t>Труд избавляет человека от трех главных зол – скуки, порока и нужды   </a:t>
            </a:r>
            <a:r>
              <a:rPr lang="ru-RU" sz="3100" dirty="0"/>
              <a:t>(Вольтер)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72" y="3807266"/>
            <a:ext cx="9057210" cy="2023907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r">
              <a:buNone/>
            </a:pPr>
            <a:r>
              <a:rPr lang="ru-RU" sz="4000" dirty="0"/>
              <a:t>Неусыпный труд препятствия преодолевает </a:t>
            </a:r>
          </a:p>
          <a:p>
            <a:pPr algn="r">
              <a:buNone/>
            </a:pPr>
            <a:r>
              <a:rPr lang="ru-RU" dirty="0"/>
              <a:t>(М. Ломоносов)</a:t>
            </a:r>
          </a:p>
        </p:txBody>
      </p:sp>
    </p:spTree>
    <p:extLst>
      <p:ext uri="{BB962C8B-B14F-4D97-AF65-F5344CB8AC3E}">
        <p14:creationId xmlns:p14="http://schemas.microsoft.com/office/powerpoint/2010/main" val="37536252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4162566" y="820206"/>
            <a:ext cx="7506269" cy="29329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Синдром профессионального/ эмоционального выгорания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это состояние психического, эмоционального и физического изнеможения, проявляющегося в профессиях группы «человек-человек»</a:t>
            </a:r>
          </a:p>
        </p:txBody>
      </p:sp>
      <p:pic>
        <p:nvPicPr>
          <p:cNvPr id="5" name="Picture 2" descr="C:\Documents and Settings\user\Рабочий стол\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41" y="4068636"/>
            <a:ext cx="1816014" cy="270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111689" y="4305091"/>
            <a:ext cx="8434317" cy="20001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400" b="1" dirty="0"/>
              <a:t>В МКБ–10  синдром выгорания выделен в отдельный диагностический таксон :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ru-RU" sz="3600" dirty="0"/>
              <a:t> </a:t>
            </a:r>
            <a:r>
              <a:rPr lang="ru-RU" sz="3600" b="1" dirty="0">
                <a:solidFill>
                  <a:srgbClr val="FF0000"/>
                </a:solidFill>
              </a:rPr>
              <a:t>Z 73</a:t>
            </a:r>
            <a:r>
              <a:rPr lang="ru-RU" sz="3600" dirty="0"/>
              <a:t>  </a:t>
            </a:r>
            <a:r>
              <a:rPr lang="ru-RU" dirty="0"/>
              <a:t>- </a:t>
            </a:r>
            <a:r>
              <a:rPr lang="ru-RU" b="1" dirty="0"/>
              <a:t>проблемы связанные с трудностями управления своей жизнью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6" y="957835"/>
            <a:ext cx="3059807" cy="214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3028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556341" y="4310373"/>
            <a:ext cx="10839540" cy="182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ru-RU" altLang="ru-RU" sz="2600" b="1" dirty="0"/>
              <a:t>2. Этика общения</a:t>
            </a:r>
            <a:r>
              <a:rPr lang="ru-RU" altLang="ru-RU" sz="2600" dirty="0"/>
              <a:t> (рамки общения). Человек не выбирает себе тех, с кем он взаимодействует. По этическим соображениям эмоциональная «разрядка» невозможна. Накапливание отрицательных эмоций ведет к истощению эмоционально – этических и личностных ресурсов.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1" y="1634571"/>
            <a:ext cx="3461760" cy="222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56341" y="232012"/>
            <a:ext cx="10839540" cy="10645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lnSpc>
                <a:spcPts val="2500"/>
              </a:lnSpc>
              <a:spcBef>
                <a:spcPts val="1200"/>
              </a:spcBef>
            </a:pPr>
            <a:r>
              <a:rPr lang="ru-RU" altLang="ru-RU" sz="2900" b="1" dirty="0"/>
              <a:t>Причины возникновения </a:t>
            </a:r>
          </a:p>
          <a:p>
            <a:pPr algn="ctr">
              <a:lnSpc>
                <a:spcPts val="2500"/>
              </a:lnSpc>
              <a:spcBef>
                <a:spcPts val="1200"/>
              </a:spcBef>
            </a:pPr>
            <a:r>
              <a:rPr lang="ru-RU" altLang="ru-RU" sz="2900" b="1" dirty="0"/>
              <a:t>синдрома профессионального выгорания (СПВ)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640239" y="1555363"/>
            <a:ext cx="6755642" cy="275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ru-RU" altLang="ru-RU" sz="2600" b="1" dirty="0"/>
              <a:t>1. Длительная нагрузка</a:t>
            </a:r>
            <a:r>
              <a:rPr lang="ru-RU" altLang="ru-RU" sz="2600" dirty="0"/>
              <a:t> на основные анализаторы (слух, зрение и т.д.), концентрация внимания, память, большой объем информации, соучастие эмоций и интеллекта и, как следствие, нервно – психическое и физическое напряжение.</a:t>
            </a:r>
          </a:p>
        </p:txBody>
      </p:sp>
    </p:spTree>
    <p:extLst>
      <p:ext uri="{BB962C8B-B14F-4D97-AF65-F5344CB8AC3E}">
        <p14:creationId xmlns:p14="http://schemas.microsoft.com/office/powerpoint/2010/main" val="3803097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103" y="404664"/>
            <a:ext cx="10263117" cy="85010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/>
              <a:t>Проявляется СПВ тремя ключевыми признаками</a:t>
            </a:r>
            <a:r>
              <a:rPr lang="ru-RU" sz="3100" b="1" dirty="0"/>
              <a:t>:</a:t>
            </a:r>
            <a:br>
              <a:rPr lang="ru-RU" sz="3100" b="1" dirty="0"/>
            </a:br>
            <a:r>
              <a:rPr lang="ru-RU" sz="2700" b="1" dirty="0"/>
              <a:t>(по </a:t>
            </a:r>
            <a:r>
              <a:rPr lang="en-US" sz="2700" b="1" dirty="0" err="1"/>
              <a:t>Maslach</a:t>
            </a:r>
            <a:r>
              <a:rPr lang="en-US" sz="2700" b="1" dirty="0"/>
              <a:t> C. and all</a:t>
            </a:r>
            <a:r>
              <a:rPr lang="ru-RU" sz="2700" b="1" dirty="0"/>
              <a:t>)</a:t>
            </a:r>
            <a:endParaRPr lang="ru-RU" sz="4000" dirty="0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903861" y="1684681"/>
            <a:ext cx="8229600" cy="1872208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1. Синдром хронической усталости</a:t>
            </a:r>
          </a:p>
          <a:p>
            <a:pPr marL="742950" indent="-742950">
              <a:buNone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2.  Деперсонализация</a:t>
            </a:r>
          </a:p>
          <a:p>
            <a:pPr marL="742950" indent="-742950">
              <a:buNone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3.  Редукция личностных достижений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6979" y="3587006"/>
            <a:ext cx="10986447" cy="27699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600" dirty="0"/>
              <a:t>Развивается  СЭВ в профессиях типа «человек-человек»  и  связанных с оказанием помощи людям (медицинские работники, учителя, психологи, социальные работники, работники правоохранительных органов и МЧС). </a:t>
            </a:r>
          </a:p>
          <a:p>
            <a:endParaRPr lang="ru-RU" sz="1200" dirty="0"/>
          </a:p>
          <a:p>
            <a:r>
              <a:rPr lang="ru-RU" sz="2600" dirty="0"/>
              <a:t>По современным данным, СЭВ выявляется у 62,8  врачей первичного звена. </a:t>
            </a:r>
          </a:p>
          <a:p>
            <a:r>
              <a:rPr lang="ru-RU" sz="2600" dirty="0"/>
              <a:t>Проявления СЭВ наиболее часто выражается в виде ненадлежащего отношения к пациентам и их проблемам, связанным с заболеванием.</a:t>
            </a:r>
          </a:p>
        </p:txBody>
      </p:sp>
    </p:spTree>
    <p:extLst>
      <p:ext uri="{BB962C8B-B14F-4D97-AF65-F5344CB8AC3E}">
        <p14:creationId xmlns:p14="http://schemas.microsoft.com/office/powerpoint/2010/main" val="2712930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364776" y="1050706"/>
            <a:ext cx="10126639" cy="481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Эти </a:t>
            </a:r>
            <a:r>
              <a:rPr lang="ru-RU" altLang="ru-RU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симптомы объединяются</a:t>
            </a:r>
            <a:r>
              <a:rPr lang="ru-RU" altLang="ru-RU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три группы:</a:t>
            </a:r>
          </a:p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1. Истощение</a:t>
            </a: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как чувство опустошенности, усталости и «сухости» человека при его общении с другими людьми.</a:t>
            </a:r>
          </a:p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2. Деперсонализация, </a:t>
            </a: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которая предполагает негативное или безразличное отношение к клиентам.</a:t>
            </a:r>
          </a:p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3. Редукция,</a:t>
            </a: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которая проявляется в возникновении чувства некомпетентности в своей профессиональной сфере, осознание неуспеха в ней, снижение стремления к профессиональной </a:t>
            </a:r>
            <a:r>
              <a:rPr lang="ru-RU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саморегуляции</a:t>
            </a:r>
            <a:endParaRPr lang="ru-RU" alt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89"/>
              </a:spcBef>
              <a:spcAft>
                <a:spcPts val="907"/>
              </a:spcAft>
            </a:pPr>
            <a:endParaRPr lang="ru-RU" altLang="ru-RU" sz="9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81219" y="5973886"/>
            <a:ext cx="546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09533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96925"/>
          </a:xfrm>
        </p:spPr>
        <p:txBody>
          <a:bodyPr/>
          <a:lstStyle/>
          <a:p>
            <a:pPr eaLnBrk="1" hangingPunct="1"/>
            <a:r>
              <a:rPr lang="ru-RU" b="1">
                <a:solidFill>
                  <a:srgbClr val="FF0000"/>
                </a:solidFill>
              </a:rPr>
              <a:t>Синдром хронической усталости</a:t>
            </a: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1524000" y="1196976"/>
            <a:ext cx="8858250" cy="19439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это возникновение физического, психического и, прежде всего, эмоционального истощения, развивающегося в результате длительного пребывания в эмоционально перегруженных ситуациях общения</a:t>
            </a:r>
          </a:p>
        </p:txBody>
      </p:sp>
    </p:spTree>
    <p:extLst>
      <p:ext uri="{BB962C8B-B14F-4D97-AF65-F5344CB8AC3E}">
        <p14:creationId xmlns:p14="http://schemas.microsoft.com/office/powerpoint/2010/main" val="3333996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96925"/>
          </a:xfrm>
        </p:spPr>
        <p:txBody>
          <a:bodyPr/>
          <a:lstStyle/>
          <a:p>
            <a:pPr eaLnBrk="1" hangingPunct="1"/>
            <a:r>
              <a:rPr lang="ru-RU" b="1">
                <a:solidFill>
                  <a:srgbClr val="FF0000"/>
                </a:solidFill>
              </a:rPr>
              <a:t>Деперсонализация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05468" y="1214438"/>
            <a:ext cx="10317707" cy="1571620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ru-RU" b="1" dirty="0"/>
              <a:t>это дегуманизация (обесценивание) межличностных отношений, негативизм, циничность по отношениям к чувствам и переживаниям других людей</a:t>
            </a:r>
            <a:r>
              <a:rPr lang="ru-RU" dirty="0"/>
              <a:t> </a:t>
            </a:r>
          </a:p>
          <a:p>
            <a:pPr marL="0" indent="0">
              <a:buNone/>
              <a:defRPr/>
            </a:pPr>
            <a:endParaRPr lang="ru-RU" dirty="0"/>
          </a:p>
          <a:p>
            <a:pPr marL="0" indent="0">
              <a:buNone/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05469" y="2714620"/>
            <a:ext cx="104132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возрастают обезличенность и формальность контактов, отмечаются частые вспышки раздражения и конфликтные ситуации; </a:t>
            </a:r>
          </a:p>
          <a:p>
            <a:r>
              <a:rPr lang="ru-RU" sz="2800" dirty="0"/>
              <a:t>появляются скрытые или явные негативные установки; </a:t>
            </a:r>
          </a:p>
          <a:p>
            <a:r>
              <a:rPr lang="ru-RU" sz="2800" dirty="0"/>
              <a:t>для всех проявлений деперсонализации характерна утрата эмоционального компонента психических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18325088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404665"/>
            <a:ext cx="8229600" cy="7969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Редукция личностных достижений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82890" y="1340768"/>
            <a:ext cx="9894626" cy="48768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проявляется</a:t>
            </a:r>
            <a:r>
              <a:rPr lang="ru-RU" dirty="0"/>
              <a:t> в снижении чувства компетентности в своей работе, </a:t>
            </a:r>
          </a:p>
          <a:p>
            <a:r>
              <a:rPr lang="ru-RU" dirty="0"/>
              <a:t>уменьшении ценности своей работы, </a:t>
            </a:r>
          </a:p>
          <a:p>
            <a:r>
              <a:rPr lang="ru-RU" dirty="0"/>
              <a:t>ограничение своих обязанностей. </a:t>
            </a:r>
          </a:p>
          <a:p>
            <a:r>
              <a:rPr lang="ru-RU" dirty="0"/>
              <a:t>негативные чувства, </a:t>
            </a:r>
          </a:p>
          <a:p>
            <a:r>
              <a:rPr lang="ru-RU" dirty="0"/>
              <a:t>человек винит себя, </a:t>
            </a:r>
          </a:p>
          <a:p>
            <a:r>
              <a:rPr lang="ru-RU" dirty="0"/>
              <a:t>чувство собственной несостоятельности, </a:t>
            </a:r>
          </a:p>
          <a:p>
            <a:r>
              <a:rPr lang="ru-RU" dirty="0"/>
              <a:t>безразличие к работе, что приводит к снижению профессиональной эффективности работника.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182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7104" y="423510"/>
            <a:ext cx="10522424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Факторы, влияющие на формирование СЭВ: </a:t>
            </a:r>
          </a:p>
          <a:p>
            <a:r>
              <a:rPr lang="ru-RU" sz="2800" b="1" dirty="0"/>
              <a:t>К индивидуальным </a:t>
            </a:r>
            <a:r>
              <a:rPr lang="ru-RU" sz="2800" dirty="0"/>
              <a:t>(внутренним) факторам относят возраст, пол (женщины в больше подвержены эмоциональному истощению, чем у мужчины), уровень образования, выносливость, тип поведения, личностные особенности (напр. Обязательность, ответственность). </a:t>
            </a:r>
          </a:p>
          <a:p>
            <a:r>
              <a:rPr lang="ru-RU" sz="2800" b="1" dirty="0"/>
              <a:t>Организационные</a:t>
            </a:r>
            <a:r>
              <a:rPr lang="ru-RU" sz="2800" dirty="0"/>
              <a:t> (внешние) факторы, влияющие на формирование синдрома эмоционального выгорания, включают в себя: рабочие перегрузки, дефицит времени, большое число пациентов, неадекватное руководство, отсутствие профессиональной и личной поддержки, недостаточная профессиональная подготовка. </a:t>
            </a:r>
          </a:p>
          <a:p>
            <a:pPr algn="ctr"/>
            <a:endParaRPr lang="ru-RU" sz="900" i="1" dirty="0"/>
          </a:p>
          <a:p>
            <a:pPr algn="ctr"/>
            <a:r>
              <a:rPr lang="ru-RU" sz="2800" i="1" dirty="0"/>
              <a:t>Опасность синдрома выгорания заключается в том, что ему свойственно изо дня в день прогрессировать. </a:t>
            </a:r>
          </a:p>
          <a:p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88288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573154" y="213008"/>
            <a:ext cx="8750880" cy="62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buClrTx/>
              <a:buFontTx/>
              <a:buNone/>
            </a:pPr>
            <a:br>
              <a:rPr lang="ru-RU" altLang="ru-RU" sz="2500" b="1" dirty="0">
                <a:solidFill>
                  <a:srgbClr val="00B200"/>
                </a:solidFill>
              </a:rPr>
            </a:br>
            <a:br>
              <a:rPr lang="ru-RU" altLang="ru-RU" sz="2500" b="1" dirty="0">
                <a:solidFill>
                  <a:srgbClr val="00B200"/>
                </a:solidFill>
              </a:rPr>
            </a:br>
            <a:r>
              <a:rPr lang="ru-RU" altLang="ru-RU" sz="2800" b="1" dirty="0">
                <a:solidFill>
                  <a:srgbClr val="00B200"/>
                </a:solidFill>
              </a:rPr>
              <a:t>Психофизические симптомы появления СЭВ</a:t>
            </a:r>
            <a:endParaRPr lang="ru-RU" altLang="ru-RU" sz="2700" b="1" dirty="0">
              <a:solidFill>
                <a:srgbClr val="00B200"/>
              </a:solidFill>
            </a:endParaRP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36980" y="982640"/>
            <a:ext cx="11163868" cy="558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>
            <a:lvl1pPr marL="541338" indent="-533400"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80000"/>
              </a:lnSpc>
              <a:spcBef>
                <a:spcPts val="159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чувство постоянной усталости не только по вечерам, но и по утрам, сразу после сна (симптом хронической усталости);</a:t>
            </a:r>
          </a:p>
          <a:p>
            <a:pPr>
              <a:lnSpc>
                <a:spcPct val="80000"/>
              </a:lnSpc>
              <a:spcBef>
                <a:spcPts val="159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ощущение эмоционального и физического истощения;</a:t>
            </a:r>
          </a:p>
          <a:p>
            <a:pPr>
              <a:lnSpc>
                <a:spcPct val="80000"/>
              </a:lnSpc>
              <a:spcBef>
                <a:spcPts val="159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снижение восприимчивости и реактивности в связи с изменениями внешней среды (отсутствие реакции любопытства на фактор новизны или реакции страха на опасную ситуацию);</a:t>
            </a:r>
          </a:p>
          <a:p>
            <a:pPr>
              <a:lnSpc>
                <a:spcPct val="80000"/>
              </a:lnSpc>
              <a:spcBef>
                <a:spcPts val="159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общая </a:t>
            </a:r>
            <a:r>
              <a:rPr lang="ru-RU" altLang="ru-RU" sz="2600" dirty="0" err="1"/>
              <a:t>астенизация</a:t>
            </a:r>
            <a:r>
              <a:rPr lang="ru-RU" altLang="ru-RU" sz="2600" dirty="0"/>
              <a:t> (слабость, снижение активности и энергии);</a:t>
            </a:r>
          </a:p>
          <a:p>
            <a:pPr>
              <a:lnSpc>
                <a:spcPct val="80000"/>
              </a:lnSpc>
              <a:spcBef>
                <a:spcPts val="159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частые беспричинные головные боли,  постоянные расстройства желудочно-кишечного тракта;</a:t>
            </a:r>
          </a:p>
          <a:p>
            <a:pPr>
              <a:lnSpc>
                <a:spcPct val="80000"/>
              </a:lnSpc>
              <a:spcBef>
                <a:spcPts val="159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резкая потеря или резкое увеличение веса;</a:t>
            </a:r>
          </a:p>
          <a:p>
            <a:pPr>
              <a:lnSpc>
                <a:spcPct val="80000"/>
              </a:lnSpc>
              <a:spcBef>
                <a:spcPts val="159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полная или частичная бессонница;</a:t>
            </a:r>
          </a:p>
          <a:p>
            <a:pPr>
              <a:lnSpc>
                <a:spcPct val="80000"/>
              </a:lnSpc>
              <a:spcBef>
                <a:spcPts val="159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постоянное заторможенное, сонливое состояние и желание спать в течение всего дня;</a:t>
            </a:r>
          </a:p>
          <a:p>
            <a:pPr>
              <a:lnSpc>
                <a:spcPct val="80000"/>
              </a:lnSpc>
              <a:spcBef>
                <a:spcPts val="159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одышка или нарушения дыхания при физической или эмоциональной нагрузке;</a:t>
            </a:r>
          </a:p>
          <a:p>
            <a:pPr>
              <a:lnSpc>
                <a:spcPct val="80000"/>
              </a:lnSpc>
              <a:spcBef>
                <a:spcPts val="159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заметное снижение внешней и внутренней сенсорной чувствительности: ухудшение зрения, слуха, обоняния и осязания.</a:t>
            </a:r>
          </a:p>
        </p:txBody>
      </p:sp>
    </p:spTree>
    <p:extLst>
      <p:ext uri="{BB962C8B-B14F-4D97-AF65-F5344CB8AC3E}">
        <p14:creationId xmlns:p14="http://schemas.microsoft.com/office/powerpoint/2010/main" val="3042771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2307361" y="20163"/>
            <a:ext cx="6870240" cy="8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ru-RU" altLang="ru-RU" sz="3000" b="1">
                <a:solidFill>
                  <a:srgbClr val="00B200"/>
                </a:solidFill>
              </a:rPr>
              <a:t>Симптомы появления СЭВ</a:t>
            </a: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064525" y="979303"/>
            <a:ext cx="10522424" cy="550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>
            <a:lvl1pPr marL="342900" indent="-315913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80000"/>
              </a:lnSpc>
              <a:spcBef>
                <a:spcPts val="454"/>
              </a:spcBef>
            </a:pPr>
            <a:r>
              <a:rPr lang="ru-RU" altLang="ru-RU" sz="2500" b="1" dirty="0"/>
              <a:t>Социально-психологические симптомы:</a:t>
            </a:r>
          </a:p>
          <a:p>
            <a:pPr marL="491048" indent="-483847">
              <a:lnSpc>
                <a:spcPct val="80000"/>
              </a:lnSpc>
              <a:spcBef>
                <a:spcPts val="454"/>
              </a:spcBef>
              <a:buSzPct val="45000"/>
              <a:buFont typeface="Wingdings" charset="2"/>
              <a:buChar char=""/>
            </a:pPr>
            <a:r>
              <a:rPr lang="ru-RU" altLang="ru-RU" sz="2500" dirty="0"/>
              <a:t>безразличие, скука, пассивность и депрессия (пониженный эмоциональный тонус, чувство подавленности);</a:t>
            </a:r>
          </a:p>
          <a:p>
            <a:pPr marL="491048" indent="-483847">
              <a:lnSpc>
                <a:spcPct val="80000"/>
              </a:lnSpc>
              <a:spcBef>
                <a:spcPts val="454"/>
              </a:spcBef>
              <a:buSzPct val="45000"/>
              <a:buFont typeface="Wingdings" charset="2"/>
              <a:buChar char=""/>
            </a:pPr>
            <a:r>
              <a:rPr lang="ru-RU" altLang="ru-RU" sz="2500" dirty="0"/>
              <a:t>повышенная раздражительность на незначительные, мелкие события;</a:t>
            </a:r>
          </a:p>
          <a:p>
            <a:pPr marL="491048" indent="-483847">
              <a:lnSpc>
                <a:spcPct val="80000"/>
              </a:lnSpc>
              <a:spcBef>
                <a:spcPts val="454"/>
              </a:spcBef>
              <a:buSzPct val="45000"/>
              <a:buFont typeface="Wingdings" charset="2"/>
              <a:buChar char=""/>
            </a:pPr>
            <a:r>
              <a:rPr lang="ru-RU" altLang="ru-RU" sz="2500" dirty="0"/>
              <a:t>частые нервные срывы (вспышки немотивированного гнева или отказы от общения, уход в себя);</a:t>
            </a:r>
          </a:p>
          <a:p>
            <a:pPr marL="491048" indent="-483847">
              <a:lnSpc>
                <a:spcPct val="80000"/>
              </a:lnSpc>
              <a:spcBef>
                <a:spcPts val="454"/>
              </a:spcBef>
              <a:buSzPct val="45000"/>
              <a:buFont typeface="Wingdings" charset="2"/>
              <a:buChar char=""/>
            </a:pPr>
            <a:r>
              <a:rPr lang="ru-RU" altLang="ru-RU" sz="2500" dirty="0"/>
              <a:t>постоянное переживание негативных эмоций, для которых во внешней ситуации причин нет (чувство вины, обиды, стыда, подозрительность, скованность);</a:t>
            </a:r>
          </a:p>
          <a:p>
            <a:pPr marL="491048" indent="-483847">
              <a:lnSpc>
                <a:spcPct val="80000"/>
              </a:lnSpc>
              <a:spcBef>
                <a:spcPts val="454"/>
              </a:spcBef>
              <a:buSzPct val="45000"/>
              <a:buFont typeface="Wingdings" charset="2"/>
              <a:buChar char=""/>
            </a:pPr>
            <a:r>
              <a:rPr lang="ru-RU" altLang="ru-RU" sz="2500" dirty="0"/>
              <a:t>чувство неосознанного беспокойства и повышенной тревожности (ощущение, что «что-то не так, как надо»);</a:t>
            </a:r>
          </a:p>
          <a:p>
            <a:pPr marL="491048" indent="-483847">
              <a:lnSpc>
                <a:spcPct val="80000"/>
              </a:lnSpc>
              <a:spcBef>
                <a:spcPts val="454"/>
              </a:spcBef>
              <a:buSzPct val="45000"/>
              <a:buFont typeface="Wingdings" charset="2"/>
              <a:buChar char=""/>
            </a:pPr>
            <a:r>
              <a:rPr lang="ru-RU" altLang="ru-RU" sz="2500" dirty="0"/>
              <a:t>чувство </a:t>
            </a:r>
            <a:r>
              <a:rPr lang="ru-RU" altLang="ru-RU" sz="2500" dirty="0" err="1"/>
              <a:t>гиперответственности</a:t>
            </a:r>
            <a:r>
              <a:rPr lang="ru-RU" altLang="ru-RU" sz="2500" dirty="0"/>
              <a:t> и постоянное чувство страха, что «не получится» или «я не справлюсь»;</a:t>
            </a:r>
          </a:p>
          <a:p>
            <a:pPr marL="491048" indent="-483847">
              <a:lnSpc>
                <a:spcPct val="80000"/>
              </a:lnSpc>
              <a:spcBef>
                <a:spcPts val="454"/>
              </a:spcBef>
              <a:buSzPct val="45000"/>
              <a:buFont typeface="Wingdings" charset="2"/>
              <a:buChar char=""/>
            </a:pPr>
            <a:r>
              <a:rPr lang="ru-RU" altLang="ru-RU" sz="2500" dirty="0"/>
              <a:t>общая негативная установка на жизненные и профессиональные перспективы (по типу «как ни старайся, все равно ничего не получится»).</a:t>
            </a:r>
          </a:p>
        </p:txBody>
      </p:sp>
    </p:spTree>
    <p:extLst>
      <p:ext uri="{BB962C8B-B14F-4D97-AF65-F5344CB8AC3E}">
        <p14:creationId xmlns:p14="http://schemas.microsoft.com/office/powerpoint/2010/main" val="2804087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479" y="274638"/>
            <a:ext cx="10837888" cy="2082792"/>
          </a:xfr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Педиатрия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- 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один  из разделов медицины,  освещающий закономерности развития детей;  причины и механизмы развития заболеваний;  способы их распознавания, лечения и профилактики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4479" y="2786059"/>
            <a:ext cx="10837888" cy="385458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/>
              <a:t>Древние источники - советы по уходу за детьми и лечению некоторых детских болезней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93663" algn="l"/>
              </a:tabLst>
            </a:pPr>
            <a:r>
              <a:rPr lang="ru-RU" b="1" dirty="0"/>
              <a:t>XV–XVII вв. </a:t>
            </a:r>
            <a:r>
              <a:rPr lang="ru-RU" dirty="0"/>
              <a:t>в  Европа – первые специальные книги с описанием детских болезней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93663" algn="l"/>
              </a:tabLst>
            </a:pPr>
            <a:r>
              <a:rPr lang="ru-RU" b="1" dirty="0"/>
              <a:t> В начале XIX в. </a:t>
            </a:r>
            <a:r>
              <a:rPr lang="ru-RU" dirty="0"/>
              <a:t>появились первые детские больницы и специальные детские врачи. 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93663" algn="l"/>
              </a:tabLst>
            </a:pPr>
            <a:r>
              <a:rPr lang="ru-RU" b="1" dirty="0"/>
              <a:t>Во 2-й половине XIX в. </a:t>
            </a:r>
            <a:r>
              <a:rPr lang="ru-RU" dirty="0"/>
              <a:t>- отделилась от «большой медицины»,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93663" algn="l"/>
              </a:tabLst>
            </a:pPr>
            <a:r>
              <a:rPr lang="ru-RU" b="1" dirty="0"/>
              <a:t> К концу XIX в.  </a:t>
            </a:r>
            <a:r>
              <a:rPr lang="ru-RU" dirty="0"/>
              <a:t>- организована Парижская школа педиатров</a:t>
            </a:r>
          </a:p>
          <a:p>
            <a:pPr marL="0" indent="0">
              <a:buNone/>
              <a:tabLst>
                <a:tab pos="93663" algn="l"/>
              </a:tabLst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36156" y="2357430"/>
            <a:ext cx="1378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История</a:t>
            </a:r>
            <a:endParaRPr lang="ru-RU" sz="20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226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2209441" y="260668"/>
            <a:ext cx="6870240" cy="64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ru-RU" altLang="ru-RU" sz="2800" b="1" dirty="0">
                <a:solidFill>
                  <a:srgbClr val="00B200"/>
                </a:solidFill>
              </a:rPr>
              <a:t>Симптомы появления СЭВ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816816" y="1154395"/>
            <a:ext cx="10947553" cy="543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>
            <a:lvl1pPr marL="342900" indent="-315913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80000"/>
              </a:lnSpc>
              <a:spcBef>
                <a:spcPts val="544"/>
              </a:spcBef>
            </a:pPr>
            <a:r>
              <a:rPr lang="ru-RU" altLang="ru-RU" sz="2500" b="1" dirty="0"/>
              <a:t>Поведенческие симптомы:</a:t>
            </a:r>
          </a:p>
          <a:p>
            <a:pPr marL="491048" indent="-483847">
              <a:lnSpc>
                <a:spcPct val="80000"/>
              </a:lnSpc>
              <a:spcBef>
                <a:spcPts val="544"/>
              </a:spcBef>
              <a:buSzPct val="45000"/>
              <a:buFont typeface="Wingdings" charset="2"/>
              <a:buChar char=""/>
            </a:pPr>
            <a:r>
              <a:rPr lang="ru-RU" altLang="ru-RU" sz="2400" dirty="0"/>
              <a:t>ощущение, что работа становится все тяжелее и тяжелее, а выполнять ее — все труднее и труднее;</a:t>
            </a:r>
          </a:p>
          <a:p>
            <a:pPr marL="491048" indent="-483847">
              <a:lnSpc>
                <a:spcPct val="80000"/>
              </a:lnSpc>
              <a:spcBef>
                <a:spcPts val="544"/>
              </a:spcBef>
              <a:buSzPct val="45000"/>
              <a:buFont typeface="Wingdings" charset="2"/>
              <a:buChar char=""/>
            </a:pPr>
            <a:r>
              <a:rPr lang="ru-RU" altLang="ru-RU" sz="2400" dirty="0"/>
              <a:t>сотрудник заметно </a:t>
            </a:r>
            <a:r>
              <a:rPr lang="ru-RU" altLang="ru-RU" sz="2400" i="1" dirty="0"/>
              <a:t>меняет свой рабочий режим </a:t>
            </a:r>
            <a:r>
              <a:rPr lang="ru-RU" altLang="ru-RU" sz="2400" dirty="0"/>
              <a:t>(увеличивает или сокращает время работы);</a:t>
            </a:r>
          </a:p>
          <a:p>
            <a:pPr marL="491048" indent="-483847">
              <a:lnSpc>
                <a:spcPct val="80000"/>
              </a:lnSpc>
              <a:spcBef>
                <a:spcPts val="544"/>
              </a:spcBef>
              <a:buSzPct val="45000"/>
              <a:buFont typeface="Wingdings" charset="2"/>
              <a:buChar char=""/>
            </a:pPr>
            <a:r>
              <a:rPr lang="ru-RU" altLang="ru-RU" sz="2400" dirty="0"/>
              <a:t>постоянно, без необходимости, берет работу домой, но дома ее не делает;</a:t>
            </a:r>
          </a:p>
          <a:p>
            <a:pPr marL="491048" indent="-483847">
              <a:lnSpc>
                <a:spcPct val="80000"/>
              </a:lnSpc>
              <a:spcBef>
                <a:spcPts val="544"/>
              </a:spcBef>
              <a:buSzPct val="45000"/>
              <a:buFont typeface="Wingdings" charset="2"/>
              <a:buChar char=""/>
            </a:pPr>
            <a:r>
              <a:rPr lang="ru-RU" altLang="ru-RU" sz="2400" dirty="0"/>
              <a:t>чувство бесполезности, неверие в улучшения, снижение энтузиазма по отношению к работе, безразличие к результатам;</a:t>
            </a:r>
          </a:p>
          <a:p>
            <a:pPr marL="491048" indent="-483847">
              <a:lnSpc>
                <a:spcPct val="80000"/>
              </a:lnSpc>
              <a:spcBef>
                <a:spcPts val="544"/>
              </a:spcBef>
              <a:buSzPct val="45000"/>
              <a:buFont typeface="Wingdings" charset="2"/>
              <a:buChar char=""/>
            </a:pPr>
            <a:r>
              <a:rPr lang="ru-RU" altLang="ru-RU" sz="2400" dirty="0"/>
              <a:t>невыполнение важных, приоритетных задач и «</a:t>
            </a:r>
            <a:r>
              <a:rPr lang="ru-RU" altLang="ru-RU" sz="2400" dirty="0" err="1"/>
              <a:t>застревание</a:t>
            </a:r>
            <a:r>
              <a:rPr lang="ru-RU" altLang="ru-RU" sz="2400" dirty="0"/>
              <a:t>» на мелких деталях, не соответствующая служебным требованиям трата большей части рабочего времени на мало осознаваемое или не осознаваемое выполнение автоматических и элементарных действий;</a:t>
            </a:r>
          </a:p>
          <a:p>
            <a:pPr marL="491048" indent="-483847">
              <a:lnSpc>
                <a:spcPct val="80000"/>
              </a:lnSpc>
              <a:spcBef>
                <a:spcPts val="544"/>
              </a:spcBef>
              <a:buSzPct val="45000"/>
              <a:buFont typeface="Wingdings" charset="2"/>
              <a:buChar char=""/>
            </a:pPr>
            <a:r>
              <a:rPr lang="ru-RU" altLang="ru-RU" sz="2400" i="1" dirty="0" err="1"/>
              <a:t>дистанцированность</a:t>
            </a:r>
            <a:r>
              <a:rPr lang="ru-RU" altLang="ru-RU" sz="2400" i="1" dirty="0"/>
              <a:t> от коллег, повышение неадекватной критичности</a:t>
            </a:r>
            <a:r>
              <a:rPr lang="ru-RU" altLang="ru-RU" sz="2400" dirty="0"/>
              <a:t>;</a:t>
            </a:r>
          </a:p>
          <a:p>
            <a:pPr marL="491048" indent="-483847">
              <a:lnSpc>
                <a:spcPct val="80000"/>
              </a:lnSpc>
              <a:spcBef>
                <a:spcPts val="544"/>
              </a:spcBef>
              <a:buSzPct val="45000"/>
              <a:buFont typeface="Wingdings" charset="2"/>
              <a:buChar char=""/>
            </a:pPr>
            <a:r>
              <a:rPr lang="ru-RU" altLang="ru-RU" sz="2400" i="1" dirty="0"/>
              <a:t>злоупотребление</a:t>
            </a:r>
            <a:r>
              <a:rPr lang="ru-RU" altLang="ru-RU" sz="2400" dirty="0"/>
              <a:t> алкоголем, резкое возрастание выкуренных за день сигарет, применение наркотических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801958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images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70053">
            <a:off x="8863794" y="4301830"/>
            <a:ext cx="2522666" cy="2109892"/>
          </a:xfrm>
          <a:prstGeom prst="rect">
            <a:avLst/>
          </a:prstGeom>
          <a:noFill/>
        </p:spPr>
      </p:pic>
      <p:pic>
        <p:nvPicPr>
          <p:cNvPr id="27652" name="Picture 4" descr="inde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20186">
            <a:off x="7391400" y="333375"/>
            <a:ext cx="3087688" cy="2668588"/>
          </a:xfrm>
          <a:prstGeom prst="rect">
            <a:avLst/>
          </a:prstGeom>
          <a:noFill/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b="1" dirty="0">
                <a:solidFill>
                  <a:srgbClr val="FF0000"/>
                </a:solidFill>
              </a:rPr>
              <a:t>Чем опасен СПВ? </a:t>
            </a:r>
          </a:p>
        </p:txBody>
      </p:sp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1119117" y="1537905"/>
            <a:ext cx="10713491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ru-RU" sz="3200" b="1" dirty="0">
                <a:latin typeface="Calibri" pitchFamily="34" charset="0"/>
              </a:rPr>
              <a:t>Депрессии, суициды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ru-RU" sz="3200" b="1" dirty="0">
                <a:latin typeface="Calibri" pitchFamily="34" charset="0"/>
              </a:rPr>
              <a:t>Зависимости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ru-RU" sz="3200" b="1" dirty="0">
                <a:latin typeface="Calibri" pitchFamily="34" charset="0"/>
              </a:rPr>
              <a:t>Травматизм на производстве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ru-RU" sz="3200" b="1" dirty="0">
                <a:latin typeface="Calibri" pitchFamily="34" charset="0"/>
              </a:rPr>
              <a:t>Уход из профессии высококвалифицированного специалиста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ru-RU" sz="3200" b="1" dirty="0">
                <a:latin typeface="Calibri" pitchFamily="34" charset="0"/>
              </a:rPr>
              <a:t>Врачебные ошибки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ru-RU" sz="3200" b="1" dirty="0">
                <a:latin typeface="Calibri" pitchFamily="34" charset="0"/>
              </a:rPr>
              <a:t>Экономические потери</a:t>
            </a:r>
          </a:p>
        </p:txBody>
      </p:sp>
    </p:spTree>
    <p:extLst>
      <p:ext uri="{BB962C8B-B14F-4D97-AF65-F5344CB8AC3E}">
        <p14:creationId xmlns:p14="http://schemas.microsoft.com/office/powerpoint/2010/main" val="30196152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982639" y="261163"/>
            <a:ext cx="10153934" cy="6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ru-RU" altLang="ru-RU" sz="3100" b="1" dirty="0">
                <a:solidFill>
                  <a:srgbClr val="00B200"/>
                </a:solidFill>
              </a:rPr>
              <a:t>Профилактика профессионального выгорания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982639" y="1241411"/>
            <a:ext cx="10631606" cy="267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>
            <a:lvl1pPr marL="315913" indent="-315913"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just">
              <a:lnSpc>
                <a:spcPct val="90000"/>
              </a:lnSpc>
              <a:spcBef>
                <a:spcPts val="454"/>
              </a:spcBef>
              <a:buFont typeface="Comic Sans MS" pitchFamily="64" charset="0"/>
              <a:buChar char="•"/>
            </a:pPr>
            <a:r>
              <a:rPr lang="ru-RU" altLang="ru-RU" sz="2800" b="1" i="1" dirty="0"/>
              <a:t>Саморегуляция</a:t>
            </a:r>
            <a:r>
              <a:rPr lang="ru-RU" altLang="ru-RU" sz="2800" dirty="0"/>
              <a:t> — это управление своим психоэмоциональным состоянием, которое достигается путем воздействия человека на самого себя с помощью слов, мысленных образов, управления мышечным тонусом и дыханием. </a:t>
            </a:r>
          </a:p>
          <a:p>
            <a:pPr algn="just">
              <a:lnSpc>
                <a:spcPct val="90000"/>
              </a:lnSpc>
              <a:spcBef>
                <a:spcPts val="454"/>
              </a:spcBef>
              <a:buFont typeface="Comic Sans MS" pitchFamily="64" charset="0"/>
              <a:buChar char="•"/>
            </a:pPr>
            <a:r>
              <a:rPr lang="ru-RU" altLang="ru-RU" sz="2800" b="1" i="1" dirty="0"/>
              <a:t>Релаксация</a:t>
            </a:r>
            <a:r>
              <a:rPr lang="ru-RU" altLang="ru-RU" sz="2800" dirty="0"/>
              <a:t> — это метод, с помощью которого можно частично или полностью избавляться от физического или психического напряжения.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59" y="4105873"/>
            <a:ext cx="3545523" cy="243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582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2182145" y="349620"/>
            <a:ext cx="687024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ru-RU" altLang="ru-RU" sz="3100" b="1" dirty="0">
                <a:solidFill>
                  <a:srgbClr val="00B200"/>
                </a:solidFill>
              </a:rPr>
              <a:t>Саморегуляция психического состояния</a:t>
            </a: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68740" y="1512750"/>
            <a:ext cx="8235261" cy="308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>
            <a:lvl1pPr marL="342900" indent="-315913">
              <a:tabLst>
                <a:tab pos="342900" algn="l"/>
                <a:tab pos="887413" algn="l"/>
                <a:tab pos="1801813" algn="l"/>
                <a:tab pos="2716213" algn="l"/>
                <a:tab pos="3630613" algn="l"/>
                <a:tab pos="4545013" algn="l"/>
                <a:tab pos="5459413" algn="l"/>
                <a:tab pos="6373813" algn="l"/>
                <a:tab pos="7288213" algn="l"/>
                <a:tab pos="8202613" algn="l"/>
                <a:tab pos="9117013" algn="l"/>
                <a:tab pos="10031413" algn="l"/>
                <a:tab pos="10307638" algn="l"/>
                <a:tab pos="10761663" algn="l"/>
                <a:tab pos="10761663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87413" algn="l"/>
                <a:tab pos="1801813" algn="l"/>
                <a:tab pos="2716213" algn="l"/>
                <a:tab pos="3630613" algn="l"/>
                <a:tab pos="4545013" algn="l"/>
                <a:tab pos="5459413" algn="l"/>
                <a:tab pos="6373813" algn="l"/>
                <a:tab pos="7288213" algn="l"/>
                <a:tab pos="8202613" algn="l"/>
                <a:tab pos="9117013" algn="l"/>
                <a:tab pos="10031413" algn="l"/>
                <a:tab pos="10307638" algn="l"/>
                <a:tab pos="10761663" algn="l"/>
                <a:tab pos="10761663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87413" algn="l"/>
                <a:tab pos="1801813" algn="l"/>
                <a:tab pos="2716213" algn="l"/>
                <a:tab pos="3630613" algn="l"/>
                <a:tab pos="4545013" algn="l"/>
                <a:tab pos="5459413" algn="l"/>
                <a:tab pos="6373813" algn="l"/>
                <a:tab pos="7288213" algn="l"/>
                <a:tab pos="8202613" algn="l"/>
                <a:tab pos="9117013" algn="l"/>
                <a:tab pos="10031413" algn="l"/>
                <a:tab pos="10307638" algn="l"/>
                <a:tab pos="10761663" algn="l"/>
                <a:tab pos="10761663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87413" algn="l"/>
                <a:tab pos="1801813" algn="l"/>
                <a:tab pos="2716213" algn="l"/>
                <a:tab pos="3630613" algn="l"/>
                <a:tab pos="4545013" algn="l"/>
                <a:tab pos="5459413" algn="l"/>
                <a:tab pos="6373813" algn="l"/>
                <a:tab pos="7288213" algn="l"/>
                <a:tab pos="8202613" algn="l"/>
                <a:tab pos="9117013" algn="l"/>
                <a:tab pos="10031413" algn="l"/>
                <a:tab pos="10307638" algn="l"/>
                <a:tab pos="10761663" algn="l"/>
                <a:tab pos="10761663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87413" algn="l"/>
                <a:tab pos="1801813" algn="l"/>
                <a:tab pos="2716213" algn="l"/>
                <a:tab pos="3630613" algn="l"/>
                <a:tab pos="4545013" algn="l"/>
                <a:tab pos="5459413" algn="l"/>
                <a:tab pos="6373813" algn="l"/>
                <a:tab pos="7288213" algn="l"/>
                <a:tab pos="8202613" algn="l"/>
                <a:tab pos="9117013" algn="l"/>
                <a:tab pos="10031413" algn="l"/>
                <a:tab pos="10307638" algn="l"/>
                <a:tab pos="10761663" algn="l"/>
                <a:tab pos="10761663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87413" algn="l"/>
                <a:tab pos="1801813" algn="l"/>
                <a:tab pos="2716213" algn="l"/>
                <a:tab pos="3630613" algn="l"/>
                <a:tab pos="4545013" algn="l"/>
                <a:tab pos="5459413" algn="l"/>
                <a:tab pos="6373813" algn="l"/>
                <a:tab pos="7288213" algn="l"/>
                <a:tab pos="8202613" algn="l"/>
                <a:tab pos="9117013" algn="l"/>
                <a:tab pos="10031413" algn="l"/>
                <a:tab pos="10307638" algn="l"/>
                <a:tab pos="10761663" algn="l"/>
                <a:tab pos="10761663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87413" algn="l"/>
                <a:tab pos="1801813" algn="l"/>
                <a:tab pos="2716213" algn="l"/>
                <a:tab pos="3630613" algn="l"/>
                <a:tab pos="4545013" algn="l"/>
                <a:tab pos="5459413" algn="l"/>
                <a:tab pos="6373813" algn="l"/>
                <a:tab pos="7288213" algn="l"/>
                <a:tab pos="8202613" algn="l"/>
                <a:tab pos="9117013" algn="l"/>
                <a:tab pos="10031413" algn="l"/>
                <a:tab pos="10307638" algn="l"/>
                <a:tab pos="10761663" algn="l"/>
                <a:tab pos="10761663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87413" algn="l"/>
                <a:tab pos="1801813" algn="l"/>
                <a:tab pos="2716213" algn="l"/>
                <a:tab pos="3630613" algn="l"/>
                <a:tab pos="4545013" algn="l"/>
                <a:tab pos="5459413" algn="l"/>
                <a:tab pos="6373813" algn="l"/>
                <a:tab pos="7288213" algn="l"/>
                <a:tab pos="8202613" algn="l"/>
                <a:tab pos="9117013" algn="l"/>
                <a:tab pos="10031413" algn="l"/>
                <a:tab pos="10307638" algn="l"/>
                <a:tab pos="10761663" algn="l"/>
                <a:tab pos="10761663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87413" algn="l"/>
                <a:tab pos="1801813" algn="l"/>
                <a:tab pos="2716213" algn="l"/>
                <a:tab pos="3630613" algn="l"/>
                <a:tab pos="4545013" algn="l"/>
                <a:tab pos="5459413" algn="l"/>
                <a:tab pos="6373813" algn="l"/>
                <a:tab pos="7288213" algn="l"/>
                <a:tab pos="8202613" algn="l"/>
                <a:tab pos="9117013" algn="l"/>
                <a:tab pos="10031413" algn="l"/>
                <a:tab pos="10307638" algn="l"/>
                <a:tab pos="10761663" algn="l"/>
                <a:tab pos="10761663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altLang="ru-RU" b="1" dirty="0"/>
              <a:t>	</a:t>
            </a:r>
            <a:r>
              <a:rPr lang="ru-RU" altLang="ru-RU" sz="2500" b="1" dirty="0"/>
              <a:t>Способы </a:t>
            </a:r>
            <a:r>
              <a:rPr lang="ru-RU" altLang="ru-RU" sz="2500" b="1" dirty="0" err="1"/>
              <a:t>саморегуляции</a:t>
            </a:r>
            <a:r>
              <a:rPr lang="ru-RU" altLang="ru-RU" sz="2500" b="1" dirty="0"/>
              <a:t>:</a:t>
            </a:r>
          </a:p>
          <a:p>
            <a:pPr marL="491048" indent="-483847">
              <a:lnSpc>
                <a:spcPct val="80000"/>
              </a:lnSpc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ru-RU" altLang="ru-RU" sz="2500" dirty="0"/>
              <a:t>смех, улыбка, юмор;</a:t>
            </a:r>
          </a:p>
          <a:p>
            <a:pPr marL="491048" indent="-483847">
              <a:lnSpc>
                <a:spcPct val="80000"/>
              </a:lnSpc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ru-RU" altLang="ru-RU" sz="2500" dirty="0"/>
              <a:t>размышления о хорошем, приятном- отвлечение;</a:t>
            </a:r>
          </a:p>
          <a:p>
            <a:pPr marL="491048" indent="-483847">
              <a:lnSpc>
                <a:spcPct val="80000"/>
              </a:lnSpc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ru-RU" altLang="ru-RU" sz="2500" dirty="0"/>
              <a:t>различные движения типа потягивания, расслабления мышц — физические нагрузки переключают эмоции ;</a:t>
            </a:r>
          </a:p>
          <a:p>
            <a:pPr marL="491048" indent="-483847">
              <a:lnSpc>
                <a:spcPct val="80000"/>
              </a:lnSpc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ru-RU" altLang="ru-RU" sz="2500" dirty="0"/>
              <a:t>рассматривание цветов в помещении, пейзажа за окном, фотографий, других приятных или дорогих вам вещей;</a:t>
            </a:r>
          </a:p>
          <a:p>
            <a:pPr>
              <a:lnSpc>
                <a:spcPct val="80000"/>
              </a:lnSpc>
              <a:spcBef>
                <a:spcPts val="454"/>
              </a:spcBef>
            </a:pPr>
            <a:endParaRPr lang="ru-RU" altLang="ru-RU" sz="2400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710" y="639427"/>
            <a:ext cx="1764000" cy="36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68740" y="4790021"/>
            <a:ext cx="10849970" cy="146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marL="541338" indent="-533400"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  <a:tab pos="9525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80000"/>
              </a:lnSpc>
              <a:spcBef>
                <a:spcPts val="454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вдыхание свежего воздуха;</a:t>
            </a:r>
          </a:p>
          <a:p>
            <a:pPr>
              <a:lnSpc>
                <a:spcPct val="80000"/>
              </a:lnSpc>
              <a:spcBef>
                <a:spcPts val="454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чтение стихов или молитв;</a:t>
            </a:r>
          </a:p>
          <a:p>
            <a:pPr>
              <a:lnSpc>
                <a:spcPct val="80000"/>
              </a:lnSpc>
              <a:spcBef>
                <a:spcPts val="454"/>
              </a:spcBef>
              <a:buSzPct val="45000"/>
              <a:buFont typeface="Wingdings" charset="2"/>
              <a:buChar char=""/>
            </a:pPr>
            <a:r>
              <a:rPr lang="ru-RU" altLang="ru-RU" sz="2600" dirty="0"/>
              <a:t>высказывание похвалы, комплиментов кому-либо просто так.</a:t>
            </a:r>
          </a:p>
        </p:txBody>
      </p:sp>
    </p:spTree>
    <p:extLst>
      <p:ext uri="{BB962C8B-B14F-4D97-AF65-F5344CB8AC3E}">
        <p14:creationId xmlns:p14="http://schemas.microsoft.com/office/powerpoint/2010/main" val="2246556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b="1" dirty="0"/>
              <a:t>Заключение</a:t>
            </a:r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 algn="just">
              <a:buFont typeface="Arial" charset="0"/>
              <a:buAutoNum type="arabicPeriod"/>
            </a:pPr>
            <a:r>
              <a:rPr lang="ru-RU" dirty="0"/>
              <a:t>Необходимость в поддержке процесса профессионального становления возникает уже в ситуации формирования профессионального намерения, выбора профессии и остается актуальной на протяжении всей профессиональной жизни личности. </a:t>
            </a:r>
          </a:p>
          <a:p>
            <a:pPr marL="514350" indent="-514350" algn="just">
              <a:buFont typeface="Arial" charset="0"/>
              <a:buAutoNum type="arabicPeriod"/>
            </a:pPr>
            <a:r>
              <a:rPr lang="ru-RU" dirty="0"/>
              <a:t>Понимание психологического сопровождения работника является не только личностно-значимой, но и во многом социально-значимой проблемой, поскольку реализация профессионально-психологического потенциала, обеспечение профессионального самосохранения имеет конечным итогом повышение эффективности профессиональной деятельности врача-педиатра.</a:t>
            </a:r>
          </a:p>
        </p:txBody>
      </p:sp>
    </p:spTree>
    <p:extLst>
      <p:ext uri="{BB962C8B-B14F-4D97-AF65-F5344CB8AC3E}">
        <p14:creationId xmlns:p14="http://schemas.microsoft.com/office/powerpoint/2010/main" val="2325410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/>
              <a:t>Литература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955343" y="1052736"/>
            <a:ext cx="11081982" cy="54726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Основная: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Бордовская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Н. В. </a:t>
            </a:r>
            <a:r>
              <a:rPr lang="ru-RU" sz="1800" dirty="0">
                <a:latin typeface="Times New Roman" pitchFamily="18" charset="0"/>
                <a:cs typeface="Times New Roman" pitchFamily="18" charset="0"/>
                <a:hlinkClick r:id="rId2"/>
              </a:rPr>
              <a:t>Психология и педагогика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[Электронный ресурс] : учеб. для вузов / Н. В.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Бордовская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С. И. Розум. - СПб. : Питер, 2014. - 624 с.</a:t>
            </a:r>
          </a:p>
          <a:p>
            <a:pPr marL="0" indent="3600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  <a:hlinkClick r:id="rId3"/>
              </a:rPr>
              <a:t>Психология и педагогика в медицинском образовании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: учебник / Н. В. Кудрявая, К. В. Зорин, Н. Б. Смирнова [и др.] ; ред. Н. В. Кудрявая. - М. : КНОРУС, 2016. - 318 с.</a:t>
            </a:r>
          </a:p>
          <a:p>
            <a:pPr indent="360000">
              <a:lnSpc>
                <a:spcPct val="100000"/>
              </a:lnSpc>
              <a:spcBef>
                <a:spcPts val="600"/>
              </a:spcBef>
            </a:pP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Дополнительная:</a:t>
            </a:r>
          </a:p>
          <a:p>
            <a:pPr marL="0" indent="3600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  <a:hlinkClick r:id="rId4"/>
              </a:rPr>
              <a:t>Психология и педагогика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[Электронный ресурс] : учеб. для бакалавров. Электронная копия / ред. П. И.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Пидкасистый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- 3-е изд.,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перераб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и доп. - М. :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Юрайт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2012. - (CD-ROM). - 724 с.</a:t>
            </a:r>
          </a:p>
          <a:p>
            <a:pPr marL="0" indent="3600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Подымова, Л. С. </a:t>
            </a:r>
            <a:r>
              <a:rPr lang="ru-RU" sz="1800" dirty="0">
                <a:latin typeface="Times New Roman" pitchFamily="18" charset="0"/>
                <a:cs typeface="Times New Roman" pitchFamily="18" charset="0"/>
                <a:hlinkClick r:id="rId5"/>
              </a:rPr>
              <a:t>Психолого-педагогическая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  <a:hlinkClick r:id="rId5"/>
              </a:rPr>
              <a:t>инноватика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  <a:hlinkClick r:id="rId5"/>
              </a:rPr>
              <a:t> : личностный аспект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[Электронный ресурс] : монография / Л. С. Подымова. - М. : МПГУ, 2012. - 207 с.</a:t>
            </a:r>
          </a:p>
          <a:p>
            <a:pPr marL="0" indent="3600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Митин, А. Н. </a:t>
            </a:r>
            <a:r>
              <a:rPr lang="ru-RU" sz="1800" dirty="0">
                <a:latin typeface="Times New Roman" pitchFamily="18" charset="0"/>
                <a:cs typeface="Times New Roman" pitchFamily="18" charset="0"/>
                <a:hlinkClick r:id="rId6"/>
              </a:rPr>
              <a:t>Основы педагогической психологии высшей школы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[Электронный ресурс] : учеб. пособие / А. Н. Митин. - М. : Проспект ; Екатеринбург : Уральская государственная юридическая академия, 2016.</a:t>
            </a:r>
          </a:p>
          <a:p>
            <a:pPr marL="0" indent="3600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  <a:hlinkClick r:id="rId7"/>
              </a:rPr>
              <a:t>Тренинги.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  <a:hlinkClick r:id="rId7"/>
              </a:rPr>
              <a:t>Психокоррекционные</a:t>
            </a:r>
            <a:r>
              <a:rPr lang="ru-RU" sz="1800" dirty="0">
                <a:latin typeface="Times New Roman" pitchFamily="18" charset="0"/>
                <a:cs typeface="Times New Roman" pitchFamily="18" charset="0"/>
                <a:hlinkClick r:id="rId7"/>
              </a:rPr>
              <a:t> программы. Деловые игры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[Электронный ресурс] : сб. метод. материалов / ред. Л. Г.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Бузунова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О. П. Степанова. - 2-е изд., стер. - М. : Флинта , 2015. </a:t>
            </a:r>
          </a:p>
          <a:p>
            <a:pPr marL="0" indent="3600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Артюхова, Т. Ю. </a:t>
            </a:r>
            <a:r>
              <a:rPr lang="ru-RU" sz="1800" dirty="0">
                <a:latin typeface="Times New Roman" pitchFamily="18" charset="0"/>
                <a:cs typeface="Times New Roman" pitchFamily="18" charset="0"/>
                <a:hlinkClick r:id="rId8"/>
              </a:rPr>
              <a:t>Психология саморазвития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: учеб. пособие / Т. Ю. Артюхова, Т. В.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Шелкунова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; Сибирский федеральный университет. - Красноярск : СФУ, 2017.</a:t>
            </a:r>
          </a:p>
          <a:p>
            <a:pPr marL="609600" indent="3600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Электронные ресурсы:</a:t>
            </a:r>
          </a:p>
          <a:p>
            <a:pPr marL="609600" indent="36000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https://krasgmu.ru/index.php?page[common]=user&amp;id=62892&amp;cat=folder&amp;fid=29445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150089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3E284-AE9F-FE98-9690-962C1B843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65644"/>
          </a:xfrm>
        </p:spPr>
        <p:txBody>
          <a:bodyPr>
            <a:normAutofit fontScale="90000"/>
          </a:bodyPr>
          <a:lstStyle/>
          <a:p>
            <a:r>
              <a:rPr lang="ru-RU" dirty="0"/>
              <a:t>Для подтверждения активной работы на лекции необходимо по системе дистанционного обучения отправить в срок до 20.00    17 мая  письменный ответ на вопрос: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D22EA4-A27E-539C-DBD3-DC5D1D32C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94538"/>
            <a:ext cx="10515600" cy="2249731"/>
          </a:xfrm>
          <a:ln w="57150"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/>
              <a:t>Синдром профессионального (эмоционального) выгорания - мое мнение:</a:t>
            </a:r>
          </a:p>
          <a:p>
            <a:r>
              <a:rPr lang="ru-RU" sz="3600" dirty="0"/>
              <a:t> что это такое СЭВ</a:t>
            </a:r>
          </a:p>
          <a:p>
            <a:r>
              <a:rPr lang="ru-RU" sz="3600" dirty="0"/>
              <a:t> методы (средства) профилактики СЭВ.</a:t>
            </a:r>
          </a:p>
        </p:txBody>
      </p:sp>
    </p:spTree>
    <p:extLst>
      <p:ext uri="{BB962C8B-B14F-4D97-AF65-F5344CB8AC3E}">
        <p14:creationId xmlns:p14="http://schemas.microsoft.com/office/powerpoint/2010/main" val="2725993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5892" y="494597"/>
            <a:ext cx="8101328" cy="1938992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Есть несколько типов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врачей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: — Которые всё знают но ничего не умеют — это 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педиатры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 — Которые всё умеют но ничего не знают — это 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хирурги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 — Которые всё знают и всё умеют, но к ним поздно попадают — 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патологоанатомы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78960" y="3207439"/>
            <a:ext cx="7239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</a:rPr>
              <a:t>Спасибо за внимание!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6" name="Picture 2" descr="Врач педиатр - Охота и рыбалка, животные, туриз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9" y="374676"/>
            <a:ext cx="2915098" cy="193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9548" y="5554398"/>
            <a:ext cx="8379500" cy="83099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С нашей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медициной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любой вырастивший парочку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детей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может автоматически получить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диплом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педиатра.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218" y="4683567"/>
            <a:ext cx="2714625" cy="20478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3217" y="3115153"/>
            <a:ext cx="3309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33"/>
                </a:solidFill>
                <a:effectLst/>
                <a:latin typeface="Arial" panose="020B0604020202020204" pitchFamily="34" charset="0"/>
              </a:rPr>
              <a:t>- Девочка, у тебя братик есть?</a:t>
            </a:r>
            <a:br>
              <a:rPr lang="ru-RU" sz="2400" dirty="0"/>
            </a:br>
            <a:r>
              <a:rPr lang="ru-RU" sz="2400" b="0" i="0" dirty="0">
                <a:solidFill>
                  <a:srgbClr val="000033"/>
                </a:solidFill>
                <a:effectLst/>
                <a:latin typeface="Arial" panose="020B0604020202020204" pitchFamily="34" charset="0"/>
              </a:rPr>
              <a:t>- Какой еще братик, меня кормить нечем!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552248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84B7A-C132-485A-B4B6-313E6AEA45A6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/>
              <a:t>С 16.05 по 29.05.2023 кафедра педагогики и психологии с курсом ПО проводит для студентов </a:t>
            </a:r>
            <a:br>
              <a:rPr lang="ru-RU" sz="3200" dirty="0"/>
            </a:br>
            <a:r>
              <a:rPr lang="ru-RU" sz="3200" dirty="0"/>
              <a:t>1 курса  Педиатрического факультета </a:t>
            </a:r>
            <a:br>
              <a:rPr lang="ru-RU" sz="3200" dirty="0"/>
            </a:br>
            <a:r>
              <a:rPr lang="ru-RU" sz="3200" dirty="0"/>
              <a:t>Неделю </a:t>
            </a:r>
            <a:r>
              <a:rPr lang="ru-RU" sz="3200" b="1" i="1" dirty="0"/>
              <a:t>«Просветительской </a:t>
            </a:r>
            <a:br>
              <a:rPr lang="ru-RU" sz="3200" b="1" i="1" dirty="0"/>
            </a:br>
            <a:r>
              <a:rPr lang="ru-RU" sz="3200" b="1" i="1" dirty="0"/>
              <a:t>и профилактической работы врача-педиатра»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4FF6EA-4542-4B36-85E0-D69C96255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0438"/>
            <a:ext cx="9144000" cy="1655762"/>
          </a:xfrm>
        </p:spPr>
        <p:txBody>
          <a:bodyPr/>
          <a:lstStyle/>
          <a:p>
            <a:r>
              <a:rPr lang="ru-RU" dirty="0"/>
              <a:t>Объявление об этом мероприятии размещено на сайте в разделе Студентам.</a:t>
            </a:r>
          </a:p>
        </p:txBody>
      </p:sp>
    </p:spTree>
    <p:extLst>
      <p:ext uri="{BB962C8B-B14F-4D97-AF65-F5344CB8AC3E}">
        <p14:creationId xmlns:p14="http://schemas.microsoft.com/office/powerpoint/2010/main" val="29170649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Выполните творческое задание в группах: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Разработайте просветительскую программу в виде: </a:t>
            </a:r>
          </a:p>
          <a:p>
            <a:r>
              <a:rPr lang="ru-RU" dirty="0"/>
              <a:t>1) </a:t>
            </a:r>
            <a:r>
              <a:rPr lang="ru-RU" b="1" dirty="0"/>
              <a:t>Видеоролика</a:t>
            </a:r>
          </a:p>
          <a:p>
            <a:pPr marL="0" indent="0">
              <a:buNone/>
            </a:pPr>
            <a:r>
              <a:rPr lang="ru-RU" dirty="0"/>
              <a:t>или</a:t>
            </a:r>
          </a:p>
          <a:p>
            <a:r>
              <a:rPr lang="ru-RU" dirty="0"/>
              <a:t>2) </a:t>
            </a:r>
            <a:r>
              <a:rPr lang="ru-RU" b="1" dirty="0"/>
              <a:t>Постера (плаката) </a:t>
            </a:r>
          </a:p>
          <a:p>
            <a:pPr marL="0" indent="0">
              <a:buNone/>
            </a:pPr>
            <a:r>
              <a:rPr lang="ru-RU" dirty="0"/>
              <a:t>или</a:t>
            </a:r>
          </a:p>
          <a:p>
            <a:r>
              <a:rPr lang="ru-RU" dirty="0"/>
              <a:t>3) </a:t>
            </a:r>
            <a:r>
              <a:rPr lang="ru-RU" b="1" dirty="0"/>
              <a:t>Буклета</a:t>
            </a:r>
          </a:p>
          <a:p>
            <a:r>
              <a:rPr lang="ru-RU" dirty="0"/>
              <a:t>или</a:t>
            </a:r>
            <a:br>
              <a:rPr lang="ru-RU" b="1" dirty="0"/>
            </a:br>
            <a:r>
              <a:rPr lang="ru-RU" b="1" dirty="0"/>
              <a:t>4) Профилактического (оздоровительного) проекта (школы)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23C043-72F6-40C4-B40F-60A752E8D9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3462"/>
            <a:ext cx="5181600" cy="34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4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98042" y="721332"/>
            <a:ext cx="8624266" cy="2346629"/>
          </a:xfr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  <a:tabLst>
                <a:tab pos="93663" algn="l"/>
              </a:tabLst>
            </a:pPr>
            <a:r>
              <a:rPr lang="ru-RU" sz="3000" dirty="0"/>
              <a:t>1836, С. Ф. </a:t>
            </a:r>
            <a:r>
              <a:rPr lang="ru-RU" sz="3000" dirty="0" err="1"/>
              <a:t>Хотовицкий</a:t>
            </a:r>
            <a:r>
              <a:rPr lang="ru-RU" sz="3000" dirty="0"/>
              <a:t> - первый русский педиатр начал читать в петербургской Медико-хирургической академии полный систематический курс детских болезней и издал первое руководство по детским болезням — "</a:t>
            </a:r>
            <a:r>
              <a:rPr lang="ru-RU" sz="3000" dirty="0" err="1"/>
              <a:t>Педиятрика</a:t>
            </a:r>
            <a:r>
              <a:rPr lang="ru-RU" sz="3000" dirty="0"/>
              <a:t>" (1847). </a:t>
            </a:r>
          </a:p>
        </p:txBody>
      </p:sp>
      <p:pic>
        <p:nvPicPr>
          <p:cNvPr id="1026" name="Picture 2" descr="C:\Users\Алексей\Desktop\Hotovitski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141" y="357986"/>
            <a:ext cx="2125470" cy="270997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93902" y="3318570"/>
            <a:ext cx="1092840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93663" algn="l"/>
              </a:tabLst>
            </a:pPr>
            <a:r>
              <a:rPr lang="ru-RU" sz="2800" b="1" dirty="0"/>
              <a:t>В 1834 </a:t>
            </a:r>
            <a:r>
              <a:rPr lang="ru-RU" sz="2800" dirty="0"/>
              <a:t>в Петербурге открыта первая детская больница </a:t>
            </a:r>
            <a:r>
              <a:rPr lang="ru-RU" sz="2400" dirty="0"/>
              <a:t>(Николаевская), </a:t>
            </a:r>
            <a:endParaRPr lang="ru-RU" sz="2800" dirty="0"/>
          </a:p>
          <a:p>
            <a:pPr>
              <a:tabLst>
                <a:tab pos="93663" algn="l"/>
              </a:tabLst>
            </a:pPr>
            <a:r>
              <a:rPr lang="ru-RU" sz="2800" b="1" dirty="0"/>
              <a:t>в 1842 </a:t>
            </a:r>
            <a:r>
              <a:rPr lang="ru-RU" sz="2800" dirty="0"/>
              <a:t>— в Москве (</a:t>
            </a:r>
            <a:r>
              <a:rPr lang="ru-RU" sz="2800" dirty="0" err="1"/>
              <a:t>Ольгинская</a:t>
            </a:r>
            <a:r>
              <a:rPr lang="ru-RU" sz="2800" dirty="0"/>
              <a:t>). </a:t>
            </a:r>
          </a:p>
          <a:p>
            <a:pPr>
              <a:tabLst>
                <a:tab pos="93663" algn="l"/>
              </a:tabLst>
            </a:pPr>
            <a:r>
              <a:rPr lang="ru-RU" sz="2800" b="1" dirty="0"/>
              <a:t>В 1869 </a:t>
            </a:r>
            <a:r>
              <a:rPr lang="ru-RU" sz="2800" dirty="0"/>
              <a:t>в Медико-хирургической академии официально учреждена первая в России кафедра детских болезней.</a:t>
            </a:r>
          </a:p>
          <a:p>
            <a:pPr>
              <a:tabLst>
                <a:tab pos="93663" algn="l"/>
              </a:tabLst>
            </a:pPr>
            <a:endParaRPr lang="ru-RU" sz="2400" dirty="0"/>
          </a:p>
          <a:p>
            <a:pPr>
              <a:tabLst>
                <a:tab pos="93663" algn="l"/>
              </a:tabLst>
            </a:pPr>
            <a:r>
              <a:rPr lang="ru-RU" sz="2800" b="1" dirty="0"/>
              <a:t>С 1958 года </a:t>
            </a:r>
            <a:r>
              <a:rPr lang="ru-RU" sz="2800" dirty="0"/>
              <a:t>начинается история педиатрического факультета Красноярского государственного медицинского университета.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39980" y="127154"/>
            <a:ext cx="4314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История педиатрии в России</a:t>
            </a:r>
            <a:endParaRPr lang="ru-RU" sz="20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314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Просветительская программа в виде видеоролика: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1) </a:t>
            </a:r>
            <a:r>
              <a:rPr lang="ru-RU" b="1" dirty="0"/>
              <a:t>Видеоролик</a:t>
            </a:r>
            <a:r>
              <a:rPr lang="ru-RU" dirty="0"/>
              <a:t> - это короткий фильм, длительностью от 15-20 сек. до 2-3 мин.</a:t>
            </a:r>
          </a:p>
          <a:p>
            <a:r>
              <a:rPr lang="ru-RU" dirty="0"/>
              <a:t>2) Выполняем в группах от 3 до 4 человек.</a:t>
            </a:r>
          </a:p>
          <a:p>
            <a:endParaRPr lang="ru-RU" dirty="0"/>
          </a:p>
          <a:p>
            <a:r>
              <a:rPr lang="ru-RU" dirty="0"/>
              <a:t>Примеры можно посмотреть по ссылке:</a:t>
            </a:r>
          </a:p>
          <a:p>
            <a:r>
              <a:rPr lang="en-US" dirty="0">
                <a:hlinkClick r:id="rId2"/>
              </a:rPr>
              <a:t>https://rutube.ru/tags/video/2332/</a:t>
            </a:r>
            <a:endParaRPr lang="ru-RU" dirty="0"/>
          </a:p>
          <a:p>
            <a:r>
              <a:rPr lang="en-US" dirty="0"/>
              <a:t>https://drive.google.com/file/d/1axhxcyJ57sr2micj4y-RoK5U5MmihIF1/view?usp=share_link</a:t>
            </a:r>
            <a:endParaRPr lang="ru-RU" dirty="0"/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210FA93-03BC-40F6-8642-60D3B70352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3452" y="1825625"/>
            <a:ext cx="41990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676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Или просветительская программа в виде постера (плаката):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1) </a:t>
            </a:r>
            <a:r>
              <a:rPr lang="ru-RU" b="1" dirty="0"/>
              <a:t>Постер (плакат) </a:t>
            </a:r>
            <a:r>
              <a:rPr lang="ru-RU" dirty="0"/>
              <a:t>- это художественно-иллюстративное листовое издание, содержащее в наглядно-компактном виде информацию рекламного, агитационно-пропагандистского, инструктивно-методического, учебного и другого характера.</a:t>
            </a:r>
          </a:p>
          <a:p>
            <a:r>
              <a:rPr lang="ru-RU" i="1" dirty="0"/>
              <a:t>2) Создайте объемный (3</a:t>
            </a:r>
            <a:r>
              <a:rPr lang="en-US" i="1" dirty="0"/>
              <a:t>D) </a:t>
            </a:r>
            <a:r>
              <a:rPr lang="ru-RU" i="1" dirty="0"/>
              <a:t>плакат </a:t>
            </a:r>
            <a:r>
              <a:rPr lang="ru-RU" dirty="0"/>
              <a:t>(по возможности используйте зрительные, тактильные (вкусовые, звуковые) каналы восприятия информации)</a:t>
            </a:r>
          </a:p>
          <a:p>
            <a:r>
              <a:rPr lang="ru-RU" u="sng" dirty="0"/>
              <a:t>3) Выполняем в паре (2 человека)</a:t>
            </a:r>
            <a:r>
              <a:rPr lang="ru-RU" dirty="0"/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18A9BD-49A0-43E8-897D-34CAAF3170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840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341DAAF-FF3F-46A5-890F-CBB77756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470" y="402875"/>
            <a:ext cx="2550254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 </a:t>
            </a:r>
            <a:br>
              <a:rPr lang="ru-RU" dirty="0"/>
            </a:br>
            <a:r>
              <a:rPr lang="ru-RU" dirty="0"/>
              <a:t>Плаката</a:t>
            </a:r>
            <a:br>
              <a:rPr lang="ru-RU" dirty="0"/>
            </a:br>
            <a:r>
              <a:rPr lang="ru-RU" sz="2700" dirty="0"/>
              <a:t>(висит в БСМП)</a:t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7" r="6824" b="9147"/>
          <a:stretch/>
        </p:blipFill>
        <p:spPr>
          <a:xfrm>
            <a:off x="281033" y="154148"/>
            <a:ext cx="8133125" cy="630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169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174824" y="-998652"/>
            <a:ext cx="6822410" cy="909654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341DAAF-FF3F-46A5-890F-CBB77756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011" y="1657028"/>
            <a:ext cx="3929543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 </a:t>
            </a:r>
            <a:br>
              <a:rPr lang="ru-RU" dirty="0"/>
            </a:br>
            <a:r>
              <a:rPr lang="ru-RU" dirty="0"/>
              <a:t>Плаката объемного</a:t>
            </a:r>
          </a:p>
        </p:txBody>
      </p:sp>
    </p:spTree>
    <p:extLst>
      <p:ext uri="{BB962C8B-B14F-4D97-AF65-F5344CB8AC3E}">
        <p14:creationId xmlns:p14="http://schemas.microsoft.com/office/powerpoint/2010/main" val="11832178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Или просветительская программа в виде буклета (памятки):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1) </a:t>
            </a:r>
            <a:r>
              <a:rPr lang="ru-RU" b="1" dirty="0"/>
              <a:t>Буклет</a:t>
            </a:r>
            <a:r>
              <a:rPr lang="ru-RU" dirty="0"/>
              <a:t> - лист бумаги, имеющий одно или несколько сложений. Информация, представленная в нем, носит в основном рекламный и просветительский характер.</a:t>
            </a:r>
          </a:p>
          <a:p>
            <a:r>
              <a:rPr lang="ru-RU" dirty="0"/>
              <a:t>2) </a:t>
            </a:r>
            <a:r>
              <a:rPr lang="ru-RU" u="sng" dirty="0"/>
              <a:t>Выполняем в паре (2 человека).</a:t>
            </a:r>
          </a:p>
          <a:p>
            <a:r>
              <a:rPr lang="ru-RU" dirty="0"/>
              <a:t>3) Тираж от 2 до 10 экземпляров (можно ч/б или в цвете).</a:t>
            </a:r>
          </a:p>
          <a:p>
            <a:endParaRPr lang="ru-RU" dirty="0"/>
          </a:p>
          <a:p>
            <a:r>
              <a:rPr lang="ru-RU" dirty="0"/>
              <a:t>Примеры по ссылке:</a:t>
            </a:r>
          </a:p>
          <a:p>
            <a:r>
              <a:rPr lang="en-US" dirty="0">
                <a:hlinkClick r:id="rId3"/>
              </a:rPr>
              <a:t>http://ocmp.belzdrav.ru/personal/tipografia.php?SECTION_ID=8659</a:t>
            </a:r>
            <a:endParaRPr lang="ru-RU" dirty="0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59C35A-F6F4-4B80-B969-F08EDD98DA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317274"/>
            <a:ext cx="518160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727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095A4-BEAD-4C44-82EE-3231F3FE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1E9D1D-3B4C-42BE-A428-E0AD34FFC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1EF703-A3CD-4FD2-8525-5E057D46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89" y="0"/>
            <a:ext cx="10210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420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1DAAF-FF3F-46A5-890F-CBB77756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256" y="365125"/>
            <a:ext cx="3929543" cy="1325563"/>
          </a:xfrm>
        </p:spPr>
        <p:txBody>
          <a:bodyPr/>
          <a:lstStyle/>
          <a:p>
            <a:r>
              <a:rPr lang="ru-RU" dirty="0"/>
              <a:t>Пример буклета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6A9C882-145F-44FD-89DB-51F92E52F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122" y="252373"/>
            <a:ext cx="6154378" cy="4351338"/>
          </a:xfrm>
          <a:prstGeom prst="rect">
            <a:avLst/>
          </a:prstGeom>
        </p:spPr>
      </p:pic>
      <p:sp>
        <p:nvSpPr>
          <p:cNvPr id="4" name="AutoShape 2" descr="https://ds05.infourok.ru/uploads/ex/0b8d/0013a714-dd23f80f/hello_html_m7aea9387.jpg">
            <a:extLst>
              <a:ext uri="{FF2B5EF4-FFF2-40B4-BE49-F238E27FC236}">
                <a16:creationId xmlns:a16="http://schemas.microsoft.com/office/drawing/2014/main" id="{FD7CE7C0-8275-4A1C-A504-478DD3A7DB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A57C24-632F-4569-9C86-DED284AB9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708330"/>
            <a:ext cx="5738465" cy="40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1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58051-B8C4-4A60-B437-0DB863E43E8F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/>
              <a:t>Выполненные работы следует сопроводить презентацией на 5-7 минут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438FE6-289A-4C3E-9FBF-CBAE02E42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 fontScale="70000" lnSpcReduction="20000"/>
          </a:bodyPr>
          <a:lstStyle/>
          <a:p>
            <a:r>
              <a:rPr lang="ru-RU" i="1" u="sng" dirty="0"/>
              <a:t>О чем говорить в презентации?</a:t>
            </a:r>
          </a:p>
          <a:p>
            <a:r>
              <a:rPr lang="ru-RU" dirty="0"/>
              <a:t>1.	Обозначить актуальность выбранной темы профилактической программы;</a:t>
            </a:r>
          </a:p>
          <a:p>
            <a:r>
              <a:rPr lang="ru-RU" dirty="0"/>
              <a:t>Определить цель профилактики (цель – что в итоге должно произойти? (ожидаемый результат));</a:t>
            </a:r>
          </a:p>
          <a:p>
            <a:r>
              <a:rPr lang="ru-RU" dirty="0"/>
              <a:t>2.	Определить аудиторию, на которую рассчитана ваш просветительский продукт (студенты, подростки, пожилые люди и т.д.) и кратко охарактеризовать их.</a:t>
            </a:r>
          </a:p>
          <a:p>
            <a:r>
              <a:rPr lang="ru-RU" dirty="0"/>
              <a:t>3.	Обзор информации по вашей теме в интернете (кратко 3-5 источников).</a:t>
            </a:r>
          </a:p>
          <a:p>
            <a:r>
              <a:rPr lang="ru-RU" dirty="0"/>
              <a:t>4.	О создании профилактической программы в форме видеоролика, постера (плаката) или буклета (показ).</a:t>
            </a:r>
          </a:p>
          <a:p>
            <a:r>
              <a:rPr lang="ru-RU" dirty="0"/>
              <a:t>5.	Обязательно, указать список авторов рабочей группы.</a:t>
            </a:r>
          </a:p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AF6325A-6D7B-4027-9EC6-B86BAB9DD6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744"/>
            <a:ext cx="5181600" cy="29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593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50F09-4110-4065-B66A-3AFAA124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Пример: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3CB5948-7D7A-4E9F-9C88-4E2D9C699B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E767152-F4C1-44AC-82D6-5A205DE692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C4F2C6-B024-4E2C-A96C-231BE83C4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01" t="16337" r="29661" b="10012"/>
          <a:stretch/>
        </p:blipFill>
        <p:spPr>
          <a:xfrm>
            <a:off x="5424257" y="114941"/>
            <a:ext cx="6416152" cy="66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639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57A44-9095-409F-911A-1B0A4FE1D65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На предложенную тему: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955603-AA72-430D-81AB-FFF772E390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Профилактика питания при стрессе.</a:t>
            </a:r>
          </a:p>
          <a:p>
            <a:r>
              <a:rPr lang="ru-RU" dirty="0"/>
              <a:t>Профилактика ЗОЖ.</a:t>
            </a:r>
          </a:p>
          <a:p>
            <a:r>
              <a:rPr lang="ru-RU" dirty="0"/>
              <a:t>Профилактика переедания.</a:t>
            </a:r>
          </a:p>
          <a:p>
            <a:r>
              <a:rPr lang="ru-RU" dirty="0"/>
              <a:t>Профилактика любого заболевания (свободный выбор).</a:t>
            </a:r>
          </a:p>
          <a:p>
            <a:r>
              <a:rPr lang="ru-RU" dirty="0"/>
              <a:t>Профилактика онкологии.</a:t>
            </a:r>
          </a:p>
          <a:p>
            <a:r>
              <a:rPr lang="ru-RU" dirty="0"/>
              <a:t>•	Профилактика распространения ВИЧ-инфекции и СПИДа.</a:t>
            </a:r>
          </a:p>
          <a:p>
            <a:r>
              <a:rPr lang="ru-RU" dirty="0"/>
              <a:t>•	Профилактика табакокурения.</a:t>
            </a:r>
          </a:p>
          <a:p>
            <a:r>
              <a:rPr lang="ru-RU" dirty="0"/>
              <a:t>•	Профилактика алкоголизма.</a:t>
            </a:r>
          </a:p>
          <a:p>
            <a:r>
              <a:rPr lang="ru-RU" dirty="0"/>
              <a:t>•	Профилактика наркомании.</a:t>
            </a:r>
          </a:p>
          <a:p>
            <a:r>
              <a:rPr lang="ru-RU" dirty="0"/>
              <a:t>•	Тема профилактики, которая интересна мне (свободный выбор).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6A1634-4D5B-45E9-BF71-7A7510721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37879"/>
            <a:ext cx="5181600" cy="352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99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355" y="274638"/>
            <a:ext cx="8041149" cy="725470"/>
          </a:xfr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/>
              <a:t>Человек как субъект труда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93103" y="1214422"/>
            <a:ext cx="8934136" cy="5527572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7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– специфический вид активности человека, направленный на познание и творческое преобразование окружающего мира, включая самого себя и условия своего существования.</a:t>
            </a:r>
          </a:p>
          <a:p>
            <a:pPr>
              <a:lnSpc>
                <a:spcPts val="27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характеристики Д</a:t>
            </a:r>
            <a:r>
              <a:rPr 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2700"/>
              </a:lnSpc>
              <a:spcBef>
                <a:spcPts val="0"/>
              </a:spcBef>
              <a:buNone/>
            </a:pPr>
            <a:r>
              <a:rPr 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мотив, цель, предмет, структура и средства.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ru-RU" sz="27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деятельность</a:t>
            </a:r>
            <a:r>
              <a:rPr lang="ru-RU" sz="27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– это социально-значимая деятельность, выполнение которой требует специальных знаний, умений и навыков, а также профессионально обусловленных качеств личности. Профессиональная деятельность – это, прежде всего, трудовая деятельность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Э.Ф.Зеер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ru-RU" sz="27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</a:t>
            </a:r>
            <a:r>
              <a:rPr lang="ru-RU" sz="27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– это целесообразная продуктивная деятельность, имеющая определенный результат.</a:t>
            </a:r>
          </a:p>
          <a:p>
            <a:pPr>
              <a:lnSpc>
                <a:spcPts val="2000"/>
              </a:lnSpc>
            </a:pPr>
            <a:endParaRPr lang="ru-RU" sz="2700" dirty="0"/>
          </a:p>
        </p:txBody>
      </p:sp>
      <p:pic>
        <p:nvPicPr>
          <p:cNvPr id="2050" name="Picture 2" descr="C:\Users\Алексей\Desktop\Рошал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452" y="237001"/>
            <a:ext cx="1806289" cy="2355400"/>
          </a:xfrm>
          <a:prstGeom prst="rect">
            <a:avLst/>
          </a:prstGeom>
          <a:noFill/>
        </p:spPr>
      </p:pic>
      <p:pic>
        <p:nvPicPr>
          <p:cNvPr id="4" name="Picture 2" descr="C:\Users\Алексей\Desktop\Баранов А.А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452" y="2743706"/>
            <a:ext cx="2316942" cy="1544628"/>
          </a:xfrm>
          <a:prstGeom prst="rect">
            <a:avLst/>
          </a:prstGeom>
          <a:noFill/>
        </p:spPr>
      </p:pic>
      <p:pic>
        <p:nvPicPr>
          <p:cNvPr id="5" name="Picture 3" descr="C:\Users\Алексей\Desktop\yarusova-olga-anatolev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452" y="4439639"/>
            <a:ext cx="1883572" cy="250665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281219" y="5973886"/>
            <a:ext cx="546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452353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90456-68A3-44BC-AF6A-953B83A0BCE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Критерии оценки: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EA959-0648-481D-A0B7-DBD407E824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Соответствие содержания плаката целям и задачам конкурса;</a:t>
            </a:r>
          </a:p>
          <a:p>
            <a:r>
              <a:rPr lang="ru-RU" dirty="0"/>
              <a:t>Творческий подход к выполнению работы;</a:t>
            </a:r>
          </a:p>
          <a:p>
            <a:r>
              <a:rPr lang="ru-RU" dirty="0"/>
              <a:t>Качество выполнения работы (яркость, красота);</a:t>
            </a:r>
          </a:p>
          <a:p>
            <a:r>
              <a:rPr lang="ru-RU" dirty="0"/>
              <a:t>Социально – агитационная направленность, оригинальность идеи (креативность).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F2FDB3-910A-4104-8044-0BE6CCC48A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29889"/>
            <a:ext cx="5181600" cy="29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780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5DDD1-978E-43E3-9FBA-415F0F03FC7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PS</a:t>
            </a:r>
            <a:r>
              <a:rPr lang="ru-RU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2733-ED4A-4202-B0D5-B9A5B232E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75705"/>
            <a:ext cx="5181600" cy="3051175"/>
          </a:xfrm>
        </p:spPr>
        <p:txBody>
          <a:bodyPr>
            <a:normAutofit/>
          </a:bodyPr>
          <a:lstStyle/>
          <a:p>
            <a:r>
              <a:rPr lang="ru-RU" i="1" dirty="0"/>
              <a:t>Нам очень хотелось, чтобы вы творили и создавали. </a:t>
            </a:r>
          </a:p>
          <a:p>
            <a:r>
              <a:rPr lang="ru-RU" i="1" dirty="0"/>
              <a:t>Будьте интересными! </a:t>
            </a:r>
          </a:p>
          <a:p>
            <a:r>
              <a:rPr lang="ru-RU" i="1" dirty="0"/>
              <a:t>Желаем удачи и полета творческой мысли в выполнении задания!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747082-930D-40F1-B208-8C3349335A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2046"/>
            <a:ext cx="5181600" cy="3458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50558-3913-59BF-D0D0-FE8307F04174}"/>
              </a:ext>
            </a:extLst>
          </p:cNvPr>
          <p:cNvSpPr txBox="1"/>
          <p:nvPr/>
        </p:nvSpPr>
        <p:spPr>
          <a:xfrm>
            <a:off x="977900" y="5976625"/>
            <a:ext cx="949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b="1" i="1" dirty="0"/>
              <a:t>Преподаватели кафедры Педагогики и психологии с курсом ПО</a:t>
            </a:r>
          </a:p>
        </p:txBody>
      </p:sp>
    </p:spTree>
    <p:extLst>
      <p:ext uri="{BB962C8B-B14F-4D97-AF65-F5344CB8AC3E}">
        <p14:creationId xmlns:p14="http://schemas.microsoft.com/office/powerpoint/2010/main" val="264828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64" y="166826"/>
            <a:ext cx="10931856" cy="1431032"/>
          </a:xfrm>
        </p:spPr>
        <p:txBody>
          <a:bodyPr>
            <a:normAutofit/>
          </a:bodyPr>
          <a:lstStyle/>
          <a:p>
            <a:r>
              <a:rPr lang="ru-RU" sz="3100" b="1" dirty="0"/>
              <a:t>Не всякая активность человека может быть отнесена к категории деятельности. </a:t>
            </a:r>
            <a:br>
              <a:rPr lang="ru-RU" sz="3100" b="1" dirty="0"/>
            </a:br>
            <a:r>
              <a:rPr lang="ru-RU" sz="3100" b="1" dirty="0"/>
              <a:t>Обязательными характеристиками деятельности являются: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027" y="1716832"/>
            <a:ext cx="11409529" cy="5141168"/>
          </a:xfrm>
        </p:spPr>
        <p:txBody>
          <a:bodyPr>
            <a:noAutofit/>
          </a:bodyPr>
          <a:lstStyle/>
          <a:p>
            <a:r>
              <a:rPr lang="ru-RU" sz="3000" b="1" dirty="0"/>
              <a:t>социальная обусловленность </a:t>
            </a:r>
            <a:r>
              <a:rPr lang="ru-RU" sz="3000" dirty="0"/>
              <a:t>(деятельность - это продукт общественно-исторического развития):</a:t>
            </a:r>
          </a:p>
          <a:p>
            <a:r>
              <a:rPr lang="ru-RU" sz="3000" b="1" dirty="0"/>
              <a:t>Целенаправленность</a:t>
            </a:r>
            <a:r>
              <a:rPr lang="ru-RU" sz="3000" dirty="0"/>
              <a:t> (сознательно выбранные цели);</a:t>
            </a:r>
          </a:p>
          <a:p>
            <a:r>
              <a:rPr lang="ru-RU" sz="3000" b="1" dirty="0"/>
              <a:t>плановость </a:t>
            </a:r>
            <a:r>
              <a:rPr lang="ru-RU" sz="3000" dirty="0"/>
              <a:t>(все составляющие деятельности подчинены определенной системе и осуществляются по осмысленному плану);</a:t>
            </a:r>
          </a:p>
          <a:p>
            <a:r>
              <a:rPr lang="ru-RU" sz="3000" b="1" dirty="0"/>
              <a:t>предметность</a:t>
            </a:r>
            <a:r>
              <a:rPr lang="ru-RU" sz="3000" dirty="0"/>
              <a:t> (направленность на предметы материальной и духовной культуры в соответствии с выработанными в обществе способами и нормами действий);</a:t>
            </a:r>
          </a:p>
          <a:p>
            <a:r>
              <a:rPr lang="ru-RU" sz="3000" b="1" dirty="0" err="1"/>
              <a:t>субъектность</a:t>
            </a:r>
            <a:r>
              <a:rPr lang="ru-RU" sz="3000" dirty="0"/>
              <a:t> (обусловленность личностными характеристиками).   </a:t>
            </a:r>
          </a:p>
        </p:txBody>
      </p:sp>
    </p:spTree>
    <p:extLst>
      <p:ext uri="{BB962C8B-B14F-4D97-AF65-F5344CB8AC3E}">
        <p14:creationId xmlns:p14="http://schemas.microsoft.com/office/powerpoint/2010/main" val="7855473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5243</Words>
  <Application>Microsoft Office PowerPoint</Application>
  <PresentationFormat>Широкоэкранный</PresentationFormat>
  <Paragraphs>398</Paragraphs>
  <Slides>81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90" baseType="lpstr">
      <vt:lpstr>Arial</vt:lpstr>
      <vt:lpstr>Arial</vt:lpstr>
      <vt:lpstr>Calibri</vt:lpstr>
      <vt:lpstr>Calibri Light</vt:lpstr>
      <vt:lpstr>Comic Sans MS</vt:lpstr>
      <vt:lpstr>tahoma</vt:lpstr>
      <vt:lpstr>Times New Roman</vt:lpstr>
      <vt:lpstr>Wingdings</vt:lpstr>
      <vt:lpstr>Тема Office</vt:lpstr>
      <vt:lpstr>Кафедра педагогики и  психологии с курсом ПО</vt:lpstr>
      <vt:lpstr>С 16.05 по 29.05.2023 кафедра педагогики и психологии с курсом ПО проводит для студентов  1 курса  Педиатрического факультета  Неделю «Просветительской  и профилактической работы врача-педиатра»</vt:lpstr>
      <vt:lpstr>План лекции</vt:lpstr>
      <vt:lpstr>    Актуальность темы</vt:lpstr>
      <vt:lpstr>Труд избавляет человека от трех главных зол – скуки, порока и нужды   (Вольтер)</vt:lpstr>
      <vt:lpstr>Педиатрия  - один  из разделов медицины,  освещающий закономерности развития детей;  причины и механизмы развития заболеваний;  способы их распознавания, лечения и профилактики</vt:lpstr>
      <vt:lpstr>Презентация PowerPoint</vt:lpstr>
      <vt:lpstr>Человек как субъект труда</vt:lpstr>
      <vt:lpstr>Не всякая активность человека может быть отнесена к категории деятельности.  Обязательными характеристиками деятельности являются:</vt:lpstr>
      <vt:lpstr>Презентация PowerPoint</vt:lpstr>
      <vt:lpstr>Презентация PowerPoint</vt:lpstr>
      <vt:lpstr>Основные характеристики труда</vt:lpstr>
      <vt:lpstr>Презентация PowerPoint</vt:lpstr>
      <vt:lpstr>Классификации видов трудового поведения многообразны:</vt:lpstr>
      <vt:lpstr>Трудовая  МОТИВАЦИЯ</vt:lpstr>
      <vt:lpstr>Презентация PowerPoint</vt:lpstr>
      <vt:lpstr>Презентация PowerPoint</vt:lpstr>
      <vt:lpstr> Периодизация развития человека как субъекта труда Евгений Александрович Климов </vt:lpstr>
      <vt:lpstr>1. Стадия предыгры (от рождения до 3 лет)</vt:lpstr>
      <vt:lpstr>2. Стадия игры (от 3 до 6-8 лет)</vt:lpstr>
      <vt:lpstr>3. Стадия овладения учебной деятельностью   (от 6-8 до 11—12 лет)</vt:lpstr>
      <vt:lpstr>4. Стадия «оптации» (от 11-12 до 14—18 лет)</vt:lpstr>
      <vt:lpstr>5. Стадия адепта или стадия профессиональной подготовки (от 15-18 до 16- 23 лет) </vt:lpstr>
      <vt:lpstr>6. Стадия адаптанта </vt:lpstr>
      <vt:lpstr>7. Стадия «интернала» </vt:lpstr>
      <vt:lpstr>8. Стадия мастера</vt:lpstr>
      <vt:lpstr>9. Стадия авторитета</vt:lpstr>
      <vt:lpstr>10. Стадия наставника </vt:lpstr>
      <vt:lpstr>Профессиональная пригодность – совокупность психологических и психофизиологических особенностей человека, необходимых и достаточных для достижения им при наличии специальных знаний, умений, навыков общественно приемлемой эффективности труда.</vt:lpstr>
      <vt:lpstr>Презентация PowerPoint</vt:lpstr>
      <vt:lpstr>Презентация PowerPoint</vt:lpstr>
      <vt:lpstr>Я будущий врач. ПСИХОГРАММА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 Уровни профессионализма по А.К. Марковой </vt:lpstr>
      <vt:lpstr>Признаки субъектности (по А.К.Марковой) </vt:lpstr>
      <vt:lpstr>Способности как фактор успешности профессиональной деятельности</vt:lpstr>
      <vt:lpstr>Презентация PowerPoint</vt:lpstr>
      <vt:lpstr>Презентация PowerPoint</vt:lpstr>
      <vt:lpstr>Схема освоения профессиональной деятельности </vt:lpstr>
      <vt:lpstr>Психологические основы профессиональной деятельности врача</vt:lpstr>
      <vt:lpstr>Презентация PowerPoint</vt:lpstr>
      <vt:lpstr>Психология трудовой мотивации личности</vt:lpstr>
      <vt:lpstr>Презентация PowerPoint</vt:lpstr>
      <vt:lpstr>Презентация PowerPoint</vt:lpstr>
      <vt:lpstr>Психолого-педагогические методы развития личности врача в профессии</vt:lpstr>
      <vt:lpstr>Для врачебной деятельности характерны: </vt:lpstr>
      <vt:lpstr>Презентация PowerPoint</vt:lpstr>
      <vt:lpstr>Презентация PowerPoint</vt:lpstr>
      <vt:lpstr>Проявляется СПВ тремя ключевыми признаками: (по Maslach C. and all)</vt:lpstr>
      <vt:lpstr>Презентация PowerPoint</vt:lpstr>
      <vt:lpstr>Синдром хронической усталости</vt:lpstr>
      <vt:lpstr>Деперсонализация</vt:lpstr>
      <vt:lpstr>Редукция личностных достижений </vt:lpstr>
      <vt:lpstr>Презентация PowerPoint</vt:lpstr>
      <vt:lpstr>Презентация PowerPoint</vt:lpstr>
      <vt:lpstr>Презентация PowerPoint</vt:lpstr>
      <vt:lpstr>Презентация PowerPoint</vt:lpstr>
      <vt:lpstr>Чем опасен СПВ? </vt:lpstr>
      <vt:lpstr>Презентация PowerPoint</vt:lpstr>
      <vt:lpstr>Презентация PowerPoint</vt:lpstr>
      <vt:lpstr>Заключение</vt:lpstr>
      <vt:lpstr>Литература</vt:lpstr>
      <vt:lpstr>Для подтверждения активной работы на лекции необходимо по системе дистанционного обучения отправить в срок до 20.00    17 мая  письменный ответ на вопрос:</vt:lpstr>
      <vt:lpstr>Презентация PowerPoint</vt:lpstr>
      <vt:lpstr>С 16.05 по 29.05.2023 кафедра педагогики и психологии с курсом ПО проводит для студентов  1 курса  Педиатрического факультета  Неделю «Просветительской  и профилактической работы врача-педиатра»</vt:lpstr>
      <vt:lpstr>Выполните творческое задание в группах:</vt:lpstr>
      <vt:lpstr>Просветительская программа в виде видеоролика:</vt:lpstr>
      <vt:lpstr>Или просветительская программа в виде постера (плаката): </vt:lpstr>
      <vt:lpstr>Пример  Плаката (висит в БСМП) </vt:lpstr>
      <vt:lpstr>Пример  Плаката объемного</vt:lpstr>
      <vt:lpstr>Или просветительская программа в виде буклета (памятки):</vt:lpstr>
      <vt:lpstr>Презентация PowerPoint</vt:lpstr>
      <vt:lpstr>Пример буклета</vt:lpstr>
      <vt:lpstr>Выполненные работы следует сопроводить презентацией на 5-7 минут  </vt:lpstr>
      <vt:lpstr>Пример:</vt:lpstr>
      <vt:lpstr>На предложенную тему:</vt:lpstr>
      <vt:lpstr>Критерии оценки:</vt:lpstr>
      <vt:lpstr>PS:</vt:lpstr>
    </vt:vector>
  </TitlesOfParts>
  <Company>StartSoft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педагогики и  психологии с курсом ПО</dc:title>
  <dc:creator>Гуров</dc:creator>
  <cp:lastModifiedBy>Виктор</cp:lastModifiedBy>
  <cp:revision>73</cp:revision>
  <dcterms:created xsi:type="dcterms:W3CDTF">2021-05-17T03:13:30Z</dcterms:created>
  <dcterms:modified xsi:type="dcterms:W3CDTF">2023-05-16T04:18:06Z</dcterms:modified>
</cp:coreProperties>
</file>