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Клинический случай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640"/>
          </a:xfrm>
        </p:spPr>
        <p:txBody>
          <a:bodyPr/>
          <a:p>
            <a:r>
              <a:rPr lang="ru-RU" altLang="en-US" sz="2800" b="1">
                <a:latin typeface="Times New Roman" panose="02020603050405020304" charset="0"/>
                <a:cs typeface="Times New Roman" panose="02020603050405020304" charset="0"/>
              </a:rPr>
              <a:t>СОСТОЯНИЕ НА ФОНЕ ЛЕЧЕНИЯ:</a:t>
            </a:r>
            <a:endParaRPr lang="ru-RU" altLang="en-US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040765"/>
            <a:ext cx="10515600" cy="5136515"/>
          </a:xfrm>
        </p:spPr>
        <p:txBody>
          <a:bodyPr/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Состояние  тяжелое, стабильное, температура нормальная. Дыхание самостоятельное по типу гипервентиляции. Одышка смешанного характера. В легких дыхание жесткое, проводится с обеих сторон хуже слева, проводные и влажные хрипы. Кислородная поддержка увлажненным О2 через назальные канюли 3 л/мин. Сердечные тоны  ритмичные приглушены. Живот  мягкий безболезненный доступен пальпации. Печень +2 см, селезенка не пальпируется. Стул самостоятельный, разжиженный. Диурез самостоятельный достаточный.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16585" y="422275"/>
            <a:ext cx="10973435" cy="60375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ru-RU" altLang="en-US" sz="2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К. У. Е.,  15 лет, дата рождения 13.04.2006. </a:t>
            </a:r>
            <a:endParaRPr lang="ru-RU" altLang="en-US" sz="2200" b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Находится в отделении ОАР для детей с инфекционной патологией c 28.11.2021 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 b="1" u="sng">
                <a:latin typeface="Times New Roman" panose="02020603050405020304" charset="0"/>
                <a:cs typeface="Times New Roman" panose="02020603050405020304" charset="0"/>
              </a:rPr>
              <a:t>ЖАЛОБЫ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повышение температуры тела до 38,6 °С; кашель, одышка, вялость, слабость.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 b="1" u="sng">
                <a:latin typeface="Times New Roman" panose="02020603050405020304" charset="0"/>
                <a:cs typeface="Times New Roman" panose="02020603050405020304" charset="0"/>
              </a:rPr>
              <a:t>АНАМНЕЗ ЗАБОЛЕВАНИЯ </a:t>
            </a:r>
            <a:endParaRPr lang="ru-RU" altLang="en-US" sz="2200" b="1" u="sng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Ребенок из семейного очага covid-19 (бабушка лежит в госпитале с covid -19, у матери температура, кашель - мазок в работе). 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Девочка заболела </a:t>
            </a:r>
            <a:r>
              <a:rPr lang="ru-RU" altLang="en-US" sz="2200" b="1">
                <a:latin typeface="Times New Roman" panose="02020603050405020304" charset="0"/>
                <a:cs typeface="Times New Roman" panose="02020603050405020304" charset="0"/>
              </a:rPr>
              <a:t>24.11.21</a:t>
            </a: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 с повышения температуры до 38 - 38,5, кашель сухой, одышка (лечились арбидол, виферон, меропинем по 1 грамму х 3 раза в день, преднизолон 25 мг в/в, базисная терапия: беродуал 16 капель х 3 раза в день, пульмикорт 0,5 мкг х 2 раза в день, пульмазим 2 раза в день и тобрамицин 250 мг х 2 раза в день через ингалятор, геонеп 5% раствор для ингаляций), улучшения нет, сатурация в стабильном состоянии (без covid-19: 94 - 95%). 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В дни заболевания </a:t>
            </a:r>
            <a:r>
              <a:rPr lang="ru-RU" altLang="en-US" sz="2200" b="1">
                <a:latin typeface="Times New Roman" panose="02020603050405020304" charset="0"/>
                <a:cs typeface="Times New Roman" panose="02020603050405020304" charset="0"/>
              </a:rPr>
              <a:t>27.11.21</a:t>
            </a: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 сатурация 88 - 91%. 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200" b="1">
                <a:latin typeface="Times New Roman" panose="02020603050405020304" charset="0"/>
                <a:cs typeface="Times New Roman" panose="02020603050405020304" charset="0"/>
              </a:rPr>
              <a:t>28.11.21</a:t>
            </a: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 Т- 38,6, слабость, кашель, сатурация 73%, с/п на увлажненном кислороде доставлена в ДИО, сразу госпитализирована в ОРИТ.</a:t>
            </a:r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813435"/>
            <a:ext cx="10515600" cy="5363845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ru-RU" altLang="en-US" b="1" u="sng">
                <a:latin typeface="Times New Roman" panose="02020603050405020304" charset="0"/>
                <a:cs typeface="Times New Roman" panose="02020603050405020304" charset="0"/>
              </a:rPr>
              <a:t>ЭПИДЕМИОЛОГИЧЕСКИЙ АНАМНЕЗ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Контакт с инфекционными больными: девочка постоянно общалась с бабушкой до заболевания (у бабушки covid-19 от 23.11.21)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Аллергия: ванкомицин - диффузная гиперемия?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b="1" u="sng">
                <a:latin typeface="Times New Roman" panose="02020603050405020304" charset="0"/>
                <a:cs typeface="Times New Roman" panose="02020603050405020304" charset="0"/>
              </a:rPr>
              <a:t>АНАМНЕЗ ЖИЗНИ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Перенесенные заболевания: в 3 недели после рождения попали в стационар с пневмонией, в 4 месяца выставлен диагноз муковисцидоз - инвалидность.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Хронические заболевания: постоянные трахеобронхиты.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Состоит на диспансерном учете: панические атаки - тиралиджен планово принимает.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Операции: гастростома - с 2018 по 2020 год.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83260" y="501015"/>
            <a:ext cx="10904220" cy="588327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ru-RU" altLang="en-US" sz="1800" b="1" u="sng">
                <a:latin typeface="Times New Roman" panose="02020603050405020304" charset="0"/>
                <a:cs typeface="Times New Roman" panose="02020603050405020304" charset="0"/>
              </a:rPr>
              <a:t>ОБЪЕКТИВНЫЙ ОСМОТР ПРИ ПОСТУПЛЕНИИ 28.11.21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Т° : 36,7; ЧСС : 100 в мин.; ЧДД : 34 в мин.; SpO2 : 91% на кислороде, без кислорода падает до 75 - 80%.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Состояние тяжелое за счет дыхательной недостаточности, в сознании, беспокойна, принимает положение сидя для облегчения дыхания, без кислорода начинает метаться. Кожные покровы бледные с сероватым колоритом, сыпи нет, конечности холодные на ощупь.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Носовое дыхание: затруднено. Глубина дыхания поверхностное, ритмичное. Кашель малопродуктивный частый. Одышка экспираторная в покое, втяжение уступчивых мест, грудная клетка деформирована. Форма грудной клетки бочкообразная. Дыхание аускультативно ослабление в разных участках. Хрипы рассеянные мелкопузырчатые.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Сердечные тоны ясные, ритмичные, шум систолический.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Слизистая ротоглотки умеренно гиперемирована. Наложений нет. Тонзиллярные лимфатические узлы не увеличены.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Живот при пальпации безболезненный, мягкий. 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Печень пальпируется у края реберной дуги, безболезненная, мягкоэластичная. Селезенка не пальпируется. 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Стул кашицеобразный. Мочеиспускание не нарушено.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Неврологический статус : сознание ясное, в месте и времени ориентирован, на вопросы отвечает правильно. Грубой очаговой симптоматики нет. Двигательная активность : в полном объеме. Менингеальных знаков нет. Физическое развитие соответствует возрасту примерно 10 - 11 лет масса 24,8, рост 136 см.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457200"/>
            <a:ext cx="10749280" cy="143319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p>
            <a:pPr marL="0" indent="0">
              <a:buNone/>
            </a:pPr>
            <a:r>
              <a:rPr lang="ru-RU" altLang="en-US" sz="1800" b="1">
                <a:latin typeface="Times New Roman" panose="02020603050405020304" charset="0"/>
                <a:cs typeface="Times New Roman" panose="02020603050405020304" charset="0"/>
              </a:rPr>
              <a:t>ПРЕДВАРИТЕЛЬНЫЙ ДИАГНОЗ: </a:t>
            </a:r>
            <a:endParaRPr lang="ru-RU" altLang="en-US" sz="1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 b="1">
                <a:latin typeface="Times New Roman" panose="02020603050405020304" charset="0"/>
                <a:cs typeface="Times New Roman" panose="02020603050405020304" charset="0"/>
              </a:rPr>
              <a:t>Новая коронавирусная инфекция (Covid-19, вирус идентифицирован) ринофарингит, тяжелой степени тяжести, осложненная двустороней полисегментарной пневмонией? ДН 1 - 2 ст.</a:t>
            </a:r>
            <a:endParaRPr lang="ru-RU" altLang="en-US" sz="1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 b="1">
                <a:latin typeface="Times New Roman" panose="02020603050405020304" charset="0"/>
                <a:cs typeface="Times New Roman" panose="02020603050405020304" charset="0"/>
              </a:rPr>
              <a:t>Сопутствующий диагноз: муковисцидоз, смешанная форма (на инвалидности и базисной терапии).</a:t>
            </a:r>
            <a:endParaRPr lang="ru-RU" altLang="en-US" sz="1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838200" y="1890395"/>
            <a:ext cx="10749280" cy="47078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1" u="sng">
                <a:latin typeface="Times New Roman" panose="02020603050405020304" charset="0"/>
                <a:ea typeface="SimSun" panose="02010600030101010101" pitchFamily="2" charset="-122"/>
              </a:rPr>
              <a:t>ПЛАН ОБСЛЕДОВАНИЯ</a:t>
            </a:r>
            <a:r>
              <a:rPr lang="en-US" sz="2000" b="0">
                <a:latin typeface="Times New Roman" panose="02020603050405020304" charset="0"/>
                <a:ea typeface="SimSun" panose="02010600030101010101" pitchFamily="2" charset="-122"/>
              </a:rPr>
              <a:t>1) клинический анализ крови;2) биохимический анализ крови, гемостаз;3) Мазок из носоглотки на COVID-19 (ПЦР);4) общий анализ мочи; кал на я/глист + соскоб на энтеробиоз; 5) мазок носоглотки на респираторные вирусы; 6) Определение уровня ферритина, интерлейкинов 6, 8, 10;7) УЗИ внутренних органов; УЗИ почек; 8) рентген органов грудной клетки;9) мазок носоглотки на респираторные вирусы; 10) Бак. посев мочи на пневмококк и легионеллу;11) Бак. посев мокроты на РС-вирус;12) ПЦР мазка из зева на хламидии, пневмококк, микоплазму;13) консультация окулиста, глазное дно; 14) ЭКГ; консультация кардиолога</a:t>
            </a:r>
            <a:r>
              <a:rPr lang="ru-RU" altLang="en-US" sz="2000" b="0">
                <a:latin typeface="Times New Roman" panose="02020603050405020304" charset="0"/>
                <a:ea typeface="SimSun" panose="02010600030101010101" pitchFamily="2" charset="-122"/>
              </a:rPr>
              <a:t>.</a:t>
            </a:r>
            <a:endParaRPr lang="ru-RU" altLang="en-US" sz="2000" b="0">
              <a:latin typeface="Times New Roman" panose="02020603050405020304" charset="0"/>
              <a:ea typeface="SimSun" panose="02010600030101010101" pitchFamily="2" charset="-122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44155" y="4363085"/>
            <a:ext cx="3743325" cy="2235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0540"/>
          </a:xfrm>
        </p:spPr>
        <p:txBody>
          <a:bodyPr>
            <a:normAutofit/>
          </a:bodyPr>
          <a:p>
            <a:r>
              <a:rPr lang="ru-RU" altLang="en-US" sz="2400" b="1">
                <a:latin typeface="Times New Roman" panose="02020603050405020304" charset="0"/>
                <a:cs typeface="Times New Roman" panose="02020603050405020304" charset="0"/>
              </a:rPr>
              <a:t>РЕЗУЛЬТАТЫ ОБСЛЕДОВАНИЙ</a:t>
            </a:r>
            <a:endParaRPr lang="ru-RU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sz="half" idx="1"/>
          </p:nvPr>
        </p:nvPicPr>
        <p:blipFill>
          <a:blip r:embed="rId1"/>
          <a:srcRect t="11179" r="15055" b="-449"/>
          <a:stretch>
            <a:fillRect/>
          </a:stretch>
        </p:blipFill>
        <p:spPr>
          <a:xfrm>
            <a:off x="838200" y="875665"/>
            <a:ext cx="10612120" cy="1718310"/>
          </a:xfrm>
          <a:prstGeom prst="rect">
            <a:avLst/>
          </a:prstGeom>
        </p:spPr>
      </p:pic>
      <p:pic>
        <p:nvPicPr>
          <p:cNvPr id="5" name="Замещающее содержимое 4"/>
          <p:cNvPicPr>
            <a:picLocks noChangeAspect="1"/>
          </p:cNvPicPr>
          <p:nvPr>
            <p:ph sz="half" idx="2"/>
          </p:nvPr>
        </p:nvPicPr>
        <p:blipFill>
          <a:blip r:embed="rId2"/>
          <a:srcRect t="8868" r="10976" b="381"/>
          <a:stretch>
            <a:fillRect/>
          </a:stretch>
        </p:blipFill>
        <p:spPr>
          <a:xfrm>
            <a:off x="838200" y="2593975"/>
            <a:ext cx="10702290" cy="2169795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rcRect r="20113" b="16835"/>
          <a:stretch>
            <a:fillRect/>
          </a:stretch>
        </p:blipFill>
        <p:spPr>
          <a:xfrm>
            <a:off x="1195705" y="4886960"/>
            <a:ext cx="9987280" cy="12680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6390"/>
          </a:xfrm>
        </p:spPr>
        <p:txBody>
          <a:bodyPr>
            <a:normAutofit fontScale="90000"/>
          </a:bodyPr>
          <a:p>
            <a:r>
              <a:rPr lang="ru-RU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РЕЗУЛЬТАТЫ ОБСЛЕДОВАНИЙ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idx="1"/>
          </p:nvPr>
        </p:nvSpPr>
        <p:spPr>
          <a:xfrm>
            <a:off x="838200" y="691515"/>
            <a:ext cx="10515600" cy="4203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0000"/>
          </a:bodyPr>
          <a:p>
            <a:pPr marL="0" indent="0">
              <a:buNone/>
            </a:pPr>
            <a:r>
              <a:rPr lang="ru-RU" altLang="en-US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ПЦР мазка из носоглотки SARS-CoV-2  от 29.11.21 - РНК обнаружена.</a:t>
            </a:r>
            <a:endParaRPr lang="ru-RU" altLang="en-US" b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838200" y="1268095"/>
            <a:ext cx="5941060" cy="13220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0">
                <a:latin typeface="Times New Roman" panose="02020603050405020304" charset="0"/>
                <a:ea typeface="SimSun" panose="02010600030101010101" pitchFamily="2" charset="-122"/>
              </a:rPr>
              <a:t>29.11.2021 Бак.посев мочи на пневмококк и легионеллу  - отрицательно.29.11.2021 Бак посев мокроты на РС-вирус - отрицательно.</a:t>
            </a:r>
            <a:endParaRPr lang="ru-RU" altLang="en-US" sz="2000"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838200" y="5241290"/>
            <a:ext cx="4823460" cy="10147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0">
                <a:latin typeface="Times New Roman" panose="02020603050405020304" charset="0"/>
                <a:ea typeface="SimSun" panose="02010600030101010101" pitchFamily="2" charset="-122"/>
              </a:rPr>
              <a:t>Кал на простейшие и я/г 30.11.21 - отрицательно. Соскоб на э/б - отрицательно.</a:t>
            </a:r>
            <a:endParaRPr lang="ru-RU" altLang="en-US" sz="2000"/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838200" y="2862580"/>
            <a:ext cx="5941060" cy="2245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1">
                <a:latin typeface="Times New Roman" panose="02020603050405020304" charset="0"/>
                <a:ea typeface="SimSun" panose="02010600030101010101" pitchFamily="2" charset="-122"/>
              </a:rPr>
              <a:t>УЗИ внутренних органов 29.11.2</a:t>
            </a:r>
            <a:r>
              <a:rPr lang="en-US" sz="2000" b="0">
                <a:latin typeface="Times New Roman" panose="02020603050405020304" charset="0"/>
                <a:ea typeface="SimSun" panose="02010600030101010101" pitchFamily="2" charset="-122"/>
              </a:rPr>
              <a:t>1 - Диффузные изменения поджелудочной железы. Диффузные изменения печени.</a:t>
            </a:r>
            <a:endParaRPr lang="en-US" sz="2000" b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sz="2000" b="1">
                <a:latin typeface="Times New Roman" panose="02020603050405020304" charset="0"/>
                <a:ea typeface="SimSun" panose="02010600030101010101" pitchFamily="2" charset="-122"/>
              </a:rPr>
              <a:t>УЗИ почек 29.11.21</a:t>
            </a:r>
            <a:r>
              <a:rPr lang="en-US" sz="2000" b="0">
                <a:latin typeface="Times New Roman" panose="02020603050405020304" charset="0"/>
                <a:ea typeface="SimSun" panose="02010600030101010101" pitchFamily="2" charset="-122"/>
              </a:rPr>
              <a:t> - Эхопатологии почек на момент исследования не выявлено.</a:t>
            </a:r>
            <a:endParaRPr lang="en-US" sz="2000" b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sz="2000" b="1">
                <a:latin typeface="Times New Roman" panose="02020603050405020304" charset="0"/>
                <a:ea typeface="SimSun" panose="02010600030101010101" pitchFamily="2" charset="-122"/>
              </a:rPr>
              <a:t>ЭКГ 29.11.21</a:t>
            </a:r>
            <a:r>
              <a:rPr lang="en-US" sz="2000" b="0">
                <a:latin typeface="Times New Roman" panose="02020603050405020304" charset="0"/>
                <a:ea typeface="SimSun" panose="02010600030101010101" pitchFamily="2" charset="-122"/>
              </a:rPr>
              <a:t> - ритм синусовый, ЧСС = 120 в минуту, ЭОС - вертикальная.</a:t>
            </a:r>
            <a:endParaRPr lang="ru-RU" altLang="en-US" sz="2000"/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6905625" y="1268095"/>
            <a:ext cx="4824095" cy="1938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Консультации специалистов: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29.11.2021 в телефонном режиме проведена консультация по сопутствующему заболеванию (муковисцидоз), тактика ведения и лечения согласованы.</a:t>
            </a:r>
            <a:endParaRPr lang="en-US" altLang="en-US" sz="2000" b="0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rcRect l="5078" t="4471" r="6641" b="6087"/>
          <a:stretch>
            <a:fillRect/>
          </a:stretch>
        </p:blipFill>
        <p:spPr>
          <a:xfrm>
            <a:off x="6906260" y="3318510"/>
            <a:ext cx="4822825" cy="33889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85"/>
          </a:xfrm>
        </p:spPr>
        <p:txBody>
          <a:bodyPr/>
          <a:p>
            <a:r>
              <a:rPr lang="ru-RU" altLang="en-US" sz="2400" b="1" u="sng">
                <a:latin typeface="Times New Roman" panose="02020603050405020304" charset="0"/>
                <a:cs typeface="Times New Roman" panose="02020603050405020304" charset="0"/>
              </a:rPr>
              <a:t>ЛЕЧЕНИЕ</a:t>
            </a:r>
            <a:endParaRPr lang="ru-RU" altLang="en-US" sz="2400" b="1" u="sng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905510"/>
            <a:ext cx="10727055" cy="5407025"/>
          </a:xfrm>
          <a:solidFill>
            <a:schemeClr val="bg2"/>
          </a:solidFill>
        </p:spPr>
        <p:txBody>
          <a:bodyPr>
            <a:normAutofit fontScale="90000" lnSpcReduction="10000"/>
          </a:bodyPr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1) Режим палатный.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2) Стол общий.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3) Антибактериальная терапия: 3 день - Meronemi 1 гр 3 р/с в/в капельно, 2 день - Ceftriaxoni 1,5 гр 2 р/с в/в капельно, 2 день; Amicacini 750 мг 1 р/с в/в капельно.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4) Противовирусная терапия - Arbidoli 200 мг 4 р/с внутрь, Sup. Viferoni 1 млн.МЕ 2 р/с ректально.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5) Муколитическая терапия: Fluimucili 3 мл в/в капельно 2 р/с, Ambroxoli 4 мл 3 р/с внутрь.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6) Гормональная терапия : Prednizoloni 30 мг 3 р/с в/в капельно.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7) Антикоагулянтная терапия : Fraxiparini 0,2 мл 1 р/с п/к.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8) Базисная терапия основного заболевания: внутрь тералиджен 2 р/с, креон 25 т.е. в сутки, детримакс Д 2 тб. 1 р/с, эзометрозол 1 тб. 1 р/с, урсосан 1 капс. 1 р/с. Ингаляции: брамитоб 2 р/с, пульмозим 2 р/с, гианеб 5 мл 2 р/с, флуимуцил 1 р/с, пульмикорт 2 р/с.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9) Увл. О2 через носовые канюли.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10) Мониторинг.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647065"/>
            <a:ext cx="10515600" cy="55302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20000"/>
          </a:bodyPr>
          <a:p>
            <a:pPr marL="0" indent="0">
              <a:buNone/>
            </a:pPr>
            <a:r>
              <a:rPr lang="ru-RU" altLang="en-US" b="1" u="sng">
                <a:latin typeface="Times New Roman" panose="02020603050405020304" charset="0"/>
                <a:cs typeface="Times New Roman" panose="02020603050405020304" charset="0"/>
              </a:rPr>
              <a:t>КЛИНИЧЕСКИЙ ДИАГНОЗ: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Учитывая острое начало заболевания, жалобы при поступлении, данные эпидемиологического анамнеза, симптомов интоксикации, катаральные проявления, физикальная картина в легких, данные объективного осмотра и результаты лабораторного исследования, в том числе положительный результат ПЦР-мазка на Covid (+), выставлен клинический диагноз: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Основной: U07.1 Новая коронавирусная инфекция (Covid-19, вирус идентифицирован), ринофарингит, средне-тяжелая форма.</a:t>
            </a:r>
            <a:endParaRPr lang="ru-RU" altLang="en-US" b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Осложненнение: J18.9 Внебольничная двустороняя полисегментарная пневмония. ДН 1 - 2 ст. Бронхоэктатическая болезнь.</a:t>
            </a:r>
            <a:endParaRPr lang="ru-RU" altLang="en-US" b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Сопутсвующий: Е84.0 Муковисцидоз, смешанная форма (на инвалидности и базисной терапии).</a:t>
            </a:r>
            <a:endParaRPr lang="ru-RU" altLang="en-US" b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6501</Words>
  <Application>WPS Presentation</Application>
  <PresentationFormat>Широкоэкранный</PresentationFormat>
  <Paragraphs>95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 Light</vt:lpstr>
      <vt:lpstr>Calibri</vt:lpstr>
      <vt:lpstr>Microsoft YaHei</vt:lpstr>
      <vt:lpstr/>
      <vt:lpstr>Arial Unicode MS</vt:lpstr>
      <vt:lpstr>Тема Office</vt:lpstr>
      <vt:lpstr>Клинический случай</vt:lpstr>
      <vt:lpstr>PowerPoint 演示文稿</vt:lpstr>
      <vt:lpstr>PowerPoint 演示文稿</vt:lpstr>
      <vt:lpstr>PowerPoint 演示文稿</vt:lpstr>
      <vt:lpstr>PowerPoint 演示文稿</vt:lpstr>
      <vt:lpstr>РЕЗУЛЬТАТЫ ОБСЛЕДОВАНИЙ</vt:lpstr>
      <vt:lpstr>РЕЗУЛЬТАТЫ ОБСЛЕДОВАНИЙ</vt:lpstr>
      <vt:lpstr>ЛЕЧЕНИЕ</vt:lpstr>
      <vt:lpstr>PowerPoint 演示文稿</vt:lpstr>
      <vt:lpstr>СОСТОЯНИЕ НА ФОНЕ ЛЕЧЕНИЯ: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</dc:title>
  <dc:creator>MILANA</dc:creator>
  <cp:lastModifiedBy>Kingsoft Corporation</cp:lastModifiedBy>
  <cp:revision>9</cp:revision>
  <dcterms:created xsi:type="dcterms:W3CDTF">2021-11-30T13:55:00Z</dcterms:created>
  <dcterms:modified xsi:type="dcterms:W3CDTF">2022-06-17T06:43:17Z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