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56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7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347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936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6319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48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431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47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8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5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98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1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77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05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57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78E88-75CF-488E-A2AE-A81189CF05B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70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51913-779E-4E8B-960D-32EF0A6584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sz="4900" dirty="0">
                <a:solidFill>
                  <a:schemeClr val="accent2">
                    <a:lumMod val="75000"/>
                  </a:schemeClr>
                </a:solidFill>
              </a:rPr>
              <a:t>Языковые особенности оформления документов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893914-3FA6-40FF-828C-F8E6E7302F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2000" i="1" dirty="0"/>
              <a:t>«Неграмотность – это духовное несовершеннолетие…» </a:t>
            </a:r>
          </a:p>
          <a:p>
            <a:pPr algn="r"/>
            <a:r>
              <a:rPr lang="ru-RU" sz="2000" b="1" i="1" dirty="0"/>
              <a:t>Бернхард </a:t>
            </a:r>
            <a:r>
              <a:rPr lang="ru-RU" sz="2000" b="1" i="1" dirty="0" err="1"/>
              <a:t>Шлинк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2261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17E1C-EC17-44DB-9349-60D0D8276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Требования к языковым средствам и стилю документов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B6A81C-58B3-4817-A170-266062F41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Однозначность используемых слов и терминов.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Нейтральный тон изложения.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Соблюдение лексических, грамматических, стилистических норм, обеспечивающих точность и ясность изложения.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Смысловая достаточность и лаконичность текста.</a:t>
            </a:r>
          </a:p>
        </p:txBody>
      </p:sp>
    </p:spTree>
    <p:extLst>
      <p:ext uri="{BB962C8B-B14F-4D97-AF65-F5344CB8AC3E}">
        <p14:creationId xmlns:p14="http://schemas.microsoft.com/office/powerpoint/2010/main" val="181883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8F9427-5B74-46E2-9DF0-DF76B988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Не следует использовать!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70A4E1-EC1B-4E57-8820-DC895167D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Слова-паронимы</a:t>
            </a:r>
          </a:p>
          <a:p>
            <a:r>
              <a:rPr lang="ru-RU" sz="2800" dirty="0"/>
              <a:t>Слова-синонимы</a:t>
            </a:r>
          </a:p>
          <a:p>
            <a:r>
              <a:rPr lang="ru-RU" sz="2800" dirty="0"/>
              <a:t>Профессионализмы</a:t>
            </a:r>
          </a:p>
          <a:p>
            <a:r>
              <a:rPr lang="ru-RU" sz="2800" dirty="0"/>
              <a:t>Заимствованные слова</a:t>
            </a:r>
          </a:p>
          <a:p>
            <a:r>
              <a:rPr lang="ru-RU" sz="2800" dirty="0"/>
              <a:t>Непонятные термины</a:t>
            </a:r>
          </a:p>
        </p:txBody>
      </p:sp>
    </p:spTree>
    <p:extLst>
      <p:ext uri="{BB962C8B-B14F-4D97-AF65-F5344CB8AC3E}">
        <p14:creationId xmlns:p14="http://schemas.microsoft.com/office/powerpoint/2010/main" val="280002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653B1C-46D1-44EB-86D6-1CB013ABD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Унификация документов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84FE0F-82D2-4A65-96B0-504578CA9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71600"/>
            <a:ext cx="8915400" cy="45396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dirty="0">
                <a:solidFill>
                  <a:schemeClr val="tx1"/>
                </a:solidFill>
              </a:rPr>
              <a:t>Унификация</a:t>
            </a:r>
            <a:r>
              <a:rPr lang="ru-RU" sz="2800" dirty="0">
                <a:solidFill>
                  <a:schemeClr val="tx1"/>
                </a:solidFill>
              </a:rPr>
              <a:t> – приведение чего-либо к единой системе, форме, единообразию.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Суть унификации:</a:t>
            </a:r>
          </a:p>
          <a:p>
            <a:pPr lvl="1" algn="just"/>
            <a:r>
              <a:rPr lang="ru-RU" sz="2800" dirty="0">
                <a:solidFill>
                  <a:schemeClr val="tx1"/>
                </a:solidFill>
              </a:rPr>
              <a:t>сокращение видов документов;</a:t>
            </a:r>
          </a:p>
          <a:p>
            <a:pPr lvl="1" algn="just"/>
            <a:r>
              <a:rPr lang="ru-RU" sz="2800" dirty="0">
                <a:solidFill>
                  <a:schemeClr val="tx1"/>
                </a:solidFill>
              </a:rPr>
              <a:t>приведение к единообразию форм документов;</a:t>
            </a:r>
          </a:p>
          <a:p>
            <a:pPr lvl="1" algn="just"/>
            <a:r>
              <a:rPr lang="ru-RU" sz="2800" dirty="0">
                <a:solidFill>
                  <a:schemeClr val="tx1"/>
                </a:solidFill>
              </a:rPr>
              <a:t>приведение к единообразию структуры документов;</a:t>
            </a:r>
          </a:p>
          <a:p>
            <a:pPr lvl="1" algn="just"/>
            <a:r>
              <a:rPr lang="ru-RU" sz="2800" dirty="0">
                <a:solidFill>
                  <a:schemeClr val="tx1"/>
                </a:solidFill>
              </a:rPr>
              <a:t>приведение к единообразию языковых конструкций.</a:t>
            </a:r>
          </a:p>
        </p:txBody>
      </p:sp>
    </p:spTree>
    <p:extLst>
      <p:ext uri="{BB962C8B-B14F-4D97-AF65-F5344CB8AC3E}">
        <p14:creationId xmlns:p14="http://schemas.microsoft.com/office/powerpoint/2010/main" val="252994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C0DAFD-3052-4FAF-BDC0-AB8D5CCF5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486" y="734786"/>
            <a:ext cx="9741126" cy="57313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Решение задач делового общения происходит в речевых действиях, ключевым словом которых является глагол-действие: </a:t>
            </a:r>
            <a:r>
              <a:rPr lang="ru-RU" sz="2800" b="1" i="1" dirty="0">
                <a:solidFill>
                  <a:schemeClr val="tx1"/>
                </a:solidFill>
              </a:rPr>
              <a:t>просим, предлагаем, направляем, прилагаем, рекомендуем, сообщаем, гарантируем</a:t>
            </a:r>
            <a:r>
              <a:rPr lang="ru-RU" sz="2800" dirty="0">
                <a:solidFill>
                  <a:schemeClr val="tx1"/>
                </a:solidFill>
              </a:rPr>
              <a:t> и т.д.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Языковая формула, выражающая речевое действие, состоит из двух частей: мотивация действия + собственно речевое действие. </a:t>
            </a:r>
            <a:r>
              <a:rPr lang="ru-RU" sz="2800" b="1" i="1" dirty="0">
                <a:solidFill>
                  <a:schemeClr val="tx1"/>
                </a:solidFill>
              </a:rPr>
              <a:t>Например</a:t>
            </a:r>
            <a:r>
              <a:rPr lang="ru-RU" sz="2800" i="1" dirty="0">
                <a:solidFill>
                  <a:schemeClr val="tx1"/>
                </a:solidFill>
              </a:rPr>
              <a:t>: Подтверждаем получение Вашего письма.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В официальных бумагах используются устойчивые языковые обороты, позволяющие с высокой степенью точности отражать регулярно повторяющиеся ситуации делового 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380071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285277-87DA-4022-83F8-4C641FCB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Языковые формулы, выражающие мотив создания документа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FE0D42-1354-4B88-895C-EFFA70CBB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249002" cy="3777622"/>
          </a:xfrm>
        </p:spPr>
        <p:txBody>
          <a:bodyPr>
            <a:normAutofit/>
          </a:bodyPr>
          <a:lstStyle/>
          <a:p>
            <a:pPr algn="just"/>
            <a:r>
              <a:rPr lang="ru-RU" sz="2800" i="1" dirty="0">
                <a:solidFill>
                  <a:schemeClr val="tx1"/>
                </a:solidFill>
              </a:rPr>
              <a:t>В подтверждение нашей договоренности…</a:t>
            </a:r>
          </a:p>
          <a:p>
            <a:pPr algn="just"/>
            <a:r>
              <a:rPr lang="ru-RU" sz="2800" i="1" dirty="0">
                <a:solidFill>
                  <a:schemeClr val="tx1"/>
                </a:solidFill>
              </a:rPr>
              <a:t>В соответствии с ранее достигнутой договоренностью (направляем, сообщаем)…</a:t>
            </a:r>
          </a:p>
          <a:p>
            <a:pPr algn="just"/>
            <a:r>
              <a:rPr lang="ru-RU" sz="2800" i="1" dirty="0">
                <a:solidFill>
                  <a:schemeClr val="tx1"/>
                </a:solidFill>
              </a:rPr>
              <a:t>В соответствии с письмом заказчика…</a:t>
            </a:r>
          </a:p>
        </p:txBody>
      </p:sp>
    </p:spTree>
    <p:extLst>
      <p:ext uri="{BB962C8B-B14F-4D97-AF65-F5344CB8AC3E}">
        <p14:creationId xmlns:p14="http://schemas.microsoft.com/office/powerpoint/2010/main" val="285372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B2869-3205-4469-9040-798F49B8E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Языковые формулы, выражающие причину создания документа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F6577-CD24-410E-AFBC-AA7C43EE8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i="1" dirty="0">
                <a:solidFill>
                  <a:schemeClr val="tx1"/>
                </a:solidFill>
              </a:rPr>
              <a:t>По причине задержки оплаты…</a:t>
            </a:r>
          </a:p>
          <a:p>
            <a:pPr algn="just"/>
            <a:r>
              <a:rPr lang="ru-RU" sz="2800" i="1" dirty="0">
                <a:solidFill>
                  <a:schemeClr val="tx1"/>
                </a:solidFill>
              </a:rPr>
              <a:t>В связи </a:t>
            </a:r>
            <a:r>
              <a:rPr lang="ru-RU" sz="2800" i="1" dirty="0" smtClean="0">
                <a:solidFill>
                  <a:schemeClr val="tx1"/>
                </a:solidFill>
              </a:rPr>
              <a:t>с </a:t>
            </a:r>
            <a:r>
              <a:rPr lang="ru-RU" sz="2800" i="1" dirty="0">
                <a:solidFill>
                  <a:schemeClr val="tx1"/>
                </a:solidFill>
              </a:rPr>
              <a:t>чрезвычайными финансовыми трудностями…</a:t>
            </a:r>
          </a:p>
          <a:p>
            <a:pPr algn="just"/>
            <a:r>
              <a:rPr lang="ru-RU" sz="2800" i="1" dirty="0">
                <a:solidFill>
                  <a:schemeClr val="tx1"/>
                </a:solidFill>
              </a:rPr>
              <a:t>Учитывая увеличение спроса на продукцию…</a:t>
            </a:r>
          </a:p>
        </p:txBody>
      </p:sp>
    </p:spTree>
    <p:extLst>
      <p:ext uri="{BB962C8B-B14F-4D97-AF65-F5344CB8AC3E}">
        <p14:creationId xmlns:p14="http://schemas.microsoft.com/office/powerpoint/2010/main" val="276836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687A45-E633-4B98-A903-D60CB628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Языковые формулы, выражающие цель создания документа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8DA1DC-2F4E-401F-9F48-F862047BD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i="1" dirty="0">
                <a:solidFill>
                  <a:schemeClr val="tx1"/>
                </a:solidFill>
              </a:rPr>
              <a:t>В целях обмена опытом направляем в Ваш адрес…</a:t>
            </a:r>
          </a:p>
          <a:p>
            <a:pPr algn="just"/>
            <a:r>
              <a:rPr lang="ru-RU" sz="2800" i="1" dirty="0">
                <a:solidFill>
                  <a:schemeClr val="tx1"/>
                </a:solidFill>
              </a:rPr>
              <a:t>В целях увеличения товарооборота…</a:t>
            </a:r>
          </a:p>
          <a:p>
            <a:pPr algn="just"/>
            <a:r>
              <a:rPr lang="ru-RU" sz="2800" i="1" dirty="0">
                <a:solidFill>
                  <a:schemeClr val="tx1"/>
                </a:solidFill>
              </a:rPr>
              <a:t>Во избежание конфликтных ситуаций…</a:t>
            </a:r>
          </a:p>
        </p:txBody>
      </p:sp>
    </p:spTree>
    <p:extLst>
      <p:ext uri="{BB962C8B-B14F-4D97-AF65-F5344CB8AC3E}">
        <p14:creationId xmlns:p14="http://schemas.microsoft.com/office/powerpoint/2010/main" val="54227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8DA9B-2E0E-430E-A438-3CC1AF470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Типы речевых действий письменного делового общения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07CD2D-9F83-47CE-AF7D-9086481DF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5849" y="2133600"/>
            <a:ext cx="9098763" cy="410029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1. </a:t>
            </a:r>
            <a:r>
              <a:rPr lang="ru-RU" sz="2800" b="1" dirty="0">
                <a:solidFill>
                  <a:schemeClr val="tx1"/>
                </a:solidFill>
              </a:rPr>
              <a:t>Сообщение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  <a:r>
              <a:rPr lang="ru-RU" sz="2800" i="1" dirty="0">
                <a:solidFill>
                  <a:schemeClr val="tx1"/>
                </a:solidFill>
              </a:rPr>
              <a:t>сообщаем, ставим Вас в известность, извещаем, уведомляем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2. </a:t>
            </a:r>
            <a:r>
              <a:rPr lang="ru-RU" sz="2800" b="1" dirty="0">
                <a:solidFill>
                  <a:schemeClr val="tx1"/>
                </a:solidFill>
              </a:rPr>
              <a:t>Предложение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  <a:r>
              <a:rPr lang="ru-RU" sz="2800" i="1" dirty="0">
                <a:solidFill>
                  <a:schemeClr val="tx1"/>
                </a:solidFill>
              </a:rPr>
              <a:t>предлагаем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3. </a:t>
            </a:r>
            <a:r>
              <a:rPr lang="ru-RU" sz="2800" b="1" dirty="0">
                <a:solidFill>
                  <a:schemeClr val="tx1"/>
                </a:solidFill>
              </a:rPr>
              <a:t>Просьба, требование, распоряжение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  <a:r>
              <a:rPr lang="ru-RU" sz="2800" i="1" dirty="0">
                <a:solidFill>
                  <a:schemeClr val="tx1"/>
                </a:solidFill>
              </a:rPr>
              <a:t>прошу, просим, настаиваем, приказываю, постановляю.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4. </a:t>
            </a:r>
            <a:r>
              <a:rPr lang="ru-RU" sz="2800" b="1" dirty="0">
                <a:solidFill>
                  <a:schemeClr val="tx1"/>
                </a:solidFill>
              </a:rPr>
              <a:t>Подтверждение, заявление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  <a:r>
              <a:rPr lang="ru-RU" sz="2800" i="1" dirty="0">
                <a:solidFill>
                  <a:schemeClr val="tx1"/>
                </a:solidFill>
              </a:rPr>
              <a:t>подтверждаем, заверяем, заявляем, объявляем.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A06B27-171E-42F5-950D-53331E987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1457" y="653143"/>
            <a:ext cx="9878786" cy="5682343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5. </a:t>
            </a:r>
            <a:r>
              <a:rPr lang="ru-RU" sz="2800" b="1" dirty="0">
                <a:solidFill>
                  <a:schemeClr val="tx1"/>
                </a:solidFill>
              </a:rPr>
              <a:t>Обещание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  <a:r>
              <a:rPr lang="ru-RU" sz="2800" i="1" dirty="0">
                <a:solidFill>
                  <a:schemeClr val="tx1"/>
                </a:solidFill>
              </a:rPr>
              <a:t>заверяем, обязуемся, гарантируем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6. </a:t>
            </a:r>
            <a:r>
              <a:rPr lang="ru-RU" sz="2800" b="1" dirty="0">
                <a:solidFill>
                  <a:schemeClr val="tx1"/>
                </a:solidFill>
              </a:rPr>
              <a:t>Напоминание, предупреждение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  <a:r>
              <a:rPr lang="ru-RU" sz="2800" i="1" dirty="0">
                <a:solidFill>
                  <a:schemeClr val="tx1"/>
                </a:solidFill>
              </a:rPr>
              <a:t>напоминаем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7. </a:t>
            </a:r>
            <a:r>
              <a:rPr lang="ru-RU" sz="2800" b="1" dirty="0">
                <a:solidFill>
                  <a:schemeClr val="tx1"/>
                </a:solidFill>
              </a:rPr>
              <a:t>Отказ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  <a:r>
              <a:rPr lang="ru-RU" sz="2800" i="1" dirty="0">
                <a:solidFill>
                  <a:schemeClr val="tx1"/>
                </a:solidFill>
              </a:rPr>
              <a:t>вынуждены отказать, не можем выполнить Вашу просьбу, не располагаем возможностью удовлетворить Вашу просьбу.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8. </a:t>
            </a:r>
            <a:r>
              <a:rPr lang="ru-RU" sz="2800" b="1" dirty="0">
                <a:solidFill>
                  <a:schemeClr val="tx1"/>
                </a:solidFill>
              </a:rPr>
              <a:t>Выражение отношения (формулы этикета)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  <a:r>
              <a:rPr lang="ru-RU" sz="2800" i="1" dirty="0">
                <a:solidFill>
                  <a:schemeClr val="tx1"/>
                </a:solidFill>
              </a:rPr>
              <a:t>с сожалением сообщаем, приносим извинения, выражаем признательность, благодарим, желаем успехов, выражаем соболезнования.</a:t>
            </a:r>
          </a:p>
        </p:txBody>
      </p:sp>
    </p:spTree>
    <p:extLst>
      <p:ext uri="{BB962C8B-B14F-4D97-AF65-F5344CB8AC3E}">
        <p14:creationId xmlns:p14="http://schemas.microsoft.com/office/powerpoint/2010/main" val="33939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0E238-C22E-4D05-BEE7-18BBFB06C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Устойчивые обороты 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9D4AE5-A4C7-4546-B40E-837EA1C58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4500"/>
            <a:ext cx="8915400" cy="4196722"/>
          </a:xfrm>
        </p:spPr>
        <p:txBody>
          <a:bodyPr>
            <a:normAutofit/>
          </a:bodyPr>
          <a:lstStyle/>
          <a:p>
            <a:pPr algn="just"/>
            <a:r>
              <a:rPr lang="ru-RU" sz="3200" i="1" dirty="0">
                <a:solidFill>
                  <a:schemeClr val="tx1"/>
                </a:solidFill>
              </a:rPr>
              <a:t>Наименее сложный, наиболее важный, наилучший результат, оказать помощь, произвести проверку, руководство считает возможным, обеспечить выполнение, создать необходимые условия, сообщить данные, подтвердить получение </a:t>
            </a:r>
            <a:r>
              <a:rPr lang="ru-RU" sz="3200" dirty="0">
                <a:solidFill>
                  <a:schemeClr val="tx1"/>
                </a:solidFill>
              </a:rPr>
              <a:t>и т.д.</a:t>
            </a:r>
          </a:p>
        </p:txBody>
      </p:sp>
    </p:spTree>
    <p:extLst>
      <p:ext uri="{BB962C8B-B14F-4D97-AF65-F5344CB8AC3E}">
        <p14:creationId xmlns:p14="http://schemas.microsoft.com/office/powerpoint/2010/main" val="39232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417</Words>
  <Application>Microsoft Office PowerPoint</Application>
  <PresentationFormat>Широкоэкранный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Языковые особенности оформления документов</vt:lpstr>
      <vt:lpstr>Унификация документов</vt:lpstr>
      <vt:lpstr>Презентация PowerPoint</vt:lpstr>
      <vt:lpstr>Языковые формулы, выражающие мотив создания документа</vt:lpstr>
      <vt:lpstr>Языковые формулы, выражающие причину создания документа</vt:lpstr>
      <vt:lpstr>Языковые формулы, выражающие цель создания документа</vt:lpstr>
      <vt:lpstr>Типы речевых действий письменного делового общения</vt:lpstr>
      <vt:lpstr>Презентация PowerPoint</vt:lpstr>
      <vt:lpstr>Устойчивые обороты речи</vt:lpstr>
      <vt:lpstr>Требования к языковым средствам и стилю документов</vt:lpstr>
      <vt:lpstr>Не следует использовать!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Языковые особенности оформления документов</dc:title>
  <dc:creator>Anastasiia Belozor</dc:creator>
  <cp:lastModifiedBy>Белозор Анастасия Сергеевна</cp:lastModifiedBy>
  <cp:revision>6</cp:revision>
  <dcterms:created xsi:type="dcterms:W3CDTF">2021-11-24T14:24:52Z</dcterms:created>
  <dcterms:modified xsi:type="dcterms:W3CDTF">2022-05-20T00:27:23Z</dcterms:modified>
</cp:coreProperties>
</file>