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4" r:id="rId3"/>
    <p:sldId id="275" r:id="rId4"/>
    <p:sldId id="290" r:id="rId5"/>
    <p:sldId id="276" r:id="rId6"/>
    <p:sldId id="291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E7B1D-D36F-4DBC-8B13-E0B0B868288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394CA-8B39-4EB6-959E-12885D80E54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Пути передачи ВИЧ-инфекции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BFB1D-7FCF-4705-AF5E-8CD02C16ED0A}" type="parTrans" cxnId="{7FC464D4-6A65-4093-BA18-5076058F6ACF}">
      <dgm:prSet/>
      <dgm:spPr/>
      <dgm:t>
        <a:bodyPr/>
        <a:lstStyle/>
        <a:p>
          <a:endParaRPr lang="ru-RU"/>
        </a:p>
      </dgm:t>
    </dgm:pt>
    <dgm:pt modelId="{14333A48-E5D3-4F43-AFF3-BBE661F0F830}" type="sibTrans" cxnId="{7FC464D4-6A65-4093-BA18-5076058F6ACF}">
      <dgm:prSet/>
      <dgm:spPr/>
      <dgm:t>
        <a:bodyPr/>
        <a:lstStyle/>
        <a:p>
          <a:endParaRPr lang="ru-RU"/>
        </a:p>
      </dgm:t>
    </dgm:pt>
    <dgm:pt modelId="{2946190C-6A32-450D-BCE8-D3BEB35C92A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половой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661C7-B485-4C9D-96D8-169517FA5A2C}" type="parTrans" cxnId="{E0950CF6-DF30-4879-8ADF-8C58BBACCD71}">
      <dgm:prSet/>
      <dgm:spPr/>
      <dgm:t>
        <a:bodyPr/>
        <a:lstStyle/>
        <a:p>
          <a:endParaRPr lang="ru-RU"/>
        </a:p>
      </dgm:t>
    </dgm:pt>
    <dgm:pt modelId="{96EEC857-ABC1-4A81-86CE-12D4083057EF}" type="sibTrans" cxnId="{E0950CF6-DF30-4879-8ADF-8C58BBACCD71}">
      <dgm:prSet/>
      <dgm:spPr/>
      <dgm:t>
        <a:bodyPr/>
        <a:lstStyle/>
        <a:p>
          <a:endParaRPr lang="ru-RU"/>
        </a:p>
      </dgm:t>
    </dgm:pt>
    <dgm:pt modelId="{29C9882A-CA8A-44B9-8311-18D0761862EE}">
      <dgm:prSet/>
      <dgm:spPr/>
      <dgm:t>
        <a:bodyPr/>
        <a:lstStyle/>
        <a:p>
          <a:r>
            <a:rPr lang="ru-RU" i="0" spc="15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парентеральный</a:t>
          </a:r>
          <a:endParaRPr lang="ru-RU" i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14FCF-86B6-4B54-A3AC-591248D2BA15}" type="parTrans" cxnId="{B2285A39-216B-4A8B-9DD8-860A3E58330D}">
      <dgm:prSet/>
      <dgm:spPr/>
      <dgm:t>
        <a:bodyPr/>
        <a:lstStyle/>
        <a:p>
          <a:endParaRPr lang="ru-RU"/>
        </a:p>
      </dgm:t>
    </dgm:pt>
    <dgm:pt modelId="{F29E693D-0960-4E19-9FAF-65FB3FCD54F4}" type="sibTrans" cxnId="{B2285A39-216B-4A8B-9DD8-860A3E58330D}">
      <dgm:prSet/>
      <dgm:spPr/>
      <dgm:t>
        <a:bodyPr/>
        <a:lstStyle/>
        <a:p>
          <a:endParaRPr lang="ru-RU"/>
        </a:p>
      </dgm:t>
    </dgm:pt>
    <dgm:pt modelId="{20ABC98E-76C7-4276-8BBF-ED50464510FB}">
      <dgm:prSet/>
      <dgm:spPr/>
      <dgm:t>
        <a:bodyPr/>
        <a:lstStyle/>
        <a:p>
          <a:r>
            <a:rPr lang="ru-RU" i="0" spc="15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вертикальный</a:t>
          </a:r>
          <a:endParaRPr lang="ru-RU" i="0" dirty="0">
            <a:solidFill>
              <a:schemeClr val="bg1"/>
            </a:solidFill>
          </a:endParaRPr>
        </a:p>
      </dgm:t>
    </dgm:pt>
    <dgm:pt modelId="{B265ADCD-EF62-4B92-9AFE-90DFBEDB1F8F}" type="parTrans" cxnId="{230C0CD9-D197-4E25-BE79-E38D7DA1BA72}">
      <dgm:prSet/>
      <dgm:spPr/>
      <dgm:t>
        <a:bodyPr/>
        <a:lstStyle/>
        <a:p>
          <a:endParaRPr lang="ru-RU"/>
        </a:p>
      </dgm:t>
    </dgm:pt>
    <dgm:pt modelId="{ADA15A44-E020-4FFA-9AFD-686D5AAEDAC5}" type="sibTrans" cxnId="{230C0CD9-D197-4E25-BE79-E38D7DA1BA72}">
      <dgm:prSet/>
      <dgm:spPr/>
      <dgm:t>
        <a:bodyPr/>
        <a:lstStyle/>
        <a:p>
          <a:endParaRPr lang="ru-RU"/>
        </a:p>
      </dgm:t>
    </dgm:pt>
    <dgm:pt modelId="{A1B6CB19-9AD0-459C-B7B7-60C5D4C93911}" type="pres">
      <dgm:prSet presAssocID="{9E9E7B1D-D36F-4DBC-8B13-E0B0B86828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83B06-EF51-4ED7-9949-F73C31785C41}" type="pres">
      <dgm:prSet presAssocID="{D08394CA-8B39-4EB6-959E-12885D80E542}" presName="root1" presStyleCnt="0"/>
      <dgm:spPr/>
    </dgm:pt>
    <dgm:pt modelId="{3274DB4D-12C1-4C31-8B6C-77C69A05FCB3}" type="pres">
      <dgm:prSet presAssocID="{D08394CA-8B39-4EB6-959E-12885D80E5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AACD3-FC4C-4DD1-94A2-958FE8714A5C}" type="pres">
      <dgm:prSet presAssocID="{D08394CA-8B39-4EB6-959E-12885D80E542}" presName="level2hierChild" presStyleCnt="0"/>
      <dgm:spPr/>
    </dgm:pt>
    <dgm:pt modelId="{8EDA822F-1EF7-4104-AD0E-9E3EE359906F}" type="pres">
      <dgm:prSet presAssocID="{006661C7-B485-4C9D-96D8-169517FA5A2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39235A3-442F-473C-BD4F-A93D344B0747}" type="pres">
      <dgm:prSet presAssocID="{006661C7-B485-4C9D-96D8-169517FA5A2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1032EDC-32A4-4178-AAF3-7445E953BD74}" type="pres">
      <dgm:prSet presAssocID="{2946190C-6A32-450D-BCE8-D3BEB35C92A4}" presName="root2" presStyleCnt="0"/>
      <dgm:spPr/>
    </dgm:pt>
    <dgm:pt modelId="{9EAEF259-8539-41D5-AA91-3F893C8AB8F3}" type="pres">
      <dgm:prSet presAssocID="{2946190C-6A32-450D-BCE8-D3BEB35C92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AF08E-B004-4A73-A331-2CD60CFC59DC}" type="pres">
      <dgm:prSet presAssocID="{2946190C-6A32-450D-BCE8-D3BEB35C92A4}" presName="level3hierChild" presStyleCnt="0"/>
      <dgm:spPr/>
    </dgm:pt>
    <dgm:pt modelId="{439AD70D-64E6-49A7-BD38-E926A4ADF6BE}" type="pres">
      <dgm:prSet presAssocID="{E4C14FCF-86B6-4B54-A3AC-591248D2BA1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44825AC-1156-4F3B-AF9E-176B6ECDB847}" type="pres">
      <dgm:prSet presAssocID="{E4C14FCF-86B6-4B54-A3AC-591248D2BA1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90CBCE4-B0E5-4639-8880-5FFF57D60F68}" type="pres">
      <dgm:prSet presAssocID="{29C9882A-CA8A-44B9-8311-18D0761862EE}" presName="root2" presStyleCnt="0"/>
      <dgm:spPr/>
    </dgm:pt>
    <dgm:pt modelId="{EDDC9665-74C1-40F2-A903-FD922E81FC5F}" type="pres">
      <dgm:prSet presAssocID="{29C9882A-CA8A-44B9-8311-18D0761862E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067A1E-48DA-4A9F-94D7-F4EC004A6366}" type="pres">
      <dgm:prSet presAssocID="{29C9882A-CA8A-44B9-8311-18D0761862EE}" presName="level3hierChild" presStyleCnt="0"/>
      <dgm:spPr/>
    </dgm:pt>
    <dgm:pt modelId="{19CB1C84-7D5F-4CD4-B27D-B5CA85E32ABD}" type="pres">
      <dgm:prSet presAssocID="{B265ADCD-EF62-4B92-9AFE-90DFBEDB1F8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CD565B8-4C4F-4EA4-BECC-8134D2DCB46B}" type="pres">
      <dgm:prSet presAssocID="{B265ADCD-EF62-4B92-9AFE-90DFBEDB1F8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179B44A-2D00-4C68-8248-A1D21792A4A0}" type="pres">
      <dgm:prSet presAssocID="{20ABC98E-76C7-4276-8BBF-ED50464510FB}" presName="root2" presStyleCnt="0"/>
      <dgm:spPr/>
    </dgm:pt>
    <dgm:pt modelId="{EBB8348E-3470-426A-B9CB-CF15996C2731}" type="pres">
      <dgm:prSet presAssocID="{20ABC98E-76C7-4276-8BBF-ED50464510F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00B89-1084-42F0-B4B3-2261A3DCEB11}" type="pres">
      <dgm:prSet presAssocID="{20ABC98E-76C7-4276-8BBF-ED50464510FB}" presName="level3hierChild" presStyleCnt="0"/>
      <dgm:spPr/>
    </dgm:pt>
  </dgm:ptLst>
  <dgm:cxnLst>
    <dgm:cxn modelId="{931B19AC-2B43-465C-871E-36E8E9FD649F}" type="presOf" srcId="{006661C7-B485-4C9D-96D8-169517FA5A2C}" destId="{339235A3-442F-473C-BD4F-A93D344B0747}" srcOrd="1" destOrd="0" presId="urn:microsoft.com/office/officeart/2008/layout/HorizontalMultiLevelHierarchy"/>
    <dgm:cxn modelId="{1AEC195C-5FA0-43E5-AFCF-6B483CE09A33}" type="presOf" srcId="{E4C14FCF-86B6-4B54-A3AC-591248D2BA15}" destId="{439AD70D-64E6-49A7-BD38-E926A4ADF6BE}" srcOrd="0" destOrd="0" presId="urn:microsoft.com/office/officeart/2008/layout/HorizontalMultiLevelHierarchy"/>
    <dgm:cxn modelId="{230C0CD9-D197-4E25-BE79-E38D7DA1BA72}" srcId="{D08394CA-8B39-4EB6-959E-12885D80E542}" destId="{20ABC98E-76C7-4276-8BBF-ED50464510FB}" srcOrd="2" destOrd="0" parTransId="{B265ADCD-EF62-4B92-9AFE-90DFBEDB1F8F}" sibTransId="{ADA15A44-E020-4FFA-9AFD-686D5AAEDAC5}"/>
    <dgm:cxn modelId="{FCFEEE3D-30C3-4FF9-A459-4823389EBE32}" type="presOf" srcId="{006661C7-B485-4C9D-96D8-169517FA5A2C}" destId="{8EDA822F-1EF7-4104-AD0E-9E3EE359906F}" srcOrd="0" destOrd="0" presId="urn:microsoft.com/office/officeart/2008/layout/HorizontalMultiLevelHierarchy"/>
    <dgm:cxn modelId="{6145B2AE-0EB4-4506-BC6D-3AD1A94F624D}" type="presOf" srcId="{E4C14FCF-86B6-4B54-A3AC-591248D2BA15}" destId="{A44825AC-1156-4F3B-AF9E-176B6ECDB847}" srcOrd="1" destOrd="0" presId="urn:microsoft.com/office/officeart/2008/layout/HorizontalMultiLevelHierarchy"/>
    <dgm:cxn modelId="{99A80A98-39AA-487C-8871-CBA309B7264B}" type="presOf" srcId="{29C9882A-CA8A-44B9-8311-18D0761862EE}" destId="{EDDC9665-74C1-40F2-A903-FD922E81FC5F}" srcOrd="0" destOrd="0" presId="urn:microsoft.com/office/officeart/2008/layout/HorizontalMultiLevelHierarchy"/>
    <dgm:cxn modelId="{F7EA72F9-DA92-47A6-8AD1-F7B9C5011298}" type="presOf" srcId="{D08394CA-8B39-4EB6-959E-12885D80E542}" destId="{3274DB4D-12C1-4C31-8B6C-77C69A05FCB3}" srcOrd="0" destOrd="0" presId="urn:microsoft.com/office/officeart/2008/layout/HorizontalMultiLevelHierarchy"/>
    <dgm:cxn modelId="{F89ADEC0-6283-4013-B992-3E7F1B16197D}" type="presOf" srcId="{20ABC98E-76C7-4276-8BBF-ED50464510FB}" destId="{EBB8348E-3470-426A-B9CB-CF15996C2731}" srcOrd="0" destOrd="0" presId="urn:microsoft.com/office/officeart/2008/layout/HorizontalMultiLevelHierarchy"/>
    <dgm:cxn modelId="{E0950CF6-DF30-4879-8ADF-8C58BBACCD71}" srcId="{D08394CA-8B39-4EB6-959E-12885D80E542}" destId="{2946190C-6A32-450D-BCE8-D3BEB35C92A4}" srcOrd="0" destOrd="0" parTransId="{006661C7-B485-4C9D-96D8-169517FA5A2C}" sibTransId="{96EEC857-ABC1-4A81-86CE-12D4083057EF}"/>
    <dgm:cxn modelId="{2A7D46CE-18EC-4C5E-B98F-8CC7E6BE1E3B}" type="presOf" srcId="{B265ADCD-EF62-4B92-9AFE-90DFBEDB1F8F}" destId="{1CD565B8-4C4F-4EA4-BECC-8134D2DCB46B}" srcOrd="1" destOrd="0" presId="urn:microsoft.com/office/officeart/2008/layout/HorizontalMultiLevelHierarchy"/>
    <dgm:cxn modelId="{2CBFAAD0-C5CB-4E12-9B41-EF21CECF62C3}" type="presOf" srcId="{B265ADCD-EF62-4B92-9AFE-90DFBEDB1F8F}" destId="{19CB1C84-7D5F-4CD4-B27D-B5CA85E32ABD}" srcOrd="0" destOrd="0" presId="urn:microsoft.com/office/officeart/2008/layout/HorizontalMultiLevelHierarchy"/>
    <dgm:cxn modelId="{6F902013-CA1F-450F-B29C-FAC1D297DEF4}" type="presOf" srcId="{2946190C-6A32-450D-BCE8-D3BEB35C92A4}" destId="{9EAEF259-8539-41D5-AA91-3F893C8AB8F3}" srcOrd="0" destOrd="0" presId="urn:microsoft.com/office/officeart/2008/layout/HorizontalMultiLevelHierarchy"/>
    <dgm:cxn modelId="{B2285A39-216B-4A8B-9DD8-860A3E58330D}" srcId="{D08394CA-8B39-4EB6-959E-12885D80E542}" destId="{29C9882A-CA8A-44B9-8311-18D0761862EE}" srcOrd="1" destOrd="0" parTransId="{E4C14FCF-86B6-4B54-A3AC-591248D2BA15}" sibTransId="{F29E693D-0960-4E19-9FAF-65FB3FCD54F4}"/>
    <dgm:cxn modelId="{7FC464D4-6A65-4093-BA18-5076058F6ACF}" srcId="{9E9E7B1D-D36F-4DBC-8B13-E0B0B8682880}" destId="{D08394CA-8B39-4EB6-959E-12885D80E542}" srcOrd="0" destOrd="0" parTransId="{1B7BFB1D-7FCF-4705-AF5E-8CD02C16ED0A}" sibTransId="{14333A48-E5D3-4F43-AFF3-BBE661F0F830}"/>
    <dgm:cxn modelId="{3D766AB7-96C8-4773-A5A6-CEF93CB30D8A}" type="presOf" srcId="{9E9E7B1D-D36F-4DBC-8B13-E0B0B8682880}" destId="{A1B6CB19-9AD0-459C-B7B7-60C5D4C93911}" srcOrd="0" destOrd="0" presId="urn:microsoft.com/office/officeart/2008/layout/HorizontalMultiLevelHierarchy"/>
    <dgm:cxn modelId="{028B4854-6D49-4B2B-8819-F181EB3EE8BE}" type="presParOf" srcId="{A1B6CB19-9AD0-459C-B7B7-60C5D4C93911}" destId="{6A383B06-EF51-4ED7-9949-F73C31785C41}" srcOrd="0" destOrd="0" presId="urn:microsoft.com/office/officeart/2008/layout/HorizontalMultiLevelHierarchy"/>
    <dgm:cxn modelId="{CFF44B80-9379-4659-B716-87CEFF15D856}" type="presParOf" srcId="{6A383B06-EF51-4ED7-9949-F73C31785C41}" destId="{3274DB4D-12C1-4C31-8B6C-77C69A05FCB3}" srcOrd="0" destOrd="0" presId="urn:microsoft.com/office/officeart/2008/layout/HorizontalMultiLevelHierarchy"/>
    <dgm:cxn modelId="{9EED1D14-309C-498B-AA39-4FAB417FEEFC}" type="presParOf" srcId="{6A383B06-EF51-4ED7-9949-F73C31785C41}" destId="{09EAACD3-FC4C-4DD1-94A2-958FE8714A5C}" srcOrd="1" destOrd="0" presId="urn:microsoft.com/office/officeart/2008/layout/HorizontalMultiLevelHierarchy"/>
    <dgm:cxn modelId="{B476B409-D996-4EF6-AB19-7C9FF7DC1B14}" type="presParOf" srcId="{09EAACD3-FC4C-4DD1-94A2-958FE8714A5C}" destId="{8EDA822F-1EF7-4104-AD0E-9E3EE359906F}" srcOrd="0" destOrd="0" presId="urn:microsoft.com/office/officeart/2008/layout/HorizontalMultiLevelHierarchy"/>
    <dgm:cxn modelId="{20BA3CBD-65B2-4988-B83A-C067C5846230}" type="presParOf" srcId="{8EDA822F-1EF7-4104-AD0E-9E3EE359906F}" destId="{339235A3-442F-473C-BD4F-A93D344B0747}" srcOrd="0" destOrd="0" presId="urn:microsoft.com/office/officeart/2008/layout/HorizontalMultiLevelHierarchy"/>
    <dgm:cxn modelId="{F1EB5D02-B764-41B6-9CB9-0A06F8822A9B}" type="presParOf" srcId="{09EAACD3-FC4C-4DD1-94A2-958FE8714A5C}" destId="{B1032EDC-32A4-4178-AAF3-7445E953BD74}" srcOrd="1" destOrd="0" presId="urn:microsoft.com/office/officeart/2008/layout/HorizontalMultiLevelHierarchy"/>
    <dgm:cxn modelId="{7DB167F9-2F1F-4436-971B-DF66A7EF7D78}" type="presParOf" srcId="{B1032EDC-32A4-4178-AAF3-7445E953BD74}" destId="{9EAEF259-8539-41D5-AA91-3F893C8AB8F3}" srcOrd="0" destOrd="0" presId="urn:microsoft.com/office/officeart/2008/layout/HorizontalMultiLevelHierarchy"/>
    <dgm:cxn modelId="{957912D8-96CA-4B16-A52D-3E7A1D674DCD}" type="presParOf" srcId="{B1032EDC-32A4-4178-AAF3-7445E953BD74}" destId="{EA4AF08E-B004-4A73-A331-2CD60CFC59DC}" srcOrd="1" destOrd="0" presId="urn:microsoft.com/office/officeart/2008/layout/HorizontalMultiLevelHierarchy"/>
    <dgm:cxn modelId="{B2394CC5-4D0F-47DE-80F3-E2209B5CEAE3}" type="presParOf" srcId="{09EAACD3-FC4C-4DD1-94A2-958FE8714A5C}" destId="{439AD70D-64E6-49A7-BD38-E926A4ADF6BE}" srcOrd="2" destOrd="0" presId="urn:microsoft.com/office/officeart/2008/layout/HorizontalMultiLevelHierarchy"/>
    <dgm:cxn modelId="{182330C2-C4A1-48C6-93F1-5B67DF548280}" type="presParOf" srcId="{439AD70D-64E6-49A7-BD38-E926A4ADF6BE}" destId="{A44825AC-1156-4F3B-AF9E-176B6ECDB847}" srcOrd="0" destOrd="0" presId="urn:microsoft.com/office/officeart/2008/layout/HorizontalMultiLevelHierarchy"/>
    <dgm:cxn modelId="{97503358-B310-45B5-AF24-0E31C7261B1A}" type="presParOf" srcId="{09EAACD3-FC4C-4DD1-94A2-958FE8714A5C}" destId="{990CBCE4-B0E5-4639-8880-5FFF57D60F68}" srcOrd="3" destOrd="0" presId="urn:microsoft.com/office/officeart/2008/layout/HorizontalMultiLevelHierarchy"/>
    <dgm:cxn modelId="{04A2E215-9B4B-4D51-ABA3-4A4D884506EE}" type="presParOf" srcId="{990CBCE4-B0E5-4639-8880-5FFF57D60F68}" destId="{EDDC9665-74C1-40F2-A903-FD922E81FC5F}" srcOrd="0" destOrd="0" presId="urn:microsoft.com/office/officeart/2008/layout/HorizontalMultiLevelHierarchy"/>
    <dgm:cxn modelId="{18EB3D77-C0D1-459A-A989-44F455C1A4FB}" type="presParOf" srcId="{990CBCE4-B0E5-4639-8880-5FFF57D60F68}" destId="{79067A1E-48DA-4A9F-94D7-F4EC004A6366}" srcOrd="1" destOrd="0" presId="urn:microsoft.com/office/officeart/2008/layout/HorizontalMultiLevelHierarchy"/>
    <dgm:cxn modelId="{C2922416-1B4F-4C77-97B3-8A91DF70014D}" type="presParOf" srcId="{09EAACD3-FC4C-4DD1-94A2-958FE8714A5C}" destId="{19CB1C84-7D5F-4CD4-B27D-B5CA85E32ABD}" srcOrd="4" destOrd="0" presId="urn:microsoft.com/office/officeart/2008/layout/HorizontalMultiLevelHierarchy"/>
    <dgm:cxn modelId="{D9DBD552-86FB-4609-8932-589D0856FE21}" type="presParOf" srcId="{19CB1C84-7D5F-4CD4-B27D-B5CA85E32ABD}" destId="{1CD565B8-4C4F-4EA4-BECC-8134D2DCB46B}" srcOrd="0" destOrd="0" presId="urn:microsoft.com/office/officeart/2008/layout/HorizontalMultiLevelHierarchy"/>
    <dgm:cxn modelId="{4A719A6E-47E6-472D-873D-7B0D431F0853}" type="presParOf" srcId="{09EAACD3-FC4C-4DD1-94A2-958FE8714A5C}" destId="{9179B44A-2D00-4C68-8248-A1D21792A4A0}" srcOrd="5" destOrd="0" presId="urn:microsoft.com/office/officeart/2008/layout/HorizontalMultiLevelHierarchy"/>
    <dgm:cxn modelId="{920F3E68-0761-4103-B4BD-7F0DD710D451}" type="presParOf" srcId="{9179B44A-2D00-4C68-8248-A1D21792A4A0}" destId="{EBB8348E-3470-426A-B9CB-CF15996C2731}" srcOrd="0" destOrd="0" presId="urn:microsoft.com/office/officeart/2008/layout/HorizontalMultiLevelHierarchy"/>
    <dgm:cxn modelId="{8C0A9923-7810-45C4-ABC1-CC02A1C08CAE}" type="presParOf" srcId="{9179B44A-2D00-4C68-8248-A1D21792A4A0}" destId="{8B400B89-1084-42F0-B4B3-2261A3DCEB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B1C84-7D5F-4CD4-B27D-B5CA85E32ABD}">
      <dsp:nvSpPr>
        <dsp:cNvPr id="0" name=""/>
        <dsp:cNvSpPr/>
      </dsp:nvSpPr>
      <dsp:spPr>
        <a:xfrm>
          <a:off x="3669990" y="2990334"/>
          <a:ext cx="745430" cy="1420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715" y="0"/>
              </a:lnTo>
              <a:lnTo>
                <a:pt x="372715" y="1420408"/>
              </a:lnTo>
              <a:lnTo>
                <a:pt x="745430" y="14204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2602" y="3660435"/>
        <a:ext cx="80206" cy="80206"/>
      </dsp:txXfrm>
    </dsp:sp>
    <dsp:sp modelId="{439AD70D-64E6-49A7-BD38-E926A4ADF6BE}">
      <dsp:nvSpPr>
        <dsp:cNvPr id="0" name=""/>
        <dsp:cNvSpPr/>
      </dsp:nvSpPr>
      <dsp:spPr>
        <a:xfrm>
          <a:off x="3669990" y="2944614"/>
          <a:ext cx="745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543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24070" y="2971698"/>
        <a:ext cx="37271" cy="37271"/>
      </dsp:txXfrm>
    </dsp:sp>
    <dsp:sp modelId="{8EDA822F-1EF7-4104-AD0E-9E3EE359906F}">
      <dsp:nvSpPr>
        <dsp:cNvPr id="0" name=""/>
        <dsp:cNvSpPr/>
      </dsp:nvSpPr>
      <dsp:spPr>
        <a:xfrm>
          <a:off x="3669990" y="1569925"/>
          <a:ext cx="745430" cy="1420408"/>
        </a:xfrm>
        <a:custGeom>
          <a:avLst/>
          <a:gdLst/>
          <a:ahLst/>
          <a:cxnLst/>
          <a:rect l="0" t="0" r="0" b="0"/>
          <a:pathLst>
            <a:path>
              <a:moveTo>
                <a:pt x="0" y="1420408"/>
              </a:moveTo>
              <a:lnTo>
                <a:pt x="372715" y="1420408"/>
              </a:lnTo>
              <a:lnTo>
                <a:pt x="372715" y="0"/>
              </a:lnTo>
              <a:lnTo>
                <a:pt x="74543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2602" y="2240026"/>
        <a:ext cx="80206" cy="80206"/>
      </dsp:txXfrm>
    </dsp:sp>
    <dsp:sp modelId="{3274DB4D-12C1-4C31-8B6C-77C69A05FCB3}">
      <dsp:nvSpPr>
        <dsp:cNvPr id="0" name=""/>
        <dsp:cNvSpPr/>
      </dsp:nvSpPr>
      <dsp:spPr>
        <a:xfrm rot="16200000">
          <a:off x="111492" y="2422170"/>
          <a:ext cx="5980669" cy="1136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Пути передачи ВИЧ-инфекции</a:t>
          </a:r>
          <a:endParaRPr lang="ru-RU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92" y="2422170"/>
        <a:ext cx="5980669" cy="1136327"/>
      </dsp:txXfrm>
    </dsp:sp>
    <dsp:sp modelId="{9EAEF259-8539-41D5-AA91-3F893C8AB8F3}">
      <dsp:nvSpPr>
        <dsp:cNvPr id="0" name=""/>
        <dsp:cNvSpPr/>
      </dsp:nvSpPr>
      <dsp:spPr>
        <a:xfrm>
          <a:off x="4415421" y="1001762"/>
          <a:ext cx="3727152" cy="1136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половой</a:t>
          </a:r>
          <a:endParaRPr lang="ru-RU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421" y="1001762"/>
        <a:ext cx="3727152" cy="1136327"/>
      </dsp:txXfrm>
    </dsp:sp>
    <dsp:sp modelId="{EDDC9665-74C1-40F2-A903-FD922E81FC5F}">
      <dsp:nvSpPr>
        <dsp:cNvPr id="0" name=""/>
        <dsp:cNvSpPr/>
      </dsp:nvSpPr>
      <dsp:spPr>
        <a:xfrm>
          <a:off x="4415421" y="2422170"/>
          <a:ext cx="3727152" cy="1136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i="0" kern="1200" spc="15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парентеральный</a:t>
          </a:r>
          <a:endParaRPr lang="ru-RU" sz="4100" i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421" y="2422170"/>
        <a:ext cx="3727152" cy="1136327"/>
      </dsp:txXfrm>
    </dsp:sp>
    <dsp:sp modelId="{EBB8348E-3470-426A-B9CB-CF15996C2731}">
      <dsp:nvSpPr>
        <dsp:cNvPr id="0" name=""/>
        <dsp:cNvSpPr/>
      </dsp:nvSpPr>
      <dsp:spPr>
        <a:xfrm>
          <a:off x="4415421" y="3842579"/>
          <a:ext cx="3727152" cy="1136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i="0" kern="1200" spc="15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вертикальный</a:t>
          </a:r>
          <a:endParaRPr lang="ru-RU" sz="4100" i="0" kern="1200" dirty="0">
            <a:solidFill>
              <a:schemeClr val="bg1"/>
            </a:solidFill>
          </a:endParaRPr>
        </a:p>
      </dsp:txBody>
      <dsp:txXfrm>
        <a:off x="4415421" y="3842579"/>
        <a:ext cx="3727152" cy="113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9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8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6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6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5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6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5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BADEBD-8193-4784-9F2C-3DE3E480323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130" y="1791730"/>
            <a:ext cx="11108724" cy="25333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 и СПИД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733" y="135924"/>
            <a:ext cx="9944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«Красноярский государственный медицинский университет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профессора В.Ф.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5" y="353455"/>
            <a:ext cx="1428750" cy="143827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Попова О.М.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pc="10" dirty="0">
                <a:solidFill>
                  <a:srgbClr val="63A5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организма</a:t>
            </a:r>
            <a:r>
              <a:rPr lang="ru-RU" sz="4000" spc="10" dirty="0" smtClean="0">
                <a:solidFill>
                  <a:srgbClr val="63A5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содержащие </a:t>
            </a:r>
            <a:r>
              <a:rPr lang="ru-RU" sz="4000" spc="10" dirty="0">
                <a:solidFill>
                  <a:srgbClr val="63A5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40004"/>
            <a:ext cx="10058400" cy="4023360"/>
          </a:xfrm>
        </p:spPr>
        <p:txBody>
          <a:bodyPr/>
          <a:lstStyle/>
          <a:p>
            <a:pPr marL="0" lvl="0" indent="0">
              <a:buClr>
                <a:srgbClr val="99CB38"/>
              </a:buClr>
              <a:buNone/>
            </a:pP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 не выделен в: </a:t>
            </a:r>
            <a:endParaRPr lang="ru-RU" sz="2800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ru-RU" sz="28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</a:t>
            </a:r>
            <a:r>
              <a:rPr lang="ru-RU" sz="28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800" i="1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ru-RU" sz="28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фекалиях</a:t>
            </a:r>
            <a:r>
              <a:rPr lang="ru-RU" sz="28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800" i="1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ru-RU" sz="28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ушной </a:t>
            </a:r>
            <a:r>
              <a:rPr lang="ru-RU" sz="28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17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5447169"/>
              </p:ext>
            </p:extLst>
          </p:nvPr>
        </p:nvGraphicFramePr>
        <p:xfrm>
          <a:off x="234778" y="172995"/>
          <a:ext cx="10676238" cy="598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1165" t="21297" r="73507" b="23027"/>
          <a:stretch/>
        </p:blipFill>
        <p:spPr>
          <a:xfrm>
            <a:off x="264558" y="262286"/>
            <a:ext cx="2364163" cy="2664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26327" t="20324" r="55212" b="25730"/>
          <a:stretch/>
        </p:blipFill>
        <p:spPr>
          <a:xfrm>
            <a:off x="533141" y="3171569"/>
            <a:ext cx="1826999" cy="2737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45121" t="17731" r="26937" b="23567"/>
          <a:stretch/>
        </p:blipFill>
        <p:spPr>
          <a:xfrm>
            <a:off x="9193427" y="172995"/>
            <a:ext cx="2075936" cy="2236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73063" t="19026" r="2322" b="24054"/>
          <a:stretch/>
        </p:blipFill>
        <p:spPr>
          <a:xfrm>
            <a:off x="9316995" y="3601995"/>
            <a:ext cx="1828800" cy="21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15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983" y="1985115"/>
            <a:ext cx="6240162" cy="424614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Иммуноферментный анализ (ИФА)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самый распространенный метод диагностики. Спустя три месяца после попадания вируса в кровоток в организме человека накапливается то количество антител, которое может определить иммуноферментный анализ.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полимеразной цепной реакции (ПЦР)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для определения РНК и ДНК вируса. Это очень эффективная и чувствительная реакция, позволяющая получить результат, исследуя ДНК всего одной клетки, и определить наличие вируса независимо от наличия антител.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1"/>
          <a:stretch/>
        </p:blipFill>
        <p:spPr>
          <a:xfrm>
            <a:off x="6907427" y="1985115"/>
            <a:ext cx="4843848" cy="388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52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spc="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Риску заражения ВИЧ подвергаются: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медицинские сестры;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оперирующие хирурги;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акушеры-гинекологи;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патологоанатомы;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лаборанты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47" y="1737360"/>
            <a:ext cx="5687545" cy="307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205" y="3384215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723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spc="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Передача инфекций в ЛПУ от больного к медицинскому </a:t>
            </a:r>
            <a:r>
              <a:rPr lang="ru-RU" sz="3600" spc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работнику: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случайном уколе использованной иглой;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повреждении кожи использованным режущим, колющим инструментом;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оболочки (при попадании брызг крови в глаза или рот медработника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поврежденные участки кожи (при наличии у медработника дерматита, ран, трещин и т.д.).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65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Аварийная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65" y="1737360"/>
            <a:ext cx="11652421" cy="4015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попадание крови и других биологических жидкостей пациента на слизистые оболочки, травмированную кожу медицинского работника,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кожи, слизистых при выполнении медицинских манипуляций (укол, порез).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аварийной аптечки строго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подразделении ЛПУ должен быть «Журнал биологических аварий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случая должен быть заполнен «Акт о несчастном случае на производстве»;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биологической аварии немедленно известить руководителя структурного подразделения;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берется на диспансерный учет по месту жительства в кабинете инфекционных заболеваний и проходит лабораторное обследование в день аварии, через 3, 6 и 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60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Передача ВИЧ – инфекции при парентеральных вмешательствах в медицинских учреждениях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31.12.2011г. в Российской Федерации выявлено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380 человек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зараженных ВИЧ – инфекцией в медицинских учреждениях: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282 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случая заражения в медицинских учреждениях при парентеральных манипуляциях нестерильным медицинским инструментарием (275 чел. - в 1988 – 1989 гг., 7 чел. – в 2005 – 2011 гг.);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73 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случая заражения реципиентов крови и её компонентов от инфицированных ВИЧ доноров;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случай заражения реципиента донорской почки в 2000 г.;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опосредовано 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женщина заражена ВИЧ от детей из внутрибольничных очагов при грудном вскармливании;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случая заражения медицинских работников при исполнении профессиональных обязанностей.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4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Передача ВИЧ от пациента к медицинскому персоналу в </a:t>
            </a: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мире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мире зарегистрировано 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344 случая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заражения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ВИЧ-инфекцией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работников. Наиболее высокая вероятность заражения ВИЧ – инфекцией медицинскими работниками возникает 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ранении острым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инструментарием.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18" y="3501381"/>
            <a:ext cx="5037060" cy="284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313"/>
            <a:ext cx="4732638" cy="31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9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0453" y="264556"/>
            <a:ext cx="9378779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ctr" defTabSz="914400">
              <a:lnSpc>
                <a:spcPct val="115000"/>
              </a:lnSpc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целях </a:t>
            </a: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недопущения в ЛПУ случаев профессионального заражения медицинских работников ВИЧ-инфекцией каждого пациента следует расценивать </a:t>
            </a:r>
            <a:r>
              <a:rPr lang="ru-RU" sz="2800" b="1" u="sng" dirty="0">
                <a:solidFill>
                  <a:srgbClr val="63A53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потенциальный источник </a:t>
            </a:r>
            <a:r>
              <a:rPr lang="ru-RU" sz="2800" b="1" u="sng" dirty="0" err="1">
                <a:solidFill>
                  <a:srgbClr val="63A53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гемоконтактных</a:t>
            </a:r>
            <a:r>
              <a:rPr lang="ru-RU" sz="2800" b="1" u="sng" dirty="0">
                <a:solidFill>
                  <a:srgbClr val="63A53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инфекций.</a:t>
            </a:r>
            <a:endParaRPr lang="ru-RU" sz="2800" b="1" u="sng" dirty="0">
              <a:solidFill>
                <a:srgbClr val="63A537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215" y="2338970"/>
            <a:ext cx="5611254" cy="375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986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7424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326" y="1848572"/>
            <a:ext cx="5954308" cy="44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4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330" y="1845733"/>
            <a:ext cx="5525109" cy="4369715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ВИЧ-инфекция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неизлечимое, длительно протекающее инфекционное заболевание,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котором поражается и медленно разрушается иммунная (защитная) система человека.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(синдром приобретенного иммунодефицита) — последняя стадия болезни, 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 сопровождается резким похудением, длительными лихорадками, диареей и почти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полным угнетением защитных сил организма, на фоне которого развиваются множественные </a:t>
            </a: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инфекционные заболевания и злокачественные опухоли.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(вирус иммунодефицита человека) — возбудитель ВИЧ-инфекции.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9997" t="7373" b="6900"/>
          <a:stretch/>
        </p:blipFill>
        <p:spPr>
          <a:xfrm>
            <a:off x="6402439" y="2189433"/>
            <a:ext cx="5789560" cy="36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78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pc="1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Вирус иммунодефицита </a:t>
            </a:r>
            <a:r>
              <a:rPr lang="ru-RU" spc="1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человека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7861369" cy="4406785"/>
          </a:xfrm>
        </p:spPr>
        <p:txBody>
          <a:bodyPr>
            <a:norm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тнесен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семейству </a:t>
            </a:r>
            <a:r>
              <a:rPr lang="ru-RU" sz="2400" b="1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ретровирусов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подсемейству </a:t>
            </a:r>
            <a:r>
              <a:rPr lang="ru-RU" sz="2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медленных 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вирусов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вируса произошло 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1983 году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июля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1986 года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обозначения возбудителя повсеместно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название «вирус иммунодефицита человека» или «ВИЧ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настоящее время описаны 2 серотипа вируса: </a:t>
            </a:r>
            <a:r>
              <a:rPr lang="ru-RU" sz="2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ВИЧ-1 и ВИЧ-2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различающиеся по структурным и антигенным характеристикам. Наибольшее эпидемиологическое значение имеет 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ВИЧ-1.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22"/>
          <a:stretch/>
        </p:blipFill>
        <p:spPr>
          <a:xfrm rot="5400000" flipH="1">
            <a:off x="8323868" y="2680821"/>
            <a:ext cx="4505387" cy="27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8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6683"/>
          <a:stretch/>
        </p:blipFill>
        <p:spPr>
          <a:xfrm>
            <a:off x="2022046" y="240959"/>
            <a:ext cx="8671354" cy="593158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42900" y="0"/>
            <a:ext cx="1181100" cy="6413500"/>
          </a:xfrm>
        </p:spPr>
        <p:txBody>
          <a:bodyPr vert="vert270"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под микроскопом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2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протекания болезни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66900"/>
            <a:ext cx="10058400" cy="4281594"/>
          </a:xfrm>
        </p:spPr>
        <p:txBody>
          <a:bodyPr>
            <a:normAutofit/>
          </a:bodyPr>
          <a:lstStyle/>
          <a:p>
            <a:r>
              <a:rPr lang="ru-RU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стадия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острая инфекция. Протекает как «гриппоподобное заболевание». Спустя 2-3 недели острый период проходит.</a:t>
            </a:r>
            <a:r>
              <a:rPr lang="ru-RU" sz="24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spc="2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spc="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</a:t>
            </a:r>
            <a:r>
              <a:rPr lang="ru-RU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асимптомная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инфекция (АИ). Полное отсутствие клинических проявлений ВИЧ-инфекции.</a:t>
            </a:r>
            <a:r>
              <a:rPr lang="ru-RU" sz="24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spc="2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spc="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</a:t>
            </a:r>
            <a:r>
              <a:rPr lang="ru-RU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персистирующая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генерализованная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лимфаденопатия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(ПГЛ). Возникает через 3-5 лет после второй стадии. Появляются различные симптомы болезни: увеличение лимфатических узлов, головные боли, упадок сил и другие.</a:t>
            </a:r>
            <a:r>
              <a:rPr lang="ru-RU" sz="24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spc="2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spc="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Четвертая </a:t>
            </a:r>
            <a:r>
              <a:rPr lang="ru-RU" sz="2400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пре-СПИД и собственно СПИД. Иммунная система полностью разрушается. Организм не в состоянии бороться. Смертный исход неизбежен.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6710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0204"/>
          <a:stretch/>
        </p:blipFill>
        <p:spPr>
          <a:xfrm>
            <a:off x="968020" y="175828"/>
            <a:ext cx="4368293" cy="5977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08706" y="1265675"/>
            <a:ext cx="5694367" cy="37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pc="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Устойчивость вируса во внешней </a:t>
            </a:r>
            <a:r>
              <a:rPr lang="ru-RU" sz="4400" spc="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среде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14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Погибает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воздействием дезинфицирующих веществ – 3% перекиси водорода, 0,2% раствора натрия гипохлорита, 1 % раствора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глутарового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альдегида, 70% этилового спирта, эфира, ацетона.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полностью уничтожается прогреванием при температуре 57ºС в течение 30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минут.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Погибает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кипячении – через 1-3 мин.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активность исчезает при высушивании клеточных структур при температуре 23-27ºС через 3-7 дней.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жидкой среде при 23-27ºС вирус сохраняет активность 15 дней, при 36-37ºС – 11 дней.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ВИЧ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 к ультрафиолетовым лучам и ионизирующей радиации.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крови, предназначенной для переливания, вирус проживает годы, в замороженной сперме сохраняется несколько месяцев.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43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spc="1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Жидкости организма, содержащие </a:t>
            </a:r>
            <a:r>
              <a:rPr lang="ru-RU" sz="4400" spc="1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вирус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0289"/>
          </a:xfrm>
        </p:spPr>
        <p:txBody>
          <a:bodyPr>
            <a:normAutofit/>
          </a:bodyPr>
          <a:lstStyle/>
          <a:p>
            <a:pPr marR="21590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организма, содержащие вирус в концентрации, достаточной для заражения (перечислены с учетом концентрации вируса - от высокого к меньшему): </a:t>
            </a:r>
            <a:endParaRPr lang="ru-RU" sz="24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159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кровь</a:t>
            </a:r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R="2159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сперма</a:t>
            </a:r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R="2159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вагинальный </a:t>
            </a:r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секрет.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59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</a:t>
            </a:r>
            <a:r>
              <a:rPr lang="ru-RU" sz="2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содержат высокую концентрацию вируса, они </a:t>
            </a:r>
            <a:r>
              <a:rPr lang="ru-RU" sz="2400" b="1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инфекционно</a:t>
            </a:r>
            <a:r>
              <a:rPr lang="ru-RU" sz="2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опасны!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357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10" dirty="0">
                <a:solidFill>
                  <a:srgbClr val="63A5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организма, содержащие вирус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 перечисленных 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жидкостей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ВИЧ также выделен в: </a:t>
            </a:r>
            <a:endParaRPr lang="ru-RU" sz="24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моче</a:t>
            </a:r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слюне</a:t>
            </a:r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слезах</a:t>
            </a:r>
            <a:r>
              <a:rPr lang="ru-RU" sz="2400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i="1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жидкости содержат низкую концентрацию вируса, </a:t>
            </a:r>
            <a:r>
              <a:rPr lang="ru-RU" sz="2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400" b="1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инфекционно</a:t>
            </a:r>
            <a:r>
              <a:rPr lang="ru-RU" sz="2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опасны только в больших объемах. </a:t>
            </a:r>
            <a:endParaRPr lang="ru-RU" sz="2400" b="1" spc="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3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327</TotalTime>
  <Words>922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ВИЧ и СПИД</vt:lpstr>
      <vt:lpstr>Основные понятия</vt:lpstr>
      <vt:lpstr>Вирус иммунодефицита человека</vt:lpstr>
      <vt:lpstr>Вирус под микроскопом</vt:lpstr>
      <vt:lpstr>Стадии протекания болезни</vt:lpstr>
      <vt:lpstr>Презентация PowerPoint</vt:lpstr>
      <vt:lpstr>Устойчивость вируса во внешней среде</vt:lpstr>
      <vt:lpstr>Жидкости организма, содержащие вирус</vt:lpstr>
      <vt:lpstr>Жидкости организма, содержащие вирус</vt:lpstr>
      <vt:lpstr>Жидкости организма, не содержащие вирус</vt:lpstr>
      <vt:lpstr>Презентация PowerPoint</vt:lpstr>
      <vt:lpstr>Диагностика</vt:lpstr>
      <vt:lpstr>Риску заражения ВИЧ подвергаются:</vt:lpstr>
      <vt:lpstr>Передача инфекций в ЛПУ от больного к медицинскому работнику:</vt:lpstr>
      <vt:lpstr>Аварийная ситуация</vt:lpstr>
      <vt:lpstr>Передача ВИЧ – инфекции при парентеральных вмешательствах в медицинских учреждениях</vt:lpstr>
      <vt:lpstr>Передача ВИЧ от пациента к медицинскому персоналу в мире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Попова Оксана Михайловна</cp:lastModifiedBy>
  <cp:revision>31</cp:revision>
  <dcterms:created xsi:type="dcterms:W3CDTF">2017-11-29T04:22:53Z</dcterms:created>
  <dcterms:modified xsi:type="dcterms:W3CDTF">2020-03-25T06:23:09Z</dcterms:modified>
</cp:coreProperties>
</file>