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6" r:id="rId1"/>
  </p:sldMasterIdLst>
  <p:notesMasterIdLst>
    <p:notesMasterId r:id="rId18"/>
  </p:notesMasterIdLst>
  <p:sldIdLst>
    <p:sldId id="256" r:id="rId2"/>
    <p:sldId id="257" r:id="rId3"/>
    <p:sldId id="288" r:id="rId4"/>
    <p:sldId id="277" r:id="rId5"/>
    <p:sldId id="289" r:id="rId6"/>
    <p:sldId id="291" r:id="rId7"/>
    <p:sldId id="286" r:id="rId8"/>
    <p:sldId id="292" r:id="rId9"/>
    <p:sldId id="297" r:id="rId10"/>
    <p:sldId id="293" r:id="rId11"/>
    <p:sldId id="296" r:id="rId12"/>
    <p:sldId id="294" r:id="rId13"/>
    <p:sldId id="295" r:id="rId14"/>
    <p:sldId id="290" r:id="rId15"/>
    <p:sldId id="269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28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72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Качество воды в Красноярском крае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v>2014г.</c:v>
          </c:tx>
          <c:spPr>
            <a:solidFill>
              <a:srgbClr val="C00000"/>
            </a:solidFill>
          </c:spPr>
          <c:dLbls>
            <c:dLblPos val="outEnd"/>
            <c:showVal val="1"/>
          </c:dLbls>
          <c:cat>
            <c:strRef>
              <c:f>Лист1!$B$1:$C$1</c:f>
              <c:strCache>
                <c:ptCount val="2"/>
                <c:pt idx="0">
                  <c:v>Санитарно-химические показатели, %</c:v>
                </c:pt>
                <c:pt idx="1">
                  <c:v>Микробиологические показатели, %</c:v>
                </c:pt>
              </c:strCache>
            </c:strRef>
          </c:cat>
          <c:val>
            <c:numRef>
              <c:f>Лист1!$B$2:$C$2</c:f>
              <c:numCache>
                <c:formatCode>0.00</c:formatCode>
                <c:ptCount val="2"/>
                <c:pt idx="0">
                  <c:v>0.21900000000000006</c:v>
                </c:pt>
                <c:pt idx="1">
                  <c:v>0.13700000000000001</c:v>
                </c:pt>
              </c:numCache>
            </c:numRef>
          </c:val>
        </c:ser>
        <c:ser>
          <c:idx val="1"/>
          <c:order val="1"/>
          <c:tx>
            <c:v>2018г.</c:v>
          </c:tx>
          <c:spPr>
            <a:solidFill>
              <a:srgbClr val="00B050"/>
            </a:solidFill>
          </c:spPr>
          <c:dLbls>
            <c:dLblPos val="outEnd"/>
            <c:showVal val="1"/>
          </c:dLbls>
          <c:cat>
            <c:strRef>
              <c:f>Лист1!$B$1:$C$1</c:f>
              <c:strCache>
                <c:ptCount val="2"/>
                <c:pt idx="0">
                  <c:v>Санитарно-химические показатели, %</c:v>
                </c:pt>
                <c:pt idx="1">
                  <c:v>Микробиологические показатели, %</c:v>
                </c:pt>
              </c:strCache>
            </c:strRef>
          </c:cat>
          <c:val>
            <c:numRef>
              <c:f>Лист1!$B$3:$C$3</c:f>
              <c:numCache>
                <c:formatCode>0.00</c:formatCode>
                <c:ptCount val="2"/>
                <c:pt idx="0">
                  <c:v>2.9000000000000008E-2</c:v>
                </c:pt>
                <c:pt idx="1">
                  <c:v>2.2000000000000006E-2</c:v>
                </c:pt>
              </c:numCache>
            </c:numRef>
          </c:val>
        </c:ser>
        <c:gapWidth val="75"/>
        <c:overlap val="-25"/>
        <c:axId val="36079488"/>
        <c:axId val="36081024"/>
      </c:barChart>
      <c:catAx>
        <c:axId val="36079488"/>
        <c:scaling>
          <c:orientation val="minMax"/>
        </c:scaling>
        <c:axPos val="b"/>
        <c:majorTickMark val="none"/>
        <c:tickLblPos val="nextTo"/>
        <c:crossAx val="36081024"/>
        <c:crosses val="autoZero"/>
        <c:auto val="1"/>
        <c:lblAlgn val="ctr"/>
        <c:lblOffset val="100"/>
      </c:catAx>
      <c:valAx>
        <c:axId val="36081024"/>
        <c:scaling>
          <c:orientation val="minMax"/>
        </c:scaling>
        <c:axPos val="l"/>
        <c:majorGridlines/>
        <c:numFmt formatCode="0.00" sourceLinked="1"/>
        <c:majorTickMark val="none"/>
        <c:tickLblPos val="nextTo"/>
        <c:crossAx val="3607948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987E0-089E-4E91-942E-F1C187521BC3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B4E44-F7C1-452C-BD9A-01C9E673E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393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B4E44-F7C1-452C-BD9A-01C9E673EC2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015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161A-373A-46F5-831C-65DD3E7E3255}" type="datetime1">
              <a:rPr lang="ru-RU" smtClean="0"/>
              <a:pPr/>
              <a:t>14.04.2019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B45D-C130-4655-B89B-4EAEC2D45EBF}" type="datetime1">
              <a:rPr lang="ru-RU" smtClean="0"/>
              <a:pPr/>
              <a:t>14.04.2019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13EB-EC6F-4123-BB40-80F917AF01F4}" type="datetime1">
              <a:rPr lang="ru-RU" smtClean="0"/>
              <a:pPr/>
              <a:t>14.04.2019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7FF6-F6BA-4B24-9391-86F1D1A20E3A}" type="datetime1">
              <a:rPr lang="ru-RU" smtClean="0"/>
              <a:pPr/>
              <a:t>14.04.2019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8D4D-3FBF-41BB-B5FE-B7DBB8383194}" type="datetime1">
              <a:rPr lang="ru-RU" smtClean="0"/>
              <a:pPr/>
              <a:t>14.04.2019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6952-D975-4FC9-A530-961A8919EE11}" type="datetime1">
              <a:rPr lang="ru-RU" smtClean="0"/>
              <a:pPr/>
              <a:t>14.04.2019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5D8-CB51-4EC6-B037-0E580E19FFF9}" type="datetime1">
              <a:rPr lang="ru-RU" smtClean="0"/>
              <a:pPr/>
              <a:t>14.04.2019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66A0-4232-4792-94B1-752307AF8B1F}" type="datetime1">
              <a:rPr lang="ru-RU" smtClean="0"/>
              <a:pPr/>
              <a:t>14.04.2019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6C87-41FE-4535-8CF9-6E2E09ED339D}" type="datetime1">
              <a:rPr lang="ru-RU" smtClean="0"/>
              <a:pPr/>
              <a:t>14.04.2019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BCC-A9C4-42FE-91AF-5D03D3CDCE8A}" type="datetime1">
              <a:rPr lang="ru-RU" smtClean="0"/>
              <a:pPr/>
              <a:t>14.04.2019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ADA3-FF61-4B34-A59B-587861D3CCDD}" type="datetime1">
              <a:rPr lang="ru-RU" smtClean="0"/>
              <a:pPr/>
              <a:t>14.04.2019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C247CD-424B-4226-9D6C-6E2468A4139C}" type="datetime1">
              <a:rPr lang="ru-RU" smtClean="0"/>
              <a:pPr/>
              <a:t>14.04.2019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2F9455-1619-4BBC-986C-B3079FA5CE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9" y="1676611"/>
            <a:ext cx="9776543" cy="3200400"/>
          </a:xfrm>
        </p:spPr>
        <p:txBody>
          <a:bodyPr>
            <a:normAutofit/>
          </a:bodyPr>
          <a:lstStyle/>
          <a:p>
            <a:pPr lvl="1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«Вода питьевая. </a:t>
            </a:r>
          </a:p>
          <a:p>
            <a:pPr lvl="1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санитарно-микробиологического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исследований»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специальности 31.02.03 Лабораторная диагностика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04.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лабораторных микробиологических исследований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04.01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Теория и практика лабораторных иммунологических и микробиологических исследований.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904" y="210312"/>
            <a:ext cx="11311128" cy="309981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 «Красноярский государственный университет имени профессора В.Ф. </a:t>
            </a:r>
            <a:r>
              <a:rPr lang="ru-RU" sz="20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9745" y="5712802"/>
            <a:ext cx="3669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студентка 307-2 группы Ломаева С.П.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Жукова М.В.</a:t>
            </a:r>
          </a:p>
          <a:p>
            <a:pPr algn="r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8648" y="6186829"/>
            <a:ext cx="311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 2019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1520" y="6172201"/>
            <a:ext cx="10533888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</a:t>
            </a:fld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6464" y="175072"/>
            <a:ext cx="9582911" cy="1050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итрационный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колиформ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Света\Desktop\к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63" y="846010"/>
            <a:ext cx="8772017" cy="517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5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68096" y="6172201"/>
            <a:ext cx="10433304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</a:t>
            </a:fld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98704" y="237744"/>
            <a:ext cx="11460480" cy="5559552"/>
          </a:xfrm>
        </p:spPr>
        <p:txBody>
          <a:bodyPr/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идентификации всех выросших подозрительных колоний число колониеобразующих единиц ОКБ и ТКБ подсчитывают на всех фильтрах и выражают результат анализа КОЕ в 100 мл воды.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по формуле: 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выборочной проверке колоний одного типа получены неодинаковые результаты, то вычисляют числа ОКБ или ТКБ среди колоний этого типа по формуле: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Света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07" y="1793048"/>
            <a:ext cx="1773903" cy="818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а\Desktop\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4" y="4617720"/>
            <a:ext cx="1889525" cy="868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58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13232" y="6172201"/>
            <a:ext cx="10533888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4855" y="146624"/>
            <a:ext cx="591718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Споры СРК</a:t>
            </a:r>
            <a:r>
              <a:rPr lang="ru-RU" sz="4800" dirty="0">
                <a:latin typeface="Constantia" pitchFamily="18" charset="0"/>
              </a:rPr>
              <a:t/>
            </a:r>
            <a:br>
              <a:rPr lang="ru-RU" sz="4800" dirty="0"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18160" y="4477219"/>
            <a:ext cx="5974080" cy="1335025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– 3 Рост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клостридий в сульфитной среде с железом, посев фильтра в чашку Петри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0568" y="4477219"/>
            <a:ext cx="4818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– 4 Рост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клостридий в сульфитной среде с железом, прямой посев</a:t>
            </a:r>
          </a:p>
        </p:txBody>
      </p:sp>
      <p:pic>
        <p:nvPicPr>
          <p:cNvPr id="7" name="Содержимое 3" descr="34.jpg"/>
          <p:cNvPicPr>
            <a:picLocks noChangeAspect="1"/>
          </p:cNvPicPr>
          <p:nvPr/>
        </p:nvPicPr>
        <p:blipFill>
          <a:blip r:embed="rId2" cstate="print"/>
          <a:srcRect l="19278" t="20432" r="12683"/>
          <a:stretch>
            <a:fillRect/>
          </a:stretch>
        </p:blipFill>
        <p:spPr bwMode="auto">
          <a:xfrm>
            <a:off x="1402842" y="1067066"/>
            <a:ext cx="3973830" cy="3096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06sulfito%20reduct%20eau"/>
          <p:cNvPicPr>
            <a:picLocks noChangeAspect="1" noChangeArrowheads="1"/>
          </p:cNvPicPr>
          <p:nvPr/>
        </p:nvPicPr>
        <p:blipFill>
          <a:blip r:embed="rId3" cstate="print"/>
          <a:srcRect l="21144" r="23804"/>
          <a:stretch>
            <a:fillRect/>
          </a:stretch>
        </p:blipFill>
        <p:spPr bwMode="auto">
          <a:xfrm>
            <a:off x="7574850" y="959869"/>
            <a:ext cx="2995614" cy="331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475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6656" y="6172201"/>
            <a:ext cx="10506456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</a:t>
            </a:fld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501" y="193360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колифагов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Света\Desktop\pic1_05062013133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95" y="2707093"/>
            <a:ext cx="2352317" cy="2873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вета\Desktop\Очистка воды от бактерий и вирус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83" y="1168131"/>
            <a:ext cx="5844065" cy="3902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Света\Desktop\bakterioj-en-nia-akvo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761399"/>
            <a:ext cx="3101116" cy="403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68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2104" y="6172201"/>
            <a:ext cx="10369296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</a:t>
            </a:fld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904" y="321376"/>
            <a:ext cx="11676887" cy="8033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показателей питьевой воды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223269944"/>
              </p:ext>
            </p:extLst>
          </p:nvPr>
        </p:nvGraphicFramePr>
        <p:xfrm>
          <a:off x="311531" y="1279398"/>
          <a:ext cx="11466513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270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7512" y="6172201"/>
            <a:ext cx="10533888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</a:t>
            </a:fld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180" y="244790"/>
            <a:ext cx="9956800" cy="812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38328" y="1367289"/>
            <a:ext cx="11543122" cy="3661913"/>
          </a:xfrm>
        </p:spPr>
        <p:txBody>
          <a:bodyPr>
            <a:normAutofit/>
          </a:bodyPr>
          <a:lstStyle/>
          <a:p>
            <a:pPr marL="560070" indent="-514350">
              <a:buClr>
                <a:schemeClr val="tx1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статистические данные по красноярскому краю. Замечено улучшение показателей питьевой воды по сравнению с 2014 г. на 0,7%; </a:t>
            </a:r>
          </a:p>
          <a:p>
            <a:pPr marL="560070" lvl="0" indent="-514350">
              <a:buClrTx/>
              <a:buSzPct val="120000"/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санитарно-бактериологические показатели питьевой воды. Они играют важную роль при оценке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качества;</a:t>
            </a:r>
          </a:p>
          <a:p>
            <a:pPr marL="560070" lvl="0" indent="-514350">
              <a:buClr>
                <a:schemeClr val="tx1"/>
              </a:buClr>
              <a:buSzPct val="120000"/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исследования питьевой 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" y="2799271"/>
            <a:ext cx="12191999" cy="17641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«Спасибо за внимание»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" y="6172201"/>
            <a:ext cx="10625328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438912"/>
            <a:ext cx="10808899" cy="897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 noGrp="1"/>
          </p:cNvSpPr>
          <p:nvPr>
            <p:ph sz="quarter" idx="13"/>
          </p:nvPr>
        </p:nvSpPr>
        <p:spPr>
          <a:xfrm>
            <a:off x="530352" y="1317598"/>
            <a:ext cx="11265408" cy="40682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93192" lvl="1" indent="540000" algn="just">
              <a:spcBef>
                <a:spcPts val="600"/>
              </a:spcBef>
              <a:buSzPct val="7000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ежедневно нуждается в потреблении водных ресурсов, однако, мало кто знает, что не только от количества потребляемой воды, но и от ее качества, зависит образ жизни и состояние здоровья в целом.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Света\Desktop\resize_Pj9g6yFOCliXUbJz7Z4vauSWET0sRI3f_980x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93" y="3278952"/>
            <a:ext cx="4241467" cy="2553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ета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36" y="2697973"/>
            <a:ext cx="4011180" cy="267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3816" y="6172201"/>
            <a:ext cx="10652760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4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</a:t>
            </a:fld>
            <a:endPara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6720" y="804675"/>
            <a:ext cx="109728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бактериологических свойств питьевой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и методы её исследования.</a:t>
            </a: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624078" lvl="0" indent="-514350" algn="just">
              <a:buClrTx/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санитарно-показательные микроорганизмы питьевой воды;</a:t>
            </a:r>
          </a:p>
          <a:p>
            <a:pPr marL="624078" lvl="0" indent="-514350" algn="just">
              <a:buClr>
                <a:schemeClr val="tx1"/>
              </a:buClr>
              <a:buSzPct val="120000"/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питьевой воды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lvl="0" indent="-514350" algn="just">
              <a:buClrTx/>
              <a:buSzPct val="120000"/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статистические данные.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5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8912" y="6163057"/>
            <a:ext cx="11073384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</a:t>
            </a:fld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70935" y="518451"/>
            <a:ext cx="11205715" cy="5178263"/>
          </a:xfrm>
        </p:spPr>
        <p:txBody>
          <a:bodyPr>
            <a:normAutofit/>
          </a:bodyPr>
          <a:lstStyle/>
          <a:p>
            <a:pPr marL="45720" indent="54000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Питьевая вода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та вода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отвечает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качеству в естественном состоянии или после обработки (очистки, обеззараживания) установленным нормативным требованиям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питьевых и бытовых нужд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для производства пищевой продукции. Речь идет о требованиях к совокупности свойств и состава воды, при которых она не оказывает неблагоприятного влияния на здоровье человека как при употреблении внутрь, так и при использовании в гигиенических целях, а также при производстве пищевой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7240" y="6172201"/>
            <a:ext cx="10689336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65760" y="548640"/>
            <a:ext cx="11265408" cy="4672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Санитарно-показательные микроорганизмы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микроорганизмы, которые служат показателями санитарного неблагополучия, потенциальной опасности исследуемых объектов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БГКП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Энтерококки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Стафилококки</a:t>
            </a:r>
          </a:p>
        </p:txBody>
      </p:sp>
      <p:pic>
        <p:nvPicPr>
          <p:cNvPr id="6" name="Picture 2" descr="C:\Users\Света\Desktop\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96" y="1590618"/>
            <a:ext cx="7911417" cy="428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24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8952" y="6172201"/>
            <a:ext cx="10588752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</a:t>
            </a:fld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82168" y="1097280"/>
            <a:ext cx="11085576" cy="4956048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колоний. вырастающих при температуре 37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 течение 24 часов;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колоний, вырастающих при температуре 22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в течение 72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ОМЧ при 37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индикаторная группа м/о в числе которых определяют в большей мере аллохтонную микрофлору </a:t>
            </a: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(внесенную в результате антропогенного загрязнения);</a:t>
            </a: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ОМЧ при 22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индикаторная группа м/о, в числе которых , помимо аллохтонной, определяют автохтонную микрофлору данного водоема (больше сапрофитных м/о).</a:t>
            </a: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ОМЧ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37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равен 4 и выше 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самоочищения водоема</a:t>
            </a:r>
          </a:p>
          <a:p>
            <a:pPr algn="r">
              <a:buClr>
                <a:srgbClr val="0000FF"/>
              </a:buClr>
              <a:buFont typeface="Wingdings" pitchFamily="2" charset="2"/>
              <a:buNone/>
            </a:pPr>
            <a:r>
              <a:rPr lang="ru-RU" sz="2400" b="1" dirty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(МУК 4.2.1884 – </a:t>
            </a:r>
            <a:r>
              <a:rPr lang="ru-RU" sz="2400" b="1" dirty="0" smtClean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9888" y="294376"/>
            <a:ext cx="9125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Общее микробное число (ОМЧ)</a:t>
            </a:r>
            <a:endParaRPr lang="ru-RU" sz="3200" b="1" dirty="0"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7552" y="6172201"/>
            <a:ext cx="10424160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</a:t>
            </a:fld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470805"/>
            <a:ext cx="11381117" cy="448193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вета\Desktop\110277_html_5b724ca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14" y="709344"/>
            <a:ext cx="5358585" cy="3752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вета\Desktop\17073023.434845.201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70" y="1455220"/>
            <a:ext cx="5326565" cy="3595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19139" y="4690282"/>
            <a:ext cx="369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– 1 Разведение воды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3760" y="5120640"/>
            <a:ext cx="380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2 - Рост колоний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68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40664" y="6172201"/>
            <a:ext cx="10570464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</a:t>
            </a:fld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5133" y="156784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определения ОКБ и ТКБ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3296" y="1088136"/>
            <a:ext cx="8534400" cy="347472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Титрационный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мембранных фильтров (ММФ)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Picture 4" descr="big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1685" y="2051587"/>
            <a:ext cx="2874001" cy="381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405" y="2051587"/>
            <a:ext cx="3576280" cy="268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Света\Desktop\0001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78" y="2990244"/>
            <a:ext cx="3518090" cy="3036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13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2376" y="6126481"/>
            <a:ext cx="10607040" cy="365125"/>
          </a:xfrm>
        </p:spPr>
        <p:txBody>
          <a:bodyPr/>
          <a:lstStyle/>
          <a:p>
            <a:pPr algn="r"/>
            <a:fld id="{852F9455-1619-4BBC-986C-B3079FA5CE7A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</a:t>
            </a:fld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619255632"/>
              </p:ext>
            </p:extLst>
          </p:nvPr>
        </p:nvGraphicFramePr>
        <p:xfrm>
          <a:off x="1844040" y="1243902"/>
          <a:ext cx="8534400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800"/>
                <a:gridCol w="2844800"/>
                <a:gridCol w="284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Нормативы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Термотолерантные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колиформные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бактерии (ТКБ)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бактерий в 100 см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ОКБ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бактерий в 100 см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ОМЧ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 в 1 см3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50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Колифаги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БОЕ в 100 см3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Споры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сульфитредуцирующих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клостридий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спор в 20 см3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Цисты лямблий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цист в 50 см3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01368" y="449842"/>
            <a:ext cx="857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СПМО в воде централизованного хозяйственно-питьевого водоснабжения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5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9989</TotalTime>
  <Words>579</Words>
  <Application>Microsoft Office PowerPoint</Application>
  <PresentationFormat>Произвольный</PresentationFormat>
  <Paragraphs>89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Федеральное государственное бюджетное образовательное учреждение высшего профессионального образования «Красноярский государственный университет имени профессора В.Ф. Войно-Ясенецкого» Министерства здравоохранения Российской Федерации Фармацевтический колледж       </vt:lpstr>
      <vt:lpstr>Актуальность</vt:lpstr>
      <vt:lpstr>Слайд 3</vt:lpstr>
      <vt:lpstr>Слайд 4</vt:lpstr>
      <vt:lpstr>Слайд 5</vt:lpstr>
      <vt:lpstr>Слайд 6</vt:lpstr>
      <vt:lpstr>Слайд 7</vt:lpstr>
      <vt:lpstr>Методы определения ОКБ и ТКБ</vt:lpstr>
      <vt:lpstr>Слайд 9</vt:lpstr>
      <vt:lpstr>Титрационный метод определения колиформ </vt:lpstr>
      <vt:lpstr>Слайд 11</vt:lpstr>
      <vt:lpstr>Споры СРК </vt:lpstr>
      <vt:lpstr>Определение колифагов</vt:lpstr>
      <vt:lpstr>Изменение показателей питьевой воды</vt:lpstr>
      <vt:lpstr>ВЫВОДЫ: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«Красноярский Государственный медицинский университет им. В.Ф. Войно - Ясенецкого» Фармацевтический колледж</dc:title>
  <dc:creator>Студент 305</dc:creator>
  <cp:lastModifiedBy>1</cp:lastModifiedBy>
  <cp:revision>156</cp:revision>
  <dcterms:created xsi:type="dcterms:W3CDTF">2016-12-24T05:00:18Z</dcterms:created>
  <dcterms:modified xsi:type="dcterms:W3CDTF">2019-04-14T14:55:44Z</dcterms:modified>
</cp:coreProperties>
</file>