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23"/>
  </p:notesMasterIdLst>
  <p:sldIdLst>
    <p:sldId id="256" r:id="rId2"/>
    <p:sldId id="257" r:id="rId3"/>
    <p:sldId id="320" r:id="rId4"/>
    <p:sldId id="321" r:id="rId5"/>
    <p:sldId id="322" r:id="rId6"/>
    <p:sldId id="318" r:id="rId7"/>
    <p:sldId id="323" r:id="rId8"/>
    <p:sldId id="324" r:id="rId9"/>
    <p:sldId id="325" r:id="rId10"/>
    <p:sldId id="326" r:id="rId11"/>
    <p:sldId id="292" r:id="rId12"/>
    <p:sldId id="327" r:id="rId13"/>
    <p:sldId id="328" r:id="rId14"/>
    <p:sldId id="329" r:id="rId15"/>
    <p:sldId id="330" r:id="rId16"/>
    <p:sldId id="331" r:id="rId17"/>
    <p:sldId id="294" r:id="rId18"/>
    <p:sldId id="298" r:id="rId19"/>
    <p:sldId id="297" r:id="rId20"/>
    <p:sldId id="281" r:id="rId21"/>
    <p:sldId id="29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p:cViewPr varScale="1">
        <p:scale>
          <a:sx n="73" d="100"/>
          <a:sy n="73" d="100"/>
        </p:scale>
        <p:origin x="618"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449BD-2120-4E95-B5A1-FB0974289C56}" type="datetimeFigureOut">
              <a:rPr lang="ru-RU" smtClean="0"/>
              <a:t>17.03.2023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50DEB4-F123-4BDE-8AB9-A75F80B2A8B5}" type="slidenum">
              <a:rPr lang="ru-RU" smtClean="0"/>
              <a:t>‹#›</a:t>
            </a:fld>
            <a:endParaRPr lang="ru-RU"/>
          </a:p>
        </p:txBody>
      </p:sp>
    </p:spTree>
    <p:extLst>
      <p:ext uri="{BB962C8B-B14F-4D97-AF65-F5344CB8AC3E}">
        <p14:creationId xmlns:p14="http://schemas.microsoft.com/office/powerpoint/2010/main" val="1895047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650DEB4-F123-4BDE-8AB9-A75F80B2A8B5}" type="slidenum">
              <a:rPr lang="ru-RU" smtClean="0"/>
              <a:t>13</a:t>
            </a:fld>
            <a:endParaRPr lang="ru-RU"/>
          </a:p>
        </p:txBody>
      </p:sp>
    </p:spTree>
    <p:extLst>
      <p:ext uri="{BB962C8B-B14F-4D97-AF65-F5344CB8AC3E}">
        <p14:creationId xmlns:p14="http://schemas.microsoft.com/office/powerpoint/2010/main" val="1442939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650DEB4-F123-4BDE-8AB9-A75F80B2A8B5}" type="slidenum">
              <a:rPr lang="ru-RU" smtClean="0"/>
              <a:t>15</a:t>
            </a:fld>
            <a:endParaRPr lang="ru-RU"/>
          </a:p>
        </p:txBody>
      </p:sp>
    </p:spTree>
    <p:extLst>
      <p:ext uri="{BB962C8B-B14F-4D97-AF65-F5344CB8AC3E}">
        <p14:creationId xmlns:p14="http://schemas.microsoft.com/office/powerpoint/2010/main" val="3059676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650DEB4-F123-4BDE-8AB9-A75F80B2A8B5}" type="slidenum">
              <a:rPr lang="ru-RU" smtClean="0"/>
              <a:t>19</a:t>
            </a:fld>
            <a:endParaRPr lang="ru-RU"/>
          </a:p>
        </p:txBody>
      </p:sp>
    </p:spTree>
    <p:extLst>
      <p:ext uri="{BB962C8B-B14F-4D97-AF65-F5344CB8AC3E}">
        <p14:creationId xmlns:p14="http://schemas.microsoft.com/office/powerpoint/2010/main" val="245363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19" name="Нижний колонтитул 18"/>
          <p:cNvSpPr>
            <a:spLocks noGrp="1"/>
          </p:cNvSpPr>
          <p:nvPr>
            <p:ph type="ftr" sz="quarter" idx="11"/>
          </p:nvPr>
        </p:nvSpPr>
        <p:spPr/>
        <p:txBody>
          <a:bodyPr/>
          <a:lstStyle/>
          <a:p>
            <a:endParaRPr lang="en-US" dirty="0"/>
          </a:p>
        </p:txBody>
      </p:sp>
      <p:sp>
        <p:nvSpPr>
          <p:cNvPr id="27" name="Номер слайда 2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3337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13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914402"/>
            <a:ext cx="27432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09600" y="914402"/>
            <a:ext cx="80264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447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810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9729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6555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244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397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847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748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Прямоугольный треугольник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Заголовок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B61BEF0D-F0BB-DE4B-95CE-6DB70DBA9567}" type="datetimeFigureOut">
              <a:rPr lang="en-US" smtClean="0"/>
              <a:pPr/>
              <a:t>3/17/2023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a:xfrm>
            <a:off x="10769600" y="6356351"/>
            <a:ext cx="812800" cy="365125"/>
          </a:xfrm>
        </p:spPr>
        <p:txBody>
          <a:bodyPr/>
          <a:lstStyle/>
          <a:p>
            <a:fld id="{D57F1E4F-1CFF-5643-939E-217C01CDF565}" type="slidenum">
              <a:rPr lang="en-US" smtClean="0"/>
              <a:pPr/>
              <a:t>‹#›</a:t>
            </a:fld>
            <a:endParaRPr lang="en-US" dirty="0"/>
          </a:p>
        </p:txBody>
      </p:sp>
      <p:sp>
        <p:nvSpPr>
          <p:cNvPr id="3" name="Рисунок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Полилиния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686682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Полилиния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Заголовок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1BEF0D-F0BB-DE4B-95CE-6DB70DBA9567}" type="datetimeFigureOut">
              <a:rPr lang="en-US" smtClean="0"/>
              <a:pPr/>
              <a:t>3/17/2023</a:t>
            </a:fld>
            <a:endParaRPr lang="en-US" dirty="0"/>
          </a:p>
        </p:txBody>
      </p:sp>
      <p:sp>
        <p:nvSpPr>
          <p:cNvPr id="22" name="Нижний колонтитул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Номер слайда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dirty="0"/>
          </a:p>
        </p:txBody>
      </p:sp>
      <p:grpSp>
        <p:nvGrpSpPr>
          <p:cNvPr id="2" name="Группа 1"/>
          <p:cNvGrpSpPr/>
          <p:nvPr/>
        </p:nvGrpSpPr>
        <p:grpSpPr>
          <a:xfrm>
            <a:off x="-25356" y="202408"/>
            <a:ext cx="12240731"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36394666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5244" y="1187115"/>
            <a:ext cx="8010609" cy="3416968"/>
          </a:xfrm>
        </p:spPr>
        <p:txBody>
          <a:bodyPr>
            <a:normAutofit/>
          </a:bodyPr>
          <a:lstStyle/>
          <a:p>
            <a:pPr algn="l"/>
            <a:r>
              <a:rPr lang="ru-RU" dirty="0">
                <a:effectLst/>
              </a:rPr>
              <a:t>Предложения с чужой речью</a:t>
            </a:r>
          </a:p>
        </p:txBody>
      </p:sp>
      <p:sp>
        <p:nvSpPr>
          <p:cNvPr id="3" name="Подзаголовок 2"/>
          <p:cNvSpPr>
            <a:spLocks noGrp="1"/>
          </p:cNvSpPr>
          <p:nvPr>
            <p:ph type="subTitle" idx="1"/>
          </p:nvPr>
        </p:nvSpPr>
        <p:spPr>
          <a:xfrm>
            <a:off x="684212" y="4284617"/>
            <a:ext cx="6400800" cy="1506583"/>
          </a:xfrm>
        </p:spPr>
        <p:txBody>
          <a:bodyPr/>
          <a:lstStyle/>
          <a:p>
            <a:r>
              <a:rPr lang="ru-RU" dirty="0"/>
              <a:t/>
            </a:r>
            <a:br>
              <a:rPr lang="ru-RU" dirty="0"/>
            </a:b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Замена прямой речи косвенной</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dirty="0"/>
              <a:t>5 Косвенная речь менее выразительна, менее эмоциональна, чем прямая. Обращения, междометия, частицы при замене на косвенную – опускаются. Их значения могут быть переданы другими словами, более или менее близкими по смыслу к ним. Он нагнулся к ней и спросил: </a:t>
            </a:r>
            <a:r>
              <a:rPr lang="ru-RU" sz="2800" i="1" dirty="0"/>
              <a:t>«Псина, ты откуда? Я тебя ушиб? О бедная, бедная… Ну, не сердись, не сердись… Виноват». Незнакомец нагнулся к бедной собаке, ласково спросил, откуда она, не ушиб ли он ее, убеждал не сердиться, просил извинить его.</a:t>
            </a:r>
          </a:p>
        </p:txBody>
      </p:sp>
    </p:spTree>
    <p:extLst>
      <p:ext uri="{BB962C8B-B14F-4D97-AF65-F5344CB8AC3E}">
        <p14:creationId xmlns:p14="http://schemas.microsoft.com/office/powerpoint/2010/main" val="3060346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684212" y="276059"/>
            <a:ext cx="8534400" cy="1507067"/>
          </a:xfrm>
        </p:spPr>
        <p:txBody>
          <a:bodyPr/>
          <a:lstStyle/>
          <a:p>
            <a:r>
              <a:rPr lang="ru-RU" dirty="0"/>
              <a:t>Задание 1</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173483" y="1783126"/>
            <a:ext cx="11752906" cy="5122109"/>
          </a:xfrm>
        </p:spPr>
        <p:txBody>
          <a:bodyPr>
            <a:noAutofit/>
          </a:bodyPr>
          <a:lstStyle/>
          <a:p>
            <a:pPr algn="just"/>
            <a:r>
              <a:rPr lang="ru-RU" sz="2400" b="1" dirty="0"/>
              <a:t>Объясните постановку знаков препинания в предложениях с прямой речью.</a:t>
            </a:r>
          </a:p>
          <a:p>
            <a:pPr algn="just"/>
            <a:r>
              <a:rPr lang="ru-RU" sz="2400" dirty="0"/>
              <a:t>1. «Удивительно! возвышенно! — твердил он, изредка прибавляя: — А вот это глубоко». 2. «Нет, он не англичанин...» — подумал Берлиоз, а Бездомный подумал: «Где это он так наловчился говорить по-русски, вот что интересно!» — и опять нахмурился. 3. На вопрос мой: «Жив ли старый смотритель?» — никто не мог дать мне удовлетворительного ответа. 4. «Эге! — подумал я, — да это я совсем не туда попал: я слишком забрал вправо», — и, сам дивясь своей ошибке, проворно спустился с холма. 5. «Ах, Саша, хоть бы у тебя слух был, а то и слуха нет! — несправедливо упрекала она сына и, чувствуя несправедливость, ещё увеличивала её: — Смотри, как играет </a:t>
            </a:r>
            <a:r>
              <a:rPr lang="ru-RU" sz="2400" dirty="0" err="1"/>
              <a:t>Линочка</a:t>
            </a:r>
            <a:r>
              <a:rPr lang="ru-RU" sz="2400" dirty="0"/>
              <a:t>». 6. «Как это низко! — возмутилась актриса. — Низко! Мерзко!»</a:t>
            </a:r>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0" y="493065"/>
            <a:ext cx="10876417" cy="1061415"/>
          </a:xfrm>
        </p:spPr>
        <p:txBody>
          <a:bodyPr>
            <a:normAutofit/>
          </a:bodyPr>
          <a:lstStyle/>
          <a:p>
            <a:r>
              <a:rPr lang="ru-RU" dirty="0"/>
              <a:t>Задание 2</a:t>
            </a:r>
          </a:p>
        </p:txBody>
      </p:sp>
      <p:sp>
        <p:nvSpPr>
          <p:cNvPr id="3" name="Объект 2"/>
          <p:cNvSpPr>
            <a:spLocks noGrp="1"/>
          </p:cNvSpPr>
          <p:nvPr>
            <p:ph idx="1"/>
          </p:nvPr>
        </p:nvSpPr>
        <p:spPr>
          <a:xfrm>
            <a:off x="342105" y="1554480"/>
            <a:ext cx="11560628" cy="5240603"/>
          </a:xfrm>
        </p:spPr>
        <p:txBody>
          <a:bodyPr>
            <a:normAutofit fontScale="77500" lnSpcReduction="20000"/>
          </a:bodyPr>
          <a:lstStyle/>
          <a:p>
            <a:pPr algn="just"/>
            <a:r>
              <a:rPr lang="ru-RU" sz="3200" b="1" dirty="0"/>
              <a:t>Спишите, расставляя пропущенные знаки препинания и заменяя, где следует, строчные буквы прописными. Составьте схемы 1, 3, 8 и 10-го предложений, обозначая слова автора буквами А или а, прямую речь — буквами П и п. Границы прямой речи обозначены || ... ||.</a:t>
            </a:r>
          </a:p>
          <a:p>
            <a:pPr algn="just"/>
            <a:r>
              <a:rPr lang="ru-RU" sz="3200" b="1" i="1" dirty="0"/>
              <a:t>Образец. «Завтра будет славная погода», — сказал я. (Л.) «П», — а.</a:t>
            </a:r>
          </a:p>
          <a:p>
            <a:pPr algn="just"/>
            <a:r>
              <a:rPr lang="ru-RU" sz="3200" b="1" i="1" dirty="0"/>
              <a:t>Она взглянула и воскликнула: «Это Казбич!» (Л.) А: «П!»</a:t>
            </a:r>
          </a:p>
          <a:p>
            <a:pPr algn="just"/>
            <a:r>
              <a:rPr lang="ru-RU" sz="3200" b="1" i="1" dirty="0"/>
              <a:t>«Я говорил вам, — воскликнул он, — что нынче будет погода». (Л.) «П, — а, — п».</a:t>
            </a:r>
          </a:p>
          <a:p>
            <a:pPr algn="just"/>
            <a:r>
              <a:rPr lang="ru-RU" sz="3200" dirty="0"/>
              <a:t>1) А где мой товарищ || промолвил Олег || скажите где конь мой ретивый || 2) А что же вы понимаете в этом разрешите спросить || сказал он голосом показавшимся противным ему самому || что вы находите в этой мазне || 3) Да... || сказал он и резко повернулся ко мне || да... ну что ж посмотрим || 4) Вы знаете || перебил хозяин взволнованно || я из-за него сижу на полу Вот-с полюбуйтесь ну что он понимает в журналистике || хозяин ухватил Короткова за пуговицу || будьте добры скажите что он понимает || </a:t>
            </a:r>
            <a:endParaRPr lang="ru-RU" sz="3100" dirty="0"/>
          </a:p>
        </p:txBody>
      </p:sp>
    </p:spTree>
    <p:extLst>
      <p:ext uri="{BB962C8B-B14F-4D97-AF65-F5344CB8AC3E}">
        <p14:creationId xmlns:p14="http://schemas.microsoft.com/office/powerpoint/2010/main" val="2540530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339634" y="1254034"/>
            <a:ext cx="11357811" cy="5314546"/>
          </a:xfrm>
        </p:spPr>
        <p:txBody>
          <a:bodyPr>
            <a:normAutofit fontScale="85000" lnSpcReduction="20000"/>
          </a:bodyPr>
          <a:lstStyle/>
          <a:p>
            <a:pPr algn="just"/>
            <a:r>
              <a:rPr lang="ru-RU" sz="3200" dirty="0"/>
              <a:t>5) Что же, ты рад || спрашивала Наташа || Я так теперь спокойна счастлива || Очень рад || отвечал Николай || Он отличный человек || 6) Подожди-ка малость Сергей || окликнул он мальчика || никак там люди шевелятся вот так история || 7) Вы дядюшка не подумайте что мы помешаем кому-нибудь || сказала Наташа || Мы станем на своём месте и не пошевелимся || 8) Ромашов насторожился и глядя не на Петерсона а на председателя ответил грубовато || Да бывал но я не понимаю какое это отношение имеет к делу || 9) И говорю ей || как вы милы || но мыслю || как тебя люблю || 10) Какая крикливая книга || говорил он и морщился </a:t>
            </a:r>
            <a:r>
              <a:rPr lang="ru-RU" sz="3200" dirty="0"/>
              <a:t>|| И </a:t>
            </a:r>
            <a:r>
              <a:rPr lang="ru-RU" sz="3200" dirty="0"/>
              <a:t>в ней люди невыносимо орут спорят плачут нет сил разобраться в этом вопле || 11) Ночь уже достаточно темна || сказал он || чтобы смотреть античные статуи || 12) Пустился мой хитрец в переговоры и начал так || Друзья К чему весь этот шум Я ваш старинный сват и кум пришёл мириться к вам совсем не ради ссоры || </a:t>
            </a:r>
          </a:p>
        </p:txBody>
      </p:sp>
    </p:spTree>
    <p:extLst>
      <p:ext uri="{BB962C8B-B14F-4D97-AF65-F5344CB8AC3E}">
        <p14:creationId xmlns:p14="http://schemas.microsoft.com/office/powerpoint/2010/main" val="3390033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0" y="493065"/>
            <a:ext cx="10876417" cy="1061415"/>
          </a:xfrm>
        </p:spPr>
        <p:txBody>
          <a:bodyPr>
            <a:normAutofit/>
          </a:bodyPr>
          <a:lstStyle/>
          <a:p>
            <a:r>
              <a:rPr lang="ru-RU" dirty="0"/>
              <a:t>Задание </a:t>
            </a:r>
            <a:r>
              <a:rPr lang="ru-RU" dirty="0" smtClean="0"/>
              <a:t>3</a:t>
            </a:r>
            <a:endParaRPr lang="ru-RU" dirty="0"/>
          </a:p>
        </p:txBody>
      </p:sp>
      <p:sp>
        <p:nvSpPr>
          <p:cNvPr id="3" name="Объект 2"/>
          <p:cNvSpPr>
            <a:spLocks noGrp="1"/>
          </p:cNvSpPr>
          <p:nvPr>
            <p:ph idx="1"/>
          </p:nvPr>
        </p:nvSpPr>
        <p:spPr>
          <a:xfrm>
            <a:off x="342105" y="1554480"/>
            <a:ext cx="11560628" cy="5240603"/>
          </a:xfrm>
        </p:spPr>
        <p:txBody>
          <a:bodyPr>
            <a:normAutofit/>
          </a:bodyPr>
          <a:lstStyle/>
          <a:p>
            <a:pPr algn="just"/>
            <a:r>
              <a:rPr lang="ru-RU" sz="2800" b="1" dirty="0"/>
              <a:t>Спишите, заменяя прямую речь косвенной. Особое внимание обратите на употребление местоимений.</a:t>
            </a:r>
          </a:p>
          <a:p>
            <a:pPr algn="just"/>
            <a:r>
              <a:rPr lang="ru-RU" sz="2800" dirty="0"/>
              <a:t>1) «Душевно рад, — начал он [Николай Петрович], — и благодарен за доброе намерение посетить нас». 2) «Живей, живей, ребята, подсобляйте!» — воскликнул Николай Петрович. 3) «А это впереди, кажется, наш лес?» — спросил Аркадий. 4) «Где же твой новый приятель?» — спросил он [Павел Петрович] Аркадия. 5) «Мой дед землю пахал», — с надменной гордостью отвечал Базаров. 6) «Вам больше чаю не угодно?» — промолвила Фенечка. 7) «Да, да, я знаю вас, Базаров, — повторила она [</a:t>
            </a:r>
            <a:r>
              <a:rPr lang="ru-RU" sz="2800" dirty="0" err="1"/>
              <a:t>Кукшина</a:t>
            </a:r>
            <a:r>
              <a:rPr lang="ru-RU" sz="2800" dirty="0"/>
              <a:t>]. — Хотите сигару?» </a:t>
            </a:r>
          </a:p>
        </p:txBody>
      </p:sp>
    </p:spTree>
    <p:extLst>
      <p:ext uri="{BB962C8B-B14F-4D97-AF65-F5344CB8AC3E}">
        <p14:creationId xmlns:p14="http://schemas.microsoft.com/office/powerpoint/2010/main" val="2065819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339634" y="1254034"/>
            <a:ext cx="11357811" cy="5314546"/>
          </a:xfrm>
        </p:spPr>
        <p:txBody>
          <a:bodyPr>
            <a:normAutofit fontScale="92500" lnSpcReduction="10000"/>
          </a:bodyPr>
          <a:lstStyle/>
          <a:p>
            <a:pPr algn="just"/>
            <a:r>
              <a:rPr lang="ru-RU" sz="3200" dirty="0"/>
              <a:t>8) «Меня зовут Аркадий Николаевич Кирсанов, — проговорил Аркадий, — и я ничем не занимаюсь». 9) «Пойдёмте гулять завтра поутру, — сказала Анна Сергеевна Базарову, — я хочу узнать от вас латинские названия полевых растений и их свойства». 10) «Спустите штору и сядьте, — промолвила Одинцова, — мне хочется поболтать с вами перед вашим отъездом». 11) Аркадий с прежней улыбкой сказал Базарову: «Евгений, возьми меня с собой, я хочу к тебе поехать». 12) «Душевно рад знакомству, — проговорил Василий Иванович, — только уж вы не взыщите: у меня здесь всё по простоте, на военную ногу. Арина </a:t>
            </a:r>
            <a:r>
              <a:rPr lang="ru-RU" sz="3200" dirty="0" err="1"/>
              <a:t>Власьевна</a:t>
            </a:r>
            <a:r>
              <a:rPr lang="ru-RU" sz="3200" dirty="0"/>
              <a:t>, успокойся, сделай одолжение: что это за малодушие?» </a:t>
            </a:r>
          </a:p>
        </p:txBody>
      </p:sp>
    </p:spTree>
    <p:extLst>
      <p:ext uri="{BB962C8B-B14F-4D97-AF65-F5344CB8AC3E}">
        <p14:creationId xmlns:p14="http://schemas.microsoft.com/office/powerpoint/2010/main" val="2658953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0" y="493065"/>
            <a:ext cx="10876417" cy="1061415"/>
          </a:xfrm>
        </p:spPr>
        <p:txBody>
          <a:bodyPr>
            <a:normAutofit/>
          </a:bodyPr>
          <a:lstStyle/>
          <a:p>
            <a:r>
              <a:rPr lang="ru-RU" dirty="0"/>
              <a:t>Задание </a:t>
            </a:r>
            <a:r>
              <a:rPr lang="ru-RU" dirty="0" smtClean="0"/>
              <a:t>4</a:t>
            </a:r>
            <a:endParaRPr lang="ru-RU" dirty="0"/>
          </a:p>
        </p:txBody>
      </p:sp>
      <p:sp>
        <p:nvSpPr>
          <p:cNvPr id="3" name="Объект 2"/>
          <p:cNvSpPr>
            <a:spLocks noGrp="1"/>
          </p:cNvSpPr>
          <p:nvPr>
            <p:ph idx="1"/>
          </p:nvPr>
        </p:nvSpPr>
        <p:spPr>
          <a:xfrm>
            <a:off x="342105" y="1554480"/>
            <a:ext cx="11560628" cy="5240603"/>
          </a:xfrm>
        </p:spPr>
        <p:txBody>
          <a:bodyPr>
            <a:normAutofit/>
          </a:bodyPr>
          <a:lstStyle/>
          <a:p>
            <a:pPr algn="just"/>
            <a:r>
              <a:rPr lang="ru-RU" sz="2400" b="1" dirty="0"/>
              <a:t>Прочитайте. Укажите, какие ошибки допущены при передаче прямой речи косвенной. Спишите, исправляя предложения.</a:t>
            </a:r>
          </a:p>
          <a:p>
            <a:pPr algn="just"/>
            <a:r>
              <a:rPr lang="ru-RU" sz="2400" dirty="0"/>
              <a:t>1) Базаров ответил Павлу Петровичу, что строить — не наше дело, сперва надо место расчистить. 2) Чичиков хотел узнать у Коробочки, что куда они заехали. 3) Базаров говорит Аркадию, что твой отец — человек отставной, его песенка спета. 4) Савельич спросил у Гринёва, узнал он атамана. 5) Когда Раскольников встретился с Соней, то не сразу сказал ей, что это я убил старую процентщицу. 6) Чацкий твердо заявляет, что я не смешиваю дело и веселье. 7) Обломов говорит Штольцу, что нет, ты не усидишь на одном месте. 8) Когда Обломов спросил у Захара, что зачем он предлагает ему переехать, Захар ответил, что другие не хуже нас, да переезжают. 9) Когда Левин взял брата за руку, тот сказал, что ты не ожидал увидеть меня таким.</a:t>
            </a:r>
          </a:p>
        </p:txBody>
      </p:sp>
    </p:spTree>
    <p:extLst>
      <p:ext uri="{BB962C8B-B14F-4D97-AF65-F5344CB8AC3E}">
        <p14:creationId xmlns:p14="http://schemas.microsoft.com/office/powerpoint/2010/main" val="1438271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0"/>
            <a:ext cx="10080041" cy="1507067"/>
          </a:xfrm>
        </p:spPr>
        <p:txBody>
          <a:bodyPr/>
          <a:lstStyle/>
          <a:p>
            <a:r>
              <a:rPr lang="ru-RU" dirty="0"/>
              <a:t>Задание 5</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169817" y="1507068"/>
            <a:ext cx="11874137" cy="5137014"/>
          </a:xfrm>
        </p:spPr>
        <p:txBody>
          <a:bodyPr>
            <a:noAutofit/>
          </a:bodyPr>
          <a:lstStyle/>
          <a:p>
            <a:pPr algn="just"/>
            <a:r>
              <a:rPr lang="ru-RU" sz="2800" b="1" dirty="0"/>
              <a:t>Составьте по схемам предложения. Запишите их.</a:t>
            </a:r>
          </a:p>
          <a:p>
            <a:pPr algn="just"/>
            <a:r>
              <a:rPr lang="ru-RU" sz="2800" b="1" dirty="0"/>
              <a:t>1. «П», — а. 				9. «П, — а, — п».</a:t>
            </a:r>
          </a:p>
          <a:p>
            <a:pPr algn="just"/>
            <a:r>
              <a:rPr lang="ru-RU" sz="2800" b="1" dirty="0"/>
              <a:t>2. «П!» — а. 				10. «П,— а. — П». </a:t>
            </a:r>
          </a:p>
          <a:p>
            <a:pPr algn="just"/>
            <a:r>
              <a:rPr lang="ru-RU" sz="2800" b="1" dirty="0"/>
              <a:t>3. «П?» — а. 				11. «П! — а. — П». </a:t>
            </a:r>
          </a:p>
          <a:p>
            <a:pPr algn="just"/>
            <a:r>
              <a:rPr lang="ru-RU" sz="2800" b="1" dirty="0"/>
              <a:t>4. «П...» — а. 				12. «П, — а: — П». </a:t>
            </a:r>
          </a:p>
          <a:p>
            <a:pPr algn="just"/>
            <a:r>
              <a:rPr lang="ru-RU" sz="2800" b="1" dirty="0"/>
              <a:t>5. А: «П». 				13. А: «П», — а. </a:t>
            </a:r>
          </a:p>
          <a:p>
            <a:pPr algn="just"/>
            <a:r>
              <a:rPr lang="ru-RU" sz="2800" b="1" dirty="0"/>
              <a:t>6. А: «П!»				14. А: «П?»—а.</a:t>
            </a:r>
          </a:p>
          <a:p>
            <a:pPr algn="just"/>
            <a:r>
              <a:rPr lang="ru-RU" sz="2800" b="1" dirty="0"/>
              <a:t>7. А: «П?» 				15. А: «П!» — а.</a:t>
            </a:r>
          </a:p>
          <a:p>
            <a:pPr algn="just"/>
            <a:r>
              <a:rPr lang="ru-RU" sz="2800" b="1" dirty="0"/>
              <a:t>8. А: «П...»</a:t>
            </a:r>
          </a:p>
        </p:txBody>
      </p:sp>
    </p:spTree>
    <p:extLst>
      <p:ext uri="{BB962C8B-B14F-4D97-AF65-F5344CB8AC3E}">
        <p14:creationId xmlns:p14="http://schemas.microsoft.com/office/powerpoint/2010/main" val="1922712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883158" y="705394"/>
            <a:ext cx="10545262" cy="762378"/>
          </a:xfrm>
        </p:spPr>
        <p:txBody>
          <a:bodyPr>
            <a:normAutofit fontScale="90000"/>
          </a:bodyPr>
          <a:lstStyle/>
          <a:p>
            <a:r>
              <a:rPr lang="ru-RU" dirty="0"/>
              <a:t>Задание 6</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411315" y="1672046"/>
            <a:ext cx="11488948" cy="4653253"/>
          </a:xfrm>
        </p:spPr>
        <p:txBody>
          <a:bodyPr>
            <a:normAutofit/>
          </a:bodyPr>
          <a:lstStyle/>
          <a:p>
            <a:pPr algn="just"/>
            <a:r>
              <a:rPr lang="ru-RU" sz="2400" b="1" dirty="0"/>
              <a:t>Спишите предложения, расставляя недостающие знаки препинания и заменяя, где необходимо, строчные буквы прописными. Границы прямой речи обозначены //... //.</a:t>
            </a:r>
          </a:p>
          <a:p>
            <a:pPr algn="just"/>
            <a:r>
              <a:rPr lang="ru-RU" sz="2400" dirty="0"/>
              <a:t>1. //За что он на меня обиделся // подумала Лара и удивлённо посмотрела на этого курносого ничем не замечательного незнакомца. 2. Грэй мог бы сказать // я жду я вижу я скоро узнаю // но даже эти слова равнялись не большему чем отдельные чертежи в отношении архитектурного замысла. 3. //Кто здесь хозяин // хрипел он // подавай хозяина //. 4. //Я историк // подтвердил учёный и добавил ни к селу ни к городу // сегодня вечером на Патриарших будет интересная история //. 5. //Ох // вздохнул про себя Мишка // начнёт сейчас воду в ступе толочь //. 6. //Что гром-то наделал // сказал Думнов и указал нам в то место куда смотрели собаки. </a:t>
            </a:r>
            <a:endParaRPr lang="ru-RU" sz="3600" dirty="0"/>
          </a:p>
        </p:txBody>
      </p:sp>
    </p:spTree>
    <p:extLst>
      <p:ext uri="{BB962C8B-B14F-4D97-AF65-F5344CB8AC3E}">
        <p14:creationId xmlns:p14="http://schemas.microsoft.com/office/powerpoint/2010/main" val="1925126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339634" y="1254034"/>
            <a:ext cx="11357811" cy="5314546"/>
          </a:xfrm>
        </p:spPr>
        <p:txBody>
          <a:bodyPr>
            <a:normAutofit fontScale="92500" lnSpcReduction="20000"/>
          </a:bodyPr>
          <a:lstStyle/>
          <a:p>
            <a:pPr algn="just"/>
            <a:r>
              <a:rPr lang="ru-RU" sz="2800" dirty="0"/>
              <a:t>7. Налюбовавшись вдосталь озерцом я перешёл к земным практическим размышлениям // в таком озере должна быть тьма рыбы //и тотчас заметил едва заметные кружки в «окнах» меж листьев лилий кувшинок и в прибрежных водорослях. 8. //Это было бы великолепно // воскликнул я // но такой опытный проводник пожалуй запросит очень дорого а у меня средств на экспедицию не так много //. 9. Вдруг Софья Марковна выговорила громко и насмешливо //а правда что он уже сменил пресловутую блузу на костюм велосипедиста //. 10. Катя подняла голову кверху и промолвила // да // а Аркадий подумал // вот эта не упрекает меня за то что я красиво выражаюсь //. 11. //Вы представляете // сказал Левченко // какую вкусную и душистую воду пили в </a:t>
            </a:r>
            <a:r>
              <a:rPr lang="ru-RU" sz="2800" dirty="0" err="1"/>
              <a:t>Солхате</a:t>
            </a:r>
            <a:r>
              <a:rPr lang="ru-RU" sz="2800" dirty="0"/>
              <a:t> //. 12. //Дальше // переспросил гость // что же дальше вы могли бы и сами угадать // он вдруг вытер неожиданную слезу правым рукавом и продолжал // любовь выскочила перед нами как из-под земли выскакивает убийца в переулке и поразила нас сразу обоих //.</a:t>
            </a:r>
          </a:p>
        </p:txBody>
      </p:sp>
    </p:spTree>
    <p:extLst>
      <p:ext uri="{BB962C8B-B14F-4D97-AF65-F5344CB8AC3E}">
        <p14:creationId xmlns:p14="http://schemas.microsoft.com/office/powerpoint/2010/main" val="60480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Виды чужой речи</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b="1" dirty="0"/>
              <a:t>Прямая речь </a:t>
            </a:r>
            <a:r>
              <a:rPr lang="ru-RU" sz="2800" dirty="0"/>
              <a:t>– это форма точной передачи чужой речи с воспроизведением лексических особенностей, синтаксического строя и т.д. Прямая речь сопровождается словами автора. Используется в литературе для создания речевой характеристики героев.</a:t>
            </a:r>
          </a:p>
          <a:p>
            <a:pPr algn="just"/>
            <a:r>
              <a:rPr lang="ru-RU" sz="2800" b="1" dirty="0"/>
              <a:t>Косвенная речь </a:t>
            </a:r>
            <a:r>
              <a:rPr lang="ru-RU" sz="2800" dirty="0"/>
              <a:t>– это чужая речь, введенная автором в повествование в форме придаточного предложения; она не передает дословно речь говорящего, отражая ее приблизительно.</a:t>
            </a:r>
          </a:p>
          <a:p>
            <a:pPr algn="just"/>
            <a:r>
              <a:rPr lang="ru-RU" sz="2800" b="1" dirty="0" err="1"/>
              <a:t>Несобственно</a:t>
            </a:r>
            <a:r>
              <a:rPr lang="ru-RU" sz="2800" b="1" dirty="0"/>
              <a:t>-прямая речь </a:t>
            </a:r>
            <a:r>
              <a:rPr lang="ru-RU" sz="2800" dirty="0"/>
              <a:t>– речь, передающая лексическое и эмоционально-экспрессивное своеобразие прямой речи, но использующая формы личных и притяжательных местоимений, как в косвенной речи.</a:t>
            </a:r>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0" y="493065"/>
            <a:ext cx="10876417" cy="1061415"/>
          </a:xfrm>
        </p:spPr>
        <p:txBody>
          <a:bodyPr>
            <a:normAutofit/>
          </a:bodyPr>
          <a:lstStyle/>
          <a:p>
            <a:r>
              <a:rPr lang="ru-RU" dirty="0"/>
              <a:t>Задание 7</a:t>
            </a:r>
          </a:p>
        </p:txBody>
      </p:sp>
      <p:sp>
        <p:nvSpPr>
          <p:cNvPr id="3" name="Объект 2"/>
          <p:cNvSpPr>
            <a:spLocks noGrp="1"/>
          </p:cNvSpPr>
          <p:nvPr>
            <p:ph idx="1"/>
          </p:nvPr>
        </p:nvSpPr>
        <p:spPr>
          <a:xfrm>
            <a:off x="342105" y="1554480"/>
            <a:ext cx="11560628" cy="5240603"/>
          </a:xfrm>
        </p:spPr>
        <p:txBody>
          <a:bodyPr>
            <a:normAutofit fontScale="77500" lnSpcReduction="20000"/>
          </a:bodyPr>
          <a:lstStyle/>
          <a:p>
            <a:pPr algn="just"/>
            <a:r>
              <a:rPr lang="ru-RU" sz="3200" b="1" dirty="0"/>
              <a:t>Спишите предложения, расставляя знаки препинания при цитатах. Замените, где это необходимо, строчные буквы прописными. Границы цитат обозначены знаком //.</a:t>
            </a:r>
          </a:p>
          <a:p>
            <a:pPr algn="just"/>
            <a:r>
              <a:rPr lang="ru-RU" sz="3100" dirty="0"/>
              <a:t>1. // Мне кажется // писал Л. Толстой // что в одной улыбке состоит то, что называется красотою лица. Если улыбка прибавляет прелести лицу, то лицо прекрасно //. 2. // Народ отражает себя всего полнее в языке своём // так писал крупнейший учёный, историк и филолог XIX века И. Срезневский. 3. В. Солоухин утверждал // ты можешь быть инженером, химиком, футболистом, писателем, электриком, генералом, учителем, но если ты русский человек, ты должен знать, что такое Пушкин, что такое «Слово о полку Игореве», что такое Достоевский, что такое поле Куликово... // 4. Л. Ландау писал, что // грош цена физике, если она застилает всё остальное: шорох леса, краски заката, звон рифм. Это какая-то усечённая физика //. 5. // Бороться и искать, найти и не сдаваться! // эти слова стали нашим девизом. 6. Н. Гоголь писал // ...может быть &lt;...&gt; станут говорить, что теперь нет уже Ноздрёва. Увы! &lt;...&gt; Ноздрёв долго ещё не выведется из мира. Он везде между нами и, может быть, только ходит в другом кафтане //.</a:t>
            </a:r>
          </a:p>
        </p:txBody>
      </p:sp>
    </p:spTree>
    <p:extLst>
      <p:ext uri="{BB962C8B-B14F-4D97-AF65-F5344CB8AC3E}">
        <p14:creationId xmlns:p14="http://schemas.microsoft.com/office/powerpoint/2010/main" val="458510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710336" y="374240"/>
            <a:ext cx="8534400" cy="796834"/>
          </a:xfrm>
        </p:spPr>
        <p:txBody>
          <a:bodyPr>
            <a:normAutofit fontScale="90000"/>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302003" y="1171074"/>
            <a:ext cx="11205785" cy="5686926"/>
          </a:xfrm>
        </p:spPr>
        <p:txBody>
          <a:bodyPr>
            <a:normAutofit lnSpcReduction="10000"/>
          </a:bodyPr>
          <a:lstStyle/>
          <a:p>
            <a:pPr indent="450215" algn="just">
              <a:lnSpc>
                <a:spcPct val="107000"/>
              </a:lnSpc>
              <a:spcAft>
                <a:spcPts val="800"/>
              </a:spcAft>
            </a:pPr>
            <a:r>
              <a:rPr lang="ru-RU" sz="2400" b="1" dirty="0">
                <a:effectLst/>
                <a:latin typeface="Times New Roman" panose="02020603050405020304" pitchFamily="18" charset="0"/>
                <a:ea typeface="Times-Roman"/>
                <a:cs typeface="Times New Roman" panose="02020603050405020304" pitchFamily="18" charset="0"/>
              </a:rPr>
              <a:t>Прочитайте. Найдите цитаты. Спишите, расставляя недостающие знаки препинания.</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400" dirty="0">
                <a:effectLst/>
                <a:latin typeface="Times New Roman" panose="02020603050405020304" pitchFamily="18" charset="0"/>
                <a:ea typeface="Times-Roman"/>
              </a:rPr>
              <a:t>1) В Грозе подчёркивал Н. А. Добролюбов есть что-то освежающее и ободряющее. 2) Н. А. Некрасов призывал поэтов так писать свои произведения чтобы словам было тесно мыслям просторно. 3) Говоря о рассказе И. С. Тургенева Хорь и </a:t>
            </a:r>
            <a:r>
              <a:rPr lang="ru-RU" sz="2400" dirty="0" err="1">
                <a:effectLst/>
                <a:latin typeface="Times New Roman" panose="02020603050405020304" pitchFamily="18" charset="0"/>
                <a:ea typeface="Times-Roman"/>
              </a:rPr>
              <a:t>Калиныч</a:t>
            </a:r>
            <a:r>
              <a:rPr lang="ru-RU" sz="2400" dirty="0">
                <a:effectLst/>
                <a:latin typeface="Times New Roman" panose="02020603050405020304" pitchFamily="18" charset="0"/>
                <a:ea typeface="Times-Roman"/>
              </a:rPr>
              <a:t> В. Г. Белинский восклицает С каким участием и добродушием автор описывает нам своих героев как умеет он заставить читателей полюбить их от всей души. 4) Чацкий готовился серьёзно к деятельности. Он славно пишет переводит... 5) По внешнему своему положению он [Обломов] барин; у него есть Захар и ещё триста Захаров. 6) Лёжа ещё в постели Онегин получает три приглашения на вечер; он одевается и в утреннем уборе едет на бульвар и гуляет там до тех пор пока недремлющий брегет не прозвонит ему обед. 7) Старуха Ларина служанок била </a:t>
            </a:r>
            <a:r>
              <a:rPr lang="ru-RU" sz="2400" dirty="0" err="1">
                <a:effectLst/>
                <a:latin typeface="Times New Roman" panose="02020603050405020304" pitchFamily="18" charset="0"/>
                <a:ea typeface="Times-Roman"/>
              </a:rPr>
              <a:t>осердясь</a:t>
            </a:r>
            <a:r>
              <a:rPr lang="ru-RU" sz="2400" dirty="0">
                <a:effectLst/>
                <a:latin typeface="Times New Roman" panose="02020603050405020304" pitchFamily="18" charset="0"/>
                <a:ea typeface="Times-Roman"/>
              </a:rPr>
              <a:t> брила лбы и стала звать Акулькой прежнюю Селину. 8) Служанки собирая ягоды пели по барскому приказанию песни для того чтобы барской ягоды тайком уста лукавые не ели. 9) Калашников закрывает свою лавочку дубовою дверью да немецким замком со пружиною.</a:t>
            </a:r>
            <a:endParaRPr lang="ru-RU" sz="3200"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Знаки препинания при прямой речи</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dirty="0"/>
              <a:t>1 Если слова автора стоят перед прямой речью, то после них ставится двоеточие и открывающиеся кавычки. В конце прямой речи ставится либо точка (после закрывающихся кавычек) или вопросительный, восклицательный знак или многоточие </a:t>
            </a:r>
            <a:r>
              <a:rPr lang="ru-RU" sz="2800" dirty="0" smtClean="0"/>
              <a:t>(до </a:t>
            </a:r>
            <a:r>
              <a:rPr lang="ru-RU" sz="2800" dirty="0"/>
              <a:t>закрывающихся кавычек). </a:t>
            </a:r>
          </a:p>
          <a:p>
            <a:pPr algn="just"/>
            <a:r>
              <a:rPr lang="ru-RU" sz="2800" dirty="0"/>
              <a:t>2 Если прямая речь начинается с абзаца, то вместо кавычек ставится тире.</a:t>
            </a:r>
          </a:p>
          <a:p>
            <a:pPr algn="just"/>
            <a:r>
              <a:rPr lang="ru-RU" sz="2800" dirty="0"/>
              <a:t>3 Если слова автора стоят после прямой речи, заключенной в кавычки, то перед словами автора ставится тире, слова автора начинаются со строчной буквы. Вопросительный, восклицательный знак или многоточие ставится до кавычек, если предложение повествовательное, то после кавычек ставится запятая.</a:t>
            </a:r>
          </a:p>
        </p:txBody>
      </p:sp>
    </p:spTree>
    <p:extLst>
      <p:ext uri="{BB962C8B-B14F-4D97-AF65-F5344CB8AC3E}">
        <p14:creationId xmlns:p14="http://schemas.microsoft.com/office/powerpoint/2010/main" val="1968934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Знаки препинания при прямой речи</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dirty="0"/>
              <a:t>4 Если слова автора разрывают прямую речь, то кавычки ставятся только в начале и конце прямой речи и не ставятся между прямой речью и словами автора. </a:t>
            </a:r>
          </a:p>
          <a:p>
            <a:pPr algn="just"/>
            <a:r>
              <a:rPr lang="ru-RU" dirty="0"/>
              <a:t>- если стоит запятая, точка с запятой, двоеточие или тире, то слова автора с обеих сторон выделяются запятыми и тире, а вторая часть прямой речи пишется со строчной буквы.</a:t>
            </a:r>
          </a:p>
          <a:p>
            <a:pPr algn="just"/>
            <a:r>
              <a:rPr lang="ru-RU" dirty="0"/>
              <a:t>- если на месте разрыва прямой речи стоит точка, то перед словами автора – запятая и тире, после – точка и тире; вторая часть прямой речи начинается с прописной буквы.</a:t>
            </a:r>
          </a:p>
          <a:p>
            <a:pPr algn="just"/>
            <a:r>
              <a:rPr lang="ru-RU" dirty="0"/>
              <a:t>- если на месте разрыва стоит вопросительный, восклицательный знак или многоточие, то знаки сохраняются, после них ставится тире; слова автора начинаются со строчной буквы, после них стоит точка и тире; а вторая часть прямой речи начинается с прописной буквы.</a:t>
            </a:r>
          </a:p>
        </p:txBody>
      </p:sp>
    </p:spTree>
    <p:extLst>
      <p:ext uri="{BB962C8B-B14F-4D97-AF65-F5344CB8AC3E}">
        <p14:creationId xmlns:p14="http://schemas.microsoft.com/office/powerpoint/2010/main" val="1649408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Знаки препинания при прямой речи</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dirty="0"/>
              <a:t>5 Если в авторских словах внутри прямой речи имеются два глагола со значением высказывания, и слова автора относятся к одному глаголу, а вторая часть – к другому, то после слов автора ставим двоеточие и тире; вторую часть начинаем с прописной буквы.</a:t>
            </a:r>
          </a:p>
          <a:p>
            <a:pPr algn="just"/>
            <a:r>
              <a:rPr lang="ru-RU" sz="2800" dirty="0"/>
              <a:t>6 Если прямая речь находится внутри слов автора, то перед прямой речью ставится двоеточие, после нее – запятая и тире. Если стоит вопросительный, восклицательный знак или многоточие – запятую не ставим. Слова автора пишутся со строчной буквы.</a:t>
            </a:r>
          </a:p>
        </p:txBody>
      </p:sp>
    </p:spTree>
    <p:extLst>
      <p:ext uri="{BB962C8B-B14F-4D97-AF65-F5344CB8AC3E}">
        <p14:creationId xmlns:p14="http://schemas.microsoft.com/office/powerpoint/2010/main" val="2549822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Знаки препинания при цитатах</a:t>
            </a:r>
            <a:endParaRPr lang="ru-RU" dirty="0"/>
          </a:p>
        </p:txBody>
      </p:sp>
      <p:sp>
        <p:nvSpPr>
          <p:cNvPr id="3" name="Объект 2"/>
          <p:cNvSpPr>
            <a:spLocks noGrp="1"/>
          </p:cNvSpPr>
          <p:nvPr>
            <p:ph idx="1"/>
          </p:nvPr>
        </p:nvSpPr>
        <p:spPr>
          <a:xfrm>
            <a:off x="0" y="1219201"/>
            <a:ext cx="11991702" cy="5354740"/>
          </a:xfrm>
        </p:spPr>
        <p:txBody>
          <a:bodyPr>
            <a:noAutofit/>
          </a:bodyPr>
          <a:lstStyle/>
          <a:p>
            <a:pPr algn="just"/>
            <a:r>
              <a:rPr lang="ru-RU" sz="2800" dirty="0"/>
              <a:t>1 Если цитата является частью предложения, то она выделяется только кавычками.</a:t>
            </a:r>
          </a:p>
          <a:p>
            <a:pPr algn="just"/>
            <a:r>
              <a:rPr lang="ru-RU" sz="2800" dirty="0"/>
              <a:t>2 Если цитата представляет собой целое предложение, то она выделяется теми же знаками, что и прямая речь</a:t>
            </a:r>
          </a:p>
          <a:p>
            <a:pPr algn="just"/>
            <a:r>
              <a:rPr lang="ru-RU" sz="2800" dirty="0"/>
              <a:t>3 Цитата, состоящая из нескольких абзацев, выделяется кавычками только в начале и в конце, а не перед каждым абзацем.</a:t>
            </a:r>
          </a:p>
          <a:p>
            <a:pPr algn="just"/>
            <a:r>
              <a:rPr lang="ru-RU" sz="2800" dirty="0"/>
              <a:t>4 При цитировании стихотворного текста с точным воспроизведением строк кавычки не ставятся; при этом если после стихотворной цитаты текст продолжается, то в конце стихотворной цитаты ставится тире.</a:t>
            </a:r>
          </a:p>
          <a:p>
            <a:pPr algn="just"/>
            <a:r>
              <a:rPr lang="ru-RU" sz="2800" dirty="0"/>
              <a:t>5 Если цитата синтаксически связана с авторским текстом, образуя придаточное предложение, то первое слово цитаты всегда пишется со строчной буквы.</a:t>
            </a:r>
          </a:p>
          <a:p>
            <a:pPr algn="just"/>
            <a:endParaRPr lang="ru-RU" sz="2800" dirty="0"/>
          </a:p>
        </p:txBody>
      </p:sp>
    </p:spTree>
    <p:extLst>
      <p:ext uri="{BB962C8B-B14F-4D97-AF65-F5344CB8AC3E}">
        <p14:creationId xmlns:p14="http://schemas.microsoft.com/office/powerpoint/2010/main" val="1314776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Знаки препинания при цитатах</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dirty="0"/>
              <a:t>6 Если цитата приводится не полностью, то на месте пропуска ставится многоточие. Если многоточие стоит в начале цитаты, то цитата начинается с прописной или строчной буквы в зависимости от места расположения ее по отношению к авторским словам.</a:t>
            </a:r>
          </a:p>
          <a:p>
            <a:pPr algn="just"/>
            <a:r>
              <a:rPr lang="ru-RU" sz="2800" dirty="0"/>
              <a:t>7 Если </a:t>
            </a:r>
            <a:r>
              <a:rPr lang="ru-RU" sz="2800" dirty="0" smtClean="0"/>
              <a:t>указание </a:t>
            </a:r>
            <a:r>
              <a:rPr lang="ru-RU" sz="2800" dirty="0"/>
              <a:t>на автора цитаты следует непосредственно за цитатой, то имя автора заключается в скобки, а точка, заканчивающая цитату, выносится за скобки. </a:t>
            </a:r>
          </a:p>
          <a:p>
            <a:pPr algn="just"/>
            <a:r>
              <a:rPr lang="ru-RU" sz="2800" dirty="0"/>
              <a:t>8 Эпиграфы обычно пишутся без кавычек, как правило в правом верхнем углу, а ссылка на автора дается без скобок и помещается ниже самого эпиграфа.</a:t>
            </a:r>
          </a:p>
        </p:txBody>
      </p:sp>
    </p:spTree>
    <p:extLst>
      <p:ext uri="{BB962C8B-B14F-4D97-AF65-F5344CB8AC3E}">
        <p14:creationId xmlns:p14="http://schemas.microsoft.com/office/powerpoint/2010/main" val="4008978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Замена прямой речи косвенной</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dirty="0"/>
              <a:t>1 При замене прямой речи косвенной личные и притяжательные местоимения передаются от лица автора, рассказчика, а не от того лица, чья речь передается. </a:t>
            </a:r>
            <a:r>
              <a:rPr lang="ru-RU" sz="2800" i="1" dirty="0"/>
              <a:t>«Давненько не брал я в руки шашек!» – говорил Чичиков. Чичиков говорил, что он давненько не брал в руки шашек.</a:t>
            </a:r>
          </a:p>
          <a:p>
            <a:pPr algn="just"/>
            <a:r>
              <a:rPr lang="ru-RU" sz="2800" dirty="0"/>
              <a:t>2  Если прямая речь выражена повествовательным предложением, то при замене косвенной она передается изъяснительным придаточным предложением с союзом </a:t>
            </a:r>
            <a:r>
              <a:rPr lang="ru-RU" sz="2800" b="1" dirty="0"/>
              <a:t>что</a:t>
            </a:r>
            <a:r>
              <a:rPr lang="ru-RU" sz="2800" dirty="0"/>
              <a:t>. </a:t>
            </a:r>
            <a:r>
              <a:rPr lang="ru-RU" sz="2800" i="1" dirty="0"/>
              <a:t>Павел, уходя из дома, сказал матери: «В субботу у меня будут гости из города». Павел, уходя из дома, сказал матери, что в субботу у него будут гости из города.</a:t>
            </a:r>
          </a:p>
        </p:txBody>
      </p:sp>
    </p:spTree>
    <p:extLst>
      <p:ext uri="{BB962C8B-B14F-4D97-AF65-F5344CB8AC3E}">
        <p14:creationId xmlns:p14="http://schemas.microsoft.com/office/powerpoint/2010/main" val="1776110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Замена прямой речи косвенной</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dirty="0"/>
              <a:t>3 Если прямая речь обозначает побуждение, приказание, просьбы и сказуемое в ней выражено глаголом в повелительном наклонении, то при замене косвенной она передается придаточным изъяснительным предложением с союзом </a:t>
            </a:r>
            <a:r>
              <a:rPr lang="ru-RU" sz="2800" b="1" dirty="0"/>
              <a:t>чтобы</a:t>
            </a:r>
            <a:r>
              <a:rPr lang="ru-RU" sz="2800" dirty="0"/>
              <a:t>. </a:t>
            </a:r>
            <a:r>
              <a:rPr lang="ru-RU" sz="2800" i="1" dirty="0"/>
              <a:t>«Отпусти его», – шепнул я на ухо Бирюку… Я шепнул на ухо Бирюку, чтобы он отпустил его.</a:t>
            </a:r>
          </a:p>
          <a:p>
            <a:pPr algn="just"/>
            <a:r>
              <a:rPr lang="ru-RU" sz="2800" dirty="0"/>
              <a:t>Прямая речь, где сказуемое выражено повелительным наклонением, может быть выражена и простым предложением с дополнением.</a:t>
            </a:r>
          </a:p>
          <a:p>
            <a:pPr algn="just"/>
            <a:r>
              <a:rPr lang="ru-RU" sz="2800" dirty="0"/>
              <a:t>4 Если прямая речь является вопросительным предложением, то при замене косвенной она передается косвенным вопросом (с частицей </a:t>
            </a:r>
            <a:r>
              <a:rPr lang="ru-RU" sz="2800" b="1" dirty="0"/>
              <a:t>ли</a:t>
            </a:r>
            <a:r>
              <a:rPr lang="ru-RU" sz="2800" dirty="0"/>
              <a:t> или без нее посредством союзных слов  </a:t>
            </a:r>
            <a:r>
              <a:rPr lang="ru-RU" sz="2800" b="1" dirty="0"/>
              <a:t>который, какой, что </a:t>
            </a:r>
            <a:r>
              <a:rPr lang="ru-RU" sz="2800" dirty="0"/>
              <a:t>и др.). </a:t>
            </a:r>
            <a:r>
              <a:rPr lang="ru-RU" sz="2800" dirty="0" smtClean="0"/>
              <a:t>«</a:t>
            </a:r>
            <a:r>
              <a:rPr lang="ru-RU" sz="2800" i="1" dirty="0" smtClean="0"/>
              <a:t>Имеете </a:t>
            </a:r>
            <a:r>
              <a:rPr lang="ru-RU" sz="2800" i="1" dirty="0"/>
              <a:t>вы известия от вашего сына?» – спросил я ее наконец. Я спросил ее наконец, имеет ли она известия от своего сына.</a:t>
            </a:r>
          </a:p>
        </p:txBody>
      </p:sp>
    </p:spTree>
    <p:extLst>
      <p:ext uri="{BB962C8B-B14F-4D97-AF65-F5344CB8AC3E}">
        <p14:creationId xmlns:p14="http://schemas.microsoft.com/office/powerpoint/2010/main" val="3332179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Тема1" id="{EEDB3E66-C1E3-41FB-996E-30ADE4B81505}" vid="{21C2B6CE-061B-4CD3-8705-E55E1A33B5D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Тема1</Template>
  <TotalTime>3979</TotalTime>
  <Words>2851</Words>
  <Application>Microsoft Office PowerPoint</Application>
  <PresentationFormat>Широкоэкранный</PresentationFormat>
  <Paragraphs>77</Paragraphs>
  <Slides>21</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21</vt:i4>
      </vt:variant>
    </vt:vector>
  </HeadingPairs>
  <TitlesOfParts>
    <vt:vector size="27" baseType="lpstr">
      <vt:lpstr>Calibri</vt:lpstr>
      <vt:lpstr>Constantia</vt:lpstr>
      <vt:lpstr>Times New Roman</vt:lpstr>
      <vt:lpstr>Times-Roman</vt:lpstr>
      <vt:lpstr>Wingdings 2</vt:lpstr>
      <vt:lpstr>Тема1</vt:lpstr>
      <vt:lpstr>Предложения с чужой речью</vt:lpstr>
      <vt:lpstr>Виды чужой речи</vt:lpstr>
      <vt:lpstr>Знаки препинания при прямой речи</vt:lpstr>
      <vt:lpstr>Знаки препинания при прямой речи</vt:lpstr>
      <vt:lpstr>Знаки препинания при прямой речи</vt:lpstr>
      <vt:lpstr>Знаки препинания при цитатах</vt:lpstr>
      <vt:lpstr>Знаки препинания при цитатах</vt:lpstr>
      <vt:lpstr>Замена прямой речи косвенной</vt:lpstr>
      <vt:lpstr>Замена прямой речи косвенной</vt:lpstr>
      <vt:lpstr>Замена прямой речи косвенной</vt:lpstr>
      <vt:lpstr>Задание 1</vt:lpstr>
      <vt:lpstr>Задание 2</vt:lpstr>
      <vt:lpstr>Презентация PowerPoint</vt:lpstr>
      <vt:lpstr>Задание 3</vt:lpstr>
      <vt:lpstr>Презентация PowerPoint</vt:lpstr>
      <vt:lpstr>Задание 4</vt:lpstr>
      <vt:lpstr>Задание 5</vt:lpstr>
      <vt:lpstr>Задание 6</vt:lpstr>
      <vt:lpstr>Презентация PowerPoint</vt:lpstr>
      <vt:lpstr>Задание 7</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79</cp:revision>
  <dcterms:created xsi:type="dcterms:W3CDTF">2022-11-23T07:38:40Z</dcterms:created>
  <dcterms:modified xsi:type="dcterms:W3CDTF">2023-03-17T02:36:59Z</dcterms:modified>
</cp:coreProperties>
</file>