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Методическое обеспечение производственных практик </a:t>
            </a:r>
            <a:r>
              <a:rPr lang="ru-RU" dirty="0" smtClean="0"/>
              <a:t>по </a:t>
            </a:r>
            <a:r>
              <a:rPr lang="ru-RU" smtClean="0"/>
              <a:t>специальности </a:t>
            </a:r>
            <a:br>
              <a:rPr lang="ru-RU" smtClean="0"/>
            </a:br>
            <a:r>
              <a:rPr lang="ru-RU" smtClean="0"/>
              <a:t>«</a:t>
            </a:r>
            <a:r>
              <a:rPr lang="ru-RU" dirty="0" smtClean="0"/>
              <a:t>Клиническая психология»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725144"/>
            <a:ext cx="3312368" cy="91365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Председатель МК</a:t>
            </a:r>
          </a:p>
          <a:p>
            <a:r>
              <a:rPr lang="ru-RU" dirty="0" err="1" smtClean="0"/>
              <a:t>Чупина</a:t>
            </a:r>
            <a:r>
              <a:rPr lang="ru-RU" dirty="0" smtClean="0"/>
              <a:t> В.Б.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52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Практики по ГОС ВПО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Ознакомительная практика (производственная)(1 курс).</a:t>
            </a:r>
          </a:p>
          <a:p>
            <a:pPr marL="514350" indent="-514350">
              <a:buAutoNum type="arabicPeriod"/>
            </a:pPr>
            <a:r>
              <a:rPr lang="ru-RU" dirty="0" smtClean="0"/>
              <a:t>Учебная практика (учебная) (2 курс).</a:t>
            </a:r>
          </a:p>
          <a:p>
            <a:pPr marL="514350" indent="-514350">
              <a:buAutoNum type="arabicPeriod"/>
            </a:pPr>
            <a:r>
              <a:rPr lang="ru-RU" dirty="0" smtClean="0"/>
              <a:t>Педагогическая практика (учебная) (3 курс).</a:t>
            </a:r>
          </a:p>
          <a:p>
            <a:pPr marL="514350" indent="-514350">
              <a:buAutoNum type="arabicPeriod"/>
            </a:pPr>
            <a:r>
              <a:rPr lang="ru-RU" dirty="0" smtClean="0"/>
              <a:t>Психологическая практика (производственная) (4 курс).</a:t>
            </a:r>
          </a:p>
          <a:p>
            <a:pPr marL="514350" indent="-514350">
              <a:buAutoNum type="arabicPeriod"/>
            </a:pPr>
            <a:r>
              <a:rPr lang="ru-RU" dirty="0" smtClean="0"/>
              <a:t>Научно-исследовательская практика (производственная) (5 курс).</a:t>
            </a:r>
          </a:p>
          <a:p>
            <a:pPr marL="514350" indent="-514350">
              <a:buAutoNum type="arabicPeriod"/>
            </a:pPr>
            <a:r>
              <a:rPr lang="ru-RU" dirty="0"/>
              <a:t>Преддипломная практика (</a:t>
            </a:r>
            <a:r>
              <a:rPr lang="ru-RU" dirty="0" err="1"/>
              <a:t>супервизии</a:t>
            </a:r>
            <a:r>
              <a:rPr lang="ru-RU" dirty="0" smtClean="0"/>
              <a:t>) (производственная) (6 курс).</a:t>
            </a: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266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Методическое обеспечение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Рабочие </a:t>
            </a:r>
            <a:r>
              <a:rPr lang="ru-RU" dirty="0" smtClean="0"/>
              <a:t>программы практик.</a:t>
            </a:r>
          </a:p>
          <a:p>
            <a:pPr marL="0" indent="0">
              <a:buNone/>
            </a:pPr>
            <a:r>
              <a:rPr lang="ru-RU" dirty="0" smtClean="0"/>
              <a:t>Дневники практик.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06" y="2517513"/>
            <a:ext cx="302433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138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Практики по </a:t>
            </a:r>
            <a:r>
              <a:rPr lang="ru-RU" dirty="0" smtClean="0"/>
              <a:t>ФГОС 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24536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AutoNum type="arabicPeriod"/>
            </a:pPr>
            <a:r>
              <a:rPr lang="ru-RU" sz="4500" dirty="0" smtClean="0"/>
              <a:t>Практика по получению первичных профессиональных умений и навыков (учебная) (2 курс).</a:t>
            </a:r>
          </a:p>
          <a:p>
            <a:pPr marL="514350" lvl="0" indent="-514350">
              <a:buFont typeface="Arial" pitchFamily="34" charset="0"/>
              <a:buAutoNum type="arabicPeriod"/>
            </a:pPr>
            <a:r>
              <a:rPr lang="ru-RU" sz="4500" dirty="0">
                <a:solidFill>
                  <a:prstClr val="black"/>
                </a:solidFill>
              </a:rPr>
              <a:t>Практика по получению первичных </a:t>
            </a:r>
            <a:r>
              <a:rPr lang="ru-RU" sz="4500" dirty="0" smtClean="0">
                <a:solidFill>
                  <a:prstClr val="black"/>
                </a:solidFill>
              </a:rPr>
              <a:t>навыков научно-исследовательской деятельности (учебная</a:t>
            </a:r>
            <a:r>
              <a:rPr lang="ru-RU" sz="4500" dirty="0">
                <a:solidFill>
                  <a:prstClr val="black"/>
                </a:solidFill>
              </a:rPr>
              <a:t>) </a:t>
            </a:r>
            <a:r>
              <a:rPr lang="ru-RU" sz="4500" dirty="0" smtClean="0">
                <a:solidFill>
                  <a:prstClr val="black"/>
                </a:solidFill>
              </a:rPr>
              <a:t>(3 </a:t>
            </a:r>
            <a:r>
              <a:rPr lang="ru-RU" sz="4500" dirty="0">
                <a:solidFill>
                  <a:prstClr val="black"/>
                </a:solidFill>
              </a:rPr>
              <a:t>курс</a:t>
            </a:r>
            <a:r>
              <a:rPr lang="ru-RU" sz="4500" dirty="0" smtClean="0">
                <a:solidFill>
                  <a:prstClr val="black"/>
                </a:solidFill>
              </a:rPr>
              <a:t>).</a:t>
            </a:r>
          </a:p>
          <a:p>
            <a:pPr marL="514350" lvl="0" indent="-514350">
              <a:buFont typeface="Arial" pitchFamily="34" charset="0"/>
              <a:buAutoNum type="arabicPeriod"/>
            </a:pPr>
            <a:r>
              <a:rPr lang="ru-RU" sz="4500" dirty="0" smtClean="0">
                <a:solidFill>
                  <a:prstClr val="black"/>
                </a:solidFill>
              </a:rPr>
              <a:t>Производственная практика </a:t>
            </a:r>
            <a:r>
              <a:rPr lang="ru-RU" sz="4500" dirty="0">
                <a:solidFill>
                  <a:prstClr val="black"/>
                </a:solidFill>
              </a:rPr>
              <a:t>по получению </a:t>
            </a:r>
            <a:r>
              <a:rPr lang="ru-RU" sz="4500" dirty="0" smtClean="0">
                <a:solidFill>
                  <a:prstClr val="black"/>
                </a:solidFill>
              </a:rPr>
              <a:t>профессиональных умений </a:t>
            </a:r>
            <a:r>
              <a:rPr lang="ru-RU" sz="4500" dirty="0">
                <a:solidFill>
                  <a:prstClr val="black"/>
                </a:solidFill>
              </a:rPr>
              <a:t>и </a:t>
            </a:r>
            <a:r>
              <a:rPr lang="ru-RU" sz="4500" dirty="0" smtClean="0">
                <a:solidFill>
                  <a:prstClr val="black"/>
                </a:solidFill>
              </a:rPr>
              <a:t>опыта профессиональной деятельности (производственная</a:t>
            </a:r>
            <a:r>
              <a:rPr lang="ru-RU" sz="4500" dirty="0">
                <a:solidFill>
                  <a:prstClr val="black"/>
                </a:solidFill>
              </a:rPr>
              <a:t>) </a:t>
            </a:r>
            <a:r>
              <a:rPr lang="ru-RU" sz="4500" dirty="0" smtClean="0">
                <a:solidFill>
                  <a:prstClr val="black"/>
                </a:solidFill>
              </a:rPr>
              <a:t>(4 </a:t>
            </a:r>
            <a:r>
              <a:rPr lang="ru-RU" sz="4500" dirty="0">
                <a:solidFill>
                  <a:prstClr val="black"/>
                </a:solidFill>
              </a:rPr>
              <a:t>курс</a:t>
            </a:r>
            <a:r>
              <a:rPr lang="ru-RU" sz="4500" dirty="0" smtClean="0">
                <a:solidFill>
                  <a:prstClr val="black"/>
                </a:solidFill>
              </a:rPr>
              <a:t>).</a:t>
            </a:r>
          </a:p>
          <a:p>
            <a:pPr marL="514350" lvl="0" indent="-514350">
              <a:buFont typeface="Arial" pitchFamily="34" charset="0"/>
              <a:buAutoNum type="arabicPeriod"/>
            </a:pPr>
            <a:r>
              <a:rPr lang="ru-RU" sz="4500" dirty="0" smtClean="0">
                <a:solidFill>
                  <a:prstClr val="black"/>
                </a:solidFill>
              </a:rPr>
              <a:t>Психологическая практика </a:t>
            </a:r>
            <a:r>
              <a:rPr lang="ru-RU" sz="4500" dirty="0">
                <a:solidFill>
                  <a:prstClr val="black"/>
                </a:solidFill>
              </a:rPr>
              <a:t>(производственная) </a:t>
            </a:r>
            <a:r>
              <a:rPr lang="ru-RU" sz="4500" dirty="0" smtClean="0">
                <a:solidFill>
                  <a:prstClr val="black"/>
                </a:solidFill>
              </a:rPr>
              <a:t>(5курс).</a:t>
            </a:r>
          </a:p>
          <a:p>
            <a:pPr marL="514350" lvl="0" indent="-514350">
              <a:buFont typeface="Arial" pitchFamily="34" charset="0"/>
              <a:buAutoNum type="arabicPeriod"/>
            </a:pPr>
            <a:r>
              <a:rPr lang="ru-RU" sz="4500" dirty="0" smtClean="0">
                <a:solidFill>
                  <a:prstClr val="black"/>
                </a:solidFill>
              </a:rPr>
              <a:t>Научно-исследовательская практика (производственная</a:t>
            </a:r>
            <a:r>
              <a:rPr lang="ru-RU" sz="4500" dirty="0">
                <a:solidFill>
                  <a:prstClr val="black"/>
                </a:solidFill>
              </a:rPr>
              <a:t>) </a:t>
            </a:r>
            <a:r>
              <a:rPr lang="ru-RU" sz="4500" dirty="0" smtClean="0">
                <a:solidFill>
                  <a:prstClr val="black"/>
                </a:solidFill>
              </a:rPr>
              <a:t>(5 </a:t>
            </a:r>
            <a:r>
              <a:rPr lang="ru-RU" sz="4500" dirty="0">
                <a:solidFill>
                  <a:prstClr val="black"/>
                </a:solidFill>
              </a:rPr>
              <a:t>курс</a:t>
            </a:r>
            <a:r>
              <a:rPr lang="ru-RU" sz="4500" dirty="0" smtClean="0">
                <a:solidFill>
                  <a:prstClr val="black"/>
                </a:solidFill>
              </a:rPr>
              <a:t>).</a:t>
            </a:r>
          </a:p>
          <a:p>
            <a:pPr marL="514350" lvl="0" indent="-514350">
              <a:buFont typeface="Arial" pitchFamily="34" charset="0"/>
              <a:buAutoNum type="arabicPeriod"/>
            </a:pPr>
            <a:r>
              <a:rPr lang="ru-RU" sz="4500" dirty="0" smtClean="0">
                <a:solidFill>
                  <a:prstClr val="black"/>
                </a:solidFill>
              </a:rPr>
              <a:t>Преддипломная практика </a:t>
            </a:r>
            <a:r>
              <a:rPr lang="ru-RU" sz="4500" dirty="0">
                <a:solidFill>
                  <a:prstClr val="black"/>
                </a:solidFill>
              </a:rPr>
              <a:t>(производственная) </a:t>
            </a:r>
            <a:r>
              <a:rPr lang="ru-RU" sz="4500" dirty="0" smtClean="0">
                <a:solidFill>
                  <a:prstClr val="black"/>
                </a:solidFill>
              </a:rPr>
              <a:t>(6 курс</a:t>
            </a:r>
            <a:r>
              <a:rPr lang="ru-RU" sz="4500" dirty="0">
                <a:solidFill>
                  <a:prstClr val="black"/>
                </a:solidFill>
              </a:rPr>
              <a:t>).</a:t>
            </a:r>
          </a:p>
          <a:p>
            <a:pPr marL="514350" lvl="0" indent="-514350">
              <a:buFont typeface="Arial" pitchFamily="34" charset="0"/>
              <a:buAutoNum type="arabicPeriod"/>
            </a:pPr>
            <a:endParaRPr lang="ru-RU" dirty="0">
              <a:solidFill>
                <a:prstClr val="black"/>
              </a:solidFill>
            </a:endParaRPr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793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Методическое обеспечение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mtClean="0"/>
              <a:t>Рабочие </a:t>
            </a:r>
            <a:r>
              <a:rPr lang="ru-RU" dirty="0" smtClean="0"/>
              <a:t>программы практик.</a:t>
            </a:r>
          </a:p>
          <a:p>
            <a:pPr marL="0" indent="0">
              <a:buNone/>
            </a:pPr>
            <a:r>
              <a:rPr lang="ru-RU" dirty="0" smtClean="0"/>
              <a:t>Дневники практик.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590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/>
              <a:t>Благодарю за внимание!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35620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169</Words>
  <Application>Microsoft Office PowerPoint</Application>
  <PresentationFormat>Экран (4:3)</PresentationFormat>
  <Paragraphs>24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Методическое обеспечение производственных практик по специальности  «Клиническая психология»</vt:lpstr>
      <vt:lpstr>Практики по ГОС ВПО</vt:lpstr>
      <vt:lpstr>Методическое обеспечение</vt:lpstr>
      <vt:lpstr>Практики по ФГОС ВО</vt:lpstr>
      <vt:lpstr>Методическое обеспечение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Методическое обеспечение производственных практик по специальности «Клиническая психология»</dc:title>
  <cp:lastModifiedBy>Морогина</cp:lastModifiedBy>
  <cp:revision>6</cp:revision>
  <dcterms:modified xsi:type="dcterms:W3CDTF">2017-05-31T05:44:11Z</dcterms:modified>
</cp:coreProperties>
</file>