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7" r:id="rId15"/>
    <p:sldId id="271" r:id="rId16"/>
    <p:sldId id="274" r:id="rId17"/>
    <p:sldId id="276" r:id="rId18"/>
    <p:sldId id="278" r:id="rId19"/>
    <p:sldId id="272" r:id="rId20"/>
    <p:sldId id="273" r:id="rId21"/>
    <p:sldId id="27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5733-D85B-454D-8FA4-72968487F50F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C3F6-1C71-458E-8B80-C2968D471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77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5733-D85B-454D-8FA4-72968487F50F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C3F6-1C71-458E-8B80-C2968D471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2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5733-D85B-454D-8FA4-72968487F50F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C3F6-1C71-458E-8B80-C2968D471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053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5733-D85B-454D-8FA4-72968487F50F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C3F6-1C71-458E-8B80-C2968D471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93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5733-D85B-454D-8FA4-72968487F50F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C3F6-1C71-458E-8B80-C2968D471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229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5733-D85B-454D-8FA4-72968487F50F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C3F6-1C71-458E-8B80-C2968D471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822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5733-D85B-454D-8FA4-72968487F50F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C3F6-1C71-458E-8B80-C2968D471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521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5733-D85B-454D-8FA4-72968487F50F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C3F6-1C71-458E-8B80-C2968D471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489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5733-D85B-454D-8FA4-72968487F50F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C3F6-1C71-458E-8B80-C2968D471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81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5733-D85B-454D-8FA4-72968487F50F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C3F6-1C71-458E-8B80-C2968D471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620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5733-D85B-454D-8FA4-72968487F50F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C3F6-1C71-458E-8B80-C2968D471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977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25733-D85B-454D-8FA4-72968487F50F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EC3F6-1C71-458E-8B80-C2968D471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00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Клинический случай  </a:t>
            </a:r>
            <a:r>
              <a:rPr lang="ru-RU" dirty="0" err="1"/>
              <a:t>г.Красноярска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5100" y="3962400"/>
            <a:ext cx="9740900" cy="180340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 err="1"/>
              <a:t>Гульняшкина</a:t>
            </a:r>
            <a:r>
              <a:rPr lang="ru-RU" dirty="0"/>
              <a:t> Кристина Вадимовна</a:t>
            </a:r>
          </a:p>
          <a:p>
            <a:pPr algn="r"/>
            <a:r>
              <a:rPr lang="ru-RU" dirty="0"/>
              <a:t>Ординатор пропедевтики внутренних болезней </a:t>
            </a:r>
          </a:p>
          <a:p>
            <a:pPr algn="r"/>
            <a:r>
              <a:rPr lang="ru-RU" dirty="0"/>
              <a:t>и терапии с курсом ПО</a:t>
            </a:r>
          </a:p>
          <a:p>
            <a:pPr algn="r"/>
            <a:r>
              <a:rPr lang="ru-RU" dirty="0"/>
              <a:t>Специальность кардиология</a:t>
            </a:r>
          </a:p>
          <a:p>
            <a:pPr algn="r"/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4845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5566" y="1083582"/>
            <a:ext cx="4378234" cy="13255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Просвет артерии восстановлен.</a:t>
            </a:r>
          </a:p>
        </p:txBody>
      </p:sp>
      <p:pic>
        <p:nvPicPr>
          <p:cNvPr id="4" name="Файлы мультимедиа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646" y="365125"/>
            <a:ext cx="5665651" cy="6010276"/>
          </a:xfrm>
        </p:spPr>
      </p:pic>
    </p:spTree>
    <p:extLst>
      <p:ext uri="{BB962C8B-B14F-4D97-AF65-F5344CB8AC3E}">
        <p14:creationId xmlns:p14="http://schemas.microsoft.com/office/powerpoint/2010/main" val="41984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айлы мультимедиа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331" y="190500"/>
            <a:ext cx="5865223" cy="5973763"/>
          </a:xfrm>
        </p:spPr>
      </p:pic>
      <p:sp>
        <p:nvSpPr>
          <p:cNvPr id="3" name="TextBox 2"/>
          <p:cNvSpPr txBox="1"/>
          <p:nvPr/>
        </p:nvSpPr>
        <p:spPr>
          <a:xfrm>
            <a:off x="6897190" y="561703"/>
            <a:ext cx="429768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Контрольная ОКТ ПМЖВ: удовлетворительное раскрытие </a:t>
            </a:r>
            <a:r>
              <a:rPr lang="ru-RU" sz="2800" dirty="0" err="1"/>
              <a:t>стента</a:t>
            </a:r>
            <a:r>
              <a:rPr lang="ru-RU" sz="2800" dirty="0"/>
              <a:t>, незначительное </a:t>
            </a:r>
            <a:r>
              <a:rPr lang="ru-RU" sz="2800" dirty="0" err="1"/>
              <a:t>пролабирование</a:t>
            </a:r>
            <a:r>
              <a:rPr lang="ru-RU" sz="2800" dirty="0"/>
              <a:t> </a:t>
            </a:r>
            <a:r>
              <a:rPr lang="ru-RU" sz="2800" dirty="0" err="1"/>
              <a:t>тромбомасс</a:t>
            </a:r>
            <a:r>
              <a:rPr lang="ru-RU" sz="2800" dirty="0"/>
              <a:t> через ячею </a:t>
            </a:r>
            <a:r>
              <a:rPr lang="ru-RU" sz="2800" dirty="0" err="1"/>
              <a:t>стента</a:t>
            </a:r>
            <a:r>
              <a:rPr lang="ru-RU" sz="2800" dirty="0"/>
              <a:t> без </a:t>
            </a:r>
            <a:r>
              <a:rPr lang="ru-RU" sz="2800" dirty="0" err="1"/>
              <a:t>лимитирования</a:t>
            </a:r>
            <a:r>
              <a:rPr lang="ru-RU" sz="2800" dirty="0"/>
              <a:t> кровотока, стеноз ср/3 ПМЖВ на бифуркации с ДВ 40%.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619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10789"/>
            <a:ext cx="10515600" cy="4766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В послеоперационном периоде ангинозные боли не рецидивировали, признаки сердечной недостаточности не выявлены, </a:t>
            </a:r>
            <a:r>
              <a:rPr lang="ru-RU" sz="3200" dirty="0" err="1"/>
              <a:t>гемодинамически</a:t>
            </a:r>
            <a:r>
              <a:rPr lang="ru-RU" sz="3200" dirty="0"/>
              <a:t> склонен к тахикардии, умеренная гипертензия. В динамике по ЭХОКГ отмечается  увеличение ФВ до 40%. Гипокинез 1,2,7,8 сегментов, а-гипокинез 13,14,15 сегментов левого желудочка. </a:t>
            </a:r>
            <a:r>
              <a:rPr lang="ru-RU" sz="3200" b="0" i="0" u="none" strike="noStrike" dirty="0">
                <a:effectLst/>
                <a:cs typeface="Times New Roman" panose="02020603050405020304" pitchFamily="18" charset="0"/>
              </a:rPr>
              <a:t>Формирующаяся аневризма в области верхушки ЛЖ.</a:t>
            </a:r>
            <a:endParaRPr lang="ru-RU" sz="3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331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Продолжен поиск причин ОИМ в молодом возрасте. </a:t>
            </a:r>
          </a:p>
          <a:p>
            <a:pPr marL="0" indent="0">
              <a:buNone/>
            </a:pPr>
            <a:r>
              <a:rPr lang="ru-RU" sz="3200" dirty="0" smtClean="0"/>
              <a:t>При </a:t>
            </a:r>
            <a:r>
              <a:rPr lang="ru-RU" sz="3200" dirty="0"/>
              <a:t>дообследовании по дуплексном сканировании </a:t>
            </a:r>
            <a:r>
              <a:rPr lang="ru-RU" sz="3200" dirty="0" err="1"/>
              <a:t>брахиоцефальных</a:t>
            </a:r>
            <a:r>
              <a:rPr lang="ru-RU" sz="3200" dirty="0"/>
              <a:t> артерий, артерий нижних конечностей атеросклероза не выявлено. </a:t>
            </a:r>
          </a:p>
          <a:p>
            <a:pPr marL="0" indent="0">
              <a:buNone/>
            </a:pPr>
            <a:r>
              <a:rPr lang="ru-RU" sz="3200" b="0" i="0" u="none" strike="noStrike" dirty="0">
                <a:effectLst/>
              </a:rPr>
              <a:t>По УЗИ щитовидной железы: </a:t>
            </a:r>
            <a:r>
              <a:rPr lang="ru-RU" sz="3200" b="0" i="0" u="none" strike="noStrike" dirty="0" err="1">
                <a:effectLst/>
              </a:rPr>
              <a:t>Эхоструктурные</a:t>
            </a:r>
            <a:r>
              <a:rPr lang="ru-RU" sz="3200" b="0" i="0" u="none" strike="noStrike" dirty="0">
                <a:effectLst/>
              </a:rPr>
              <a:t> изменения щитовидной железы.</a:t>
            </a:r>
          </a:p>
          <a:p>
            <a:pPr marL="0" indent="0">
              <a:buNone/>
            </a:pPr>
            <a:r>
              <a:rPr lang="ru-RU" sz="3200" b="0" i="0" u="none" strike="noStrike" dirty="0">
                <a:effectLst/>
              </a:rPr>
              <a:t>По УЗИ ОБП: Диффузные изменения в поджелудочной железе. </a:t>
            </a:r>
            <a:r>
              <a:rPr lang="ru-RU" sz="3200" b="0" i="0" u="none" strike="noStrike" dirty="0" err="1">
                <a:effectLst/>
              </a:rPr>
              <a:t>Эхокартина</a:t>
            </a:r>
            <a:r>
              <a:rPr lang="ru-RU" sz="3200" b="0" i="0" u="none" strike="noStrike" dirty="0">
                <a:effectLst/>
              </a:rPr>
              <a:t> гепатоза.</a:t>
            </a:r>
            <a:endParaRPr lang="ru-RU" sz="32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170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E403E2-A616-4690-980F-85A71D040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69E9850-A814-44CB-8034-1D6B97BB7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/>
              <a:t>По результатам </a:t>
            </a:r>
            <a:r>
              <a:rPr lang="ru-RU" sz="3200" dirty="0" err="1"/>
              <a:t>холтеровского</a:t>
            </a:r>
            <a:r>
              <a:rPr lang="ru-RU" sz="3200" dirty="0"/>
              <a:t> мониторирования регистрировался синусовый ритм с минимальной ЧСС 66 уд/мин, максимальной ЧСС 145 уд/мин ( средняя ЧСС 97 уд/мин - тахикардия). </a:t>
            </a:r>
          </a:p>
          <a:p>
            <a:pPr marL="0" indent="0">
              <a:buNone/>
            </a:pPr>
            <a:r>
              <a:rPr lang="ru-RU" sz="3200" dirty="0"/>
              <a:t>На фоне данного ритма зарегистрировано:</a:t>
            </a:r>
          </a:p>
          <a:p>
            <a:pPr marL="0" indent="0">
              <a:buNone/>
            </a:pPr>
            <a:r>
              <a:rPr lang="ru-RU" sz="3200" dirty="0"/>
              <a:t>- одиночные </a:t>
            </a:r>
            <a:r>
              <a:rPr lang="ru-RU" sz="3200" dirty="0" err="1"/>
              <a:t>наджелудочковые</a:t>
            </a:r>
            <a:r>
              <a:rPr lang="ru-RU" sz="3200" dirty="0"/>
              <a:t> экстрасистолы (всего - 26);</a:t>
            </a:r>
          </a:p>
          <a:p>
            <a:pPr marL="0" indent="0">
              <a:buNone/>
            </a:pPr>
            <a:r>
              <a:rPr lang="ru-RU" sz="3200" dirty="0"/>
              <a:t>- одиночные желудочковые экстрасистолы (всего - 3).</a:t>
            </a:r>
          </a:p>
          <a:p>
            <a:pPr marL="0" indent="0">
              <a:buNone/>
            </a:pPr>
            <a:r>
              <a:rPr lang="ru-RU" sz="3200" dirty="0"/>
              <a:t>Пароксизмальных нарушений ритма, нарушений проводимости не зафиксировано.</a:t>
            </a:r>
          </a:p>
        </p:txBody>
      </p:sp>
    </p:spTree>
    <p:extLst>
      <p:ext uri="{BB962C8B-B14F-4D97-AF65-F5344CB8AC3E}">
        <p14:creationId xmlns:p14="http://schemas.microsoft.com/office/powerpoint/2010/main" val="359904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4754" y="123947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Пациент осмотрен гематологом, по рекомендациям проведено ПЦР исследование генетического полиморфизма с риском к гемофилии, при котором отклонений от нормы выявлено не было. Консультирован нефрологом, данных за  системное заболевание соединительной ткани нет. Эндокринологом выставлен диагноз: экзогенно-конституциональное ожирение 1ст. с розовыми </a:t>
            </a:r>
            <a:r>
              <a:rPr lang="ru-RU" dirty="0" err="1"/>
              <a:t>стриями</a:t>
            </a:r>
            <a:r>
              <a:rPr lang="ru-RU" dirty="0"/>
              <a:t>. Амбулаторно исключен эндогенный </a:t>
            </a:r>
            <a:r>
              <a:rPr lang="ru-RU" dirty="0" err="1"/>
              <a:t>гиперкортизолизм</a:t>
            </a:r>
            <a:r>
              <a:rPr lang="ru-RU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4200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Пациенту выполнена </a:t>
            </a:r>
            <a:r>
              <a:rPr lang="ru-RU" dirty="0" err="1"/>
              <a:t>перфузионная</a:t>
            </a:r>
            <a:r>
              <a:rPr lang="ru-RU" dirty="0"/>
              <a:t> </a:t>
            </a:r>
            <a:r>
              <a:rPr lang="ru-RU" dirty="0" err="1"/>
              <a:t>позитронно</a:t>
            </a:r>
            <a:r>
              <a:rPr lang="ru-RU" dirty="0"/>
              <a:t> – эмиссионная томография сердца, по результатам которого определяется </a:t>
            </a:r>
            <a:r>
              <a:rPr lang="ru-RU" dirty="0" err="1"/>
              <a:t>гипоперфузия</a:t>
            </a:r>
            <a:r>
              <a:rPr lang="ru-RU" dirty="0"/>
              <a:t> в верхушечном, передних, </a:t>
            </a:r>
            <a:r>
              <a:rPr lang="ru-RU" dirty="0" err="1"/>
              <a:t>передне</a:t>
            </a:r>
            <a:r>
              <a:rPr lang="ru-RU" dirty="0"/>
              <a:t>-перегородочных, и боковом верхушечном сегментах с усугублением тяжести на фоне </a:t>
            </a:r>
            <a:r>
              <a:rPr lang="ru-RU" dirty="0" smtClean="0"/>
              <a:t>фармакологической пробы </a:t>
            </a:r>
            <a:r>
              <a:rPr lang="ru-RU" dirty="0"/>
              <a:t>и стресс-индуцированная </a:t>
            </a:r>
            <a:r>
              <a:rPr lang="ru-RU" dirty="0" err="1"/>
              <a:t>гипоперфузия</a:t>
            </a:r>
            <a:r>
              <a:rPr lang="ru-RU" dirty="0"/>
              <a:t> миокарда в заднем верхушечном сегменте.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8070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11693C-D4E0-40D6-BAFE-C370F6958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D5DF249-7E3A-4717-8AD6-CC2E5A273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Диагноз основной: ИБС. Острый с подъемом сегмента ST с зубцом Q передний распространенный инфаркт миокарда левого желудочка от 20.09.2021г. ТЛТ </a:t>
            </a:r>
            <a:r>
              <a:rPr lang="ru-RU" dirty="0" err="1"/>
              <a:t>Метализе</a:t>
            </a:r>
            <a:r>
              <a:rPr lang="ru-RU" dirty="0"/>
              <a:t> от 20.09.2021г.</a:t>
            </a:r>
          </a:p>
          <a:p>
            <a:pPr marL="0" indent="0">
              <a:buNone/>
            </a:pPr>
            <a:r>
              <a:rPr lang="ru-RU" dirty="0"/>
              <a:t>Фоновый: Гипертоническая болезнь III, риск 4. Дислипидемия.</a:t>
            </a:r>
          </a:p>
          <a:p>
            <a:pPr marL="0" indent="0">
              <a:buNone/>
            </a:pPr>
            <a:r>
              <a:rPr lang="ru-RU" dirty="0"/>
              <a:t>Осложнения: ХСН с резко сниженной ФВ (23%) II A </a:t>
            </a:r>
            <a:r>
              <a:rPr lang="ru-RU" dirty="0" err="1"/>
              <a:t>ст</a:t>
            </a:r>
            <a:r>
              <a:rPr lang="ru-RU" dirty="0"/>
              <a:t> (III ФК по NYHA). Формирующаяся аневризма передней стенки левого желудочка. </a:t>
            </a:r>
          </a:p>
          <a:p>
            <a:pPr marL="0" indent="0">
              <a:buNone/>
            </a:pPr>
            <a:r>
              <a:rPr lang="ru-RU" dirty="0"/>
              <a:t>Сопутствующий: Жировая дистрофия печени. Экзогенное ожирение.</a:t>
            </a:r>
          </a:p>
          <a:p>
            <a:pPr marL="0" indent="0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2600" b="0" i="0" u="none" strike="noStrike" dirty="0">
                <a:solidFill>
                  <a:srgbClr val="000000"/>
                </a:solidFill>
                <a:effectLst/>
              </a:rPr>
              <a:t>Операции: </a:t>
            </a:r>
            <a:r>
              <a:rPr lang="ru-RU" sz="2600" b="0" i="0" u="none" strike="noStrike" dirty="0" err="1">
                <a:solidFill>
                  <a:srgbClr val="000000"/>
                </a:solidFill>
                <a:effectLst/>
              </a:rPr>
              <a:t>Реканализация</a:t>
            </a:r>
            <a:r>
              <a:rPr lang="ru-RU" sz="2600" b="0" i="0" u="none" strike="noStrike" dirty="0">
                <a:solidFill>
                  <a:srgbClr val="000000"/>
                </a:solidFill>
                <a:effectLst/>
              </a:rPr>
              <a:t>, ЧТКА и </a:t>
            </a:r>
            <a:r>
              <a:rPr lang="ru-RU" sz="2600" b="0" i="0" u="none" strike="noStrike" dirty="0" err="1">
                <a:solidFill>
                  <a:srgbClr val="000000"/>
                </a:solidFill>
                <a:effectLst/>
              </a:rPr>
              <a:t>стентирование</a:t>
            </a:r>
            <a:r>
              <a:rPr lang="ru-RU" sz="2600" b="0" i="0" u="none" strike="noStrike" dirty="0">
                <a:solidFill>
                  <a:srgbClr val="000000"/>
                </a:solidFill>
                <a:effectLst/>
              </a:rPr>
              <a:t> ПМЖВ "</a:t>
            </a:r>
            <a:r>
              <a:rPr lang="ru-RU" sz="2600" b="0" i="0" u="none" strike="noStrike" dirty="0" err="1">
                <a:solidFill>
                  <a:srgbClr val="000000"/>
                </a:solidFill>
                <a:effectLst/>
              </a:rPr>
              <a:t>Xience</a:t>
            </a:r>
            <a:r>
              <a:rPr lang="ru-RU" sz="2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2600" b="0" i="0" u="none" strike="noStrike" dirty="0" err="1">
                <a:solidFill>
                  <a:srgbClr val="000000"/>
                </a:solidFill>
                <a:effectLst/>
              </a:rPr>
              <a:t>Alpine</a:t>
            </a:r>
            <a:r>
              <a:rPr lang="ru-RU" sz="2600" b="0" i="0" u="none" strike="noStrike" dirty="0">
                <a:solidFill>
                  <a:srgbClr val="000000"/>
                </a:solidFill>
                <a:effectLst/>
              </a:rPr>
              <a:t>" 4.0х33 мм от 21.09.2021г.</a:t>
            </a:r>
            <a:endParaRPr lang="ru-RU" sz="2600" b="0" dirty="0">
              <a:effectLst/>
            </a:endParaRP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509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6BB7C3-CD9F-433A-B86B-2BB92EF7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4326EDA-0691-4D0D-9195-458A1FFA4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Лабораторно при выписке</a:t>
            </a:r>
            <a:r>
              <a:rPr lang="ru-RU" sz="2400" dirty="0"/>
              <a:t>:</a:t>
            </a:r>
            <a:r>
              <a:rPr lang="en-US" sz="2400" dirty="0"/>
              <a:t> 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</a:rPr>
              <a:t>С</a:t>
            </a:r>
            <a:r>
              <a:rPr lang="ru-RU" sz="2400" dirty="0">
                <a:solidFill>
                  <a:srgbClr val="000000"/>
                </a:solidFill>
              </a:rPr>
              <a:t>ОЭ </a:t>
            </a:r>
            <a:r>
              <a:rPr lang="ru-RU" sz="2400" b="0" i="0" u="none" strike="noStrike" dirty="0" smtClean="0">
                <a:solidFill>
                  <a:srgbClr val="000000"/>
                </a:solidFill>
                <a:effectLst/>
              </a:rPr>
              <a:t>12 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</a:rPr>
              <a:t>мм/час, С-реактивный белок (СРБ) 1.50 мг/л, </a:t>
            </a:r>
            <a:r>
              <a:rPr lang="ru-RU" sz="2400" dirty="0">
                <a:solidFill>
                  <a:srgbClr val="000000"/>
                </a:solidFill>
              </a:rPr>
              <a:t>л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</a:rPr>
              <a:t>ейкоциты 5.20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^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</a:rPr>
              <a:t>109/л, Эритроциты 5.11 1012/л,  Гемоглобин 150 г/л, АЛТ 79.8 </a:t>
            </a:r>
            <a:r>
              <a:rPr lang="ru-RU" sz="2400" b="0" i="0" u="none" strike="noStrike" dirty="0" err="1">
                <a:solidFill>
                  <a:srgbClr val="000000"/>
                </a:solidFill>
                <a:effectLst/>
              </a:rPr>
              <a:t>Ед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</a:rPr>
              <a:t>/л, АСТ 30.8 </a:t>
            </a:r>
            <a:r>
              <a:rPr lang="ru-RU" sz="2400" b="0" i="0" u="none" strike="noStrike" dirty="0" err="1">
                <a:solidFill>
                  <a:srgbClr val="000000"/>
                </a:solidFill>
                <a:effectLst/>
              </a:rPr>
              <a:t>Ед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</a:rPr>
              <a:t>/л, Холестерин общий 3.95 ммоль/л, Триглицериды 2.47ммоль/л, Холестерин ЛПВП 0.69 ммоль/л, Холестерин ЛПНП 2.13 ммоль/л, Д-</a:t>
            </a:r>
            <a:r>
              <a:rPr lang="ru-RU" sz="2400" b="0" i="0" u="none" strike="noStrike" dirty="0" err="1">
                <a:solidFill>
                  <a:srgbClr val="000000"/>
                </a:solidFill>
                <a:effectLst/>
              </a:rPr>
              <a:t>димер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</a:rPr>
              <a:t> 146.00 </a:t>
            </a:r>
            <a:r>
              <a:rPr lang="ru-RU" sz="2400" b="0" i="0" u="none" strike="noStrike" dirty="0" err="1">
                <a:solidFill>
                  <a:srgbClr val="000000"/>
                </a:solidFill>
                <a:effectLst/>
              </a:rPr>
              <a:t>нг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</a:rPr>
              <a:t>/мл, Фибриноген 3.51 Г/л. Билирубин общий 5.20 </a:t>
            </a:r>
            <a:r>
              <a:rPr lang="ru-RU" sz="2400" b="0" i="0" u="none" strike="noStrike" dirty="0" err="1">
                <a:solidFill>
                  <a:srgbClr val="000000"/>
                </a:solidFill>
                <a:effectLst/>
              </a:rPr>
              <a:t>мкмоль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</a:rPr>
              <a:t>/л (1.70 - 20.00)</a:t>
            </a:r>
            <a:r>
              <a:rPr lang="ru-RU" sz="2400" dirty="0"/>
              <a:t>, 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</a:rPr>
              <a:t>Билирубин прямой 0.70 </a:t>
            </a:r>
            <a:r>
              <a:rPr lang="ru-RU" sz="2400" b="0" i="0" u="none" strike="noStrike" dirty="0" err="1">
                <a:solidFill>
                  <a:srgbClr val="000000"/>
                </a:solidFill>
                <a:effectLst/>
              </a:rPr>
              <a:t>мкмоль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</a:rPr>
              <a:t>/л (0.00 - 4.60),Билирубин непрямой 4.50мкмоль/л</a:t>
            </a:r>
            <a:r>
              <a:rPr lang="ru-RU" sz="2400" dirty="0"/>
              <a:t>, 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</a:rPr>
              <a:t>Калий 4.20 ммоль/л (3.50 - 5.10)</a:t>
            </a:r>
            <a:r>
              <a:rPr lang="ru-RU" sz="2400" dirty="0"/>
              <a:t>, 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</a:rPr>
              <a:t>Натрий 141 ммоль/л (136 - 146)</a:t>
            </a:r>
            <a:r>
              <a:rPr lang="ru-RU" sz="2400" dirty="0"/>
              <a:t>, 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</a:rPr>
              <a:t>Хлор 101 ммоль/л (98 - 106)</a:t>
            </a:r>
            <a:r>
              <a:rPr lang="ru-RU" sz="2400" dirty="0"/>
              <a:t>, 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</a:rPr>
              <a:t>Общий белок 75.90 г/л, Мочевина 5.40 ммоль/л (1.70 - 8.30)</a:t>
            </a:r>
            <a:r>
              <a:rPr lang="ru-RU" sz="2400" dirty="0"/>
              <a:t>, 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</a:rPr>
              <a:t>Креатинин 103 </a:t>
            </a:r>
            <a:r>
              <a:rPr lang="ru-RU" sz="2400" b="0" i="0" u="none" strike="noStrike" dirty="0" err="1">
                <a:solidFill>
                  <a:srgbClr val="000000"/>
                </a:solidFill>
                <a:effectLst/>
              </a:rPr>
              <a:t>мкмоль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</a:rPr>
              <a:t>/л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4588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При  выписки из стационара пациенту назначена двойная </a:t>
            </a:r>
            <a:r>
              <a:rPr lang="ru-RU" dirty="0" err="1"/>
              <a:t>антиагрегантная</a:t>
            </a:r>
            <a:r>
              <a:rPr lang="ru-RU" dirty="0"/>
              <a:t>  терапия (</a:t>
            </a:r>
            <a:r>
              <a:rPr lang="ru-RU" dirty="0" err="1"/>
              <a:t>клопидогрел</a:t>
            </a:r>
            <a:r>
              <a:rPr lang="ru-RU" dirty="0"/>
              <a:t> 75 мг\</a:t>
            </a:r>
            <a:r>
              <a:rPr lang="ru-RU" dirty="0" err="1"/>
              <a:t>сут</a:t>
            </a:r>
            <a:r>
              <a:rPr lang="ru-RU" dirty="0"/>
              <a:t>, АСК 100 мг), </a:t>
            </a:r>
            <a:r>
              <a:rPr lang="ru-RU" dirty="0" err="1"/>
              <a:t>иАПФ</a:t>
            </a:r>
            <a:r>
              <a:rPr lang="ru-RU" dirty="0"/>
              <a:t> (</a:t>
            </a:r>
            <a:r>
              <a:rPr lang="ru-RU" dirty="0" err="1"/>
              <a:t>периндоприл</a:t>
            </a:r>
            <a:r>
              <a:rPr lang="ru-RU" dirty="0"/>
              <a:t> 10 мг\</a:t>
            </a:r>
            <a:r>
              <a:rPr lang="ru-RU" dirty="0" err="1"/>
              <a:t>сут</a:t>
            </a:r>
            <a:r>
              <a:rPr lang="ru-RU" dirty="0"/>
              <a:t>), б-</a:t>
            </a:r>
            <a:r>
              <a:rPr lang="ru-RU" dirty="0" err="1"/>
              <a:t>адреноблокаторы</a:t>
            </a:r>
            <a:r>
              <a:rPr lang="ru-RU" dirty="0"/>
              <a:t> ( </a:t>
            </a:r>
            <a:r>
              <a:rPr lang="ru-RU" dirty="0" err="1"/>
              <a:t>метопролола</a:t>
            </a:r>
            <a:r>
              <a:rPr lang="ru-RU" dirty="0"/>
              <a:t> </a:t>
            </a:r>
            <a:r>
              <a:rPr lang="ru-RU" dirty="0" err="1"/>
              <a:t>сукцинат</a:t>
            </a:r>
            <a:r>
              <a:rPr lang="ru-RU" dirty="0"/>
              <a:t> 100 мг\</a:t>
            </a:r>
            <a:r>
              <a:rPr lang="ru-RU" dirty="0" err="1"/>
              <a:t>сут</a:t>
            </a:r>
            <a:r>
              <a:rPr lang="ru-RU" dirty="0"/>
              <a:t>), антагонисты альдостерона (</a:t>
            </a:r>
            <a:r>
              <a:rPr lang="ru-RU" dirty="0" err="1"/>
              <a:t>эплеренон</a:t>
            </a:r>
            <a:r>
              <a:rPr lang="ru-RU" dirty="0"/>
              <a:t> 50 мг\</a:t>
            </a:r>
            <a:r>
              <a:rPr lang="ru-RU" dirty="0" err="1"/>
              <a:t>сут</a:t>
            </a:r>
            <a:r>
              <a:rPr lang="ru-RU" dirty="0"/>
              <a:t>), </a:t>
            </a:r>
            <a:r>
              <a:rPr lang="ru-RU" dirty="0" err="1"/>
              <a:t>статины</a:t>
            </a:r>
            <a:r>
              <a:rPr lang="ru-RU" dirty="0"/>
              <a:t> (</a:t>
            </a:r>
            <a:r>
              <a:rPr lang="ru-RU" dirty="0" err="1"/>
              <a:t>аторвастатин</a:t>
            </a:r>
            <a:r>
              <a:rPr lang="ru-RU" dirty="0"/>
              <a:t> 80 мг\</a:t>
            </a:r>
            <a:r>
              <a:rPr lang="ru-RU" dirty="0" err="1"/>
              <a:t>сут</a:t>
            </a:r>
            <a:r>
              <a:rPr lang="ru-RU" dirty="0"/>
              <a:t>),ингибиторы протонной помпы ( </a:t>
            </a:r>
            <a:r>
              <a:rPr lang="ru-RU" dirty="0" err="1"/>
              <a:t>пантопразол</a:t>
            </a:r>
            <a:r>
              <a:rPr lang="ru-RU" dirty="0"/>
              <a:t> 20 мг\</a:t>
            </a:r>
            <a:r>
              <a:rPr lang="ru-RU" dirty="0" err="1"/>
              <a:t>сут</a:t>
            </a:r>
            <a:r>
              <a:rPr lang="ru-RU" dirty="0"/>
              <a:t>).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118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01700"/>
            <a:ext cx="10515600" cy="52752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Мужчина С., 21 год, 21.09.21г. доставлен </a:t>
            </a:r>
            <a:r>
              <a:rPr lang="ru-RU" dirty="0" err="1"/>
              <a:t>сан.авивцией</a:t>
            </a:r>
            <a:r>
              <a:rPr lang="ru-RU" dirty="0"/>
              <a:t> в приемный покой КГБУЗ ККБ с диагнозом: Острый коронарный синдром (ОКС) с подъемом сегмента </a:t>
            </a:r>
            <a:r>
              <a:rPr lang="en-US" dirty="0"/>
              <a:t>ST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При поступлении предъявляет жалобы на выраженную слабость, одышку</a:t>
            </a:r>
            <a:r>
              <a:rPr lang="en-US" dirty="0"/>
              <a:t> </a:t>
            </a:r>
            <a:r>
              <a:rPr lang="ru-RU" dirty="0"/>
              <a:t>при минимальной физической нагрузке, головокружение, давящие боли за грудиной в покое, иррадиирущие в левую руку.</a:t>
            </a:r>
          </a:p>
          <a:p>
            <a:pPr marL="0" indent="0">
              <a:buNone/>
            </a:pPr>
            <a:r>
              <a:rPr lang="ru-RU" b="1" dirty="0"/>
              <a:t>Из анамнеза заболевания</a:t>
            </a:r>
            <a:r>
              <a:rPr lang="ru-RU" dirty="0"/>
              <a:t>: повышение артериального давления в течении полугода с максимальными цифрами 190/100 </a:t>
            </a:r>
            <a:r>
              <a:rPr lang="ru-RU" dirty="0" err="1"/>
              <a:t>мм.рт.ст</a:t>
            </a:r>
            <a:r>
              <a:rPr lang="ru-RU" dirty="0"/>
              <a:t>, адаптирован к 130/80 </a:t>
            </a:r>
            <a:r>
              <a:rPr lang="ru-RU" dirty="0" err="1"/>
              <a:t>мм.рт.ст</a:t>
            </a:r>
            <a:r>
              <a:rPr lang="ru-RU" dirty="0"/>
              <a:t>. Регулярного приема гипотензивной терапии нет. ОНМК, ОИМ ранее отрицает. Наследственный анамнез не отягощен.</a:t>
            </a:r>
          </a:p>
          <a:p>
            <a:pPr marL="0" indent="0">
              <a:buNone/>
            </a:pPr>
            <a:r>
              <a:rPr lang="ru-RU" dirty="0"/>
              <a:t>В июне 2021 года перенес коронавирусную инфекцию </a:t>
            </a:r>
            <a:r>
              <a:rPr lang="en-US" dirty="0"/>
              <a:t>COVID</a:t>
            </a:r>
            <a:r>
              <a:rPr lang="ru-RU" dirty="0"/>
              <a:t>-19 , в стационаре по </a:t>
            </a:r>
            <a:r>
              <a:rPr lang="ru-RU" dirty="0" err="1"/>
              <a:t>эпид</a:t>
            </a:r>
            <a:r>
              <a:rPr lang="ru-RU" dirty="0"/>
              <a:t>. показаниям взят ПЦР тест-отрицательный, антитела к SARS-CoV-2-IgM Отрицательно, SARS-CoV-2-IgG - 12,1.</a:t>
            </a:r>
          </a:p>
        </p:txBody>
      </p:sp>
    </p:spTree>
    <p:extLst>
      <p:ext uri="{BB962C8B-B14F-4D97-AF65-F5344CB8AC3E}">
        <p14:creationId xmlns:p14="http://schemas.microsoft.com/office/powerpoint/2010/main" val="3375989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При динамическом наблюдении через 6 месяцев, пациент жалоб со стороны </a:t>
            </a:r>
            <a:r>
              <a:rPr lang="ru-RU" dirty="0" err="1"/>
              <a:t>сердечено</a:t>
            </a:r>
            <a:r>
              <a:rPr lang="ru-RU" dirty="0"/>
              <a:t>-сосудистой системы не предъявляет, физическую нагрузку переносит удовлетворительно, АД 120\70 мм </a:t>
            </a:r>
            <a:r>
              <a:rPr lang="ru-RU" dirty="0" err="1"/>
              <a:t>рт</a:t>
            </a:r>
            <a:r>
              <a:rPr lang="ru-RU" dirty="0"/>
              <a:t> </a:t>
            </a:r>
            <a:r>
              <a:rPr lang="ru-RU" dirty="0" err="1"/>
              <a:t>ст</a:t>
            </a:r>
            <a:r>
              <a:rPr lang="ru-RU" dirty="0"/>
              <a:t>, ЧСС 68 уд в мин. Лабораторно в динамике ХС 3,87 </a:t>
            </a:r>
            <a:r>
              <a:rPr lang="ru-RU" dirty="0" err="1"/>
              <a:t>ммлоль</a:t>
            </a:r>
            <a:r>
              <a:rPr lang="ru-RU" dirty="0"/>
              <a:t>\л, ЛПНП 1,37 </a:t>
            </a:r>
            <a:r>
              <a:rPr lang="ru-RU" dirty="0" err="1"/>
              <a:t>ммоль</a:t>
            </a:r>
            <a:r>
              <a:rPr lang="ru-RU" dirty="0"/>
              <a:t>\л. По ЭХОКГ ФВ 44%; участки гипокинезии передних, перегородочных и верхушечных сегментов левого желудочка с </a:t>
            </a:r>
            <a:r>
              <a:rPr lang="ru-RU" dirty="0" err="1"/>
              <a:t>дискинезом</a:t>
            </a:r>
            <a:r>
              <a:rPr lang="ru-RU" dirty="0"/>
              <a:t> в области верхушки с аневризмой небольших размеров в области </a:t>
            </a:r>
            <a:r>
              <a:rPr lang="ru-RU" dirty="0" err="1"/>
              <a:t>дискинеза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4197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литературы: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Thiele H, Akin I, </a:t>
            </a:r>
            <a:r>
              <a:rPr lang="en-US" dirty="0" err="1"/>
              <a:t>Sandri</a:t>
            </a:r>
            <a:r>
              <a:rPr lang="en-US" dirty="0"/>
              <a:t> M, </a:t>
            </a:r>
            <a:r>
              <a:rPr lang="en-US" dirty="0" err="1"/>
              <a:t>Fuernau</a:t>
            </a:r>
            <a:r>
              <a:rPr lang="en-US" dirty="0"/>
              <a:t> G et al., on behalf of the </a:t>
            </a:r>
            <a:r>
              <a:rPr lang="en-US" dirty="0" smtClean="0"/>
              <a:t>CULPRIT‐SHOCK</a:t>
            </a:r>
            <a:r>
              <a:rPr lang="ru-RU" dirty="0" smtClean="0"/>
              <a:t> </a:t>
            </a:r>
            <a:r>
              <a:rPr lang="en-US" dirty="0" smtClean="0"/>
              <a:t>Investigators</a:t>
            </a:r>
            <a:r>
              <a:rPr lang="en-US" dirty="0"/>
              <a:t>. PCI strategies in patients with acute myocardial infarction and </a:t>
            </a:r>
            <a:r>
              <a:rPr lang="en-US" dirty="0" smtClean="0"/>
              <a:t>cardiogenic</a:t>
            </a:r>
            <a:r>
              <a:rPr lang="ru-RU" dirty="0" smtClean="0"/>
              <a:t> </a:t>
            </a:r>
            <a:r>
              <a:rPr lang="en-US" dirty="0" smtClean="0"/>
              <a:t>shock</a:t>
            </a:r>
            <a:r>
              <a:rPr lang="en-US" dirty="0"/>
              <a:t>. N </a:t>
            </a:r>
            <a:r>
              <a:rPr lang="en-US" dirty="0" err="1"/>
              <a:t>Engl</a:t>
            </a:r>
            <a:r>
              <a:rPr lang="en-US" dirty="0"/>
              <a:t> J Med. 2017; 377:2419–2432</a:t>
            </a:r>
            <a:r>
              <a:rPr lang="en-US" dirty="0" smtClean="0"/>
              <a:t>.</a:t>
            </a:r>
            <a:endParaRPr lang="ru-RU" dirty="0" smtClean="0"/>
          </a:p>
          <a:p>
            <a:pPr marL="0" indent="0">
              <a:buNone/>
            </a:pPr>
            <a:r>
              <a:rPr lang="en-US" dirty="0"/>
              <a:t>M. </a:t>
            </a:r>
            <a:r>
              <a:rPr lang="en-US" dirty="0" err="1"/>
              <a:t>Rattka</a:t>
            </a:r>
            <a:r>
              <a:rPr lang="en-US" dirty="0"/>
              <a:t>, J. </a:t>
            </a:r>
            <a:r>
              <a:rPr lang="en-US" dirty="0" err="1"/>
              <a:t>Dreyhaupt</a:t>
            </a:r>
            <a:r>
              <a:rPr lang="en-US" dirty="0"/>
              <a:t>, C. </a:t>
            </a:r>
            <a:r>
              <a:rPr lang="en-US" dirty="0" err="1"/>
              <a:t>Winsauer</a:t>
            </a:r>
            <a:r>
              <a:rPr lang="en-US" dirty="0"/>
              <a:t>, L. </a:t>
            </a:r>
            <a:r>
              <a:rPr lang="en-US" dirty="0" err="1"/>
              <a:t>Stuhler</a:t>
            </a:r>
            <a:r>
              <a:rPr lang="en-US" dirty="0"/>
              <a:t>, M. </a:t>
            </a:r>
            <a:r>
              <a:rPr lang="en-US" dirty="0" err="1"/>
              <a:t>Baumhardt</a:t>
            </a:r>
            <a:r>
              <a:rPr lang="en-US" dirty="0"/>
              <a:t>, K. </a:t>
            </a:r>
            <a:r>
              <a:rPr lang="en-US" dirty="0" err="1"/>
              <a:t>Thiessen</a:t>
            </a:r>
            <a:r>
              <a:rPr lang="en-US" dirty="0"/>
              <a:t>, W. </a:t>
            </a:r>
            <a:r>
              <a:rPr lang="en-US" dirty="0" err="1"/>
              <a:t>Rottbauer</a:t>
            </a:r>
            <a:r>
              <a:rPr lang="en-US" dirty="0"/>
              <a:t>, A.J.H. </a:t>
            </a:r>
            <a:r>
              <a:rPr lang="en-US" dirty="0" err="1"/>
              <a:t>Imhof</a:t>
            </a:r>
            <a:r>
              <a:rPr lang="en-US" dirty="0"/>
              <a:t>, Effect of the COVID-19 pandemic on mortality of patients with STEMI: a systematic review and meta-analysis, 107(6) (2021) 482-487.</a:t>
            </a:r>
          </a:p>
          <a:p>
            <a:pPr marL="0" indent="0">
              <a:buNone/>
            </a:pPr>
            <a:r>
              <a:rPr lang="ru-RU" dirty="0" err="1" smtClean="0"/>
              <a:t>Канти</a:t>
            </a:r>
            <a:r>
              <a:rPr lang="ru-RU" dirty="0" smtClean="0"/>
              <a:t> </a:t>
            </a:r>
            <a:r>
              <a:rPr lang="ru-RU" dirty="0"/>
              <a:t>Дж. М. мл</a:t>
            </a:r>
            <a:r>
              <a:rPr lang="ru-RU" dirty="0" smtClean="0"/>
              <a:t>. </a:t>
            </a:r>
            <a:r>
              <a:rPr lang="ru-RU" dirty="0"/>
              <a:t>Повреждение миокарда , высвобождение </a:t>
            </a:r>
            <a:r>
              <a:rPr lang="ru-RU" dirty="0" err="1"/>
              <a:t>тропонина</a:t>
            </a:r>
            <a:r>
              <a:rPr lang="ru-RU" dirty="0"/>
              <a:t> и гибель </a:t>
            </a:r>
            <a:r>
              <a:rPr lang="ru-RU" dirty="0" err="1"/>
              <a:t>кардиомиоцитов</a:t>
            </a:r>
            <a:r>
              <a:rPr lang="ru-RU" dirty="0"/>
              <a:t> при кратковременной ишемии, недостаточности и </a:t>
            </a:r>
            <a:r>
              <a:rPr lang="ru-RU" dirty="0" err="1"/>
              <a:t>ремоделировании</a:t>
            </a:r>
            <a:r>
              <a:rPr lang="ru-RU" dirty="0"/>
              <a:t> </a:t>
            </a:r>
            <a:r>
              <a:rPr lang="ru-RU" dirty="0" smtClean="0"/>
              <a:t>желудочков, </a:t>
            </a:r>
            <a:r>
              <a:rPr lang="ru-RU" dirty="0"/>
              <a:t>323(1</a:t>
            </a:r>
            <a:r>
              <a:rPr lang="ru-RU" dirty="0" smtClean="0"/>
              <a:t>) (2022)</a:t>
            </a:r>
          </a:p>
          <a:p>
            <a:pPr marL="0" indent="0">
              <a:buNone/>
            </a:pPr>
            <a:r>
              <a:rPr lang="ru-RU" dirty="0" smtClean="0"/>
              <a:t>Клинические рекомендации. Острый инфаркт миокарда с подъемом сегмента </a:t>
            </a:r>
            <a:r>
              <a:rPr lang="en-US" dirty="0" smtClean="0"/>
              <a:t>ST</a:t>
            </a:r>
            <a:r>
              <a:rPr lang="ru-RU" smtClean="0"/>
              <a:t> электрокардиограммы, (2020)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889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39800"/>
            <a:ext cx="10515600" cy="52371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/>
              <a:t>Из анамнеза заболевания</a:t>
            </a:r>
            <a:r>
              <a:rPr lang="ru-RU" dirty="0"/>
              <a:t>: Ухудшение состояние в течении 6 дней, когда на фоне интенсивной физической нагрузки впервые в жизни возник эпизод болей в межлопаточном пространстве с иррадиацией в левую руку, появилась одышка, общая слабость.</a:t>
            </a:r>
          </a:p>
          <a:p>
            <a:pPr marL="0" indent="0">
              <a:buNone/>
            </a:pPr>
            <a:r>
              <a:rPr lang="ru-RU" dirty="0"/>
              <a:t>Вызвана скорая медицинская помощь (СМП), доставлен в районную больницу, выставлен диагноз остеохондроз, данных за острый инфаркт миокарда (ОИМ) нет, отпущен домой. </a:t>
            </a:r>
          </a:p>
          <a:p>
            <a:pPr marL="0" indent="0">
              <a:buNone/>
            </a:pPr>
            <a:r>
              <a:rPr lang="ru-RU" dirty="0"/>
              <a:t>На следующий день (20.09.21г.) – интенсивный ангинозный приступ, выраженная слабость, холодный липкий пот. Повторно вызвана СМП, по электрокардиограмме (ЭКГ) зафиксированы признаки ОИМ по передней стенке. СМП проведена </a:t>
            </a:r>
            <a:r>
              <a:rPr lang="ru-RU" dirty="0" err="1"/>
              <a:t>тромболитическая</a:t>
            </a:r>
            <a:r>
              <a:rPr lang="ru-RU" dirty="0"/>
              <a:t> терапия (ТЛТ) </a:t>
            </a:r>
            <a:r>
              <a:rPr lang="ru-RU" dirty="0" err="1"/>
              <a:t>Метализе</a:t>
            </a:r>
            <a:r>
              <a:rPr lang="ru-RU" dirty="0"/>
              <a:t>, доставлен в районную больницу. </a:t>
            </a:r>
          </a:p>
          <a:p>
            <a:pPr marL="0" indent="0">
              <a:buNone/>
            </a:pPr>
            <a:r>
              <a:rPr lang="ru-RU" b="1" dirty="0"/>
              <a:t>По эхокардиографии (ЭХОКГ) : </a:t>
            </a:r>
            <a:r>
              <a:rPr lang="ru-RU" dirty="0"/>
              <a:t>участки гипокинезии, фракция выброса (ФВ) 23% (по Симпсону). Принято решение о </a:t>
            </a:r>
            <a:r>
              <a:rPr lang="ru-RU" dirty="0" err="1"/>
              <a:t>перетранспартировки</a:t>
            </a:r>
            <a:r>
              <a:rPr lang="ru-RU" dirty="0"/>
              <a:t> пациента </a:t>
            </a:r>
            <a:r>
              <a:rPr lang="ru-RU" dirty="0" err="1"/>
              <a:t>сан.авиа</a:t>
            </a:r>
            <a:r>
              <a:rPr lang="ru-RU" dirty="0"/>
              <a:t>-рейсом в ККБ для проведения КАГ с возможным ЧКВ.</a:t>
            </a:r>
          </a:p>
        </p:txBody>
      </p:sp>
    </p:spTree>
    <p:extLst>
      <p:ext uri="{BB962C8B-B14F-4D97-AF65-F5344CB8AC3E}">
        <p14:creationId xmlns:p14="http://schemas.microsoft.com/office/powerpoint/2010/main" val="1192213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На момент поступления </a:t>
            </a:r>
            <a:r>
              <a:rPr lang="ru-RU" dirty="0"/>
              <a:t>состояние тяжелое. Сознание ясное. Кожные покровы нормальной окраски, влажные, теплые. Телосложение гиперстеническое. Тоны сердца ясные, ритм правильный с частотой сердечных сокращений 100 уд./мин. АД (D): 120\70 мм рт. ст., АД (S): 120\70 мм рт. ст.</a:t>
            </a:r>
          </a:p>
          <a:p>
            <a:pPr marL="0" indent="0">
              <a:buNone/>
            </a:pPr>
            <a:r>
              <a:rPr lang="ru-RU" dirty="0"/>
              <a:t>При аускультации легких  дыхание везикулярное, ослаблено в нижних отделах. Живот мягкий, безболезненный. Печень выступает на 1,5 см из-под реберной дуги. Симптом </a:t>
            </a:r>
            <a:r>
              <a:rPr lang="ru-RU" dirty="0" err="1"/>
              <a:t>Пастернацкого</a:t>
            </a:r>
            <a:r>
              <a:rPr lang="ru-RU" dirty="0"/>
              <a:t> отрицательный с двух сторон.</a:t>
            </a:r>
          </a:p>
        </p:txBody>
      </p:sp>
    </p:spTree>
    <p:extLst>
      <p:ext uri="{BB962C8B-B14F-4D97-AF65-F5344CB8AC3E}">
        <p14:creationId xmlns:p14="http://schemas.microsoft.com/office/powerpoint/2010/main" val="3460030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31846"/>
            <a:ext cx="10515600" cy="51451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600" b="1" dirty="0"/>
              <a:t>На ЭКГ при поступлении</a:t>
            </a:r>
            <a:r>
              <a:rPr lang="ru-RU" sz="2600" dirty="0"/>
              <a:t>: </a:t>
            </a:r>
            <a:r>
              <a:rPr lang="ru-RU" sz="2600" dirty="0">
                <a:solidFill>
                  <a:srgbClr val="FF0000"/>
                </a:solidFill>
              </a:rPr>
              <a:t>↑  </a:t>
            </a:r>
            <a:r>
              <a:rPr lang="en-US" sz="2600" dirty="0">
                <a:solidFill>
                  <a:srgbClr val="FF0000"/>
                </a:solidFill>
              </a:rPr>
              <a:t>ST </a:t>
            </a:r>
            <a:r>
              <a:rPr lang="en-US" sz="2600" dirty="0"/>
              <a:t> </a:t>
            </a:r>
            <a:r>
              <a:rPr lang="ru-RU" sz="2600" dirty="0"/>
              <a:t>в </a:t>
            </a:r>
            <a:r>
              <a:rPr lang="en-US" sz="2600" dirty="0"/>
              <a:t>I,</a:t>
            </a:r>
            <a:r>
              <a:rPr lang="ru-RU" sz="2600" dirty="0"/>
              <a:t> </a:t>
            </a:r>
            <a:r>
              <a:rPr lang="en-US" sz="2600" dirty="0" err="1"/>
              <a:t>aVL</a:t>
            </a:r>
            <a:r>
              <a:rPr lang="en-US" sz="2600" dirty="0"/>
              <a:t>, V1-V5,</a:t>
            </a:r>
            <a:r>
              <a:rPr lang="ru-RU" sz="2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комплекс </a:t>
            </a:r>
            <a:r>
              <a:rPr lang="en-US" sz="2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QS</a:t>
            </a:r>
            <a:r>
              <a:rPr lang="ru-RU" sz="2600" dirty="0">
                <a:solidFill>
                  <a:srgbClr val="202124"/>
                </a:solidFill>
                <a:latin typeface="arial" panose="020B0604020202020204" pitchFamily="34" charset="0"/>
              </a:rPr>
              <a:t> в </a:t>
            </a:r>
            <a:r>
              <a:rPr lang="en-US" sz="2600" dirty="0"/>
              <a:t>I,</a:t>
            </a:r>
            <a:r>
              <a:rPr lang="ru-RU" sz="2600" dirty="0"/>
              <a:t> </a:t>
            </a:r>
            <a:r>
              <a:rPr lang="en-US" sz="2600" dirty="0" err="1"/>
              <a:t>aVL</a:t>
            </a:r>
            <a:r>
              <a:rPr lang="en-US" sz="2600" dirty="0"/>
              <a:t>, V1-V5</a:t>
            </a:r>
            <a:r>
              <a:rPr lang="ru-RU" sz="2600" dirty="0"/>
              <a:t>,</a:t>
            </a:r>
            <a:r>
              <a:rPr lang="en-US" sz="2600" dirty="0"/>
              <a:t> </a:t>
            </a:r>
            <a:r>
              <a:rPr lang="ru-RU" sz="2600" dirty="0"/>
              <a:t>реципрокная депрессия </a:t>
            </a:r>
            <a:r>
              <a:rPr lang="en-US" sz="2600" dirty="0"/>
              <a:t>ST </a:t>
            </a:r>
            <a:r>
              <a:rPr lang="ru-RU" sz="2600" dirty="0"/>
              <a:t>в </a:t>
            </a:r>
            <a:r>
              <a:rPr lang="en-US" sz="2600" dirty="0"/>
              <a:t> II,III AVF</a:t>
            </a:r>
            <a:r>
              <a:rPr lang="ru-RU" sz="2600" dirty="0"/>
              <a:t>.</a:t>
            </a:r>
          </a:p>
          <a:p>
            <a:pPr marL="0" indent="0">
              <a:buNone/>
            </a:pPr>
            <a:r>
              <a:rPr lang="ru-RU" sz="2600" b="1" dirty="0"/>
              <a:t>Лабораторно</a:t>
            </a:r>
            <a:r>
              <a:rPr lang="ru-RU" sz="2600" dirty="0"/>
              <a:t> высокочувствительный </a:t>
            </a:r>
            <a:r>
              <a:rPr lang="ru-RU" sz="2600" dirty="0" err="1"/>
              <a:t>тропонин</a:t>
            </a:r>
            <a:r>
              <a:rPr lang="ru-RU" sz="2600" dirty="0"/>
              <a:t> </a:t>
            </a:r>
            <a:r>
              <a:rPr lang="en-US" sz="2600" dirty="0"/>
              <a:t>I</a:t>
            </a:r>
            <a:r>
              <a:rPr lang="ru-RU" sz="2600" dirty="0"/>
              <a:t> </a:t>
            </a:r>
            <a:r>
              <a:rPr lang="en-US" sz="2600" dirty="0"/>
              <a:t>&gt;50000.000</a:t>
            </a:r>
            <a:r>
              <a:rPr lang="ru-RU" sz="2600" dirty="0"/>
              <a:t> </a:t>
            </a:r>
            <a:r>
              <a:rPr lang="ru-RU" sz="2600" dirty="0" err="1"/>
              <a:t>пг</a:t>
            </a:r>
            <a:r>
              <a:rPr lang="ru-RU" sz="2600" dirty="0"/>
              <a:t>/мл, </a:t>
            </a:r>
            <a:r>
              <a:rPr lang="ru-RU" sz="2600" dirty="0" err="1"/>
              <a:t>креатинкеназа</a:t>
            </a:r>
            <a:r>
              <a:rPr lang="ru-RU" sz="2600" dirty="0"/>
              <a:t> 1563 </a:t>
            </a:r>
            <a:r>
              <a:rPr lang="ru-RU" sz="2600" dirty="0" err="1"/>
              <a:t>ед</a:t>
            </a:r>
            <a:r>
              <a:rPr lang="ru-RU" sz="2600" dirty="0"/>
              <a:t>/л, КФК-МВ 118,8 </a:t>
            </a:r>
            <a:r>
              <a:rPr lang="ru-RU" sz="2600" dirty="0" err="1"/>
              <a:t>ед</a:t>
            </a:r>
            <a:r>
              <a:rPr lang="ru-RU" sz="2600" dirty="0"/>
              <a:t>/л. Обнаружены лабораторные признаки воспалительного процесса: СОЭ 33мм/час, лейкоцитоз 19*10</a:t>
            </a:r>
            <a:r>
              <a:rPr lang="en-US" sz="2600" dirty="0"/>
              <a:t>^9</a:t>
            </a:r>
            <a:r>
              <a:rPr lang="ru-RU" sz="2600" dirty="0"/>
              <a:t> со сдвигом формулы влево, СРБ 108 мг/л, повышение печеночных ферментов выше трех норм, </a:t>
            </a:r>
            <a:r>
              <a:rPr lang="ru-RU" sz="2600" dirty="0" err="1"/>
              <a:t>дислепидемия</a:t>
            </a:r>
            <a:r>
              <a:rPr lang="ru-RU" sz="2600" dirty="0"/>
              <a:t> (общий холестерин 6,29 </a:t>
            </a:r>
            <a:r>
              <a:rPr lang="ru-RU" sz="2600" dirty="0" err="1"/>
              <a:t>ммоль</a:t>
            </a:r>
            <a:r>
              <a:rPr lang="ru-RU" sz="2600" dirty="0"/>
              <a:t>/л, триглицериды 1,86 </a:t>
            </a:r>
            <a:r>
              <a:rPr lang="ru-RU" sz="2600" dirty="0" err="1"/>
              <a:t>ммоль</a:t>
            </a:r>
            <a:r>
              <a:rPr lang="ru-RU" sz="2600" dirty="0"/>
              <a:t>/л, липопротеиды низкой плотности 4,29 </a:t>
            </a:r>
            <a:r>
              <a:rPr lang="ru-RU" sz="2600" dirty="0" err="1"/>
              <a:t>ммоль</a:t>
            </a:r>
            <a:r>
              <a:rPr lang="ru-RU" sz="2600" dirty="0"/>
              <a:t>/л, липопротеиды высокой плотности 1,45 </a:t>
            </a:r>
            <a:r>
              <a:rPr lang="ru-RU" sz="2600" dirty="0" err="1"/>
              <a:t>ммоль</a:t>
            </a:r>
            <a:r>
              <a:rPr lang="ru-RU" sz="2600" dirty="0"/>
              <a:t>/л), коэффициент </a:t>
            </a:r>
            <a:r>
              <a:rPr lang="ru-RU" sz="2600" dirty="0" err="1"/>
              <a:t>атерогенности</a:t>
            </a:r>
            <a:r>
              <a:rPr lang="ru-RU" sz="2600" dirty="0"/>
              <a:t> 3,54.</a:t>
            </a:r>
          </a:p>
          <a:p>
            <a:pPr marL="0" indent="0">
              <a:buNone/>
            </a:pPr>
            <a:r>
              <a:rPr lang="ru-RU" sz="2600" dirty="0"/>
              <a:t>По данным </a:t>
            </a:r>
            <a:r>
              <a:rPr lang="ru-RU" sz="2600" b="1" dirty="0"/>
              <a:t>эхокардиографии</a:t>
            </a:r>
            <a:r>
              <a:rPr lang="ru-RU" sz="2600" dirty="0"/>
              <a:t> полости сердца не расширены. Систолическая функция ЛЖ значительно снижена </a:t>
            </a:r>
            <a:r>
              <a:rPr lang="ru-RU" sz="2600" dirty="0" err="1"/>
              <a:t>снижена</a:t>
            </a:r>
            <a:r>
              <a:rPr lang="ru-RU" sz="2600" dirty="0"/>
              <a:t> (по </a:t>
            </a:r>
            <a:r>
              <a:rPr lang="ru-RU" sz="2600" dirty="0" err="1"/>
              <a:t>Simpson</a:t>
            </a:r>
            <a:r>
              <a:rPr lang="ru-RU" sz="2600" dirty="0"/>
              <a:t> 31%). Выявлены участки </a:t>
            </a:r>
            <a:r>
              <a:rPr lang="ru-RU" sz="2600" dirty="0" err="1"/>
              <a:t>гипо</a:t>
            </a:r>
            <a:r>
              <a:rPr lang="ru-RU" sz="2600" dirty="0"/>
              <a:t>-акинезии: 1,2,6,7,8,12,13,14,15. Клапаны </a:t>
            </a:r>
            <a:br>
              <a:rPr lang="ru-RU" sz="2600" dirty="0"/>
            </a:br>
            <a:r>
              <a:rPr lang="ru-RU" sz="2600" dirty="0"/>
              <a:t>сердца без особенностей.</a:t>
            </a:r>
            <a:endParaRPr lang="en-US" sz="26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3229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Схема «мишень» по </a:t>
            </a:r>
            <a:r>
              <a:rPr lang="en-US" dirty="0"/>
              <a:t>Shiller N.B.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535192" y="2084388"/>
            <a:ext cx="30980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/>
              <a:t>Базальные сегменты:</a:t>
            </a:r>
          </a:p>
          <a:p>
            <a:r>
              <a:rPr lang="ru-RU" dirty="0"/>
              <a:t>1-Передне-перегородочный</a:t>
            </a:r>
          </a:p>
          <a:p>
            <a:r>
              <a:rPr lang="ru-RU" dirty="0"/>
              <a:t>2-передний</a:t>
            </a:r>
          </a:p>
          <a:p>
            <a:r>
              <a:rPr lang="ru-RU" dirty="0"/>
              <a:t>6-задне-перегородочный</a:t>
            </a:r>
          </a:p>
          <a:p>
            <a:r>
              <a:rPr lang="ru-RU" u="sng" dirty="0"/>
              <a:t>Средние сегменты:</a:t>
            </a:r>
          </a:p>
          <a:p>
            <a:r>
              <a:rPr lang="ru-RU" dirty="0"/>
              <a:t>7-передне-перегородочный</a:t>
            </a:r>
          </a:p>
          <a:p>
            <a:r>
              <a:rPr lang="ru-RU" dirty="0"/>
              <a:t>8-передний</a:t>
            </a:r>
          </a:p>
          <a:p>
            <a:r>
              <a:rPr lang="ru-RU" dirty="0"/>
              <a:t>12-задне-пеегородочный</a:t>
            </a:r>
          </a:p>
          <a:p>
            <a:r>
              <a:rPr lang="ru-RU" u="sng" dirty="0"/>
              <a:t>Верхушечные сегменты:</a:t>
            </a:r>
          </a:p>
          <a:p>
            <a:r>
              <a:rPr lang="ru-RU" dirty="0"/>
              <a:t>13-перегородочный</a:t>
            </a:r>
          </a:p>
          <a:p>
            <a:r>
              <a:rPr lang="ru-RU" dirty="0"/>
              <a:t>14-передний</a:t>
            </a:r>
          </a:p>
          <a:p>
            <a:r>
              <a:rPr lang="ru-RU" dirty="0"/>
              <a:t>15-боковой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57" y="1690688"/>
            <a:ext cx="6856728" cy="3871912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838200" y="1825625"/>
            <a:ext cx="75057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5208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В условиях приемно-диагностического отделения </a:t>
            </a:r>
            <a:r>
              <a:rPr lang="ru-RU" dirty="0" err="1"/>
              <a:t>дезагреганты</a:t>
            </a:r>
            <a:r>
              <a:rPr lang="ru-RU" dirty="0"/>
              <a:t> доведены до максимальных нагрузочных доз.</a:t>
            </a:r>
          </a:p>
          <a:p>
            <a:pPr marL="0" indent="0">
              <a:buNone/>
            </a:pPr>
            <a:r>
              <a:rPr lang="ru-RU" dirty="0"/>
              <a:t>Принято решение о проведении экстренной </a:t>
            </a:r>
            <a:r>
              <a:rPr lang="ru-RU" dirty="0" err="1"/>
              <a:t>коронарографии</a:t>
            </a:r>
            <a:r>
              <a:rPr lang="ru-RU" dirty="0"/>
              <a:t> (КАГ).</a:t>
            </a:r>
          </a:p>
          <a:p>
            <a:pPr marL="0" indent="0">
              <a:buNone/>
            </a:pPr>
            <a:r>
              <a:rPr lang="ru-RU" b="1" dirty="0"/>
              <a:t>Результат КАГ: </a:t>
            </a:r>
            <a:r>
              <a:rPr lang="ru-RU" dirty="0" err="1"/>
              <a:t>Догоспитальная</a:t>
            </a:r>
            <a:r>
              <a:rPr lang="ru-RU" dirty="0"/>
              <a:t> ТЛТ: да. Ангиографические признаки эффективного </a:t>
            </a:r>
            <a:r>
              <a:rPr lang="ru-RU" dirty="0" err="1"/>
              <a:t>тромболизиса</a:t>
            </a:r>
            <a:r>
              <a:rPr lang="ru-RU" dirty="0"/>
              <a:t>: нет. Тип кровоснабжения: правый. Тромботическая окклюзия ПМЖВ от устья. </a:t>
            </a:r>
            <a:r>
              <a:rPr lang="ru-RU" dirty="0" err="1"/>
              <a:t>Реканализация</a:t>
            </a:r>
            <a:r>
              <a:rPr lang="ru-RU" dirty="0"/>
              <a:t> ПМЖВ, РЭД баллонами 3,0 мм и 4,0 мм. Выполнена ОКТ(оптическая когерентная томография) ПМЖВ: отмечается отсутствие дифференцировки слоев сосудистой стенки на всем протяжении, выраженное утолщение комплекса интима-медиа с признаками </a:t>
            </a:r>
            <a:r>
              <a:rPr lang="ru-RU" dirty="0" err="1"/>
              <a:t>внутрипросветного</a:t>
            </a:r>
            <a:r>
              <a:rPr lang="ru-RU" dirty="0"/>
              <a:t> тромбоза </a:t>
            </a:r>
            <a:r>
              <a:rPr lang="ru-RU" dirty="0" err="1"/>
              <a:t>прокс</a:t>
            </a:r>
            <a:r>
              <a:rPr lang="ru-RU" dirty="0"/>
              <a:t>/3 ПМЖВ с обструкцией до 90% - </a:t>
            </a:r>
            <a:r>
              <a:rPr lang="ru-RU" dirty="0" err="1"/>
              <a:t>эндотелиит</a:t>
            </a:r>
            <a:r>
              <a:rPr lang="ru-RU" dirty="0"/>
              <a:t>, ассоциированный </a:t>
            </a:r>
            <a:r>
              <a:rPr lang="en-US" dirty="0"/>
              <a:t>COVID</a:t>
            </a:r>
            <a:r>
              <a:rPr lang="ru-RU" dirty="0"/>
              <a:t>-19. Установлен </a:t>
            </a:r>
            <a:r>
              <a:rPr lang="ru-RU" dirty="0" err="1"/>
              <a:t>стент</a:t>
            </a:r>
            <a:r>
              <a:rPr lang="ru-RU" dirty="0"/>
              <a:t> "</a:t>
            </a:r>
            <a:r>
              <a:rPr lang="ru-RU" dirty="0" err="1"/>
              <a:t>Xience</a:t>
            </a:r>
            <a:r>
              <a:rPr lang="ru-RU" dirty="0"/>
              <a:t> </a:t>
            </a:r>
            <a:r>
              <a:rPr lang="ru-RU" dirty="0" err="1"/>
              <a:t>Alpine</a:t>
            </a:r>
            <a:r>
              <a:rPr lang="ru-RU" dirty="0"/>
              <a:t>" 4.0 * 33 мм. </a:t>
            </a:r>
          </a:p>
        </p:txBody>
      </p:sp>
    </p:spTree>
    <p:extLst>
      <p:ext uri="{BB962C8B-B14F-4D97-AF65-F5344CB8AC3E}">
        <p14:creationId xmlns:p14="http://schemas.microsoft.com/office/powerpoint/2010/main" val="914307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айлы мультимедиа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604" y="344605"/>
            <a:ext cx="5262744" cy="6168790"/>
          </a:xfrm>
        </p:spPr>
      </p:pic>
      <p:sp>
        <p:nvSpPr>
          <p:cNvPr id="3" name="TextBox 2"/>
          <p:cNvSpPr txBox="1"/>
          <p:nvPr/>
        </p:nvSpPr>
        <p:spPr>
          <a:xfrm>
            <a:off x="6257109" y="805633"/>
            <a:ext cx="5434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По результатам </a:t>
            </a:r>
            <a:r>
              <a:rPr lang="ru-RU" sz="2800" dirty="0" err="1"/>
              <a:t>коронарографии</a:t>
            </a:r>
            <a:r>
              <a:rPr lang="ru-RU" sz="2800" dirty="0"/>
              <a:t> выявлено: тип кровоснабжения сердца- правый. Ствол левой коронарной артерии с неровными контурами. Отмечается выраженное тромботическое поражение сосудистой стенки, пристеночные тромбы на протяжении </a:t>
            </a:r>
            <a:r>
              <a:rPr lang="ru-RU" sz="2800" dirty="0" err="1"/>
              <a:t>прокс</a:t>
            </a:r>
            <a:r>
              <a:rPr lang="ru-RU" sz="2800" dirty="0"/>
              <a:t>/3 ПМЖВ с сужением просвета на 80%. </a:t>
            </a:r>
          </a:p>
        </p:txBody>
      </p:sp>
    </p:spTree>
    <p:extLst>
      <p:ext uri="{BB962C8B-B14F-4D97-AF65-F5344CB8AC3E}">
        <p14:creationId xmlns:p14="http://schemas.microsoft.com/office/powerpoint/2010/main" val="229710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айлы мультимедиа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394" y="204902"/>
            <a:ext cx="5956663" cy="5933534"/>
          </a:xfrm>
        </p:spPr>
      </p:pic>
      <p:sp>
        <p:nvSpPr>
          <p:cNvPr id="3" name="TextBox 2"/>
          <p:cNvSpPr txBox="1"/>
          <p:nvPr/>
        </p:nvSpPr>
        <p:spPr>
          <a:xfrm>
            <a:off x="7001691" y="600891"/>
            <a:ext cx="43629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Выполнена ОКТ ПМЖВ: отмечается выраженное атеросклеротическое поражение сосудистой стенки, пристеночные тромбы на протяжении </a:t>
            </a:r>
            <a:r>
              <a:rPr lang="ru-RU" sz="2800" dirty="0" err="1"/>
              <a:t>прокс</a:t>
            </a:r>
            <a:r>
              <a:rPr lang="ru-RU" sz="2800" dirty="0"/>
              <a:t>/3 ПМЖВ с сужением просвета на 80%.</a:t>
            </a:r>
          </a:p>
        </p:txBody>
      </p:sp>
    </p:spTree>
    <p:extLst>
      <p:ext uri="{BB962C8B-B14F-4D97-AF65-F5344CB8AC3E}">
        <p14:creationId xmlns:p14="http://schemas.microsoft.com/office/powerpoint/2010/main" val="412979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16363</TotalTime>
  <Words>1314</Words>
  <Application>Microsoft Office PowerPoint</Application>
  <PresentationFormat>Произвольный</PresentationFormat>
  <Paragraphs>66</Paragraphs>
  <Slides>21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Клинический случай  г.Красноярска</vt:lpstr>
      <vt:lpstr>Презентация PowerPoint</vt:lpstr>
      <vt:lpstr>Презентация PowerPoint</vt:lpstr>
      <vt:lpstr>Презентация PowerPoint</vt:lpstr>
      <vt:lpstr>      </vt:lpstr>
      <vt:lpstr>Схема «мишень» по Shiller N.B.</vt:lpstr>
      <vt:lpstr>Презентация PowerPoint</vt:lpstr>
      <vt:lpstr>Презентация PowerPoint</vt:lpstr>
      <vt:lpstr>Презентация PowerPoint</vt:lpstr>
      <vt:lpstr>Просвет артерии восстановлен.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литературы: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Клинический случай  г.Красноярска</dc:title>
  <dc:creator>Эдик Эдуард</dc:creator>
  <cp:lastModifiedBy>Кристина Гульняшкина</cp:lastModifiedBy>
  <cp:revision>44</cp:revision>
  <dcterms:created xsi:type="dcterms:W3CDTF">2022-01-31T09:07:45Z</dcterms:created>
  <dcterms:modified xsi:type="dcterms:W3CDTF">2022-06-08T15:05:42Z</dcterms:modified>
</cp:coreProperties>
</file>