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5" r:id="rId1"/>
  </p:sldMasterIdLst>
  <p:notesMasterIdLst>
    <p:notesMasterId r:id="rId65"/>
  </p:notesMasterIdLst>
  <p:sldIdLst>
    <p:sldId id="256" r:id="rId2"/>
    <p:sldId id="443" r:id="rId3"/>
    <p:sldId id="369" r:id="rId4"/>
    <p:sldId id="313" r:id="rId5"/>
    <p:sldId id="260" r:id="rId6"/>
    <p:sldId id="444" r:id="rId7"/>
    <p:sldId id="473" r:id="rId8"/>
    <p:sldId id="472" r:id="rId9"/>
    <p:sldId id="483" r:id="rId10"/>
    <p:sldId id="474" r:id="rId11"/>
    <p:sldId id="475" r:id="rId12"/>
    <p:sldId id="476" r:id="rId13"/>
    <p:sldId id="477" r:id="rId14"/>
    <p:sldId id="478" r:id="rId15"/>
    <p:sldId id="479" r:id="rId16"/>
    <p:sldId id="480" r:id="rId17"/>
    <p:sldId id="482" r:id="rId18"/>
    <p:sldId id="292" r:id="rId19"/>
    <p:sldId id="484" r:id="rId20"/>
    <p:sldId id="485" r:id="rId21"/>
    <p:sldId id="486" r:id="rId22"/>
    <p:sldId id="390" r:id="rId23"/>
    <p:sldId id="392" r:id="rId24"/>
    <p:sldId id="391" r:id="rId25"/>
    <p:sldId id="393" r:id="rId26"/>
    <p:sldId id="489" r:id="rId27"/>
    <p:sldId id="490" r:id="rId28"/>
    <p:sldId id="488" r:id="rId29"/>
    <p:sldId id="259" r:id="rId30"/>
    <p:sldId id="359" r:id="rId31"/>
    <p:sldId id="414" r:id="rId32"/>
    <p:sldId id="415" r:id="rId33"/>
    <p:sldId id="417" r:id="rId34"/>
    <p:sldId id="416" r:id="rId35"/>
    <p:sldId id="428" r:id="rId36"/>
    <p:sldId id="429" r:id="rId37"/>
    <p:sldId id="418" r:id="rId38"/>
    <p:sldId id="423" r:id="rId39"/>
    <p:sldId id="430" r:id="rId40"/>
    <p:sldId id="420" r:id="rId41"/>
    <p:sldId id="421" r:id="rId42"/>
    <p:sldId id="431" r:id="rId43"/>
    <p:sldId id="432" r:id="rId44"/>
    <p:sldId id="422" r:id="rId45"/>
    <p:sldId id="419" r:id="rId46"/>
    <p:sldId id="433" r:id="rId47"/>
    <p:sldId id="434" r:id="rId48"/>
    <p:sldId id="436" r:id="rId49"/>
    <p:sldId id="424" r:id="rId50"/>
    <p:sldId id="439" r:id="rId51"/>
    <p:sldId id="441" r:id="rId52"/>
    <p:sldId id="438" r:id="rId53"/>
    <p:sldId id="425" r:id="rId54"/>
    <p:sldId id="426" r:id="rId55"/>
    <p:sldId id="427" r:id="rId56"/>
    <p:sldId id="440" r:id="rId57"/>
    <p:sldId id="403" r:id="rId58"/>
    <p:sldId id="487" r:id="rId59"/>
    <p:sldId id="398" r:id="rId60"/>
    <p:sldId id="399" r:id="rId61"/>
    <p:sldId id="470" r:id="rId62"/>
    <p:sldId id="471" r:id="rId63"/>
    <p:sldId id="364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71" autoAdjust="0"/>
    <p:restoredTop sz="97432" autoAdjust="0"/>
  </p:normalViewPr>
  <p:slideViewPr>
    <p:cSldViewPr snapToGrid="0">
      <p:cViewPr varScale="1">
        <p:scale>
          <a:sx n="116" d="100"/>
          <a:sy n="116" d="100"/>
        </p:scale>
        <p:origin x="-49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22F54-7280-4A22-A8B4-765A2C1D2F30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8A0BB-8A09-4295-8E07-F0847E313A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7937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8A0BB-8A09-4295-8E07-F0847E313AE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7275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8A0BB-8A09-4295-8E07-F0847E313AEC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0253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8A0BB-8A09-4295-8E07-F0847E313AEC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5705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8A0BB-8A09-4295-8E07-F0847E313AEC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9337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8A0BB-8A09-4295-8E07-F0847E313AEC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8330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8A0BB-8A09-4295-8E07-F0847E313AEC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5432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D62C3-C3A1-4373-A99A-7ABFBA781FB7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8424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D62C3-C3A1-4373-A99A-7ABFBA781FB7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0917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8A0BB-8A09-4295-8E07-F0847E313AE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1437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8A0BB-8A09-4295-8E07-F0847E313AE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2543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8A0BB-8A09-4295-8E07-F0847E313AE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2118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D62C3-C3A1-4373-A99A-7ABFBA781FB7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2215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8A0BB-8A09-4295-8E07-F0847E313AEC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228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8A0BB-8A09-4295-8E07-F0847E313AEC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587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8A0BB-8A09-4295-8E07-F0847E313AEC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9973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8A0BB-8A09-4295-8E07-F0847E313AEC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4890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03825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6258335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803917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78840794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0258426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8123584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2338098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37585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55519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709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8766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744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6011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269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8505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8347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37404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1CF1133-3259-4C45-BABA-5B62D9C6F78D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480246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6110" y="2978797"/>
            <a:ext cx="10731792" cy="274189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Клиническое применение ОФЭКТ-КТ в эндокринологии</a:t>
            </a: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11760" y="4234248"/>
            <a:ext cx="4462409" cy="2125362"/>
          </a:xfrm>
        </p:spPr>
        <p:txBody>
          <a:bodyPr numCol="1">
            <a:noAutofit/>
          </a:bodyPr>
          <a:lstStyle/>
          <a:p>
            <a:pPr algn="l" defTabSz="457200"/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5" descr="abit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5" y="290304"/>
            <a:ext cx="8267699" cy="15516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09310" y="6243279"/>
            <a:ext cx="2616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2024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13947" y="4222077"/>
            <a:ext cx="50580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ассистент кафедры лучевой диагностики ИПО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Вязьмин Вадим Викторович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37650" y="1826595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657932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670" y="-107315"/>
            <a:ext cx="10040939" cy="814107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Сцинтиграфия щитовидной железы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15100" y="572711"/>
            <a:ext cx="560832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норме сцинтиграфическое изображение ЩЖ выглядит в виде “бабочки” размерами, близкими к ультразвуковым, локализуясь выше яремной вырезки, с правильным и непрерывным контуром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Распределение РФП равномерное, более интенсивное в середине каждой доли; у 10% пациентов выявляется добавочная пирамидальная доля ЩЖ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Также отмечается физиологическое накопление РФП в слюнных железах, различной интенсивности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7A792BF-C12C-4928-BFA7-6BB14DEAA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43" y="645832"/>
            <a:ext cx="5993946" cy="599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060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670" y="-107315"/>
            <a:ext cx="10040939" cy="814107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Сцинтиграфия щитовидной железы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77000" y="1871413"/>
            <a:ext cx="560832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endParaRPr lang="ru-RU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Функциональная автономия узла правой доли ЩЖ на фоне эндогенной супрессии окружающей тиреоидной ткани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6D393D6-F2EB-4FE1-AC41-A0BC63300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16" y="706792"/>
            <a:ext cx="6199784" cy="593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4342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670" y="-107315"/>
            <a:ext cx="10040939" cy="814107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Сцинтиграфия щитовидной железы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84546" y="1894272"/>
            <a:ext cx="598932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endParaRPr lang="ru-RU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Многоузловой токсический зоб (гиперфункционирующие узловые образования)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11A69DE-EEBE-4914-9C6F-E95215D0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27" y="545532"/>
            <a:ext cx="6122419" cy="613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1738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670" y="-107315"/>
            <a:ext cx="10040939" cy="814107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Сцинтиграфия щитовидной железы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84546" y="1894272"/>
            <a:ext cx="598932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endParaRPr lang="ru-RU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Гипофункционирующий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(“холодный”) узел левой доли ЩЖ, при сохраненной нормальной функции правой доли ЩЖ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24896F4-82F4-460F-8DBE-9DEA68D45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56" y="706792"/>
            <a:ext cx="5975948" cy="597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013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670" y="-107315"/>
            <a:ext cx="10040939" cy="814107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Сцинтиграфия щитовидной железы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84546" y="1534060"/>
            <a:ext cx="598932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endParaRPr lang="ru-RU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Болезнь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Грейвса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(диффузно-неоднородно повышенный захват РФП в обеих долях ЩЖ с пирамидальной долькой)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269B244-6443-41F5-9941-34B945D27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06" y="579060"/>
            <a:ext cx="6126540" cy="612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6855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670" y="-107315"/>
            <a:ext cx="10040939" cy="814107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Сцинтиграфия щитовидной железы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91226" y="2026502"/>
            <a:ext cx="598932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endParaRPr lang="ru-RU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Аутоиммунный тиреоидит (сниженный захват РФП в обеих долях ЩЖ)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6CD855E-ED2F-4301-AF28-A36AD75E4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05" y="684835"/>
            <a:ext cx="6215241" cy="591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5338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670" y="-107315"/>
            <a:ext cx="10040939" cy="814107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Сцинтиграфия щитовидной железы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66688" y="1750003"/>
            <a:ext cx="5772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endParaRPr lang="ru-RU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Аутоиммунный тиреоидит с псевдоузлами (неоднородное накопление РФП в ЩЖ, с участками повышенной и сниженной аккумуляции РФП, при отсутствии узловых образований по данным УЗИ)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493A2B7-17D2-49C4-B65B-2CA92213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68" y="706792"/>
            <a:ext cx="5989320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0846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670" y="-107315"/>
            <a:ext cx="10040939" cy="814107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Сцинтиграфия щитовидной железы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2305615"/>
            <a:ext cx="5772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endParaRPr lang="ru-RU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Деструктивный тиреоидит (ЩЖ не визуализируется)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666B39E-E02F-4B1C-864F-D95097512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08" y="630591"/>
            <a:ext cx="5772912" cy="605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6551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80336"/>
            <a:ext cx="10515600" cy="1054920"/>
          </a:xfrm>
        </p:spPr>
        <p:txBody>
          <a:bodyPr>
            <a:normAutofit fontScale="90000"/>
          </a:bodyPr>
          <a:lstStyle/>
          <a:p>
            <a:pPr indent="355600" algn="ctr">
              <a:lnSpc>
                <a:spcPct val="150000"/>
              </a:lnSpc>
              <a:defRPr/>
            </a:pPr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Сцинтиграфия щитовидной железы</a:t>
            </a:r>
            <a:endParaRPr lang="ru-RU" sz="4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68" t="37320" r="51363" b="17257"/>
          <a:stretch/>
        </p:blipFill>
        <p:spPr bwMode="auto">
          <a:xfrm>
            <a:off x="178259" y="954982"/>
            <a:ext cx="6728683" cy="46889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7566883" y="954982"/>
            <a:ext cx="3998570" cy="494803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Состояние после оперативного лечения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Резидуальная тиреоидная ткань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Эктопически расположенная тиреоидная ткань</a:t>
            </a:r>
          </a:p>
        </p:txBody>
      </p:sp>
      <p:cxnSp>
        <p:nvCxnSpPr>
          <p:cNvPr id="25" name="Прямая со стрелкой 24"/>
          <p:cNvCxnSpPr>
            <a:cxnSpLocks/>
          </p:cNvCxnSpPr>
          <p:nvPr/>
        </p:nvCxnSpPr>
        <p:spPr>
          <a:xfrm flipH="1">
            <a:off x="3825240" y="3756660"/>
            <a:ext cx="3741644" cy="76200"/>
          </a:xfrm>
          <a:prstGeom prst="straightConnector1">
            <a:avLst/>
          </a:prstGeom>
          <a:ln w="25400">
            <a:solidFill>
              <a:srgbClr val="8E34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cxnSpLocks/>
          </p:cNvCxnSpPr>
          <p:nvPr/>
        </p:nvCxnSpPr>
        <p:spPr>
          <a:xfrm flipH="1" flipV="1">
            <a:off x="3451860" y="4526280"/>
            <a:ext cx="4191000" cy="541020"/>
          </a:xfrm>
          <a:prstGeom prst="straightConnector1">
            <a:avLst/>
          </a:prstGeom>
          <a:ln w="25400">
            <a:solidFill>
              <a:srgbClr val="8E34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67614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530" y="-85833"/>
            <a:ext cx="10040939" cy="814107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Злокачественность узлов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29300" y="553015"/>
            <a:ext cx="629412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«Горячие» узлы злокачественной природы встречаются достаточно редко (до 2,7%). В соответствии с последними рекомендациями Американской тиреоидологической ассоциации, при обнаружении гиперфункционирующих узлов ТАБ с цитологической оценкой не требуется, так как такие узлы крайне редко бывают злокачественными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«Холодные» узлы куда более подозрительны в отношении злокачественной природы, чем «горячие». Частота рака ЩЖ в “холодных” узлах варьирует в различных источниках литературы, достигая 25% в некоторых клинических выборках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 данным литературы, в одном из наиболее крупных исследований из 5637 прооперированных пациентов с «холодными» узлами частота злокачественных новообразований составила 4,6%; несмотря на то что женщин в исследовании было существенно больше (n = 5028), чем мужчин (n = 609), частота рака была значимо ниже у пациентов женского пола с  «холодными» узлами (4,2%), чем у мужчин (8,2%)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CF2E18A-25F3-4433-8B27-FEB4057D3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26" y="659695"/>
            <a:ext cx="5555394" cy="598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7533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464" y="149465"/>
            <a:ext cx="10515600" cy="106686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476" y="926875"/>
            <a:ext cx="12022281" cy="5781660"/>
          </a:xfrm>
        </p:spPr>
        <p:txBody>
          <a:bodyPr>
            <a:normAutofit/>
          </a:bodyPr>
          <a:lstStyle/>
          <a:p>
            <a:pPr indent="0">
              <a:buNone/>
              <a:defRPr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Радионуклидная диагностика - </a:t>
            </a: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видов лучевой диагностики, основанный на внешней регистрации излучения, исходящего из органов и тканей после введения </a:t>
            </a:r>
            <a:r>
              <a:rPr lang="ru-RU" alt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радиофармацевтических</a:t>
            </a:r>
            <a:r>
              <a:rPr lang="en-US" alt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лекарственных препаратов (РФЛП) </a:t>
            </a: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 в организм пациента</a:t>
            </a:r>
            <a:r>
              <a:rPr lang="en-US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  <a:defRPr/>
            </a:pP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7513" y="4769091"/>
            <a:ext cx="2054288" cy="179750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E5B7189D-7C58-40F5-A72C-8189F575E625}"/>
              </a:ext>
            </a:extLst>
          </p:cNvPr>
          <p:cNvSpPr txBox="1">
            <a:spLocks/>
          </p:cNvSpPr>
          <p:nvPr/>
        </p:nvSpPr>
        <p:spPr>
          <a:xfrm>
            <a:off x="705317" y="149464"/>
            <a:ext cx="9404723" cy="12510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72861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530" y="-85833"/>
            <a:ext cx="10040939" cy="814107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Злокачественность узлов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64874" y="636834"/>
            <a:ext cx="610362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Существуют радионуклидные методики подтверждения злокачественности «холодных» узлов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 наличии «холодного» узла при рутинной сцинтиграфии с 99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mTc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натрием-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пертехнетатом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можно ввести «туморотропный» РФЛП – 99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mTc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MIBI (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РФ название технетрил).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 накоплении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Технетрила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«холодном» узле повышен риск злокачественности узла. По данным литературы метод обладает высокой чувствительностью – 85%, но специфичность всего 46%.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6ABE097-8C38-4360-8CC1-477AE4225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12" y="728274"/>
            <a:ext cx="5752570" cy="27845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67DEC8E-9293-4620-A554-9B10F0C16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36" y="3793807"/>
            <a:ext cx="5758146" cy="28889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7C72D37-1344-4ACD-A5DB-3351287EC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615"/>
          <a:stretch/>
        </p:blipFill>
        <p:spPr>
          <a:xfrm>
            <a:off x="206728" y="6304985"/>
            <a:ext cx="5728654" cy="37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215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530" y="-85833"/>
            <a:ext cx="10040939" cy="814107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Злокачественность узлов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0000" y="1170234"/>
            <a:ext cx="821277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ПЭТ у пациентки с морфологически верифицированным раком левой молочной железы, проведенный с целью оценки распространенности опухолевого процесса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Определяется патологическая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гиперфиксация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РФЛП в опухоли левой молочной железы и в правой доле щитовидной железы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 морфологическом исследовании был выявлен папиллярный рак щитовидной железы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 данным литературы метод обладает высокой чувствительностью – 95%, но специфичность всего 48%.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C8C8492-A063-4900-AFFA-4F3FF8848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34" y="636834"/>
            <a:ext cx="3377706" cy="60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0500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304" y="82296"/>
            <a:ext cx="10418064" cy="1042099"/>
          </a:xfrm>
        </p:spPr>
        <p:txBody>
          <a:bodyPr>
            <a:norm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случай №1.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Пациентка П., без ПВО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2" r="51512"/>
          <a:stretch/>
        </p:blipFill>
        <p:spPr>
          <a:xfrm>
            <a:off x="370967" y="1037526"/>
            <a:ext cx="3625288" cy="5623877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54" t="1544" r="12660" b="529"/>
          <a:stretch/>
        </p:blipFill>
        <p:spPr>
          <a:xfrm>
            <a:off x="4861376" y="950655"/>
            <a:ext cx="1749919" cy="5623877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190" t="16554" r="10595" b="45795"/>
          <a:stretch/>
        </p:blipFill>
        <p:spPr>
          <a:xfrm>
            <a:off x="7317558" y="1332271"/>
            <a:ext cx="4085010" cy="486064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23705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13" t="33449" r="40187" b="39563"/>
          <a:stretch/>
        </p:blipFill>
        <p:spPr>
          <a:xfrm>
            <a:off x="204817" y="1063230"/>
            <a:ext cx="3864236" cy="4237230"/>
          </a:xfrm>
        </p:spPr>
      </p:pic>
      <p:pic>
        <p:nvPicPr>
          <p:cNvPr id="6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79" t="44109" r="28863" b="25579"/>
          <a:stretch/>
        </p:blipFill>
        <p:spPr>
          <a:xfrm>
            <a:off x="4233672" y="256032"/>
            <a:ext cx="4968280" cy="3538728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57" t="13825" r="27314" b="23686"/>
          <a:stretch/>
        </p:blipFill>
        <p:spPr>
          <a:xfrm>
            <a:off x="8615192" y="2487169"/>
            <a:ext cx="3319272" cy="394106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4421717" y="4095833"/>
            <a:ext cx="40410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Объемное образование левой доли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щитовидной железы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гетерогенной  структуры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3132" y="5489423"/>
            <a:ext cx="4198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Холодный» узел в левой доле Щ.Ж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74103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2" r="50056"/>
          <a:stretch/>
        </p:blipFill>
        <p:spPr>
          <a:xfrm>
            <a:off x="745871" y="1020860"/>
            <a:ext cx="3725545" cy="5638077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51" t="6822" r="31728" b="17862"/>
          <a:stretch/>
        </p:blipFill>
        <p:spPr>
          <a:xfrm>
            <a:off x="6793409" y="1149313"/>
            <a:ext cx="3669383" cy="4737113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6413765" y="6089904"/>
            <a:ext cx="4633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Резидуальная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ткань щитовидной железы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9184" y="114839"/>
            <a:ext cx="10133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Контрольное исследование после оперативного лечения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тиреиодэктомии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ТПФ на уровне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Th4-Th8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3392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3" t="1754" r="23828" b="740"/>
          <a:stretch/>
        </p:blipFill>
        <p:spPr>
          <a:xfrm>
            <a:off x="576071" y="381537"/>
            <a:ext cx="3686194" cy="6174710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46" t="38505" r="31172" b="35858"/>
          <a:stretch/>
        </p:blipFill>
        <p:spPr>
          <a:xfrm>
            <a:off x="4965189" y="381537"/>
            <a:ext cx="3877057" cy="3032060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12" t="29939" r="16000" b="30687"/>
          <a:stretch/>
        </p:blipFill>
        <p:spPr>
          <a:xfrm>
            <a:off x="6638542" y="3550757"/>
            <a:ext cx="5052086" cy="300549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445902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0530"/>
          </a:xfrm>
        </p:spPr>
        <p:txBody>
          <a:bodyPr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случай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№2.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Пациентка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Н., рак щитовидной железы, состояние после тиреоидэктомии</a:t>
            </a:r>
            <a:endParaRPr lang="ru-RU" sz="3200" dirty="0"/>
          </a:p>
        </p:txBody>
      </p:sp>
      <p:pic>
        <p:nvPicPr>
          <p:cNvPr id="5" name="Содержимое 4" descr="111_1.NM.1000.0001.2024.02.13.08.44.47.745857.385380444.JPE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793" t="7097" r="15229" b="4890"/>
          <a:stretch>
            <a:fillRect/>
          </a:stretch>
        </p:blipFill>
        <p:spPr>
          <a:xfrm>
            <a:off x="2924432" y="1079155"/>
            <a:ext cx="5675871" cy="566633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0530"/>
          </a:xfrm>
        </p:spPr>
        <p:txBody>
          <a:bodyPr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случай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№2.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Пациентка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Н., рак щитовидной железы, состояние после тиреоидэктомии</a:t>
            </a:r>
            <a:endParaRPr lang="ru-RU" sz="3200" dirty="0"/>
          </a:p>
        </p:txBody>
      </p:sp>
      <p:pic>
        <p:nvPicPr>
          <p:cNvPr id="6" name="Содержимое 5" descr="NIKITINA_G_V.CT.CHEST.0005.0001.2024.02.13.08.46.40.632591.320777218.JPE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8199" r="15375"/>
          <a:stretch>
            <a:fillRect/>
          </a:stretch>
        </p:blipFill>
        <p:spPr>
          <a:xfrm>
            <a:off x="107092" y="1051460"/>
            <a:ext cx="4308389" cy="5637317"/>
          </a:xfrm>
        </p:spPr>
      </p:pic>
      <p:pic>
        <p:nvPicPr>
          <p:cNvPr id="7" name="Рисунок 6" descr="NIKITINA_G_V.CT.CHEST.0005.0003.2024.02.13.08.46.26.817379.320839946.JPEG"/>
          <p:cNvPicPr>
            <a:picLocks noChangeAspect="1"/>
          </p:cNvPicPr>
          <p:nvPr/>
        </p:nvPicPr>
        <p:blipFill>
          <a:blip r:embed="rId3"/>
          <a:srcRect t="20300" b="19520"/>
          <a:stretch>
            <a:fillRect/>
          </a:stretch>
        </p:blipFill>
        <p:spPr>
          <a:xfrm>
            <a:off x="4487562" y="1507523"/>
            <a:ext cx="7597189" cy="457200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7187" y="50023"/>
            <a:ext cx="9704614" cy="132556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7460" y="919069"/>
            <a:ext cx="113690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Сцинтиграфия является единственным способом визуализации функциональной активности ЩЖ и используется для дифференциальной диагностики причин тиреотоксикоза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Возможности сцинтиграфии в оценке злокачественности узлов щитовидной железы ограничены, тем не менее, вероятность злокачественности «холодных» узлов, гораздо выше, чем «горячих»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Клинические рекомендации к проведению сцинтиграфии противоречивы. Американская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тиреоидологическая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ассоциация предлагает проведение процедуры только в случае “низкого или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низконормального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ТТГ”. В то же время Американская ассоциация эндокринологов и Европейская ассоциация эндокринологов рекомендуют рассмотреть возможность выполнения сцинтиграфии для исключения гиперфункции (функциональной автономии) узловых образований ЩЖ даже при нормальном ТТГ у пациентов в йододефицитных регионах. В Германии, например, сцинтиграфия ЩЖ часто выполняется у пациентов, имеющих узлы более 10 мм независимо от уровня ТТГ</a:t>
            </a:r>
          </a:p>
        </p:txBody>
      </p:sp>
    </p:spTree>
    <p:extLst>
      <p:ext uri="{BB962C8B-B14F-4D97-AF65-F5344CB8AC3E}">
        <p14:creationId xmlns:p14="http://schemas.microsoft.com/office/powerpoint/2010/main" xmlns="" val="3371393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464" y="473315"/>
            <a:ext cx="10515600" cy="106686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Часть 2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4377" y="1381124"/>
            <a:ext cx="11915774" cy="4313923"/>
          </a:xfrm>
        </p:spPr>
        <p:txBody>
          <a:bodyPr>
            <a:normAutofit/>
          </a:bodyPr>
          <a:lstStyle/>
          <a:p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Представить современные данные о возможностях лучевой диагностики околощитовидных желез</a:t>
            </a:r>
          </a:p>
          <a:p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1468324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157882" y="290738"/>
            <a:ext cx="11108832" cy="5729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принцип радионуклидной диагностики  </a:t>
            </a:r>
          </a:p>
          <a:p>
            <a:pPr marL="0" indent="0">
              <a:buNone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на избирательном депонировании РФЛП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определённых морфологических структурах и/или отражении динамики протекающих в органе физиологических или биохимических процессов. 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519828" y="2338195"/>
            <a:ext cx="1291172" cy="4135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5" r="26840"/>
          <a:stretch/>
        </p:blipFill>
        <p:spPr bwMode="auto">
          <a:xfrm>
            <a:off x="334852" y="3717929"/>
            <a:ext cx="4492252" cy="250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73" t="35909" r="25598" b="16768"/>
          <a:stretch/>
        </p:blipFill>
        <p:spPr bwMode="auto">
          <a:xfrm>
            <a:off x="5024784" y="3685043"/>
            <a:ext cx="5067896" cy="257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5027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82067"/>
            <a:ext cx="1190625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Первичный гиперпаратиреоз (ПГПТ) – заболевание эндокринной системы, обусловленное избыточной секрецией паратиреоидного гормона (ПТГ), при верхненормальном или повышенном уровне кальция крови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Причина гиперсекреции ПТГ – солитарная аденома околощитовидной железы (85%), гиперплазия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множественные аденомы (15%), карцинома околощитовидной железы (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&lt;1%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Постановка диагноза ПГПТ – по данным паратиреоидного гормона и кальция крови!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Лучевая диагностика околощитовидных желез (ОЩЖ) – для планирования хирургического лечения!</a:t>
            </a:r>
          </a:p>
        </p:txBody>
      </p:sp>
    </p:spTree>
    <p:extLst>
      <p:ext uri="{BB962C8B-B14F-4D97-AF65-F5344CB8AC3E}">
        <p14:creationId xmlns:p14="http://schemas.microsoft.com/office/powerpoint/2010/main" xmlns="" val="4070518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344" y="9495"/>
            <a:ext cx="10515600" cy="106686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Ультразвуковое исследование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274" y="542925"/>
            <a:ext cx="11277601" cy="60388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u="sng" dirty="0">
                <a:latin typeface="Times New Roman" pitchFamily="18" charset="0"/>
                <a:cs typeface="Times New Roman" pitchFamily="18" charset="0"/>
              </a:rPr>
              <a:t>Преимущества: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распространенность, доступность, отсутствие лучевой нагрузки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u="sng" dirty="0">
                <a:latin typeface="Times New Roman" pitchFamily="18" charset="0"/>
                <a:cs typeface="Times New Roman" pitchFamily="18" charset="0"/>
              </a:rPr>
              <a:t>Недостатки: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«слепые» зоны – трахеопищеводная борозда, средостение, ограничение эффективности при множественном поражении ОЩЖ или сопутствующем многоузловом зобе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u="sng" dirty="0">
                <a:latin typeface="Times New Roman" pitchFamily="18" charset="0"/>
                <a:cs typeface="Times New Roman" pitchFamily="18" charset="0"/>
              </a:rPr>
              <a:t>Эффективность: </a:t>
            </a: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чувствительность 42-91 %</a:t>
            </a: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специфичность 50-96 %</a:t>
            </a: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точность 56-98 %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476301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164" y="164055"/>
            <a:ext cx="10040939" cy="814107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УЗИ околощитовидных желез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448" t="19251" r="21624" b="13633"/>
          <a:stretch/>
        </p:blipFill>
        <p:spPr>
          <a:xfrm>
            <a:off x="104776" y="1114425"/>
            <a:ext cx="7562116" cy="50051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85164" y="1114425"/>
            <a:ext cx="452113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Признаки аденомы ОЩЖ –  гипоэхогенное (реже изоэхогенное) и гиперваскулярное образование при цветовом доплеровском картировании вокруг капсулы и в центре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Округлая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овальная форма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Структура гомогенная или неоднородная за счет жировых, кальцинированных включений, кровоизлияний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Косвенные признаки карциномы околощитовидной железы: размер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&gt; 3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см, неровные контуры образования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4249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3840" y="85665"/>
            <a:ext cx="12435839" cy="106686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Сцинтиграфия и однофотонная эмиссионная компьютерная томография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402" y="834955"/>
            <a:ext cx="11826910" cy="59055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Преимущества: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высокая информативность для эктопированных ОЩЖ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Недостатки: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длительность исследования (от 1 до 3 часов), ограничение эффективности при сопутствующем многоузловом зобе, при множественном поражении ОЩЖ</a:t>
            </a:r>
          </a:p>
          <a:p>
            <a:pPr marL="0" indent="0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Эффективность: 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чувствительность 54-89 %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специфичность 87-90 %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точность 83-94 %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29123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670" y="-107315"/>
            <a:ext cx="10040939" cy="814107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Сцинтиграфия околощитовидных желез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39940" y="1155065"/>
            <a:ext cx="505206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Два способа визуализации: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одноизотопный и двухизотопный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Очаг гиперфиксации радиофармпрепарата, сохраняющийся при отсроченном сканировании на фоне вымывания препарата из ткани щитовидной железы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Очаг гиперфиксации радиофармпрепарата, появляющийся при введении второго изотопа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833" t="10000" r="67750" b="8222"/>
          <a:stretch/>
        </p:blipFill>
        <p:spPr>
          <a:xfrm>
            <a:off x="74942" y="706792"/>
            <a:ext cx="6925298" cy="595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2387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0387" y="0"/>
            <a:ext cx="12272387" cy="140053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Сцинтиграфия околощитовидных желез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634"/>
          <a:stretch/>
        </p:blipFill>
        <p:spPr>
          <a:xfrm>
            <a:off x="203689" y="700265"/>
            <a:ext cx="6719625" cy="607145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376" b="40428"/>
          <a:stretch/>
        </p:blipFill>
        <p:spPr>
          <a:xfrm>
            <a:off x="7071420" y="1400530"/>
            <a:ext cx="4972473" cy="42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52279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0530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Сцинтиграфия околощитовидных желез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35" y="827261"/>
            <a:ext cx="11973151" cy="5844844"/>
          </a:xfrm>
        </p:spPr>
      </p:pic>
    </p:spTree>
    <p:extLst>
      <p:ext uri="{BB962C8B-B14F-4D97-AF65-F5344CB8AC3E}">
        <p14:creationId xmlns:p14="http://schemas.microsoft.com/office/powerpoint/2010/main" xmlns="" val="36257637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7181" y="0"/>
            <a:ext cx="12299181" cy="140053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ОФЭКТ-КТ околощитовидных желез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57" t="16701" r="59930" b="37291"/>
          <a:stretch/>
        </p:blipFill>
        <p:spPr>
          <a:xfrm>
            <a:off x="132080" y="782320"/>
            <a:ext cx="6136640" cy="59576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80480" y="1102578"/>
            <a:ext cx="5628640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Точная анатомическая локализация, возможность визуализировать образования с низкой метаболической активностью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Гиподенсивное образование (особенно на фоне ткани щитовидной железы), округлой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вытянутой формы, с четкими ровными контурами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778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053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Эктопированные околощитовидные железы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574" t="16850" r="40316" b="43795"/>
          <a:stretch/>
        </p:blipFill>
        <p:spPr>
          <a:xfrm>
            <a:off x="255639" y="891537"/>
            <a:ext cx="5758948" cy="5618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6500" t="56222" r="40333" b="6148"/>
          <a:stretch/>
        </p:blipFill>
        <p:spPr>
          <a:xfrm>
            <a:off x="6150888" y="891538"/>
            <a:ext cx="5907500" cy="56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8205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40053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Эктопированные околощитовидные железы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" t="63719" r="51369" b="866"/>
          <a:stretch/>
        </p:blipFill>
        <p:spPr>
          <a:xfrm>
            <a:off x="244324" y="929252"/>
            <a:ext cx="7626461" cy="5755041"/>
          </a:xfrm>
        </p:spPr>
      </p:pic>
      <p:sp>
        <p:nvSpPr>
          <p:cNvPr id="5" name="Прямоугольник 4"/>
          <p:cNvSpPr/>
          <p:nvPr/>
        </p:nvSpPr>
        <p:spPr>
          <a:xfrm>
            <a:off x="8199455" y="2329782"/>
            <a:ext cx="4124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Эктопированная аденома ОЩЖ в редком месте – около грушевидного синуса справа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9484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mer-brain-c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25699" y="189564"/>
            <a:ext cx="2670955" cy="3189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7" descr="homer-brain-func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403" y="195830"/>
            <a:ext cx="2270852" cy="3099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3548" y="3629390"/>
            <a:ext cx="1825781" cy="1269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66000" y="4958646"/>
            <a:ext cx="16430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Рентгенография</a:t>
            </a:r>
          </a:p>
        </p:txBody>
      </p:sp>
      <p:pic>
        <p:nvPicPr>
          <p:cNvPr id="8" name="Picture 5" descr="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0627" y="3629389"/>
            <a:ext cx="1566943" cy="1269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907727" y="4984174"/>
            <a:ext cx="16430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КТ</a:t>
            </a:r>
          </a:p>
        </p:txBody>
      </p:sp>
      <p:pic>
        <p:nvPicPr>
          <p:cNvPr id="10" name="Picture 2" descr="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2678" y="3637475"/>
            <a:ext cx="1285305" cy="1285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479363" y="5008006"/>
            <a:ext cx="16430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МРТ</a:t>
            </a:r>
          </a:p>
        </p:txBody>
      </p:sp>
      <p:pic>
        <p:nvPicPr>
          <p:cNvPr id="12" name="Picture 5" descr="photo_titan_sta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1376" y="3643892"/>
            <a:ext cx="834112" cy="1223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916895" y="4997698"/>
            <a:ext cx="16430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УЗИ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8834204" y="5152075"/>
            <a:ext cx="21431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Радионуклидная диагностика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288747" y="6264581"/>
            <a:ext cx="16430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АНАТОМИЯ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9039928" y="6136197"/>
            <a:ext cx="17945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НАРУШЕНИЕ ФУНКЦИИ</a:t>
            </a:r>
          </a:p>
        </p:txBody>
      </p:sp>
      <p:sp>
        <p:nvSpPr>
          <p:cNvPr id="17" name="Левая фигурная скобка 16"/>
          <p:cNvSpPr/>
          <p:nvPr/>
        </p:nvSpPr>
        <p:spPr>
          <a:xfrm rot="16200000">
            <a:off x="3999253" y="3139104"/>
            <a:ext cx="357190" cy="5429288"/>
          </a:xfrm>
          <a:prstGeom prst="leftBrace">
            <a:avLst/>
          </a:prstGeom>
          <a:ln w="25400">
            <a:solidFill>
              <a:srgbClr val="CF79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Левая фигурная скобка 17"/>
          <p:cNvSpPr/>
          <p:nvPr/>
        </p:nvSpPr>
        <p:spPr>
          <a:xfrm rot="16200000">
            <a:off x="9766400" y="4765192"/>
            <a:ext cx="357190" cy="2143140"/>
          </a:xfrm>
          <a:prstGeom prst="leftBrace">
            <a:avLst/>
          </a:prstGeom>
          <a:ln w="25400">
            <a:solidFill>
              <a:srgbClr val="CF79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5307" y="3432047"/>
            <a:ext cx="2267627" cy="1695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7539729" y="737270"/>
            <a:ext cx="0" cy="5527311"/>
          </a:xfrm>
          <a:prstGeom prst="line">
            <a:avLst/>
          </a:prstGeom>
          <a:ln w="28575">
            <a:solidFill>
              <a:srgbClr val="8E3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279880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2560" y="0"/>
            <a:ext cx="12354560" cy="106686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томография с контрастированием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274" y="542925"/>
            <a:ext cx="11277601" cy="60388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u="sng" dirty="0">
                <a:latin typeface="Times New Roman" pitchFamily="18" charset="0"/>
                <a:cs typeface="Times New Roman" pitchFamily="18" charset="0"/>
              </a:rPr>
              <a:t>Преимущества: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информативность для эктопированных ОЩЖ, лучшие результаты при множественном поражении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u="sng" dirty="0">
                <a:latin typeface="Times New Roman" pitchFamily="18" charset="0"/>
                <a:cs typeface="Times New Roman" pitchFamily="18" charset="0"/>
              </a:rPr>
              <a:t>Недостатки: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относительно высокая лучевая нагрузка (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10-14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мЗв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u="sng" dirty="0">
                <a:latin typeface="Times New Roman" pitchFamily="18" charset="0"/>
                <a:cs typeface="Times New Roman" pitchFamily="18" charset="0"/>
              </a:rPr>
              <a:t>Эффективность: </a:t>
            </a: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чувствительность 64-93 %</a:t>
            </a: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специфичность 74-96 %</a:t>
            </a: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точность 88-95 %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4289968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4351" y="0"/>
            <a:ext cx="9404723" cy="140053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МСКТ околощитовидных желез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65440" y="405625"/>
            <a:ext cx="4226560" cy="823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Гиподенсивное образование в нативной фазе (особенно на фоне ткани щитовидной железы), округлой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вытянутой формы, с четкими ровными контурами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В артериальную фазу гиперваскулярное (практически сравнивается по плотности с тканью щитовидной железы)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Сброс контраста (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wash out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) в венозную и отсроченную фазы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7917" t="10889" r="9084" b="32667"/>
          <a:stretch/>
        </p:blipFill>
        <p:spPr>
          <a:xfrm>
            <a:off x="110225" y="700265"/>
            <a:ext cx="7855215" cy="605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95702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053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МСКТ околощитовидных желез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558" b="70950"/>
          <a:stretch/>
        </p:blipFill>
        <p:spPr>
          <a:xfrm>
            <a:off x="96520" y="838074"/>
            <a:ext cx="8397240" cy="5700536"/>
          </a:xfrm>
        </p:spPr>
      </p:pic>
      <p:sp>
        <p:nvSpPr>
          <p:cNvPr id="5" name="Прямоугольник 4"/>
          <p:cNvSpPr/>
          <p:nvPr/>
        </p:nvSpPr>
        <p:spPr>
          <a:xfrm>
            <a:off x="8493760" y="2238604"/>
            <a:ext cx="4053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Иногда может встречаться дополнительный признак образования ОЩЖ – симптом «питающего сосуда»</a:t>
            </a:r>
          </a:p>
        </p:txBody>
      </p:sp>
    </p:spTree>
    <p:extLst>
      <p:ext uri="{BB962C8B-B14F-4D97-AF65-F5344CB8AC3E}">
        <p14:creationId xmlns:p14="http://schemas.microsoft.com/office/powerpoint/2010/main" xmlns="" val="42666314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1600" y="0"/>
            <a:ext cx="12293599" cy="140053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МСКТ околощитовидных желез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629" b="42511"/>
          <a:stretch/>
        </p:blipFill>
        <p:spPr>
          <a:xfrm>
            <a:off x="102302" y="945714"/>
            <a:ext cx="9082337" cy="5384800"/>
          </a:xfrm>
        </p:spPr>
      </p:pic>
      <p:sp>
        <p:nvSpPr>
          <p:cNvPr id="5" name="Прямоугольник 4"/>
          <p:cNvSpPr/>
          <p:nvPr/>
        </p:nvSpPr>
        <p:spPr>
          <a:xfrm>
            <a:off x="9184641" y="2577515"/>
            <a:ext cx="30073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Узлы щитовидной железы могут имитировать интратиреоидные образования ОЩЖ</a:t>
            </a:r>
          </a:p>
        </p:txBody>
      </p:sp>
    </p:spTree>
    <p:extLst>
      <p:ext uri="{BB962C8B-B14F-4D97-AF65-F5344CB8AC3E}">
        <p14:creationId xmlns:p14="http://schemas.microsoft.com/office/powerpoint/2010/main" xmlns="" val="15187786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090400" cy="106686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Магнитно-резонансная томография с контрастированием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5754" y="360045"/>
            <a:ext cx="11277601" cy="60388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3200" b="1" u="sng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u="sng" dirty="0">
                <a:latin typeface="Times New Roman" pitchFamily="18" charset="0"/>
                <a:cs typeface="Times New Roman" pitchFamily="18" charset="0"/>
              </a:rPr>
              <a:t>Преимущества: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информативность для эктопированных ОЩЖ, лучшие результаты при множественном поражении, возможность проводить исследование беременным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u="sng" dirty="0">
                <a:latin typeface="Times New Roman" pitchFamily="18" charset="0"/>
                <a:cs typeface="Times New Roman" pitchFamily="18" charset="0"/>
              </a:rPr>
              <a:t>Недостатки: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длительность исследования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u="sng" dirty="0">
                <a:latin typeface="Times New Roman" pitchFamily="18" charset="0"/>
                <a:cs typeface="Times New Roman" pitchFamily="18" charset="0"/>
              </a:rPr>
              <a:t>Эффективность: </a:t>
            </a: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чувствительность 43-98 %</a:t>
            </a: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специфичность 75-97 %</a:t>
            </a: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точность 84-96 %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8530083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64160" y="0"/>
            <a:ext cx="12456160" cy="971550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МРТ околощитовидных желез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58298" y="1532933"/>
            <a:ext cx="399060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Гиперинтенсивный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сигнал на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T2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-ВИ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Сигнал низкой или промежуточной интенсивности на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1-ВИ, с усилением сигнала при контрастировании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635" t="59810" r="839" b="585"/>
          <a:stretch/>
        </p:blipFill>
        <p:spPr>
          <a:xfrm>
            <a:off x="572758" y="809453"/>
            <a:ext cx="6742442" cy="5865972"/>
          </a:xfrm>
        </p:spPr>
      </p:pic>
    </p:spTree>
    <p:extLst>
      <p:ext uri="{BB962C8B-B14F-4D97-AF65-F5344CB8AC3E}">
        <p14:creationId xmlns:p14="http://schemas.microsoft.com/office/powerpoint/2010/main" xmlns="" val="2430468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1760" y="-106082"/>
            <a:ext cx="12303760" cy="857922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Сопоставление МРТ, УЗИ и </a:t>
            </a:r>
            <a:r>
              <a:rPr lang="ru-RU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сцинтиграфии</a:t>
            </a:r>
            <a:endParaRPr lang="ru-RU" dirty="0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58" t="49344" r="46934" b="20606"/>
          <a:stretch/>
        </p:blipFill>
        <p:spPr>
          <a:xfrm>
            <a:off x="219328" y="613537"/>
            <a:ext cx="7738968" cy="59781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25768" y="751840"/>
            <a:ext cx="389876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B1,B2 –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гиперинтенсивный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сигнал на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T2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-ВИ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B3, B4 –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усиление интенсивности сигнала на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-постконтрастных изображениях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B5 –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очаг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гиперфиксации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РФП на отстроченной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сцинтиграфии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B6 –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гипоэхогенное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образование с наличием кровотока при ЦДК</a:t>
            </a:r>
          </a:p>
        </p:txBody>
      </p:sp>
    </p:spTree>
    <p:extLst>
      <p:ext uri="{BB962C8B-B14F-4D97-AF65-F5344CB8AC3E}">
        <p14:creationId xmlns:p14="http://schemas.microsoft.com/office/powerpoint/2010/main" xmlns="" val="3739961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72" y="0"/>
            <a:ext cx="12017828" cy="1400530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Сопоставление МРТ, УЗИ и </a:t>
            </a:r>
            <a:r>
              <a:rPr lang="ru-RU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сцинтиграфии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4" t="55242" r="41047" b="24616"/>
          <a:stretch/>
        </p:blipFill>
        <p:spPr>
          <a:xfrm>
            <a:off x="275134" y="773721"/>
            <a:ext cx="7301324" cy="5888336"/>
          </a:xfrm>
        </p:spPr>
      </p:pic>
      <p:sp>
        <p:nvSpPr>
          <p:cNvPr id="3" name="Прямоугольник 2"/>
          <p:cNvSpPr/>
          <p:nvPr/>
        </p:nvSpPr>
        <p:spPr>
          <a:xfrm>
            <a:off x="7677420" y="700265"/>
            <a:ext cx="419973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C1,C2,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С3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гиперинтенсивный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сигнал на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T2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-ВИ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4 –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интенсивность сигнала на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-постконтрастных изображениях сравнялась с интенсивностью сигнала от щитовидной железы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5 –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гипоэхогенное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образование с наличием кровотока при ЦДК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6, C7 –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очаг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гиперфиксации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РФП сохраняющийся на отсроченной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сцинтиграфии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79525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72" y="0"/>
            <a:ext cx="12017828" cy="1400530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Сопоставление МРТ, УЗИ и </a:t>
            </a:r>
            <a:r>
              <a:rPr lang="ru-RU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сцинтиграфии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5" t="76184" r="41310" b="452"/>
          <a:stretch/>
        </p:blipFill>
        <p:spPr>
          <a:xfrm>
            <a:off x="317823" y="823964"/>
            <a:ext cx="7248586" cy="5764635"/>
          </a:xfrm>
        </p:spPr>
      </p:pic>
      <p:sp>
        <p:nvSpPr>
          <p:cNvPr id="3" name="Прямоугольник 2"/>
          <p:cNvSpPr/>
          <p:nvPr/>
        </p:nvSpPr>
        <p:spPr>
          <a:xfrm>
            <a:off x="7710060" y="890125"/>
            <a:ext cx="431781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D1,D2 –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изоинтенсивный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сигнал на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T2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-ВИ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D3 –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интенсивность сигнала на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-постконтрастных изображениях умеренно гиперинтенсивна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D4 –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интенсивность сигнала на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-постконтрастных изображениях сравнялась с интенсивностью сигнала от щитовидной железы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D5 –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гипоэхогенное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образование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D6 –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очаг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гиперфиксации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РФП на отсроченной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сцинтиграфии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22429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" y="-118782"/>
            <a:ext cx="12077700" cy="140053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Позитронно-эмиссионная томография в сочетании с МСКТ и МРТ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262" y="1357948"/>
            <a:ext cx="11915775" cy="5195251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Преимущества: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выявление образований ОЩЖ не диагностированных другими методами лучевой визуализации, диагностика костных и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или висцеральных осложнений ПГПТ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Недостатки: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низкая доступность и высокая стоимость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Эффективность (для ПЭТ-КТ): 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чувствительность 95 %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специфичность 97 %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точность 91 %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200172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99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радионуклидных исследований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676" y="809145"/>
            <a:ext cx="11972720" cy="5808743"/>
          </a:xfrm>
        </p:spPr>
        <p:txBody>
          <a:bodyPr>
            <a:normAutofit fontScale="92500" lnSpcReduction="10000"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Сцинтиграфия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(лат.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scintilla, spark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искра, вспышка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метод функциональной визуализации, заключающийся во введении в организм радиоактивных изотопов и получении двумерного изображения путём определения испускаемого ими излучения.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ОФЭКТ (однофотонная эмиссионная компьютерная томография)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диагностический метод создания томографических изображений распределения радионуклидов в органе, ткани, организме. Метод основан на регистрации только одного гамма-кванта (фотона).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ПЭТ (позитронная эмиссионная томография)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диагностический метод создания томографических изображений распределения радионуклидов в органе, ткани, организме. Метод основан на регистрации пары гамма-квантов, возникающих при аннигиляции позитронов с электронами. 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29692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3057"/>
            <a:ext cx="12192000" cy="140053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ПЭТ-КТ околощитовидных желез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35297" y="2172159"/>
            <a:ext cx="43911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Возможность дифференциальной диагностики узловых образований щитовидной железы и образований ОЩЖ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112" t="32121" r="25275" b="35782"/>
          <a:stretch/>
        </p:blipFill>
        <p:spPr>
          <a:xfrm>
            <a:off x="428263" y="718126"/>
            <a:ext cx="6769695" cy="5891018"/>
          </a:xfrm>
        </p:spPr>
      </p:pic>
    </p:spTree>
    <p:extLst>
      <p:ext uri="{BB962C8B-B14F-4D97-AF65-F5344CB8AC3E}">
        <p14:creationId xmlns:p14="http://schemas.microsoft.com/office/powerpoint/2010/main" xmlns="" val="6060185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3057"/>
            <a:ext cx="12192000" cy="140053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ПЭТ-КТ околощитовидных желез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020" t="65644" r="25235" b="1864"/>
          <a:stretch/>
        </p:blipFill>
        <p:spPr>
          <a:xfrm>
            <a:off x="292189" y="667208"/>
            <a:ext cx="6536873" cy="6055754"/>
          </a:xfrm>
        </p:spPr>
      </p:pic>
      <p:sp>
        <p:nvSpPr>
          <p:cNvPr id="3" name="Прямоугольник 2"/>
          <p:cNvSpPr/>
          <p:nvPr/>
        </p:nvSpPr>
        <p:spPr>
          <a:xfrm>
            <a:off x="7566409" y="2121096"/>
            <a:ext cx="40528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Возможность дифференциальной диагностики узловых образований щитовидной железы и образований ОЩЖ</a:t>
            </a:r>
          </a:p>
        </p:txBody>
      </p:sp>
    </p:spTree>
    <p:extLst>
      <p:ext uri="{BB962C8B-B14F-4D97-AF65-F5344CB8AC3E}">
        <p14:creationId xmlns:p14="http://schemas.microsoft.com/office/powerpoint/2010/main" xmlns="" val="11695712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3057"/>
            <a:ext cx="12192000" cy="140053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ПЭТ-КТ околощитовидных желез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020" r="25235" b="67897"/>
          <a:stretch/>
        </p:blipFill>
        <p:spPr>
          <a:xfrm>
            <a:off x="338488" y="597760"/>
            <a:ext cx="6594748" cy="6036101"/>
          </a:xfrm>
        </p:spPr>
      </p:pic>
      <p:sp>
        <p:nvSpPr>
          <p:cNvPr id="3" name="Прямоугольник 2"/>
          <p:cNvSpPr/>
          <p:nvPr/>
        </p:nvSpPr>
        <p:spPr>
          <a:xfrm>
            <a:off x="7566409" y="2121096"/>
            <a:ext cx="40528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Возможность дифференциальной диагностики узловых образований щитовидной железы и образований ОЩЖ</a:t>
            </a:r>
          </a:p>
        </p:txBody>
      </p:sp>
    </p:spTree>
    <p:extLst>
      <p:ext uri="{BB962C8B-B14F-4D97-AF65-F5344CB8AC3E}">
        <p14:creationId xmlns:p14="http://schemas.microsoft.com/office/powerpoint/2010/main" xmlns="" val="34984447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3057"/>
            <a:ext cx="12192000" cy="140053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ПЭТ-КТ околощитовидных желез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244" t="10619" r="50985" b="12956"/>
          <a:stretch/>
        </p:blipFill>
        <p:spPr>
          <a:xfrm>
            <a:off x="112394" y="904239"/>
            <a:ext cx="7406006" cy="58564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30794" y="2308966"/>
            <a:ext cx="4470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За одно исследование диагностировали образование околощитовидной железы и поражение костной системы</a:t>
            </a:r>
          </a:p>
        </p:txBody>
      </p:sp>
    </p:spTree>
    <p:extLst>
      <p:ext uri="{BB962C8B-B14F-4D97-AF65-F5344CB8AC3E}">
        <p14:creationId xmlns:p14="http://schemas.microsoft.com/office/powerpoint/2010/main" xmlns="" val="9532072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0530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ПЭТ-МРТ околощитовидных желез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5833" t="28222" r="34500" b="20963"/>
          <a:stretch/>
        </p:blipFill>
        <p:spPr>
          <a:xfrm>
            <a:off x="1643860" y="783443"/>
            <a:ext cx="8525073" cy="584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82493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172" y="0"/>
            <a:ext cx="12087827" cy="863600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ПЭТ-МРТ околощитовидных желез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856" t="22887" r="34155" b="18997"/>
          <a:stretch/>
        </p:blipFill>
        <p:spPr>
          <a:xfrm>
            <a:off x="1898757" y="760492"/>
            <a:ext cx="7958676" cy="590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71165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8739" y="0"/>
            <a:ext cx="12280739" cy="1400530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Интраоперационная ангиография околощитовидных желез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436" y="640751"/>
            <a:ext cx="5644252" cy="589067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772589" y="801525"/>
            <a:ext cx="5295481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Метод флуоресценции с применением красителя – индоцианин зеленый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Выявление степени функционирования ОЩЖ с помощью оценки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васкуляризации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Предотвращение постоперационного гипопаратиреоза, возможность аллотрансплантации ОЩЖ</a:t>
            </a:r>
          </a:p>
        </p:txBody>
      </p:sp>
    </p:spTree>
    <p:extLst>
      <p:ext uri="{BB962C8B-B14F-4D97-AF65-F5344CB8AC3E}">
        <p14:creationId xmlns:p14="http://schemas.microsoft.com/office/powerpoint/2010/main" xmlns="" val="9821134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SN3_1.CT.1001.0003.2018.11.22.12.08.49.171875.476373922.JPEG"/>
          <p:cNvPicPr>
            <a:picLocks noChangeAspect="1"/>
          </p:cNvPicPr>
          <p:nvPr/>
        </p:nvPicPr>
        <p:blipFill>
          <a:blip r:embed="rId3"/>
          <a:srcRect l="17333" t="26001" r="18742" b="25128"/>
          <a:stretch>
            <a:fillRect/>
          </a:stretch>
        </p:blipFill>
        <p:spPr>
          <a:xfrm>
            <a:off x="461919" y="1553667"/>
            <a:ext cx="4927407" cy="403911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5610152" y="4102244"/>
            <a:ext cx="62911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Участок литической деструкции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головке и шейке 8 ребра справа –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mts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610151" y="1553667"/>
            <a:ext cx="58378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Пациентка С., 32 года.</a:t>
            </a:r>
          </a:p>
          <a:p>
            <a:pPr lvl="0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Длительные боли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грудном отделе позвоночника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Прошла МСКТ ОГК в частном центре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DA3BA9D-175F-4B5F-9AAE-9A0B5D330E8C}"/>
              </a:ext>
            </a:extLst>
          </p:cNvPr>
          <p:cNvSpPr/>
          <p:nvPr/>
        </p:nvSpPr>
        <p:spPr>
          <a:xfrm>
            <a:off x="0" y="236197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случай №1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9694386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89A9A9-CF22-4DFA-BB04-613B6E17A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200" y="0"/>
            <a:ext cx="9404723" cy="1400530"/>
          </a:xfrm>
        </p:spPr>
        <p:txBody>
          <a:bodyPr/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случай №1</a:t>
            </a:r>
            <a:r>
              <a:rPr lang="ru-RU" sz="4400" dirty="0"/>
              <a:t/>
            </a:r>
            <a:br>
              <a:rPr lang="ru-RU" sz="4400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A5C531BD-5ED7-445A-B3CA-462B6BDEB0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35061" y="720834"/>
            <a:ext cx="4154996" cy="5732451"/>
          </a:xfrm>
          <a:prstGeom prst="rect">
            <a:avLst/>
          </a:prstGeom>
        </p:spPr>
      </p:pic>
      <p:pic>
        <p:nvPicPr>
          <p:cNvPr id="5" name="Объект 4" descr="BOM_1.NM.1000.0001.2019.05.24.08.10.05.890625.843975.JPEG">
            <a:extLst>
              <a:ext uri="{FF2B5EF4-FFF2-40B4-BE49-F238E27FC236}">
                <a16:creationId xmlns:a16="http://schemas.microsoft.com/office/drawing/2014/main" xmlns="" id="{E394F954-A559-4A4B-8D12-C42D42BF92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775" t="2332" r="50084"/>
          <a:stretch/>
        </p:blipFill>
        <p:spPr>
          <a:xfrm>
            <a:off x="1390859" y="785226"/>
            <a:ext cx="3560136" cy="560366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257D4BD-F631-4DB9-9395-2A8A167F8B73}"/>
              </a:ext>
            </a:extLst>
          </p:cNvPr>
          <p:cNvSpPr/>
          <p:nvPr/>
        </p:nvSpPr>
        <p:spPr>
          <a:xfrm>
            <a:off x="2758121" y="6415313"/>
            <a:ext cx="825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Норма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5D55F3A-342A-42FA-8456-3B77320D3CC8}"/>
              </a:ext>
            </a:extLst>
          </p:cNvPr>
          <p:cNvSpPr/>
          <p:nvPr/>
        </p:nvSpPr>
        <p:spPr>
          <a:xfrm>
            <a:off x="8199753" y="6430869"/>
            <a:ext cx="1227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Суперскан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233892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SSN1_1.CT.1001.0001.2018.11.22.12.07.30.312500.476373810.JPE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1186" r="27966"/>
          <a:stretch>
            <a:fillRect/>
          </a:stretch>
        </p:blipFill>
        <p:spPr>
          <a:xfrm>
            <a:off x="4593097" y="140016"/>
            <a:ext cx="3106472" cy="6619130"/>
          </a:xfrm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SSN4_1.CT.1001.0004.2018.11.22.12.09.43.656250.476373978.JPEG"/>
          <p:cNvPicPr>
            <a:picLocks noChangeAspect="1"/>
          </p:cNvPicPr>
          <p:nvPr/>
        </p:nvPicPr>
        <p:blipFill>
          <a:blip r:embed="rId3"/>
          <a:srcRect l="3814" t="5192" r="5801" b="21538"/>
          <a:stretch>
            <a:fillRect/>
          </a:stretch>
        </p:blipFill>
        <p:spPr>
          <a:xfrm>
            <a:off x="7841983" y="3297677"/>
            <a:ext cx="4200337" cy="346146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SSN2_1.CT.1001.0002.2018.11.22.12.08.02.703125.476373866.JPEG"/>
          <p:cNvPicPr>
            <a:picLocks noChangeAspect="1"/>
          </p:cNvPicPr>
          <p:nvPr/>
        </p:nvPicPr>
        <p:blipFill>
          <a:blip r:embed="rId4"/>
          <a:srcRect l="10437" t="35061" r="12563" b="19664"/>
          <a:stretch>
            <a:fillRect/>
          </a:stretch>
        </p:blipFill>
        <p:spPr>
          <a:xfrm>
            <a:off x="7866277" y="138176"/>
            <a:ext cx="4165853" cy="289392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SSN_1.CT.1001.0004.2019.05.24.08.33.56.265625.27173263.JPEG"/>
          <p:cNvPicPr>
            <a:picLocks noChangeAspect="1"/>
          </p:cNvPicPr>
          <p:nvPr/>
        </p:nvPicPr>
        <p:blipFill>
          <a:blip r:embed="rId5"/>
          <a:srcRect l="13451" t="4965" r="15201" b="34043"/>
          <a:stretch>
            <a:fillRect/>
          </a:stretch>
        </p:blipFill>
        <p:spPr>
          <a:xfrm>
            <a:off x="148282" y="1128409"/>
            <a:ext cx="4278108" cy="386188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84E5A3-8EB7-4039-9569-9BE49EB0F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941" y="0"/>
            <a:ext cx="12058239" cy="690734"/>
          </a:xfrm>
        </p:spPr>
        <p:txBody>
          <a:bodyPr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возможностей сцинтиграфии, ОФЭКТ и ПЭТ</a:t>
            </a:r>
            <a:endParaRPr lang="ru-RU" sz="36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989C536-94E7-4807-8744-7DA0608F1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364" y="690734"/>
            <a:ext cx="11441272" cy="55735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16C8FDC-DEE2-4B60-A6D5-E688ED0BC9EE}"/>
              </a:ext>
            </a:extLst>
          </p:cNvPr>
          <p:cNvSpPr/>
          <p:nvPr/>
        </p:nvSpPr>
        <p:spPr>
          <a:xfrm>
            <a:off x="673659" y="6264268"/>
            <a:ext cx="108446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72 лет, рак предстательной железы с метастазами в кости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1135771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SN6_1.CT.1001.0006.2018.11.22.12.11.14.500000.47637408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40" y="660161"/>
            <a:ext cx="4745995" cy="501159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5239265" y="314172"/>
            <a:ext cx="6724136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Объемное образование округлой формы  в области нижнего полюса левой щитовидной железы пониженной плотности, подозрительная на аденому левой нижней околощитовидной железы (ОЩЖ)</a:t>
            </a:r>
            <a:r>
              <a:rPr lang="ru-RU" sz="2200" dirty="0"/>
              <a:t>.</a:t>
            </a:r>
          </a:p>
          <a:p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Лабораторные результаты: паратиреоидный гормон (ПТГ): </a:t>
            </a:r>
            <a:r>
              <a:rPr lang="ru-RU" sz="2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2800.80 *</a:t>
            </a:r>
            <a:r>
              <a:rPr lang="ru-RU" sz="2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пг</a:t>
            </a:r>
            <a: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/мл (15.00 - 68.30)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Кальций общий: </a:t>
            </a:r>
          </a:p>
          <a:p>
            <a:r>
              <a:rPr lang="ru-RU" sz="2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2.97 *</a:t>
            </a:r>
            <a:r>
              <a:rPr lang="ru-RU" sz="2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ммоль</a:t>
            </a:r>
            <a: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/л (2.15 - 2.58)</a:t>
            </a:r>
          </a:p>
          <a:p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Селективная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паратиреоидэктомия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левой нижней ОЩЖ.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Паратиреоидный гормон (ПТГ) после операции – </a:t>
            </a:r>
            <a: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270 </a:t>
            </a:r>
            <a:r>
              <a:rPr lang="ru-RU" sz="2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пг</a:t>
            </a:r>
            <a: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/мл</a:t>
            </a:r>
          </a:p>
          <a:p>
            <a:pPr fontAlgn="t"/>
            <a:endParaRPr lang="ru-RU" sz="2200" b="1" dirty="0">
              <a:solidFill>
                <a:srgbClr val="F2F2F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sz="2200" b="1" dirty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Морфологическая картина аденомы околощитовидной железы. </a:t>
            </a:r>
            <a:endParaRPr lang="ru-RU" sz="2200" dirty="0">
              <a:latin typeface="Arial" panose="020B0604020202020204" pitchFamily="34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079" y="0"/>
            <a:ext cx="10404894" cy="948906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случай №2 </a:t>
            </a:r>
            <a:b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Пациент Ю., 66 лет.</a:t>
            </a:r>
          </a:p>
        </p:txBody>
      </p:sp>
      <p:pic>
        <p:nvPicPr>
          <p:cNvPr id="5" name="Рисунок 4" descr="IMG-0003-00001.jpg"/>
          <p:cNvPicPr>
            <a:picLocks noChangeAspect="1"/>
          </p:cNvPicPr>
          <p:nvPr/>
        </p:nvPicPr>
        <p:blipFill rotWithShape="1">
          <a:blip r:embed="rId2"/>
          <a:srcRect l="2785" t="2398" r="50197" b="2484"/>
          <a:stretch/>
        </p:blipFill>
        <p:spPr>
          <a:xfrm>
            <a:off x="7994822" y="250166"/>
            <a:ext cx="4082161" cy="627420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IMG-0015-00001.jpg"/>
          <p:cNvPicPr>
            <a:picLocks noChangeAspect="1"/>
          </p:cNvPicPr>
          <p:nvPr/>
        </p:nvPicPr>
        <p:blipFill>
          <a:blip r:embed="rId3"/>
          <a:srcRect l="16762" t="21685" r="5949" b="-156"/>
          <a:stretch>
            <a:fillRect/>
          </a:stretch>
        </p:blipFill>
        <p:spPr>
          <a:xfrm>
            <a:off x="115017" y="1492667"/>
            <a:ext cx="3260784" cy="52569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9233" y="1443496"/>
            <a:ext cx="423557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присланном материале фрагменты костной ткани с дистрофическими изменениями, истончением костных балок, различной степени зрелости, содержащие фибробласты и остеобласты, расширением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межбалочных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пространств за счет массивного разрастания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фиброгистиоцитарной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зрелой фиброзной ткани с формированием мелких полостей, заполненных кровью.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Признаков опухолевого роста, метастатического поражения в рамках исследуемого материала не определяется.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Заключение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Данная морфологическая картина возможна для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аневризмальной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кисты</a:t>
            </a:r>
            <a:r>
              <a:rPr lang="ru-RU" b="1" dirty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-0007-00001.jpg"/>
          <p:cNvPicPr>
            <a:picLocks noChangeAspect="1"/>
          </p:cNvPicPr>
          <p:nvPr/>
        </p:nvPicPr>
        <p:blipFill>
          <a:blip r:embed="rId2"/>
          <a:srcRect l="12661" t="2243" r="24439"/>
          <a:stretch>
            <a:fillRect/>
          </a:stretch>
        </p:blipFill>
        <p:spPr>
          <a:xfrm>
            <a:off x="207034" y="170579"/>
            <a:ext cx="2570672" cy="652352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IMG-0012-00001.jpg"/>
          <p:cNvPicPr>
            <a:picLocks noChangeAspect="1"/>
          </p:cNvPicPr>
          <p:nvPr/>
        </p:nvPicPr>
        <p:blipFill>
          <a:blip r:embed="rId3"/>
          <a:srcRect l="18750" t="28508" r="10672" b="24971"/>
          <a:stretch>
            <a:fillRect/>
          </a:stretch>
        </p:blipFill>
        <p:spPr>
          <a:xfrm>
            <a:off x="2855343" y="3571336"/>
            <a:ext cx="4803011" cy="316589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IMG-0010-00001.jpg"/>
          <p:cNvPicPr>
            <a:picLocks noChangeAspect="1"/>
          </p:cNvPicPr>
          <p:nvPr/>
        </p:nvPicPr>
        <p:blipFill>
          <a:blip r:embed="rId4"/>
          <a:srcRect l="34670" t="24617" r="30130" b="34169"/>
          <a:stretch>
            <a:fillRect/>
          </a:stretch>
        </p:blipFill>
        <p:spPr>
          <a:xfrm>
            <a:off x="3398807" y="129396"/>
            <a:ext cx="2725948" cy="319168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IMG-0019-00001.jpg"/>
          <p:cNvPicPr>
            <a:picLocks noChangeAspect="1"/>
          </p:cNvPicPr>
          <p:nvPr/>
        </p:nvPicPr>
        <p:blipFill>
          <a:blip r:embed="rId5"/>
          <a:srcRect l="45872" t="22642" r="21371"/>
          <a:stretch>
            <a:fillRect/>
          </a:stretch>
        </p:blipFill>
        <p:spPr>
          <a:xfrm>
            <a:off x="10222302" y="114297"/>
            <a:ext cx="1763815" cy="661430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Рисунок 14" descr="IMG-0013-00001.jpg"/>
          <p:cNvPicPr>
            <a:picLocks noChangeAspect="1"/>
          </p:cNvPicPr>
          <p:nvPr/>
        </p:nvPicPr>
        <p:blipFill>
          <a:blip r:embed="rId6"/>
          <a:srcRect l="14682" t="32223" r="10495" b="23378"/>
          <a:stretch>
            <a:fillRect/>
          </a:stretch>
        </p:blipFill>
        <p:spPr>
          <a:xfrm>
            <a:off x="6211020" y="1233575"/>
            <a:ext cx="4099644" cy="243265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8986" y="262400"/>
            <a:ext cx="9704614" cy="132556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6240" y="1166842"/>
            <a:ext cx="113690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Точная предоперационная визуализация околощитовидных желез является ключевым пунктом в успешном радикальном (хирургическом) лечении первичного гиперпаратиреоза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Сочетание ультразвуковой диагностики и сцинтиграфии (желательно дополненной ОФЭКТ-КТ) хорошо себя зарекомендовали и являются методами визуализации первой линии ОЩЖ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МСКТ и МРТ рекомендованы как методы второй линии визуализации, при неоднозначных результатах УЗИ и сцинтиграфии, множественном поражении, повторном оперативном вмешательстве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ПЭТ-КТ и ПЭТ-МРТ являются перспективными методами визуализации ОЩЖ, а также костных и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или висцеральных осложнений первичного гиперпаратиреоза.</a:t>
            </a:r>
          </a:p>
        </p:txBody>
      </p:sp>
    </p:spTree>
    <p:extLst>
      <p:ext uri="{BB962C8B-B14F-4D97-AF65-F5344CB8AC3E}">
        <p14:creationId xmlns:p14="http://schemas.microsoft.com/office/powerpoint/2010/main" xmlns="" val="3255080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464" y="473315"/>
            <a:ext cx="10515600" cy="106686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Часть 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4377" y="1381124"/>
            <a:ext cx="11915774" cy="4313923"/>
          </a:xfrm>
        </p:spPr>
        <p:txBody>
          <a:bodyPr>
            <a:normAutofit/>
          </a:bodyPr>
          <a:lstStyle/>
          <a:p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Представить современные данные о возможностях сцинтиграфии в дифференциальной диагностике узловой и диффузной патологии щитовидной железы (ЩЖ)</a:t>
            </a:r>
          </a:p>
          <a:p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231800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75" y="458956"/>
            <a:ext cx="1190625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u="sng" dirty="0">
                <a:latin typeface="Times New Roman" pitchFamily="18" charset="0"/>
                <a:cs typeface="Times New Roman" pitchFamily="18" charset="0"/>
              </a:rPr>
              <a:t>Оценка функции щитовидной железы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– по данным лабораторной диагностики (ТТГ, Т3, Т4,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Ат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-ТГ)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3200" u="sng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u="sng" dirty="0">
                <a:latin typeface="Times New Roman" pitchFamily="18" charset="0"/>
                <a:cs typeface="Times New Roman" pitchFamily="18" charset="0"/>
              </a:rPr>
              <a:t>Оценка структуры щитовидной железы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– по данным УЗИ, в том числе вероятность злокачественности узла(-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) по системе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TIRADS</a:t>
            </a:r>
            <a:endParaRPr lang="ru-RU" sz="3200" u="sng" dirty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u="sng" dirty="0">
                <a:latin typeface="Times New Roman" pitchFamily="18" charset="0"/>
                <a:cs typeface="Times New Roman" pitchFamily="18" charset="0"/>
              </a:rPr>
              <a:t>Сцинтиграфия ЩЖ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– метод функциональной визуализации на основе радиоактивных изотопов, дополняющий ультразвуковую, лабораторную и морфологическую диагностику заболеваний органа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0183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75" y="646331"/>
            <a:ext cx="1190625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Оценка размеров, положения, функциональной активности ЩЖ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Выявление аномалий развития ЩЖ (эктопия, дистопия, аберрантная ткань, агенезия)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Функциональный статус узловых образований, выявленных по данным УЗИ, определение дополнительных показаний к цитологическому исследованию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Оценка остаточной тиреоидной ткани после тиреоидэктомии перед радиойодтерапией (в отдельных случаях оценка распространенности и активности метастазов в лимфатических узлах шеи)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Моделирование терапевтического захвата РФП перед радиойодтерапией (у больных с ЩЖ небольших размеров)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Уточняющая диагностика функционального статуса ЩЖ (например, при отмене тиреостатиков перед проведением радиойодтерапии) 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C2EE437-1BBA-49A1-8321-947032D8909A}"/>
              </a:ext>
            </a:extLst>
          </p:cNvPr>
          <p:cNvSpPr/>
          <p:nvPr/>
        </p:nvSpPr>
        <p:spPr>
          <a:xfrm>
            <a:off x="142875" y="0"/>
            <a:ext cx="11906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сцинтиграфии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7383496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33084</TotalTime>
  <Words>1865</Words>
  <Application>Microsoft Office PowerPoint</Application>
  <PresentationFormat>Произвольный</PresentationFormat>
  <Paragraphs>380</Paragraphs>
  <Slides>63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Ион</vt:lpstr>
      <vt:lpstr>  Клиническое применение ОФЭКТ-КТ в эндокринологии  </vt:lpstr>
      <vt:lpstr> </vt:lpstr>
      <vt:lpstr>Слайд 3</vt:lpstr>
      <vt:lpstr>Слайд 4</vt:lpstr>
      <vt:lpstr>Виды радионуклидных исследований</vt:lpstr>
      <vt:lpstr>Сравнение возможностей сцинтиграфии, ОФЭКТ и ПЭТ</vt:lpstr>
      <vt:lpstr>Часть 1</vt:lpstr>
      <vt:lpstr>Слайд 8</vt:lpstr>
      <vt:lpstr>Слайд 9</vt:lpstr>
      <vt:lpstr>Сцинтиграфия щитовидной железы</vt:lpstr>
      <vt:lpstr>Сцинтиграфия щитовидной железы</vt:lpstr>
      <vt:lpstr>Сцинтиграфия щитовидной железы</vt:lpstr>
      <vt:lpstr>Сцинтиграфия щитовидной железы</vt:lpstr>
      <vt:lpstr>Сцинтиграфия щитовидной железы</vt:lpstr>
      <vt:lpstr>Сцинтиграфия щитовидной железы</vt:lpstr>
      <vt:lpstr>Сцинтиграфия щитовидной железы</vt:lpstr>
      <vt:lpstr>Сцинтиграфия щитовидной железы</vt:lpstr>
      <vt:lpstr>Сцинтиграфия щитовидной железы</vt:lpstr>
      <vt:lpstr>Злокачественность узлов</vt:lpstr>
      <vt:lpstr>Злокачественность узлов</vt:lpstr>
      <vt:lpstr>Злокачественность узлов</vt:lpstr>
      <vt:lpstr>Клинический случай №1. Пациентка П., без ПВО</vt:lpstr>
      <vt:lpstr>Слайд 23</vt:lpstr>
      <vt:lpstr>Слайд 24</vt:lpstr>
      <vt:lpstr>Слайд 25</vt:lpstr>
      <vt:lpstr>Клинический случай №2. Пациентка Н., рак щитовидной железы, состояние после тиреоидэктомии</vt:lpstr>
      <vt:lpstr>Клинический случай №2. Пациентка Н., рак щитовидной железы, состояние после тиреоидэктомии</vt:lpstr>
      <vt:lpstr>Заключение </vt:lpstr>
      <vt:lpstr>Часть 2</vt:lpstr>
      <vt:lpstr>Слайд 30</vt:lpstr>
      <vt:lpstr>Ультразвуковое исследование</vt:lpstr>
      <vt:lpstr>УЗИ околощитовидных желез</vt:lpstr>
      <vt:lpstr>Сцинтиграфия и однофотонная эмиссионная компьютерная томография</vt:lpstr>
      <vt:lpstr>Сцинтиграфия околощитовидных желез</vt:lpstr>
      <vt:lpstr>Сцинтиграфия околощитовидных желез</vt:lpstr>
      <vt:lpstr>Сцинтиграфия околощитовидных желез</vt:lpstr>
      <vt:lpstr>ОФЭКТ-КТ околощитовидных желез </vt:lpstr>
      <vt:lpstr>Эктопированные околощитовидные железы</vt:lpstr>
      <vt:lpstr>Эктопированные околощитовидные железы</vt:lpstr>
      <vt:lpstr>Компьютерная томография с контрастированием</vt:lpstr>
      <vt:lpstr>МСКТ околощитовидных желез</vt:lpstr>
      <vt:lpstr>МСКТ околощитовидных желез</vt:lpstr>
      <vt:lpstr>МСКТ околощитовидных желез</vt:lpstr>
      <vt:lpstr>Магнитно-резонансная томография с контрастированием</vt:lpstr>
      <vt:lpstr>МРТ околощитовидных желез</vt:lpstr>
      <vt:lpstr>Сопоставление МРТ, УЗИ и сцинтиграфии</vt:lpstr>
      <vt:lpstr>Сопоставление МРТ, УЗИ и сцинтиграфии</vt:lpstr>
      <vt:lpstr>Сопоставление МРТ, УЗИ и сцинтиграфии</vt:lpstr>
      <vt:lpstr>Позитронно-эмиссионная томография в сочетании с МСКТ и МРТ</vt:lpstr>
      <vt:lpstr>ПЭТ-КТ околощитовидных желез</vt:lpstr>
      <vt:lpstr>ПЭТ-КТ околощитовидных желез</vt:lpstr>
      <vt:lpstr>ПЭТ-КТ околощитовидных желез</vt:lpstr>
      <vt:lpstr>ПЭТ-КТ околощитовидных желез</vt:lpstr>
      <vt:lpstr>ПЭТ-МРТ околощитовидных желез</vt:lpstr>
      <vt:lpstr>ПЭТ-МРТ околощитовидных желез</vt:lpstr>
      <vt:lpstr>Интраоперационная ангиография околощитовидных желез</vt:lpstr>
      <vt:lpstr>Слайд 57</vt:lpstr>
      <vt:lpstr>Клинический случай №1 </vt:lpstr>
      <vt:lpstr>Слайд 59</vt:lpstr>
      <vt:lpstr>Слайд 60</vt:lpstr>
      <vt:lpstr>Клинический случай №2  Пациент Ю., 66 лет.</vt:lpstr>
      <vt:lpstr>Слайд 62</vt:lpstr>
      <vt:lpstr>Заключение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DOC_ST</dc:creator>
  <cp:lastModifiedBy>Ordinator</cp:lastModifiedBy>
  <cp:revision>506</cp:revision>
  <dcterms:created xsi:type="dcterms:W3CDTF">2016-02-21T05:06:10Z</dcterms:created>
  <dcterms:modified xsi:type="dcterms:W3CDTF">2024-02-13T03:28:07Z</dcterms:modified>
</cp:coreProperties>
</file>