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42" r:id="rId2"/>
    <p:sldId id="260" r:id="rId3"/>
    <p:sldId id="261" r:id="rId4"/>
    <p:sldId id="343" r:id="rId5"/>
    <p:sldId id="347" r:id="rId6"/>
    <p:sldId id="359" r:id="rId7"/>
    <p:sldId id="353" r:id="rId8"/>
    <p:sldId id="365" r:id="rId9"/>
    <p:sldId id="355" r:id="rId10"/>
    <p:sldId id="372" r:id="rId11"/>
    <p:sldId id="373" r:id="rId12"/>
    <p:sldId id="368" r:id="rId13"/>
    <p:sldId id="377" r:id="rId14"/>
    <p:sldId id="356" r:id="rId15"/>
    <p:sldId id="358" r:id="rId16"/>
    <p:sldId id="382" r:id="rId17"/>
    <p:sldId id="378" r:id="rId18"/>
    <p:sldId id="397" r:id="rId19"/>
    <p:sldId id="398" r:id="rId20"/>
    <p:sldId id="384" r:id="rId21"/>
    <p:sldId id="383" r:id="rId22"/>
    <p:sldId id="391" r:id="rId23"/>
    <p:sldId id="392" r:id="rId24"/>
    <p:sldId id="393" r:id="rId25"/>
    <p:sldId id="385" r:id="rId26"/>
    <p:sldId id="386" r:id="rId27"/>
    <p:sldId id="387" r:id="rId28"/>
    <p:sldId id="388" r:id="rId29"/>
    <p:sldId id="360" r:id="rId30"/>
    <p:sldId id="395" r:id="rId31"/>
    <p:sldId id="361" r:id="rId32"/>
    <p:sldId id="362" r:id="rId33"/>
    <p:sldId id="263" r:id="rId34"/>
    <p:sldId id="363" r:id="rId35"/>
    <p:sldId id="364" r:id="rId36"/>
    <p:sldId id="394" r:id="rId37"/>
    <p:sldId id="341" r:id="rId38"/>
    <p:sldId id="336" r:id="rId39"/>
    <p:sldId id="390" r:id="rId40"/>
    <p:sldId id="33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1" autoAdjust="0"/>
    <p:restoredTop sz="98043" autoAdjust="0"/>
  </p:normalViewPr>
  <p:slideViewPr>
    <p:cSldViewPr>
      <p:cViewPr>
        <p:scale>
          <a:sx n="100" d="100"/>
          <a:sy n="100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68256215164116"/>
          <c:y val="0.20795812024694504"/>
          <c:w val="0.79664413823272151"/>
          <c:h val="0.506119876433001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-1.3888888888888913E-3"/>
                  <c:y val="6.75103631065257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99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Институт Стоматологии</c:v>
                </c:pt>
                <c:pt idx="1">
                  <c:v>Педиатрический факультет</c:v>
                </c:pt>
                <c:pt idx="2">
                  <c:v>Лечебный факультет</c:v>
                </c:pt>
                <c:pt idx="3">
                  <c:v>МПФФ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</c:v>
                </c:pt>
                <c:pt idx="1">
                  <c:v>21</c:v>
                </c:pt>
                <c:pt idx="2">
                  <c:v>26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3303552"/>
        <c:axId val="32766720"/>
      </c:barChart>
      <c:catAx>
        <c:axId val="113303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2766720"/>
        <c:crosses val="autoZero"/>
        <c:auto val="1"/>
        <c:lblAlgn val="ctr"/>
        <c:lblOffset val="100"/>
        <c:noMultiLvlLbl val="0"/>
      </c:catAx>
      <c:valAx>
        <c:axId val="32766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3303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398257099884965"/>
          <c:y val="0.80409068124249139"/>
          <c:w val="0.12830609130319384"/>
          <c:h val="0.1271398107745957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F3EAA-3668-4C26-9386-12D1644AA6A3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4118E-398C-47A5-803A-EDB48B9CD0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889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9734C1-8FE7-4683-9978-4BC48A1B9343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5-6 декабря в г. Уфе на базе Башкирского государственного медицинского университета прошла Всероссийская студенческая олимпиада по хирургии с международным участием.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Олимпиаде приняли участие 21 команда, в том числе студенты медицинского факультета университета Мангейма Университета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Гайдельберг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(Германия),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Сычуаньского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университета,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Харбинского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медицинского университета (Китай),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Кыргызской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государственной медицинской академии им.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И.К.Ахунбаева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интернациональная команда БГМУ, в составе которой иностранные студенты Индии, Таджикистана, Армении.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Олимпиаду приветственным словом открыл академик Валерий Алексеевич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Кубышкин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главный хирург РФ. После яркого выступления врача Больницы скорой медицинской помощи Гареева Рустама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Назировича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исполнявшего гимн хирурга, собственного сочинения, прошла жеребьёвка команд и участники приступили к заданиям Олимпиады.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течение двух дней, участники Олимпиады выполняли сложнейшие конкурсные задания. </a:t>
            </a:r>
            <a:endParaRPr lang="ru-RU" dirty="0" smtClean="0">
              <a:effectLst/>
            </a:endParaRPr>
          </a:p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Ушивание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раны сердца, где наши участники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 Андреевич, студент 619 группы лечебного факультета,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Конторев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Константин Васильевич, студент 614 группы лечебного факультета,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Алёна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Шералиевна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студентка 603 группы лечебного факультета заняли 5 место. Бригада наших студентов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Ковалистова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Екатерина Владимировна (605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Александр Андреевич, (619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Алёна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Шералиевна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(603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конкурсе «Формирование "S" образного резервуара из тонкой кишки» по оперативной технике набрала максимальное количество баллов – 17, по итогам тестирования оказалась на пятом месте.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Эндовидеоконкурс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вырезание фигуры для нашей команды стал первым призовым место. Вдовенко Ольга Андреевна студентка 606 группы лечебного факультета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Красуля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Иван Владимирович студент 604 группы лечебного факультета были выделены среди победителей за высокое мастерство и были отдельно отмечены жюри. В конкурсе «Сердечно-легочная реанимация»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Ковалистова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Е.А.,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Певнев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А.А. уверенно вырвались на первое место.</a:t>
            </a:r>
            <a:endParaRPr lang="ru-RU" dirty="0" smtClean="0">
              <a:effectLst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Кульминационным конкурсом стал самый сложный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эндовидеохирургический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конкурс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Ушивание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перфорационного отверстия» на животном, где наши студенты стали неоспоримыми победителями. Вдовенко Ольга Андреевна, (606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Красуля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Иван Владимирович, (604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леч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заняли первое место. По итогам Олимпиады команда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КрасГМУ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отмечена дипломом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степени. </a:t>
            </a:r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4118E-398C-47A5-803A-EDB48B9CD08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88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Пересчитать</a:t>
            </a:r>
            <a:r>
              <a:rPr lang="ru-RU" baseline="0" dirty="0" smtClean="0"/>
              <a:t> данные за 6 лет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04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B4559-5131-4593-BA61-4FEDF57064B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9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Гриф фиро проверить</a:t>
            </a:r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7F0C83-25F2-452B-B452-8921034DF76A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ru-RU" alt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0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094DEF-77C8-49B1-B91C-B99DB23B73B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30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38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31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31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353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54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868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935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7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29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83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0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DE3FF-3FC9-4A93-B1C0-23A4706DC808}" type="datetimeFigureOut">
              <a:rPr lang="ru-RU" smtClean="0"/>
              <a:t>27.12.2017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B2ED7-A128-41E0-968F-3C86773C10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10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52.png"/><Relationship Id="rId5" Type="http://schemas.openxmlformats.org/officeDocument/2006/relationships/image" Target="../media/image53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58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1.png"/><Relationship Id="rId3" Type="http://schemas.openxmlformats.org/officeDocument/2006/relationships/image" Target="../media/image1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99.png"/><Relationship Id="rId5" Type="http://schemas.openxmlformats.org/officeDocument/2006/relationships/image" Target="../media/image95.png"/><Relationship Id="rId15" Type="http://schemas.microsoft.com/office/2007/relationships/hdphoto" Target="../media/hdphoto6.wdp"/><Relationship Id="rId10" Type="http://schemas.openxmlformats.org/officeDocument/2006/relationships/image" Target="../media/image98.png"/><Relationship Id="rId4" Type="http://schemas.openxmlformats.org/officeDocument/2006/relationships/image" Target="../media/image94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0"/>
            <a:ext cx="7087766" cy="14843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об учебно-методической работе за 2017 год</a:t>
            </a:r>
            <a:b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cs typeface="Calibri" pitchFamily="34" charset="0"/>
              </a:rPr>
              <a:t>Отчет о работе ЦКМС</a:t>
            </a: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88" y="5983288"/>
            <a:ext cx="7572375" cy="874712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13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b="1" dirty="0" smtClean="0">
                <a:solidFill>
                  <a:srgbClr val="C00000"/>
                </a:solidFill>
                <a:cs typeface="Calibri" pitchFamily="34" charset="0"/>
              </a:rPr>
              <a:t>Проректор по учебной работе, профессор Никулина С. Ю.</a:t>
            </a: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endParaRPr lang="ru-RU" altLang="ru-RU" sz="2200" dirty="0" smtClean="0">
              <a:solidFill>
                <a:srgbClr val="C00000"/>
              </a:solidFill>
              <a:cs typeface="Calibri" pitchFamily="34" charset="0"/>
            </a:endParaRPr>
          </a:p>
          <a:p>
            <a:pPr eaLnBrk="1" hangingPunct="1">
              <a:lnSpc>
                <a:spcPct val="60000"/>
              </a:lnSpc>
              <a:spcBef>
                <a:spcPct val="0"/>
              </a:spcBef>
            </a:pPr>
            <a:r>
              <a:rPr lang="ru-RU" altLang="ru-RU" sz="2200" dirty="0" smtClean="0">
                <a:solidFill>
                  <a:srgbClr val="C00000"/>
                </a:solidFill>
                <a:cs typeface="Calibri" pitchFamily="34" charset="0"/>
              </a:rPr>
              <a:t>Ученый совет, 27 декабря 2017г.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37"/>
            <a:ext cx="1120374" cy="21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http://tv-karelia.ru/wp-content/uploads/2017/08/Dobrovolnoe-meditsinskoe-strahovani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39" y="1916832"/>
            <a:ext cx="6890766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C0000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4883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416" y="163920"/>
            <a:ext cx="8363272" cy="672792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C00000"/>
                </a:solidFill>
              </a:rPr>
              <a:t>Более 1800 методических указаний и рекомендаций</a:t>
            </a:r>
            <a:endParaRPr lang="ru-RU" sz="25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666F3-CD8F-4080-8B23-98D0B2EB94A2}" type="slidenum">
              <a:rPr lang="ru-RU" smtClean="0"/>
              <a:t>10</a:t>
            </a:fld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9" y="2952626"/>
            <a:ext cx="8373874" cy="3821221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6132"/>
            <a:ext cx="5112568" cy="2959908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628" y="1154584"/>
            <a:ext cx="3104055" cy="3024336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1331640" y="3916040"/>
            <a:ext cx="1296144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093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Сводно-аналитические </a:t>
            </a:r>
            <a:r>
              <a:rPr lang="ru-RU" sz="3200" b="1" dirty="0" smtClean="0">
                <a:solidFill>
                  <a:srgbClr val="C00000"/>
                </a:solidFill>
              </a:rPr>
              <a:t>таблицы в электронном УМКД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0" y="1196752"/>
            <a:ext cx="8647980" cy="4787678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00" y="1548036"/>
            <a:ext cx="8807267" cy="468052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" y="2311326"/>
            <a:ext cx="8959209" cy="3917230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7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750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5773" y="692696"/>
            <a:ext cx="8397587" cy="5175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В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2017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году совместно  с кафедрами, управлением информационной и корпоративной политики и отделом </a:t>
            </a: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</a:rPr>
              <a:t>информатизации </a:t>
            </a:r>
            <a: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  <a:t>созданы: </a:t>
            </a:r>
            <a:br>
              <a:rPr lang="ru-RU" altLang="ru-RU" sz="2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altLang="ru-RU" sz="28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180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  <a:r>
              <a:rPr lang="ru-RU" altLang="ru-RU" sz="2800" b="1" dirty="0" err="1" smtClean="0">
                <a:solidFill>
                  <a:srgbClr val="FF0000"/>
                </a:solidFill>
              </a:rPr>
              <a:t>видеолекций</a:t>
            </a:r>
            <a:r>
              <a:rPr lang="ru-RU" altLang="ru-RU" sz="2800" b="1" dirty="0" smtClean="0">
                <a:solidFill>
                  <a:srgbClr val="FF0000"/>
                </a:solidFill>
              </a:rPr>
              <a:t> (всего 905)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3998309"/>
            <a:ext cx="723262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90 </a:t>
            </a:r>
            <a:r>
              <a:rPr lang="ru-RU" altLang="ru-RU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видеоуроков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практических </a:t>
            </a:r>
            <a:r>
              <a:rPr lang="ru-RU" altLang="ru-RU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навыков (всего 299)</a:t>
            </a:r>
            <a:endParaRPr lang="ru-RU" sz="25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" y="87883"/>
            <a:ext cx="764931" cy="147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9" y="1984649"/>
            <a:ext cx="2928079" cy="162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808" y="1963439"/>
            <a:ext cx="2929609" cy="1641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257" y="1984649"/>
            <a:ext cx="2843108" cy="1620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30" y="4869161"/>
            <a:ext cx="291386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208" y="4891188"/>
            <a:ext cx="2920109" cy="1640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68" y="4875411"/>
            <a:ext cx="2953492" cy="1649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0668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Приказ № </a:t>
            </a:r>
            <a:r>
              <a:rPr lang="ru-RU" sz="3200" b="1" dirty="0" smtClean="0">
                <a:solidFill>
                  <a:srgbClr val="C00000"/>
                </a:solidFill>
              </a:rPr>
              <a:t>801 </a:t>
            </a:r>
            <a:r>
              <a:rPr lang="ru-RU" sz="3200" b="1" dirty="0" err="1">
                <a:solidFill>
                  <a:srgbClr val="C00000"/>
                </a:solidFill>
              </a:rPr>
              <a:t>осн</a:t>
            </a:r>
            <a:r>
              <a:rPr lang="ru-RU" sz="3200" b="1" dirty="0">
                <a:solidFill>
                  <a:srgbClr val="C00000"/>
                </a:solidFill>
              </a:rPr>
              <a:t>. от </a:t>
            </a:r>
            <a:r>
              <a:rPr lang="ru-RU" sz="3200" b="1" dirty="0" smtClean="0">
                <a:solidFill>
                  <a:srgbClr val="C00000"/>
                </a:solidFill>
              </a:rPr>
              <a:t>14 ноября </a:t>
            </a:r>
            <a:r>
              <a:rPr lang="ru-RU" sz="3200" b="1" dirty="0">
                <a:solidFill>
                  <a:srgbClr val="C00000"/>
                </a:solidFill>
              </a:rPr>
              <a:t>2017г.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>
                <a:solidFill>
                  <a:srgbClr val="C00000"/>
                </a:solidFill>
              </a:rPr>
              <a:t>О </a:t>
            </a:r>
            <a:r>
              <a:rPr lang="ru-RU" sz="3200" b="1" dirty="0" smtClean="0">
                <a:solidFill>
                  <a:srgbClr val="C00000"/>
                </a:solidFill>
              </a:rPr>
              <a:t>разработке карт экспертных оценок для ГИА по программам ординатуры»</a:t>
            </a:r>
            <a:r>
              <a:rPr lang="ru-RU" sz="3200" b="1" dirty="0">
                <a:solidFill>
                  <a:srgbClr val="C00000"/>
                </a:solidFill>
              </a:rPr>
              <a:t/>
            </a:r>
            <a:br>
              <a:rPr lang="ru-RU" sz="3200" b="1" dirty="0">
                <a:solidFill>
                  <a:srgbClr val="C00000"/>
                </a:solidFill>
              </a:rPr>
            </a:br>
            <a:endParaRPr lang="ru-RU" sz="32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746291"/>
            <a:ext cx="3456384" cy="486827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442972"/>
            <a:ext cx="3597018" cy="272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203" y="4179575"/>
            <a:ext cx="2843453" cy="208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2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5" descr="https://af12.mail.ru/cgi-bin/readmsg?id=14492733230000000238;0;1;3&amp;mode=attachment&amp;email=meg.77@mail.ru&amp;bs=50475&amp;bl=30355&amp;ct=image%2fjpeg&amp;cn=IMG_3646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charset="0"/>
            </a:endParaRPr>
          </a:p>
        </p:txBody>
      </p:sp>
      <p:sp>
        <p:nvSpPr>
          <p:cNvPr id="29700" name="Заголовок 1"/>
          <p:cNvSpPr txBox="1">
            <a:spLocks/>
          </p:cNvSpPr>
          <p:nvPr/>
        </p:nvSpPr>
        <p:spPr bwMode="auto">
          <a:xfrm>
            <a:off x="0" y="182412"/>
            <a:ext cx="9144000" cy="93632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2800" b="1" dirty="0">
                <a:solidFill>
                  <a:srgbClr val="C00000"/>
                </a:solidFill>
                <a:latin typeface="Calibri" pitchFamily="34" charset="0"/>
              </a:rPr>
              <a:t>С 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2017 </a:t>
            </a:r>
            <a:r>
              <a:rPr lang="ru-RU" altLang="ru-RU" sz="2800" b="1" dirty="0">
                <a:solidFill>
                  <a:srgbClr val="C00000"/>
                </a:solidFill>
                <a:latin typeface="Calibri" pitchFamily="34" charset="0"/>
              </a:rPr>
              <a:t>года 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действуют программы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Calibri" pitchFamily="34" charset="0"/>
              </a:rPr>
              <a:t>субординатуры</a:t>
            </a: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</a:p>
          <a:p>
            <a:pPr algn="ctr"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latin typeface="Calibri" pitchFamily="34" charset="0"/>
              </a:rPr>
              <a:t>(факультативы)</a:t>
            </a:r>
            <a:endParaRPr lang="ru-RU" altLang="ru-RU" sz="1500" b="1" dirty="0" smtClean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41263" y="4306532"/>
            <a:ext cx="8923337" cy="936327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endParaRPr lang="ru-RU" altLang="ru-RU" sz="1500" b="1" dirty="0" smtClean="0">
              <a:solidFill>
                <a:srgbClr val="C0000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altLang="ru-RU" sz="2400" b="1" dirty="0">
                <a:solidFill>
                  <a:srgbClr val="002060"/>
                </a:solidFill>
                <a:latin typeface="+mn-lt"/>
                <a:cs typeface="+mn-cs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+mn-lt"/>
                <a:cs typeface="+mn-cs"/>
              </a:rPr>
              <a:t>НЕВРОЛОГИЯ, МЕДИЦИНСКАЯ РЕАБИЛИТАЦИЯ</a:t>
            </a:r>
            <a:r>
              <a:rPr 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»</a:t>
            </a:r>
            <a:endParaRPr lang="ru-RU" sz="2400" b="1" dirty="0">
              <a:solidFill>
                <a:srgbClr val="002060"/>
              </a:solidFill>
              <a:latin typeface="+mn-lt"/>
              <a:cs typeface="+mn-cs"/>
            </a:endParaRPr>
          </a:p>
          <a:p>
            <a:pPr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+mn-lt"/>
                <a:cs typeface="+mn-cs"/>
              </a:rPr>
              <a:t>Для </a:t>
            </a:r>
            <a:r>
              <a:rPr lang="ru-RU" altLang="ru-RU" sz="2400" b="1" dirty="0">
                <a:solidFill>
                  <a:srgbClr val="002060"/>
                </a:solidFill>
                <a:latin typeface="+mn-lt"/>
                <a:cs typeface="+mn-cs"/>
              </a:rPr>
              <a:t>специальностей:</a:t>
            </a: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</a:rPr>
              <a:t>31.05.01 Лечебное </a:t>
            </a:r>
            <a:r>
              <a:rPr lang="ru-RU" sz="2000" dirty="0" smtClean="0">
                <a:solidFill>
                  <a:srgbClr val="002060"/>
                </a:solidFill>
              </a:rPr>
              <a:t>дело</a:t>
            </a:r>
            <a:endParaRPr lang="ru-RU" altLang="ru-RU" sz="2400" b="1" dirty="0">
              <a:solidFill>
                <a:srgbClr val="002060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886" y="1291292"/>
            <a:ext cx="88654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</a:rPr>
              <a:t>«</a:t>
            </a:r>
            <a:r>
              <a:rPr lang="ru-RU" sz="2400" b="1" dirty="0" smtClean="0">
                <a:solidFill>
                  <a:srgbClr val="002060"/>
                </a:solidFill>
              </a:rPr>
              <a:t>ФОРМИРОВАНИЕ КОММУНИКАТИВНЫХ НАВЫКОВ ВРАЧА</a:t>
            </a: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</a:rPr>
              <a:t>»</a:t>
            </a:r>
          </a:p>
          <a:p>
            <a:pPr>
              <a:defRPr/>
            </a:pPr>
            <a:r>
              <a:rPr lang="ru-RU" altLang="ru-RU" sz="2400" b="1" dirty="0" smtClean="0">
                <a:solidFill>
                  <a:srgbClr val="002060"/>
                </a:solidFill>
                <a:latin typeface="Calibri" pitchFamily="34" charset="0"/>
              </a:rPr>
              <a:t>Развитие «гибких» навыков (</a:t>
            </a:r>
            <a:r>
              <a:rPr lang="en-US" altLang="ru-RU" sz="2400" b="1" dirty="0" smtClean="0">
                <a:solidFill>
                  <a:srgbClr val="002060"/>
                </a:solidFill>
                <a:latin typeface="Calibri" pitchFamily="34" charset="0"/>
              </a:rPr>
              <a:t>soft skills</a:t>
            </a:r>
            <a:r>
              <a:rPr lang="en-US" altLang="ru-RU" sz="2400" b="1" dirty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ru-RU" altLang="ru-RU" sz="2400" b="1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defRPr/>
            </a:pPr>
            <a:r>
              <a:rPr lang="ru-RU" altLang="ru-RU" sz="2400" dirty="0" smtClean="0">
                <a:latin typeface="Calibri" pitchFamily="34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Для </a:t>
            </a:r>
            <a:r>
              <a:rPr lang="ru-RU" altLang="ru-RU" sz="2400" b="1" dirty="0">
                <a:solidFill>
                  <a:srgbClr val="002060"/>
                </a:solidFill>
              </a:rPr>
              <a:t>специальностей</a:t>
            </a:r>
            <a:r>
              <a:rPr lang="ru-RU" altLang="ru-RU" sz="2400" b="1" dirty="0" smtClean="0">
                <a:solidFill>
                  <a:srgbClr val="002060"/>
                </a:solidFill>
              </a:rPr>
              <a:t>: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31.05.01 </a:t>
            </a:r>
            <a:r>
              <a:rPr lang="ru-RU" sz="2400" dirty="0">
                <a:solidFill>
                  <a:srgbClr val="002060"/>
                </a:solidFill>
              </a:rPr>
              <a:t>Лечебное дело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31.05.02 </a:t>
            </a:r>
            <a:r>
              <a:rPr lang="ru-RU" sz="2400" dirty="0">
                <a:solidFill>
                  <a:srgbClr val="002060"/>
                </a:solidFill>
              </a:rPr>
              <a:t>Педиатрия</a:t>
            </a:r>
            <a:r>
              <a:rPr lang="ru-RU" sz="2400" dirty="0" smtClean="0">
                <a:solidFill>
                  <a:srgbClr val="002060"/>
                </a:solidFill>
              </a:rPr>
              <a:t>,</a:t>
            </a:r>
          </a:p>
          <a:p>
            <a:pPr>
              <a:defRPr/>
            </a:pPr>
            <a:r>
              <a:rPr lang="ru-RU" sz="2400" dirty="0" smtClean="0">
                <a:solidFill>
                  <a:srgbClr val="002060"/>
                </a:solidFill>
              </a:rPr>
              <a:t>31.05.03 </a:t>
            </a:r>
            <a:r>
              <a:rPr lang="ru-RU" sz="2400" dirty="0">
                <a:solidFill>
                  <a:srgbClr val="002060"/>
                </a:solidFill>
              </a:rPr>
              <a:t>Стоматология </a:t>
            </a:r>
            <a:endParaRPr lang="ru-RU" altLang="ru-RU" sz="2400" dirty="0" smtClean="0">
              <a:latin typeface="Calibri" pitchFamily="34" charset="0"/>
            </a:endParaRPr>
          </a:p>
          <a:p>
            <a:pPr>
              <a:defRPr/>
            </a:pPr>
            <a:endParaRPr lang="ru-RU" altLang="ru-RU" sz="2400" dirty="0" smtClean="0">
              <a:latin typeface="Calibri" pitchFamily="34" charset="0"/>
            </a:endParaRPr>
          </a:p>
        </p:txBody>
      </p:sp>
      <p:pic>
        <p:nvPicPr>
          <p:cNvPr id="39938" name="Picture 2" descr="http://wellnesstourism.ru/site/assets/files/1060/2_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74696"/>
            <a:ext cx="3037759" cy="1822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524" y="2204864"/>
            <a:ext cx="2304256" cy="1886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5" descr="учебная олимп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8184" y="2200782"/>
            <a:ext cx="2520280" cy="189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624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571123"/>
            <a:ext cx="5790463" cy="864096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ПЕРВИЧНАЯ </a:t>
            </a:r>
            <a:r>
              <a:rPr lang="ru-RU" sz="3200" b="1" dirty="0" smtClean="0">
                <a:solidFill>
                  <a:srgbClr val="C00000"/>
                </a:solidFill>
              </a:rPr>
              <a:t>АККРЕДИТАЦИЯ СПЕЦИАЛИСТОВ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7170" name="Picture 2" descr="http://vpalatako.ru/wp-content/uploads/2016/09/%D0%B0%D0%BA%D0%BA%D1%80%D0%B5%D0%B4%D0%B8%D1%82%D0%B0%D1%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64" y="349052"/>
            <a:ext cx="2664296" cy="1308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93464" y="1988840"/>
            <a:ext cx="8843032" cy="25811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Аккредитовано</a:t>
            </a:r>
            <a:r>
              <a:rPr lang="ru-RU" sz="2400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495</a:t>
            </a:r>
            <a:r>
              <a:rPr lang="ru-RU" sz="2400" dirty="0" smtClean="0"/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специалистов по специальностям:</a:t>
            </a:r>
          </a:p>
          <a:p>
            <a:r>
              <a:rPr lang="ru-RU" sz="2400" dirty="0" smtClean="0"/>
              <a:t>«Лечебное дело»;</a:t>
            </a:r>
          </a:p>
          <a:p>
            <a:r>
              <a:rPr lang="ru-RU" sz="2400" dirty="0" smtClean="0"/>
              <a:t>«Педиатрия»;</a:t>
            </a:r>
          </a:p>
          <a:p>
            <a:r>
              <a:rPr lang="ru-RU" sz="2400" dirty="0" smtClean="0"/>
              <a:t>«Стоматология»;</a:t>
            </a:r>
          </a:p>
          <a:p>
            <a:r>
              <a:rPr lang="ru-RU" sz="2400" dirty="0" smtClean="0"/>
              <a:t>«Медицинская кибернетика»;</a:t>
            </a:r>
          </a:p>
          <a:p>
            <a:r>
              <a:rPr lang="ru-RU" sz="2400" dirty="0" smtClean="0"/>
              <a:t>«Фармация».</a:t>
            </a:r>
            <a:endParaRPr lang="ru-RU" sz="24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193464" y="4943445"/>
            <a:ext cx="8818500" cy="182879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Проводится </a:t>
            </a:r>
            <a:r>
              <a:rPr lang="ru-RU" b="1" dirty="0" smtClean="0">
                <a:solidFill>
                  <a:srgbClr val="FF0000"/>
                </a:solidFill>
              </a:rPr>
              <a:t>подготовка выпускников </a:t>
            </a:r>
            <a:r>
              <a:rPr lang="ru-RU" dirty="0"/>
              <a:t>к прохождению первичной </a:t>
            </a:r>
            <a:r>
              <a:rPr lang="ru-RU" dirty="0" smtClean="0"/>
              <a:t>аккредитации (в том числе на базе кафедры-центра </a:t>
            </a:r>
            <a:r>
              <a:rPr lang="ru-RU" dirty="0" err="1" smtClean="0"/>
              <a:t>симуляционных</a:t>
            </a:r>
            <a:r>
              <a:rPr lang="ru-RU" dirty="0" smtClean="0"/>
              <a:t> технологий).</a:t>
            </a:r>
          </a:p>
          <a:p>
            <a:r>
              <a:rPr lang="ru-RU" dirty="0" smtClean="0"/>
              <a:t>Проводится </a:t>
            </a:r>
            <a:r>
              <a:rPr lang="ru-RU" b="1" dirty="0" smtClean="0">
                <a:solidFill>
                  <a:srgbClr val="FF0000"/>
                </a:solidFill>
              </a:rPr>
              <a:t>экспертиза </a:t>
            </a:r>
            <a:r>
              <a:rPr lang="ru-RU" b="1" dirty="0">
                <a:solidFill>
                  <a:srgbClr val="FF0000"/>
                </a:solidFill>
              </a:rPr>
              <a:t>заданий </a:t>
            </a:r>
            <a:r>
              <a:rPr lang="ru-RU" b="1" dirty="0" smtClean="0">
                <a:solidFill>
                  <a:srgbClr val="FF0000"/>
                </a:solidFill>
              </a:rPr>
              <a:t>единой </a:t>
            </a:r>
            <a:r>
              <a:rPr lang="ru-RU" b="1" dirty="0">
                <a:solidFill>
                  <a:srgbClr val="FF0000"/>
                </a:solidFill>
              </a:rPr>
              <a:t>базы оценочных средств</a:t>
            </a:r>
            <a:r>
              <a:rPr lang="ru-RU" dirty="0"/>
              <a:t>, формируемой для аккредитации </a:t>
            </a:r>
            <a:r>
              <a:rPr lang="ru-RU" dirty="0" smtClean="0"/>
              <a:t>специалистов в 2018 году.</a:t>
            </a:r>
            <a:endParaRPr lang="ru-RU" dirty="0"/>
          </a:p>
        </p:txBody>
      </p:sp>
      <p:pic>
        <p:nvPicPr>
          <p:cNvPr id="55298" name="Picture 2" descr="http://live4fun.ru/data/old_pictures/s3img_12398122_93362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420888"/>
            <a:ext cx="3018035" cy="226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2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1336430" y="145986"/>
            <a:ext cx="6778625" cy="11430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C00000"/>
                </a:solidFill>
              </a:rPr>
              <a:t>Учебные олимпиады, проведенные в 201</a:t>
            </a:r>
            <a:r>
              <a:rPr lang="en-US" altLang="ru-RU" sz="3200" b="1" dirty="0" smtClean="0">
                <a:solidFill>
                  <a:srgbClr val="C00000"/>
                </a:solidFill>
              </a:rPr>
              <a:t>7</a:t>
            </a:r>
            <a:r>
              <a:rPr lang="ru-RU" altLang="ru-RU" sz="3200" b="1" dirty="0" smtClean="0">
                <a:solidFill>
                  <a:srgbClr val="C00000"/>
                </a:solidFill>
              </a:rPr>
              <a:t> году</a:t>
            </a:r>
            <a:endParaRPr lang="ru-RU" altLang="ru-RU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991814" y="1421487"/>
            <a:ext cx="31686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Олимпиада по здоровому образу 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жизни (31 октября 2017 года); </a:t>
            </a:r>
          </a:p>
        </p:txBody>
      </p:sp>
      <p:sp>
        <p:nvSpPr>
          <p:cNvPr id="36871" name="Прямоугольник 9"/>
          <p:cNvSpPr>
            <a:spLocks noChangeArrowheads="1"/>
          </p:cNvSpPr>
          <p:nvPr/>
        </p:nvSpPr>
        <p:spPr bwMode="auto">
          <a:xfrm>
            <a:off x="6095465" y="836712"/>
            <a:ext cx="29527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sz="1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Внутривузовская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студенческая олимпиада по хирургии, посвященная 140-летию со дня рождения проф. В.Ф.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Войно-Ясенецкого</a:t>
            </a:r>
            <a:r>
              <a:rPr lang="ru-RU" sz="1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и 75-летию </a:t>
            </a:r>
            <a:r>
              <a:rPr lang="ru-RU" sz="1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КрасГМУ</a:t>
            </a:r>
            <a:endParaRPr lang="ru-RU" altLang="ru-RU" sz="14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4" y="91847"/>
            <a:ext cx="648072" cy="12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gazenkampfaa\Pictures\ФОТО\Леч_фак_2017\ЛечФакЗОЖ\Олимпиада по ЗО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151" y="2256981"/>
            <a:ext cx="2816313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gazenkampfaa\Documents\ДЕКАНАТ\Деканат_новая_эра\Студенты\Воспитательная_работа\Олимпиады\Олимпиады_отчет\Screenshot_20171205-173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264" y="2184973"/>
            <a:ext cx="1803032" cy="1767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7" name="Объект 2"/>
          <p:cNvSpPr>
            <a:spLocks noGrp="1"/>
          </p:cNvSpPr>
          <p:nvPr>
            <p:ph idx="1"/>
          </p:nvPr>
        </p:nvSpPr>
        <p:spPr>
          <a:xfrm>
            <a:off x="194454" y="1310351"/>
            <a:ext cx="2908300" cy="9144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XI</a:t>
            </a:r>
            <a:r>
              <a:rPr lang="en-US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altLang="ru-RU" sz="1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Всероссийская олимпиада по микробиологии с международным </a:t>
            </a: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участием</a:t>
            </a:r>
          </a:p>
          <a:p>
            <a:pPr marL="0" indent="0" algn="ctr" eaLnBrk="1" fontAlgn="auto" hangingPunct="1">
              <a:spcBef>
                <a:spcPct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altLang="ru-RU" sz="1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(26.12.2017)</a:t>
            </a:r>
            <a:endParaRPr lang="ru-RU" altLang="ru-RU" sz="12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100" b="1" dirty="0">
              <a:solidFill>
                <a:srgbClr val="262673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9"/>
          <p:cNvSpPr>
            <a:spLocks noChangeArrowheads="1"/>
          </p:cNvSpPr>
          <p:nvPr/>
        </p:nvSpPr>
        <p:spPr bwMode="auto">
          <a:xfrm>
            <a:off x="326424" y="4102432"/>
            <a:ext cx="29527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1F497D"/>
                </a:solidFill>
                <a:cs typeface="Arial" charset="0"/>
              </a:rPr>
              <a:t>V Всероссийская межвузовская Олимпиада по Педиатрии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1F497D"/>
                </a:solidFill>
                <a:cs typeface="Arial" charset="0"/>
              </a:rPr>
              <a:t>(18- 19 апреля 2017 г)</a:t>
            </a:r>
          </a:p>
        </p:txBody>
      </p:sp>
      <p:pic>
        <p:nvPicPr>
          <p:cNvPr id="20" name="Picture 5" descr="C:\Users\SerkovaEE\Desktop\Мягкова\Учебные мероприятия\Фото\Конкурс учебных морфологических препаратов им. проф. М.Г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05790" y="2142659"/>
            <a:ext cx="2473572" cy="1852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00206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t="6149"/>
          <a:stretch/>
        </p:blipFill>
        <p:spPr bwMode="auto">
          <a:xfrm>
            <a:off x="535282" y="4866019"/>
            <a:ext cx="2520280" cy="1892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Прямоугольник 9"/>
          <p:cNvSpPr>
            <a:spLocks noChangeArrowheads="1"/>
          </p:cNvSpPr>
          <p:nvPr/>
        </p:nvSpPr>
        <p:spPr bwMode="auto">
          <a:xfrm>
            <a:off x="3210070" y="4163144"/>
            <a:ext cx="2952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Олимпиада по </a:t>
            </a:r>
            <a:r>
              <a:rPr lang="ru-RU" altLang="ru-RU" sz="1400" b="1" dirty="0" err="1" smtClean="0">
                <a:solidFill>
                  <a:srgbClr val="1F497D"/>
                </a:solidFill>
                <a:latin typeface="Calibri" pitchFamily="34" charset="0"/>
              </a:rPr>
              <a:t>Эндодонтии</a:t>
            </a:r>
            <a:endParaRPr lang="ru-RU" altLang="ru-RU" sz="1400" b="1" dirty="0" smtClean="0">
              <a:solidFill>
                <a:srgbClr val="1F497D"/>
              </a:solidFill>
              <a:latin typeface="Calibri" pitchFamily="34" charset="0"/>
            </a:endParaRPr>
          </a:p>
          <a:p>
            <a:pPr algn="ctr" eaLnBrk="1" hangingPunct="1"/>
            <a:r>
              <a:rPr lang="ru-RU" altLang="ru-RU" sz="1400" b="1" dirty="0" smtClean="0">
                <a:solidFill>
                  <a:srgbClr val="1F497D"/>
                </a:solidFill>
                <a:latin typeface="Calibri" pitchFamily="34" charset="0"/>
              </a:rPr>
              <a:t>(02 мая 2017 </a:t>
            </a:r>
            <a:r>
              <a:rPr lang="ru-RU" altLang="ru-RU" sz="1400" b="1" dirty="0">
                <a:solidFill>
                  <a:srgbClr val="1F497D"/>
                </a:solidFill>
                <a:latin typeface="Calibri" pitchFamily="34" charset="0"/>
              </a:rPr>
              <a:t>г)</a:t>
            </a:r>
          </a:p>
        </p:txBody>
      </p:sp>
      <p:pic>
        <p:nvPicPr>
          <p:cNvPr id="24" name="Picture 2" descr="C:\Users\notebook\Downloads\IMG_65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7917" y="4866019"/>
            <a:ext cx="2795652" cy="1921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6162820" y="3990022"/>
            <a:ext cx="2709921" cy="869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/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4700" b="1" dirty="0">
                <a:solidFill>
                  <a:schemeClr val="tx2"/>
                </a:solidFill>
              </a:rPr>
              <a:t>Учебно-воспитательная</a:t>
            </a:r>
            <a:br>
              <a:rPr lang="ru-RU" sz="4700" b="1" dirty="0">
                <a:solidFill>
                  <a:schemeClr val="tx2"/>
                </a:solidFill>
              </a:rPr>
            </a:br>
            <a:r>
              <a:rPr lang="ru-RU" sz="4700" b="1" dirty="0">
                <a:solidFill>
                  <a:schemeClr val="tx2"/>
                </a:solidFill>
              </a:rPr>
              <a:t>олимпиада «Уроки 1917 года. Место революции октября 1917 года в истории России» </a:t>
            </a:r>
            <a:r>
              <a:rPr lang="ru-RU" sz="4700" b="1" dirty="0" smtClean="0">
                <a:solidFill>
                  <a:schemeClr val="tx2"/>
                </a:solidFill>
              </a:rPr>
              <a:t>9 </a:t>
            </a:r>
            <a:r>
              <a:rPr lang="ru-RU" sz="4700" b="1" dirty="0">
                <a:solidFill>
                  <a:schemeClr val="tx2"/>
                </a:solidFill>
              </a:rPr>
              <a:t>ноября 2017 года</a:t>
            </a:r>
            <a:br>
              <a:rPr lang="ru-RU" sz="4700" b="1" dirty="0">
                <a:solidFill>
                  <a:schemeClr val="tx2"/>
                </a:solidFill>
              </a:rPr>
            </a:br>
            <a:endParaRPr lang="ru-RU" sz="4700" b="1" dirty="0">
              <a:solidFill>
                <a:schemeClr val="tx2"/>
              </a:solidFill>
            </a:endParaRPr>
          </a:p>
        </p:txBody>
      </p:sp>
      <p:pic>
        <p:nvPicPr>
          <p:cNvPr id="2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079" y="4840619"/>
            <a:ext cx="2361799" cy="1947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tx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48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t="21858" r="18706" b="33743"/>
          <a:stretch/>
        </p:blipFill>
        <p:spPr>
          <a:xfrm>
            <a:off x="184199" y="1805183"/>
            <a:ext cx="1855425" cy="2430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751" y="440650"/>
            <a:ext cx="7125172" cy="7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300" r="-8983" b="-300"/>
          <a:stretch/>
        </p:blipFill>
        <p:spPr bwMode="auto">
          <a:xfrm>
            <a:off x="126998" y="309249"/>
            <a:ext cx="1969825" cy="102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79" y="1180750"/>
            <a:ext cx="59469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КАФЕДРА – ЦЕНТР СИМУЛЯЦИОННЫХ ТЕХНОЛОГИЙ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15825" y="2337592"/>
            <a:ext cx="2172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000" b="1" u="sng" dirty="0" smtClean="0">
                <a:solidFill>
                  <a:srgbClr val="C00000"/>
                </a:solidFill>
              </a:rPr>
              <a:t>2 ДНЯ – 2 ЭТАПА: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теоретический 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практический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72200" y="1600256"/>
            <a:ext cx="266429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C00000"/>
                </a:solidFill>
              </a:rPr>
              <a:t>8 КОМАНД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Крым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Санкт – Петербург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Пермь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Барнаул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Самара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Новосибирск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Омск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b="1" dirty="0" smtClean="0">
                <a:solidFill>
                  <a:schemeClr val="tx2">
                    <a:lumMod val="75000"/>
                  </a:schemeClr>
                </a:solidFill>
              </a:rPr>
              <a:t>Красноярск</a:t>
            </a:r>
          </a:p>
          <a:p>
            <a:endParaRPr lang="ru-RU" sz="1900" dirty="0" smtClean="0"/>
          </a:p>
        </p:txBody>
      </p:sp>
      <p:pic>
        <p:nvPicPr>
          <p:cNvPr id="10" name="Picture 10" descr="http://krasgmu.ru/sys/images/photo/80302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8"/>
          <a:stretch/>
        </p:blipFill>
        <p:spPr bwMode="auto">
          <a:xfrm>
            <a:off x="234692" y="4425710"/>
            <a:ext cx="2916501" cy="2279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60" y="1805182"/>
            <a:ext cx="1857852" cy="2430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" name="Picture 4" descr="http://krasgmu.ru/sys/images/photo/80305.jpg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6" b="9504"/>
          <a:stretch/>
        </p:blipFill>
        <p:spPr bwMode="auto">
          <a:xfrm>
            <a:off x="3860180" y="4399947"/>
            <a:ext cx="4896544" cy="2304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4163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254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9908" y="9499"/>
            <a:ext cx="4794092" cy="682097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5" y="2265445"/>
            <a:ext cx="2291890" cy="11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3" y="3488244"/>
            <a:ext cx="3890795" cy="4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25" y="2265445"/>
            <a:ext cx="2291890" cy="111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3" y="3488244"/>
            <a:ext cx="3890795" cy="41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7202" y="8934"/>
            <a:ext cx="47937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72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008" y="4791869"/>
            <a:ext cx="8712200" cy="6461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+mn-lt"/>
                <a:cs typeface="+mn-cs"/>
              </a:rPr>
              <a:t>Позиции организации по основным показателям мониторинга в сравнении с пороговыми значениями показателей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6576" y="1119188"/>
            <a:ext cx="8503896" cy="3395549"/>
          </a:xfrm>
          <a:prstGeom prst="rect">
            <a:avLst/>
          </a:prstGeom>
          <a:ln w="28575">
            <a:solidFill>
              <a:srgbClr val="C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9063" y="-23813"/>
            <a:ext cx="8891587" cy="1143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Информационно-аналитические материалы по результатам проведения мониторинга 2017 года деятельности КрасГМУ</a:t>
            </a:r>
            <a:endParaRPr lang="ru-RU" sz="26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02"/>
          <a:stretch/>
        </p:blipFill>
        <p:spPr bwMode="auto">
          <a:xfrm>
            <a:off x="458075" y="5589240"/>
            <a:ext cx="8213558" cy="108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0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887"/>
            <a:ext cx="914111" cy="176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188640"/>
            <a:ext cx="6429375" cy="1143000"/>
          </a:xfrm>
        </p:spPr>
        <p:txBody>
          <a:bodyPr/>
          <a:lstStyle/>
          <a:p>
            <a:pPr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Количество учебных олимпиад, проведенных в 2017 году</a:t>
            </a:r>
            <a:endParaRPr lang="ru-RU" sz="3200" b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559097"/>
              </p:ext>
            </p:extLst>
          </p:nvPr>
        </p:nvGraphicFramePr>
        <p:xfrm>
          <a:off x="50800" y="1265238"/>
          <a:ext cx="9042400" cy="5541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940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607907" y="260648"/>
            <a:ext cx="699512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3600" b="1" dirty="0" smtClean="0">
                <a:solidFill>
                  <a:srgbClr val="C00000"/>
                </a:solidFill>
              </a:rPr>
              <a:t>Открытые лекции</a:t>
            </a:r>
            <a:r>
              <a:rPr lang="ru-RU" altLang="ru-RU" sz="3600" b="1" dirty="0">
                <a:solidFill>
                  <a:srgbClr val="C00000"/>
                </a:solidFill>
              </a:rPr>
              <a:t>,</a:t>
            </a:r>
            <a:r>
              <a:rPr lang="ru-RU" altLang="ru-RU" sz="3600" b="1" dirty="0" smtClean="0">
                <a:solidFill>
                  <a:srgbClr val="C00000"/>
                </a:solidFill>
              </a:rPr>
              <a:t> практические занятия и мастер-классы</a:t>
            </a:r>
            <a:br>
              <a:rPr lang="ru-RU" altLang="ru-RU" sz="3600" b="1" dirty="0" smtClean="0">
                <a:solidFill>
                  <a:srgbClr val="C00000"/>
                </a:solidFill>
              </a:rPr>
            </a:br>
            <a:r>
              <a:rPr lang="ru-RU" altLang="ru-RU" sz="3600" b="1" dirty="0" smtClean="0">
                <a:solidFill>
                  <a:srgbClr val="C00000"/>
                </a:solidFill>
              </a:rPr>
              <a:t>Лекции визит-профессоров</a:t>
            </a:r>
          </a:p>
        </p:txBody>
      </p:sp>
      <p:pic>
        <p:nvPicPr>
          <p:cNvPr id="7" name="Picture 4" descr="http://www.sibmedport.ru/media3/%D0%9E%D1%82%D0%B4%D0%B5%D0%BB%D0%B5%D0%BD%D0%B8%D0%B5%20%D0%BF%D0%B0%D1%82%D0%BE%D0%BB%D0%BE%D0%B3%D0%B8%D0%B8%20%D0%B4%D0%B5%D1%82%D0%B5%D0%B9%20%D1%80%D0%B0%D0%BD%D0%BD%D0%B5%D0%B3%D0%BE%20%D0%B2%D0%BE%D0%B7%D1%80%D0%B0%D1%81%D1%82%D0%B011111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1364" y="1858659"/>
            <a:ext cx="3388207" cy="224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3" descr="F:\HP2016\Рабочий стол\2015-2016 учебный год- мероприятия\Открытые лекции 2016\IMG_0413.JPG"/>
          <p:cNvPicPr>
            <a:picLocks noChangeAspect="1" noChangeArrowheads="1"/>
          </p:cNvPicPr>
          <p:nvPr/>
        </p:nvPicPr>
        <p:blipFill>
          <a:blip r:embed="rId3" cstate="print"/>
          <a:srcRect t="26232"/>
          <a:stretch>
            <a:fillRect/>
          </a:stretch>
        </p:blipFill>
        <p:spPr bwMode="auto">
          <a:xfrm>
            <a:off x="395535" y="1858658"/>
            <a:ext cx="2872775" cy="22454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9293"/>
            <a:ext cx="79216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92" y="4289771"/>
            <a:ext cx="3626518" cy="21800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galaktionova\Desktop\НЕДЕЛЯ ГВ2017\сосновоборск\20171014_135056.jpg"/>
          <p:cNvPicPr>
            <a:picLocks noChangeAspect="1" noChangeArrowheads="1"/>
          </p:cNvPicPr>
          <p:nvPr/>
        </p:nvPicPr>
        <p:blipFill rotWithShape="1">
          <a:blip r:embed="rId6" cstate="print">
            <a:extLst/>
          </a:blip>
          <a:srcRect t="30693" b="20075"/>
          <a:stretch/>
        </p:blipFill>
        <p:spPr bwMode="auto">
          <a:xfrm>
            <a:off x="395536" y="4293096"/>
            <a:ext cx="2872775" cy="2176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55" y="1858657"/>
            <a:ext cx="1821055" cy="2245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учебная олмпиад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5064" y="4293096"/>
            <a:ext cx="1632800" cy="2176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353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" y="118940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Всероссийская студенческая олимпиада по хирургии с международным участием</a:t>
            </a:r>
            <a:b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5-6 декабря 2017г. (г. Уфа)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9664" y="4310484"/>
            <a:ext cx="3024336" cy="228686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Команда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</a:rPr>
              <a:t>КрасГМУ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- </a:t>
            </a:r>
            <a:r>
              <a:rPr lang="ru-RU" b="1" dirty="0" smtClean="0">
                <a:solidFill>
                  <a:srgbClr val="FF0000"/>
                </a:solidFill>
              </a:rPr>
              <a:t>Диплом </a:t>
            </a:r>
            <a:r>
              <a:rPr lang="en-US" b="1" dirty="0" smtClean="0">
                <a:solidFill>
                  <a:srgbClr val="FF0000"/>
                </a:solidFill>
              </a:rPr>
              <a:t>II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степени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2"/>
            <a:ext cx="3240360" cy="457817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26977" y="1234084"/>
            <a:ext cx="2500808" cy="5363268"/>
            <a:chOff x="6275319" y="1230661"/>
            <a:chExt cx="2659927" cy="5590752"/>
          </a:xfrm>
        </p:grpSpPr>
        <p:pic>
          <p:nvPicPr>
            <p:cNvPr id="358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319" y="1230661"/>
              <a:ext cx="2659927" cy="1872208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8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319" y="3132584"/>
              <a:ext cx="2659927" cy="1717728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35845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5319" y="4906917"/>
              <a:ext cx="2659927" cy="1914496"/>
            </a:xfrm>
            <a:prstGeom prst="rect">
              <a:avLst/>
            </a:prstGeom>
            <a:noFill/>
            <a:ln w="19050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10" name="Объект 2"/>
          <p:cNvSpPr txBox="1">
            <a:spLocks/>
          </p:cNvSpPr>
          <p:nvPr/>
        </p:nvSpPr>
        <p:spPr>
          <a:xfrm>
            <a:off x="6116116" y="2102010"/>
            <a:ext cx="3024336" cy="2286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Лучшие в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5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конкурсных испытаниях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6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756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Всероссийская студенческая олимпиада «Инфекционная безопасность в деятельности медицинского работника» (г. Омск)</a:t>
            </a:r>
            <a:endParaRPr lang="ru-RU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012" y="2780928"/>
            <a:ext cx="5688632" cy="37444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Конкурс включал в себя пять заданий:</a:t>
            </a:r>
          </a:p>
          <a:p>
            <a:r>
              <a:rPr lang="ru-RU" sz="2000" dirty="0"/>
              <a:t>Творческое представление команды на тему «Инфекционная безопасность в деятельности медицинского работника»;</a:t>
            </a:r>
          </a:p>
          <a:p>
            <a:r>
              <a:rPr lang="ru-RU" sz="2000" dirty="0"/>
              <a:t>Тестовый контроль по теме «Инфекционная безопасность в деятельности медицинского работника»;</a:t>
            </a:r>
          </a:p>
          <a:p>
            <a:r>
              <a:rPr lang="ru-RU" sz="2000" dirty="0"/>
              <a:t>Конкурс «Лучший инфекционист»;</a:t>
            </a:r>
          </a:p>
          <a:p>
            <a:r>
              <a:rPr lang="ru-RU" sz="2000" dirty="0"/>
              <a:t>Конкурс «Точный расчет»;</a:t>
            </a:r>
          </a:p>
          <a:p>
            <a:r>
              <a:rPr lang="ru-RU" sz="2000" dirty="0"/>
              <a:t>Командная демонстрация практических манипуляций.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556792"/>
            <a:ext cx="5040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C00000"/>
                </a:solidFill>
              </a:rPr>
              <a:t>II</a:t>
            </a:r>
            <a:r>
              <a:rPr lang="ru-RU" sz="3200" b="1" dirty="0" smtClean="0">
                <a:solidFill>
                  <a:srgbClr val="C00000"/>
                </a:solidFill>
              </a:rPr>
              <a:t> общекомандное место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099" name="Picture 3" descr="C:\Users\gazenkampfaa\Documents\ДЕКАНАТ\Деканат_новая_эра\Студенты\Воспитательная_работа\Олимпиады\инфекция_всероссийск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74936"/>
            <a:ext cx="2756992" cy="2358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 descr="C:\Users\gazenkampfaa\Documents\ДЕКАНАТ\Деканат_новая_эра\Студенты\Воспитательная_работа\Олимпиады\инфекция_всероссийская+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84154"/>
            <a:ext cx="2963522" cy="21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167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1733" y="116632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Всероссийская студенческая олимпиада по акушерству и гинекологии им. Л.С. Персианинова</a:t>
            </a:r>
            <a:b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</a:br>
            <a:r>
              <a:rPr lang="ru-RU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(г. Москва)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2244" y="2852936"/>
            <a:ext cx="5040560" cy="3168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Конкурсная программа Олимпиады состояла из следующих этапов:</a:t>
            </a:r>
          </a:p>
          <a:p>
            <a:r>
              <a:rPr lang="ru-RU" sz="2000" dirty="0"/>
              <a:t>Конкурс «ВИЗИТКА»</a:t>
            </a:r>
          </a:p>
          <a:p>
            <a:r>
              <a:rPr lang="ru-RU" sz="2000" dirty="0" err="1"/>
              <a:t>Гистерорезектоскопический</a:t>
            </a:r>
            <a:r>
              <a:rPr lang="ru-RU" sz="2000" dirty="0"/>
              <a:t> конкурс</a:t>
            </a:r>
          </a:p>
          <a:p>
            <a:r>
              <a:rPr lang="ru-RU" sz="2000" dirty="0"/>
              <a:t>Эндоскопический конкурс</a:t>
            </a:r>
          </a:p>
          <a:p>
            <a:r>
              <a:rPr lang="ru-RU" sz="2000" dirty="0"/>
              <a:t>Наложение кожных швов</a:t>
            </a:r>
          </a:p>
          <a:p>
            <a:r>
              <a:rPr lang="ru-RU" sz="2000" dirty="0"/>
              <a:t>Ведение родов на роботизированном </a:t>
            </a:r>
            <a:r>
              <a:rPr lang="ru-RU" sz="2000" dirty="0" smtClean="0"/>
              <a:t>манекене</a:t>
            </a:r>
            <a:endParaRPr lang="ru-RU" sz="2000" dirty="0"/>
          </a:p>
        </p:txBody>
      </p:sp>
      <p:pic>
        <p:nvPicPr>
          <p:cNvPr id="1026" name="Picture 2" descr="C:\Users\gazenkampfaa\Documents\ДЕКАНАТ\Деканат_новая_эра\Студенты\Воспитательная_работа\Олимпиады\акушерство_москва_2017\IMG_0677-20-03-17-05-0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33" y="1001725"/>
            <a:ext cx="2248603" cy="30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gazenkampfaa\Documents\ДЕКАНАТ\Деканат_новая_эра\Студенты\Воспитательная_работа\Олимпиады\акушерство_москва_2017\IMG-53e95f30a43ea0aec3369954cf1f454f-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88"/>
          <a:stretch/>
        </p:blipFill>
        <p:spPr bwMode="auto">
          <a:xfrm>
            <a:off x="617627" y="4107656"/>
            <a:ext cx="2471478" cy="25700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220072" y="1839184"/>
            <a:ext cx="2396952" cy="70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C00000"/>
                </a:solidFill>
              </a:rPr>
              <a:t>III</a:t>
            </a:r>
            <a:r>
              <a:rPr lang="ru-RU" sz="3600" b="1" dirty="0" smtClean="0">
                <a:solidFill>
                  <a:srgbClr val="C00000"/>
                </a:solidFill>
              </a:rPr>
              <a:t> место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573016"/>
            <a:ext cx="8856984" cy="2160240"/>
          </a:xfrm>
        </p:spPr>
        <p:txBody>
          <a:bodyPr>
            <a:noAutofit/>
          </a:bodyPr>
          <a:lstStyle/>
          <a:p>
            <a:r>
              <a:rPr lang="ru-RU" sz="4000" dirty="0" smtClean="0"/>
              <a:t>образовательных </a:t>
            </a:r>
            <a:r>
              <a:rPr lang="ru-RU" sz="4000" b="1" dirty="0" smtClean="0">
                <a:solidFill>
                  <a:srgbClr val="C00000"/>
                </a:solidFill>
              </a:rPr>
              <a:t>программ</a:t>
            </a:r>
            <a:r>
              <a:rPr lang="ru-RU" sz="4000" dirty="0" smtClean="0"/>
              <a:t>;</a:t>
            </a:r>
          </a:p>
          <a:p>
            <a:r>
              <a:rPr lang="ru-RU" sz="4000" dirty="0" smtClean="0"/>
              <a:t>образовательного </a:t>
            </a:r>
            <a:r>
              <a:rPr lang="ru-RU" sz="4000" b="1" dirty="0">
                <a:solidFill>
                  <a:srgbClr val="C00000"/>
                </a:solidFill>
              </a:rPr>
              <a:t>контента</a:t>
            </a:r>
            <a:r>
              <a:rPr lang="ru-RU" sz="4000" dirty="0" smtClean="0"/>
              <a:t>;</a:t>
            </a:r>
          </a:p>
          <a:p>
            <a:r>
              <a:rPr lang="ru-RU" sz="4000" dirty="0" smtClean="0"/>
              <a:t>организации и проведения </a:t>
            </a:r>
            <a:r>
              <a:rPr lang="ru-RU" sz="4000" b="1" dirty="0">
                <a:solidFill>
                  <a:srgbClr val="C00000"/>
                </a:solidFill>
              </a:rPr>
              <a:t>учебных занятий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48130" name="Picture 2" descr="http://zaita.ru/wp-content/uploads/2015/12/%D0%BA%D1%83%D1%80%D1%81-%D0%BD%D0%B0-%D0%BA%D0%B0%D1%8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733871"/>
            <a:ext cx="4071827" cy="283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04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628800"/>
            <a:ext cx="4111526" cy="262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  <a:t>Приказ № 705 </a:t>
            </a:r>
            <a:r>
              <a:rPr lang="ru-RU" sz="2900" b="1" dirty="0" err="1">
                <a:solidFill>
                  <a:srgbClr val="C00000"/>
                </a:solidFill>
                <a:ea typeface="+mn-ea"/>
                <a:cs typeface="+mn-cs"/>
              </a:rPr>
              <a:t>осн</a:t>
            </a:r>
            <a: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  <a:t>. </a:t>
            </a:r>
            <a:r>
              <a:rPr lang="ru-RU" sz="2900" b="1" dirty="0" smtClean="0">
                <a:solidFill>
                  <a:srgbClr val="C00000"/>
                </a:solidFill>
                <a:ea typeface="+mn-ea"/>
                <a:cs typeface="+mn-cs"/>
              </a:rPr>
              <a:t>от 16 </a:t>
            </a:r>
            <a: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  <a:t>октября 2017г</a:t>
            </a:r>
            <a:r>
              <a:rPr lang="ru-RU" sz="2900" b="1" dirty="0" smtClean="0">
                <a:solidFill>
                  <a:srgbClr val="C00000"/>
                </a:solidFill>
                <a:ea typeface="+mn-ea"/>
                <a:cs typeface="+mn-cs"/>
              </a:rPr>
              <a:t>. «О проведении экспертизы содержания и качества ОПОП по специальностям и направлению подготовки»</a:t>
            </a:r>
            <a:br>
              <a:rPr lang="ru-RU" sz="29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  <a:ea typeface="+mn-ea"/>
                <a:cs typeface="+mn-cs"/>
              </a:rPr>
              <a:t>(Дополнительно 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№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853 </a:t>
            </a:r>
            <a:r>
              <a:rPr lang="ru-RU" sz="2200" b="1" dirty="0" err="1">
                <a:solidFill>
                  <a:schemeClr val="tx2">
                    <a:lumMod val="75000"/>
                  </a:schemeClr>
                </a:solidFill>
              </a:rPr>
              <a:t>осн</a:t>
            </a: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. от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30 ноября 2017г).</a:t>
            </a:r>
            <a:endParaRPr lang="ru-RU" sz="2200" b="1" dirty="0">
              <a:solidFill>
                <a:schemeClr val="tx2">
                  <a:lumMod val="75000"/>
                </a:schemeClr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4169792"/>
            <a:ext cx="4968552" cy="26642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Проводится экспертиза </a:t>
            </a:r>
          </a:p>
          <a:p>
            <a:r>
              <a:rPr lang="ru-RU" dirty="0" smtClean="0"/>
              <a:t>Кадрового обеспечения;</a:t>
            </a:r>
          </a:p>
          <a:p>
            <a:r>
              <a:rPr lang="ru-RU" dirty="0" smtClean="0"/>
              <a:t>Рабочих программ;</a:t>
            </a:r>
          </a:p>
          <a:p>
            <a:r>
              <a:rPr lang="ru-RU" dirty="0" smtClean="0"/>
              <a:t>Оценочных средств;</a:t>
            </a:r>
          </a:p>
          <a:p>
            <a:r>
              <a:rPr lang="ru-RU" dirty="0" smtClean="0"/>
              <a:t>Практических занятий</a:t>
            </a:r>
            <a:endParaRPr lang="ru-RU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40" y="1844824"/>
            <a:ext cx="3356588" cy="4824536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9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428" y="108248"/>
            <a:ext cx="8964488" cy="1143000"/>
          </a:xfrm>
        </p:spPr>
        <p:txBody>
          <a:bodyPr>
            <a:noAutofit/>
          </a:bodyPr>
          <a:lstStyle/>
          <a:p>
            <a:r>
              <a:rPr lang="ru-RU" altLang="ru-RU" sz="2900" b="1" dirty="0">
                <a:solidFill>
                  <a:srgbClr val="C00000"/>
                </a:solidFill>
                <a:ea typeface="+mn-ea"/>
                <a:cs typeface="+mn-cs"/>
              </a:rPr>
              <a:t>Проект «Мы – разные, мы – равные: от персонифицированного образования к персонифицированной медицине»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746" y="1442814"/>
            <a:ext cx="3600450" cy="4525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Психолого-педагогическая</a:t>
            </a:r>
            <a:r>
              <a:rPr lang="ru-RU" altLang="ru-RU" sz="2100" dirty="0"/>
              <a:t> </a:t>
            </a:r>
            <a:r>
              <a:rPr lang="ru-RU" altLang="ru-RU" sz="2100" b="1" dirty="0" err="1">
                <a:solidFill>
                  <a:srgbClr val="FF0000"/>
                </a:solidFill>
              </a:rPr>
              <a:t>курация</a:t>
            </a:r>
            <a:r>
              <a:rPr lang="ru-RU" altLang="ru-RU" sz="2100" dirty="0"/>
              <a:t> студенческих экспериментальных групп </a:t>
            </a:r>
          </a:p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Повышение квалификации </a:t>
            </a:r>
            <a:r>
              <a:rPr lang="ru-RU" altLang="ru-RU" sz="2100" dirty="0"/>
              <a:t>преподавателей, участвующих в эксперименте</a:t>
            </a:r>
          </a:p>
          <a:p>
            <a:pPr>
              <a:lnSpc>
                <a:spcPct val="80000"/>
              </a:lnSpc>
            </a:pPr>
            <a:r>
              <a:rPr lang="ru-RU" altLang="ru-RU" sz="2100" b="1" dirty="0">
                <a:solidFill>
                  <a:srgbClr val="FF0000"/>
                </a:solidFill>
              </a:rPr>
              <a:t>Внедрение</a:t>
            </a:r>
            <a:r>
              <a:rPr lang="ru-RU" altLang="ru-RU" sz="2100" dirty="0"/>
              <a:t> новых </a:t>
            </a:r>
            <a:r>
              <a:rPr lang="ru-RU" altLang="ru-RU" sz="2100" b="1" dirty="0">
                <a:solidFill>
                  <a:srgbClr val="FF0000"/>
                </a:solidFill>
              </a:rPr>
              <a:t>педагогических приемов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209853" y="1417414"/>
            <a:ext cx="3858516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Индивидуальный и дифференцированный подход</a:t>
            </a:r>
            <a:r>
              <a:rPr lang="ru-RU" altLang="ru-RU" sz="2100" dirty="0">
                <a:latin typeface="+mn-lt"/>
              </a:rPr>
              <a:t> к студентам, поэтапное освоение материала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«Оживление» </a:t>
            </a:r>
            <a:r>
              <a:rPr lang="ru-RU" altLang="ru-RU" sz="2100" dirty="0">
                <a:latin typeface="+mn-lt"/>
              </a:rPr>
              <a:t>педагогического </a:t>
            </a: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труда</a:t>
            </a:r>
            <a:r>
              <a:rPr lang="ru-RU" altLang="ru-RU" sz="2100" dirty="0">
                <a:latin typeface="+mn-lt"/>
              </a:rPr>
              <a:t>, </a:t>
            </a: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интереса</a:t>
            </a:r>
            <a:r>
              <a:rPr lang="ru-RU" altLang="ru-RU" sz="2100" dirty="0">
                <a:latin typeface="+mn-lt"/>
              </a:rPr>
              <a:t> к профессии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altLang="ru-RU" sz="2100" b="1" dirty="0">
                <a:solidFill>
                  <a:srgbClr val="FF0000"/>
                </a:solidFill>
                <a:latin typeface="+mn-lt"/>
              </a:rPr>
              <a:t>Повышение включенности студентов</a:t>
            </a:r>
            <a:r>
              <a:rPr lang="ru-RU" altLang="ru-RU" sz="2100" dirty="0">
                <a:latin typeface="+mn-lt"/>
              </a:rPr>
              <a:t> в учебный процесс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3809430" y="1531937"/>
            <a:ext cx="1368425" cy="4333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3782244" y="2454920"/>
            <a:ext cx="1368425" cy="4333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3777928" y="3247008"/>
            <a:ext cx="1368425" cy="4333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2000"/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61" y="4471144"/>
            <a:ext cx="2847000" cy="161624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072" y="4471145"/>
            <a:ext cx="2469964" cy="162882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046" y="4471145"/>
            <a:ext cx="3018433" cy="162698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111" y="6160869"/>
            <a:ext cx="88888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 рамках проекта проведен курс </a:t>
            </a:r>
            <a:r>
              <a:rPr lang="ru-RU" b="1" dirty="0"/>
              <a:t>повышения квалификации «Психолого-педагогические технологии обучения студентов в современном университете»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702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  <p:bldP spid="30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  <a:t>Проект «Повышение методической культуры преподавателя медицинского университета</a:t>
            </a:r>
            <a:r>
              <a:rPr lang="ru-RU" sz="2900" b="1" dirty="0" smtClean="0">
                <a:solidFill>
                  <a:srgbClr val="C00000"/>
                </a:solidFill>
                <a:ea typeface="+mn-ea"/>
                <a:cs typeface="+mn-cs"/>
              </a:rPr>
              <a:t>»</a:t>
            </a:r>
            <a: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29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sz="2900" b="1" dirty="0" smtClean="0">
                <a:solidFill>
                  <a:srgbClr val="C00000"/>
                </a:solidFill>
                <a:ea typeface="+mn-ea"/>
                <a:cs typeface="+mn-cs"/>
              </a:rPr>
              <a:t>(НОЦ «Педагогика»)</a:t>
            </a:r>
            <a:endParaRPr lang="ru-RU" sz="29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8435280" cy="4525963"/>
          </a:xfrm>
        </p:spPr>
        <p:txBody>
          <a:bodyPr>
            <a:normAutofit/>
          </a:bodyPr>
          <a:lstStyle/>
          <a:p>
            <a:r>
              <a:rPr lang="ru-RU" sz="2700" dirty="0" smtClean="0"/>
              <a:t>Психолого-педагогическое </a:t>
            </a:r>
            <a:r>
              <a:rPr lang="ru-RU" sz="2700" dirty="0"/>
              <a:t>сопровождение </a:t>
            </a:r>
            <a:r>
              <a:rPr lang="ru-RU" sz="2700" dirty="0" smtClean="0"/>
              <a:t>участников проекта; </a:t>
            </a:r>
          </a:p>
          <a:p>
            <a:r>
              <a:rPr lang="ru-RU" sz="2700" dirty="0" smtClean="0"/>
              <a:t>Поиск </a:t>
            </a:r>
            <a:r>
              <a:rPr lang="ru-RU" sz="2700" dirty="0"/>
              <a:t>оптимальной модели занятия, построенной на основе использования современных образовательных </a:t>
            </a:r>
            <a:r>
              <a:rPr lang="ru-RU" sz="2700" dirty="0" smtClean="0"/>
              <a:t>технологий;</a:t>
            </a:r>
          </a:p>
          <a:p>
            <a:r>
              <a:rPr lang="ru-RU" sz="2700" dirty="0" smtClean="0"/>
              <a:t>Анализ всех этапов занятий, проведенных в рамках проекта.</a:t>
            </a:r>
            <a:endParaRPr lang="ru-RU" sz="27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4" y="4956298"/>
            <a:ext cx="2570575" cy="142503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40" y="4944702"/>
            <a:ext cx="2244925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488" y="4944702"/>
            <a:ext cx="1858336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887" y="4944702"/>
            <a:ext cx="2085615" cy="1436626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55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2" descr="C:\Users\KozhatkinaJV\Desktop\Отчет о работе ЦКМС за 2012-13\РП ШМП 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56132"/>
            <a:ext cx="2227146" cy="3137744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Прямоугольник 1"/>
          <p:cNvSpPr>
            <a:spLocks noChangeArrowheads="1"/>
          </p:cNvSpPr>
          <p:nvPr/>
        </p:nvSpPr>
        <p:spPr bwMode="auto">
          <a:xfrm>
            <a:off x="361998" y="1780812"/>
            <a:ext cx="8525380" cy="232063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2176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За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7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лет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 работы «Школы молодого преподавателя</a:t>
            </a: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»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232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сотрудника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повысили свое педагогическое мастерство.</a:t>
            </a:r>
          </a:p>
          <a:p>
            <a:pPr marL="342900" indent="-34290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400" b="1" dirty="0" smtClean="0">
                <a:solidFill>
                  <a:srgbClr val="374C81"/>
                </a:solidFill>
                <a:latin typeface="Calibri" pitchFamily="34" charset="0"/>
              </a:rPr>
              <a:t>В 2017 году </a:t>
            </a:r>
            <a:r>
              <a:rPr lang="ru-RU" altLang="ru-RU" sz="2800" b="1" dirty="0" smtClean="0">
                <a:solidFill>
                  <a:srgbClr val="FF0000"/>
                </a:solidFill>
                <a:latin typeface="Calibri" pitchFamily="34" charset="0"/>
              </a:rPr>
              <a:t>15</a:t>
            </a:r>
            <a:r>
              <a:rPr lang="ru-RU" altLang="ru-RU" sz="2400" b="1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altLang="ru-RU" sz="2400" b="1" dirty="0">
                <a:solidFill>
                  <a:srgbClr val="FF0000"/>
                </a:solidFill>
                <a:latin typeface="Calibri" pitchFamily="34" charset="0"/>
              </a:rPr>
              <a:t>сотрудников </a:t>
            </a:r>
            <a:r>
              <a:rPr lang="ru-RU" altLang="ru-RU" sz="2400" b="1" dirty="0">
                <a:solidFill>
                  <a:srgbClr val="374C81"/>
                </a:solidFill>
                <a:latin typeface="Calibri" pitchFamily="34" charset="0"/>
              </a:rPr>
              <a:t>КрасГМУ получили свидетельства об окончании цикла. </a:t>
            </a: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464668" y="87883"/>
            <a:ext cx="7679332" cy="1508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Под эгидой ЦКМС и НОЦ «Педагогика» работает </a:t>
            </a:r>
            <a:b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3200" b="1" dirty="0">
                <a:solidFill>
                  <a:srgbClr val="C00000"/>
                </a:solidFill>
                <a:ea typeface="+mn-ea"/>
                <a:cs typeface="+mn-cs"/>
              </a:rPr>
              <a:t>«Школа молодого преподавателя»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98" y="87883"/>
            <a:ext cx="876816" cy="169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64005"/>
            <a:ext cx="4536398" cy="2695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741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8" y="32067"/>
            <a:ext cx="8208912" cy="24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837562"/>
              </p:ext>
            </p:extLst>
          </p:nvPr>
        </p:nvGraphicFramePr>
        <p:xfrm>
          <a:off x="179512" y="2516296"/>
          <a:ext cx="8827745" cy="42898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1887"/>
                <a:gridCol w="6315783"/>
                <a:gridCol w="1076554"/>
                <a:gridCol w="953521"/>
              </a:tblGrid>
              <a:tr h="426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НАИМЕНОВАНИЕ ПОКАЗАТЕЛЯ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ЕДИНИЦА ИЗМЕРЕНИЯ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ЗНАЧЕНИЕ ПОКАЗАТЕЛЯ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93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 балл ЕГЭ студентов, принятых по результатам </a:t>
                      </a:r>
                      <a:r>
                        <a:rPr lang="ru-RU" sz="1100" dirty="0" smtClean="0">
                          <a:effectLst/>
                        </a:rPr>
                        <a:t>ЕГЭ на обучение за </a:t>
                      </a:r>
                      <a:r>
                        <a:rPr lang="ru-RU" sz="1100" dirty="0">
                          <a:effectLst/>
                        </a:rPr>
                        <a:t>счет средств </a:t>
                      </a:r>
                      <a:r>
                        <a:rPr lang="ru-RU" sz="1100" dirty="0" smtClean="0">
                          <a:effectLst/>
                        </a:rPr>
                        <a:t>соответствующих бюджетов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83,61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(82,71)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153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 балл ЕГЭ студентов университета, принятых по результатам ЕГЭ на </a:t>
                      </a:r>
                      <a:r>
                        <a:rPr lang="ru-RU" sz="1100" dirty="0" smtClean="0">
                          <a:effectLst/>
                        </a:rPr>
                        <a:t>обучение за </a:t>
                      </a:r>
                      <a:r>
                        <a:rPr lang="ru-RU" sz="1100" dirty="0">
                          <a:effectLst/>
                        </a:rPr>
                        <a:t>счет средств </a:t>
                      </a:r>
                      <a:r>
                        <a:rPr lang="ru-RU" sz="1100" dirty="0" smtClean="0">
                          <a:effectLst/>
                        </a:rPr>
                        <a:t>соответствующих, </a:t>
                      </a:r>
                      <a:r>
                        <a:rPr lang="ru-RU" sz="1100" dirty="0">
                          <a:effectLst/>
                        </a:rPr>
                        <a:t>за исключением лиц, поступивших с учетом особых прав и в рамках квоты целевого приема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83,27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(82,71)</a:t>
                      </a:r>
                      <a:endParaRPr lang="ru-RU" sz="1400" b="1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Средний балл ЕГЭ студентов, принятых по результатам ЕГЭ на обучение </a:t>
                      </a:r>
                      <a:r>
                        <a:rPr lang="ru-RU" sz="1100" dirty="0" smtClean="0">
                          <a:effectLst/>
                        </a:rPr>
                        <a:t>с </a:t>
                      </a:r>
                      <a:r>
                        <a:rPr lang="ru-RU" sz="1100" dirty="0">
                          <a:effectLst/>
                        </a:rPr>
                        <a:t>оплатой стоимости </a:t>
                      </a:r>
                      <a:r>
                        <a:rPr lang="ru-RU" sz="1100" dirty="0" smtClean="0">
                          <a:effectLst/>
                        </a:rPr>
                        <a:t>затрат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59,3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(58,13)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Усредненный по реализуемым направлениям (специальностям) </a:t>
                      </a:r>
                      <a:r>
                        <a:rPr lang="ru-RU" sz="11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минимальный балл ЕГЭ студентов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</a:rPr>
                        <a:t>, принятых по результатам ЕГЭ на </a:t>
                      </a: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</a:rPr>
                        <a:t>обучение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балл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42,91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(41,39)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8274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</a:rPr>
                        <a:t>Численность студентов, </a:t>
                      </a:r>
                      <a:r>
                        <a:rPr lang="ru-RU" sz="1100" b="1" dirty="0">
                          <a:solidFill>
                            <a:srgbClr val="C00000"/>
                          </a:solidFill>
                          <a:effectLst/>
                        </a:rPr>
                        <a:t>победителей и призеров </a:t>
                      </a:r>
                      <a:r>
                        <a:rPr lang="ru-RU" sz="1100" b="1" dirty="0">
                          <a:effectLst/>
                        </a:rPr>
                        <a:t>заключительного этапа </a:t>
                      </a:r>
                      <a:r>
                        <a:rPr lang="ru-RU" sz="11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всероссийской олимпиады школьников</a:t>
                      </a:r>
                      <a:r>
                        <a:rPr lang="ru-RU" sz="1100" b="1" dirty="0">
                          <a:effectLst/>
                        </a:rPr>
                        <a:t>, членов сборных команд Российской Федерации, участвовавших в международных олимпиадах по общеобразовательным предметам по специальностям и (или) направлениям подготовки, </a:t>
                      </a:r>
                      <a:r>
                        <a:rPr lang="ru-RU" sz="1100" b="1" dirty="0" smtClean="0">
                          <a:effectLst/>
                        </a:rPr>
                        <a:t>принятых </a:t>
                      </a:r>
                      <a:r>
                        <a:rPr lang="ru-RU" sz="1100" b="1" dirty="0">
                          <a:effectLst/>
                        </a:rPr>
                        <a:t>на очную форму обучения на первый </a:t>
                      </a:r>
                      <a:r>
                        <a:rPr lang="ru-RU" sz="1100" b="1" dirty="0" smtClean="0">
                          <a:effectLst/>
                        </a:rPr>
                        <a:t>курс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Численность студентов, победителей и призеров олимпиад школьников, принятых на очную форму обучения на первый курс </a:t>
                      </a:r>
                      <a:r>
                        <a:rPr lang="ru-RU" sz="1100" dirty="0" smtClean="0">
                          <a:effectLst/>
                        </a:rPr>
                        <a:t>без </a:t>
                      </a:r>
                      <a:r>
                        <a:rPr lang="ru-RU" sz="1100" dirty="0">
                          <a:effectLst/>
                        </a:rPr>
                        <a:t>вступительных испытаний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(10)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817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1.7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Численность студентов, принятых по результатам целевого приема на первый курс на очную форму </a:t>
                      </a:r>
                      <a:r>
                        <a:rPr lang="ru-RU" sz="1100" dirty="0" smtClean="0">
                          <a:effectLst/>
                        </a:rPr>
                        <a:t>обучения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215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(231)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750631"/>
              </p:ext>
            </p:extLst>
          </p:nvPr>
        </p:nvGraphicFramePr>
        <p:xfrm>
          <a:off x="137318" y="2560712"/>
          <a:ext cx="8928994" cy="3996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399"/>
                <a:gridCol w="6254356"/>
                <a:gridCol w="1080120"/>
                <a:gridCol w="1080119"/>
              </a:tblGrid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 П/П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ЗНАЧЕНИЕ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студентов, принятых по результатам целевого приема на первый </a:t>
                      </a:r>
                      <a:r>
                        <a:rPr lang="ru-RU" sz="1300" dirty="0" smtClean="0">
                          <a:effectLst/>
                        </a:rPr>
                        <a:t>курс, в </a:t>
                      </a:r>
                      <a:r>
                        <a:rPr lang="ru-RU" sz="1300" dirty="0">
                          <a:effectLst/>
                        </a:rPr>
                        <a:t>общей численности студентов, принятых на первый </a:t>
                      </a:r>
                      <a:r>
                        <a:rPr lang="ru-RU" sz="1300" dirty="0" smtClean="0">
                          <a:effectLst/>
                        </a:rPr>
                        <a:t>курс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8000"/>
                          </a:solidFill>
                          <a:effectLst/>
                        </a:rPr>
                        <a:t>25,26</a:t>
                      </a:r>
                      <a:endParaRPr lang="ru-RU" sz="1600" b="1" kern="1200" dirty="0" smtClean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25,27)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Удельный вес численности студентов (приведенного контингента), </a:t>
                      </a: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</a:rPr>
                        <a:t>обучающихся по программам магистратуры</a:t>
                      </a:r>
                      <a:r>
                        <a:rPr lang="ru-RU" sz="1300" b="1" dirty="0">
                          <a:effectLst/>
                        </a:rPr>
                        <a:t>, в общей численности приведенного контингента обучающихся по образовательным программам </a:t>
                      </a:r>
                      <a:r>
                        <a:rPr lang="ru-RU" sz="1300" b="1" dirty="0" err="1">
                          <a:effectLst/>
                        </a:rPr>
                        <a:t>бакалавриата</a:t>
                      </a:r>
                      <a:r>
                        <a:rPr lang="ru-RU" sz="1300" b="1" dirty="0">
                          <a:effectLst/>
                        </a:rPr>
                        <a:t>, </a:t>
                      </a:r>
                      <a:r>
                        <a:rPr lang="ru-RU" sz="1300" b="1" dirty="0" err="1">
                          <a:effectLst/>
                        </a:rPr>
                        <a:t>специалитета</a:t>
                      </a:r>
                      <a:r>
                        <a:rPr lang="ru-RU" sz="1300" b="1" dirty="0">
                          <a:effectLst/>
                        </a:rPr>
                        <a:t> и магистратуры</a:t>
                      </a:r>
                      <a:endParaRPr lang="ru-RU" sz="13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0,06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(0,36)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обучающихся (приведенного контингента), по программам магистратуры, подготовки научно-педагогических кадров в аспирантуре (адъюнктуре), ординатуры, интернатуры, </a:t>
                      </a:r>
                      <a:r>
                        <a:rPr lang="ru-RU" sz="1300" dirty="0" err="1">
                          <a:effectLst/>
                        </a:rPr>
                        <a:t>ассистентуры</a:t>
                      </a:r>
                      <a:r>
                        <a:rPr lang="ru-RU" sz="1300" dirty="0">
                          <a:effectLst/>
                        </a:rPr>
                        <a:t>-стажировки в общей численности приведенного контингента обучающихся по основным образовательным программам высшего образования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14,53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(16,24)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Удельный вес численности студентов, имеющих диплом бакалавра, специалиста или магистра </a:t>
                      </a: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</a:rPr>
                        <a:t>других организаций</a:t>
                      </a:r>
                      <a:r>
                        <a:rPr lang="ru-RU" sz="1300" b="1" dirty="0">
                          <a:effectLst/>
                        </a:rPr>
                        <a:t>, </a:t>
                      </a: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</a:rPr>
                        <a:t>принятых на первый курс</a:t>
                      </a:r>
                      <a:r>
                        <a:rPr lang="ru-RU" sz="1300" b="1" dirty="0">
                          <a:effectLst/>
                        </a:rPr>
                        <a:t> на обучение по программам </a:t>
                      </a:r>
                      <a:r>
                        <a:rPr lang="ru-RU" sz="1300" b="1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магистратуры</a:t>
                      </a:r>
                      <a:r>
                        <a:rPr lang="ru-RU" sz="1300" b="1" dirty="0">
                          <a:effectLst/>
                        </a:rPr>
                        <a:t> образовательной организации, в общей численности студентов, принятых на первый курс по программам магистратуры на очную форму обучения</a:t>
                      </a:r>
                      <a:endParaRPr lang="ru-RU" sz="13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%</a:t>
                      </a:r>
                      <a:endParaRPr lang="ru-RU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(66,67)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038799"/>
              </p:ext>
            </p:extLst>
          </p:nvPr>
        </p:nvGraphicFramePr>
        <p:xfrm>
          <a:off x="119725" y="2510660"/>
          <a:ext cx="8948075" cy="42489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124"/>
                <a:gridCol w="6408712"/>
                <a:gridCol w="1080120"/>
                <a:gridCol w="1080119"/>
              </a:tblGrid>
              <a:tr h="773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НАИМЕНОВАНИЕ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ЕДИНИЦА ИЗМЕРЕНИЯ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ЗНАЧЕНИЕ ПОКАЗАТЕЛЯ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356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1" dirty="0">
                          <a:effectLst/>
                        </a:rPr>
                        <a:t>Удельный вес численности обучающихся по программам магистратуры, подготовки научно-педагогических кадров в аспирантуре (адъюнктуре), ординатуры, </a:t>
                      </a:r>
                      <a:r>
                        <a:rPr lang="ru-RU" sz="1300" b="1" dirty="0" err="1">
                          <a:effectLst/>
                        </a:rPr>
                        <a:t>ассистентуры</a:t>
                      </a:r>
                      <a:r>
                        <a:rPr lang="ru-RU" sz="1300" b="1" dirty="0">
                          <a:effectLst/>
                        </a:rPr>
                        <a:t>-стажировки, имеющих диплом бакалавра, диплом специалиста или диплом магистра </a:t>
                      </a: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</a:rPr>
                        <a:t>других организаций </a:t>
                      </a:r>
                      <a:r>
                        <a:rPr lang="ru-RU" sz="1300" b="1" dirty="0">
                          <a:effectLst/>
                        </a:rPr>
                        <a:t>в общей численности обучающихся по </a:t>
                      </a:r>
                      <a:r>
                        <a:rPr lang="ru-RU" sz="1300" b="1" dirty="0">
                          <a:solidFill>
                            <a:srgbClr val="C00000"/>
                          </a:solidFill>
                          <a:effectLst/>
                        </a:rPr>
                        <a:t>программам магистратуры, подготовки научно-педагогических кадров в аспирантуре (адъюнктуре), ординатуры, </a:t>
                      </a:r>
                      <a:r>
                        <a:rPr lang="ru-RU" sz="1300" b="1" dirty="0" err="1">
                          <a:effectLst/>
                        </a:rPr>
                        <a:t>ассистентуры</a:t>
                      </a:r>
                      <a:r>
                        <a:rPr lang="ru-RU" sz="1300" b="1" dirty="0">
                          <a:effectLst/>
                        </a:rPr>
                        <a:t>-стажировки</a:t>
                      </a:r>
                      <a:endParaRPr lang="ru-RU" sz="13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5,64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(15,25)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9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аспирантов (адъюнктов), ординаторов, интернов, </a:t>
                      </a: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ассистентов-стажеров в </a:t>
                      </a:r>
                      <a:r>
                        <a:rPr lang="ru-RU" sz="13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расчете на 100 студентов (приведенного контингента)</a:t>
                      </a: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человек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17,60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(19,89)</a:t>
                      </a:r>
                      <a:endParaRPr lang="ru-RU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7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слушателей из сторонних организаций в общей численности слушателей, прошедших 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программам повышения квалификации или профессиональной переподготовки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94,39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(95,50)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10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1.15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Удельный вес численности студентов, обучающихся </a:t>
                      </a:r>
                      <a:r>
                        <a:rPr lang="ru-RU" sz="1300" dirty="0" smtClean="0">
                          <a:effectLst/>
                        </a:rPr>
                        <a:t>по </a:t>
                      </a:r>
                      <a:r>
                        <a:rPr lang="ru-RU" sz="1300" dirty="0">
                          <a:effectLst/>
                        </a:rPr>
                        <a:t>областям знаний «Инженерное дело, технологии и технические науки», «Здравоохранение и медицинские науки», «Образование и педагогические науки», с которыми заключены договоры о целевом обучении, в общей численности студентов, обучающихся по указанным областям знаний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1793" marR="21793" marT="10896" marB="1634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8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23,27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(22,23)</a:t>
                      </a:r>
                    </a:p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8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1793" marR="21793" marT="10896" marB="16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74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465012" y="260648"/>
            <a:ext cx="7678987" cy="14768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b="1" cap="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      В 2017 году </a:t>
            </a:r>
            <a:r>
              <a:rPr lang="ru-RU" sz="2600" b="1" cap="all" dirty="0">
                <a:solidFill>
                  <a:srgbClr val="C00000"/>
                </a:solidFill>
                <a:latin typeface="Calibri" panose="020F0502020204030204" pitchFamily="34" charset="0"/>
              </a:rPr>
              <a:t>зарегистрировано:</a:t>
            </a:r>
            <a:br>
              <a:rPr lang="ru-RU" sz="2600" b="1" cap="all" dirty="0">
                <a:solidFill>
                  <a:srgbClr val="C00000"/>
                </a:solidFill>
                <a:latin typeface="Calibri" panose="020F0502020204030204" pitchFamily="34" charset="0"/>
              </a:rPr>
            </a:br>
            <a:r>
              <a:rPr lang="ru-RU" b="1" cap="all" dirty="0" smtClean="0">
                <a:solidFill>
                  <a:srgbClr val="FF0000"/>
                </a:solidFill>
                <a:latin typeface="Calibri" panose="020F0502020204030204" pitchFamily="34" charset="0"/>
              </a:rPr>
              <a:t>611</a:t>
            </a:r>
            <a:r>
              <a:rPr lang="ru-RU" sz="2400" b="1" cap="all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>фактов повышения квалификации ППС </a:t>
            </a:r>
            <a:r>
              <a:rPr lang="ru-RU" sz="2400" cap="all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КрасГМУ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b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ru-RU" b="1" cap="all" smtClean="0">
                <a:solidFill>
                  <a:srgbClr val="FF0000"/>
                </a:solidFill>
                <a:latin typeface="Calibri" panose="020F0502020204030204" pitchFamily="34" charset="0"/>
              </a:rPr>
              <a:t>559 </a:t>
            </a:r>
            <a:r>
              <a:rPr lang="ru-RU" sz="2400" b="1" cap="all" smtClean="0">
                <a:solidFill>
                  <a:srgbClr val="002060"/>
                </a:solidFill>
                <a:latin typeface="Calibri" panose="020F0502020204030204" pitchFamily="34" charset="0"/>
              </a:rPr>
              <a:t>сотрудников </a:t>
            </a:r>
            <a:r>
              <a:rPr lang="ru-RU" sz="2400" b="1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ППС </a:t>
            </a:r>
            <a:r>
              <a:rPr lang="ru-RU" sz="2400" cap="all" dirty="0">
                <a:solidFill>
                  <a:srgbClr val="002060"/>
                </a:solidFill>
                <a:latin typeface="Calibri" panose="020F0502020204030204" pitchFamily="34" charset="0"/>
              </a:rPr>
              <a:t>прошли повышение квалификации в ИПО </a:t>
            </a:r>
            <a:r>
              <a:rPr lang="ru-RU" sz="2400" cap="all" dirty="0" err="1" smtClean="0">
                <a:solidFill>
                  <a:srgbClr val="002060"/>
                </a:solidFill>
                <a:latin typeface="Calibri" panose="020F0502020204030204" pitchFamily="34" charset="0"/>
              </a:rPr>
              <a:t>КрасГМУ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 (включая </a:t>
            </a:r>
            <a:r>
              <a:rPr lang="ru-RU" sz="2400" b="1" cap="all" dirty="0">
                <a:solidFill>
                  <a:srgbClr val="002060"/>
                </a:solidFill>
                <a:latin typeface="Calibri" panose="020F0502020204030204" pitchFamily="34" charset="0"/>
              </a:rPr>
              <a:t>ФК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 - </a:t>
            </a:r>
            <a:r>
              <a:rPr lang="ru-RU" b="1" cap="all" dirty="0">
                <a:solidFill>
                  <a:srgbClr val="FF0000"/>
                </a:solidFill>
                <a:latin typeface="Calibri" panose="020F0502020204030204" pitchFamily="34" charset="0"/>
              </a:rPr>
              <a:t>43</a:t>
            </a:r>
            <a:r>
              <a:rPr lang="ru-RU" sz="2400" cap="all" dirty="0" smtClean="0">
                <a:solidFill>
                  <a:srgbClr val="002060"/>
                </a:solidFill>
                <a:latin typeface="Calibri" panose="020F0502020204030204" pitchFamily="34" charset="0"/>
              </a:rPr>
              <a:t>).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383656"/>
            <a:ext cx="5830649" cy="433404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7883"/>
            <a:ext cx="1357509" cy="26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511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76" y="37108"/>
            <a:ext cx="1121761" cy="216426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19" y="155516"/>
            <a:ext cx="6938795" cy="1536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625481"/>
            <a:ext cx="3672408" cy="2449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449" y="1916832"/>
            <a:ext cx="3411128" cy="2275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7036" y="2583895"/>
            <a:ext cx="4320413" cy="32162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668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участников</a:t>
            </a:r>
            <a:endParaRPr lang="ru-RU" altLang="ru-RU" sz="29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2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пленарных заседания</a:t>
            </a:r>
            <a:endParaRPr lang="ru-RU" altLang="ru-RU" sz="29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6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секций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10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мастер-классов</a:t>
            </a:r>
            <a:endParaRPr lang="ru-RU" altLang="ru-RU" sz="2900" b="1" kern="0" dirty="0">
              <a:solidFill>
                <a:schemeClr val="tx2">
                  <a:lumMod val="50000"/>
                </a:schemeClr>
              </a:solidFill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3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круглых стола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77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докладов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-108520" y="6074948"/>
            <a:ext cx="9433048" cy="78276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Делегаты из Москвы, Санкт-Петербурга, СК Великобритании, г. </a:t>
            </a:r>
            <a:r>
              <a:rPr lang="ru-RU" altLang="ru-RU" sz="1900" b="1" kern="0" dirty="0" err="1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Рединг</a:t>
            </a:r>
            <a:r>
              <a:rPr lang="ru-RU" altLang="ru-RU" sz="1900" b="1" kern="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Томска, Оренбурга, Казани, Омска, Новосибирска, Иркутска, Барнаула, Тюмени, Нижнего Новгорода, Екатеринбурга, Кызыла, Дивногорска и Ачинска.</a:t>
            </a:r>
            <a:endParaRPr lang="ru-RU" altLang="ru-RU" sz="1900" b="1" kern="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3640" y="292980"/>
            <a:ext cx="8122096" cy="1308821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+mn-lt"/>
              </a:rPr>
              <a:t>ВУЗОВСКАЯ ПЕДАГОГИКА</a:t>
            </a:r>
            <a:br>
              <a:rPr lang="ru-RU" sz="48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5400" b="1" dirty="0" smtClean="0">
                <a:solidFill>
                  <a:srgbClr val="C00000"/>
                </a:solidFill>
                <a:latin typeface="+mn-lt"/>
              </a:rPr>
              <a:t>2018</a:t>
            </a:r>
            <a:endParaRPr lang="ru-RU" sz="5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852936"/>
            <a:ext cx="2687812" cy="3778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2767" t="14969" r="1488" b="11407"/>
          <a:stretch/>
        </p:blipFill>
        <p:spPr>
          <a:xfrm>
            <a:off x="488070" y="4005064"/>
            <a:ext cx="5132447" cy="2218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80" y="23788"/>
            <a:ext cx="906388" cy="17487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55576" y="1786262"/>
            <a:ext cx="813861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Конференция состоится 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7-8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февраля 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2018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 года</a:t>
            </a:r>
          </a:p>
          <a:p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Заявки на участие и доклады принимаются</a:t>
            </a:r>
          </a:p>
          <a:p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до</a:t>
            </a:r>
            <a:r>
              <a:rPr lang="ru-RU" altLang="ru-RU" sz="2900" b="1" kern="0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9 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января</a:t>
            </a:r>
            <a:r>
              <a:rPr lang="ru-RU" altLang="ru-RU" sz="2900" b="1" kern="0" dirty="0">
                <a:solidFill>
                  <a:srgbClr val="FF0000"/>
                </a:solidFill>
                <a:cs typeface="Arial" charset="0"/>
              </a:rPr>
              <a:t> 2018 </a:t>
            </a:r>
            <a:r>
              <a:rPr lang="ru-RU" altLang="ru-RU" sz="2900" b="1" kern="0" dirty="0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года на сайте </a:t>
            </a:r>
            <a:r>
              <a:rPr lang="en-US" altLang="ru-RU" sz="2900" b="1" kern="0" dirty="0" smtClean="0">
                <a:solidFill>
                  <a:srgbClr val="FF0000"/>
                </a:solidFill>
                <a:cs typeface="Arial" charset="0"/>
              </a:rPr>
              <a:t>http</a:t>
            </a:r>
            <a:r>
              <a:rPr lang="en-US" altLang="ru-RU" sz="2900" b="1" kern="0" dirty="0">
                <a:solidFill>
                  <a:srgbClr val="FF0000"/>
                </a:solidFill>
                <a:cs typeface="Arial" charset="0"/>
              </a:rPr>
              <a:t>://pedconf.krasgmu.ru/</a:t>
            </a:r>
            <a:endParaRPr lang="ru-RU" altLang="ru-RU" sz="2900" b="1" kern="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3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665665"/>
            <a:ext cx="6641753" cy="3002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44824"/>
            <a:ext cx="4968230" cy="2387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9443" y="188640"/>
            <a:ext cx="7964487" cy="193357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В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2017 году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проведено </a:t>
            </a:r>
            <a:b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</a:b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  </a:t>
            </a:r>
            <a:r>
              <a:rPr lang="ru-RU" altLang="ru-RU" b="1" dirty="0" smtClean="0">
                <a:solidFill>
                  <a:srgbClr val="C00000"/>
                </a:solidFill>
                <a:ea typeface="+mj-ea"/>
                <a:cs typeface="+mj-cs"/>
              </a:rPr>
              <a:t>7 </a:t>
            </a:r>
            <a:r>
              <a:rPr lang="ru-RU" altLang="ru-RU" b="1" dirty="0">
                <a:solidFill>
                  <a:srgbClr val="C00000"/>
                </a:solidFill>
                <a:ea typeface="+mj-ea"/>
                <a:cs typeface="+mj-cs"/>
              </a:rPr>
              <a:t>заседаний  Центрального    координационного методического совета</a:t>
            </a:r>
            <a:endParaRPr lang="ru-RU" dirty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1481138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70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Заголовок 2"/>
          <p:cNvSpPr>
            <a:spLocks noGrp="1"/>
          </p:cNvSpPr>
          <p:nvPr>
            <p:ph type="title"/>
          </p:nvPr>
        </p:nvSpPr>
        <p:spPr>
          <a:xfrm>
            <a:off x="1443479" y="934120"/>
            <a:ext cx="7056437" cy="841375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ru-RU" altLang="ru-RU" sz="2800" b="1" dirty="0">
                <a:solidFill>
                  <a:srgbClr val="C00000"/>
                </a:solidFill>
                <a:ea typeface="+mn-ea"/>
                <a:cs typeface="+mn-cs"/>
              </a:rPr>
              <a:t>Гриф Координационного совета в области образования "Здравоохранение и медицинские науки« в 2017 году </a:t>
            </a: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присвоен:</a:t>
            </a:r>
            <a:b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4000" b="1" dirty="0" smtClean="0">
                <a:solidFill>
                  <a:srgbClr val="FF0000"/>
                </a:solidFill>
                <a:cs typeface="Times New Roman" pitchFamily="18" charset="0"/>
              </a:rPr>
              <a:t>9</a:t>
            </a:r>
            <a: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ru-RU" altLang="ru-RU" sz="2800" b="1" dirty="0">
                <a:solidFill>
                  <a:srgbClr val="FF0000"/>
                </a:solidFill>
                <a:cs typeface="Times New Roman" pitchFamily="18" charset="0"/>
              </a:rPr>
              <a:t>учебным </a:t>
            </a:r>
            <a: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пособиям</a:t>
            </a:r>
            <a:br>
              <a:rPr lang="ru-RU" altLang="ru-RU" sz="2800" b="1" dirty="0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002060"/>
                </a:solidFill>
                <a:cs typeface="Times New Roman" pitchFamily="18" charset="0"/>
              </a:rPr>
              <a:t>(в 2016 году – 3) </a:t>
            </a:r>
            <a:r>
              <a:rPr lang="ru-RU" altLang="ru-RU" sz="2400" b="1" dirty="0">
                <a:solidFill>
                  <a:srgbClr val="002060"/>
                </a:solidFill>
                <a:cs typeface="Times New Roman" pitchFamily="18" charset="0"/>
              </a:rPr>
              <a:t/>
            </a:r>
            <a:br>
              <a:rPr lang="ru-RU" altLang="ru-RU" sz="2400" b="1" dirty="0">
                <a:solidFill>
                  <a:srgbClr val="002060"/>
                </a:solidFill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 </a:t>
            </a:r>
            <a:endParaRPr lang="ru-RU" altLang="ru-RU" sz="28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46" y="332656"/>
            <a:ext cx="951406" cy="183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t="20080" r="47601" b="10824"/>
          <a:stretch/>
        </p:blipFill>
        <p:spPr bwMode="auto">
          <a:xfrm>
            <a:off x="7581821" y="2297299"/>
            <a:ext cx="1442919" cy="2142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00" t="21750" r="47733" b="11396"/>
          <a:stretch/>
        </p:blipFill>
        <p:spPr bwMode="auto">
          <a:xfrm>
            <a:off x="1501267" y="2306301"/>
            <a:ext cx="1376573" cy="2142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20849" r="47512" b="12220"/>
          <a:stretch/>
        </p:blipFill>
        <p:spPr bwMode="auto">
          <a:xfrm>
            <a:off x="56704" y="2297299"/>
            <a:ext cx="1374075" cy="2179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1" t="23853" r="50903" b="16366"/>
          <a:stretch/>
        </p:blipFill>
        <p:spPr bwMode="auto">
          <a:xfrm>
            <a:off x="2941340" y="2297299"/>
            <a:ext cx="1551577" cy="2142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2" t="24437" r="49415" b="16304"/>
          <a:stretch/>
        </p:blipFill>
        <p:spPr bwMode="auto">
          <a:xfrm>
            <a:off x="6136093" y="2297299"/>
            <a:ext cx="1393115" cy="2151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04" y="4535753"/>
            <a:ext cx="1596525" cy="22571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9" t="18938" r="47800" b="12844"/>
          <a:stretch/>
        </p:blipFill>
        <p:spPr bwMode="auto">
          <a:xfrm>
            <a:off x="4533596" y="2297298"/>
            <a:ext cx="1543543" cy="2142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14998" r="45514" b="13091"/>
          <a:stretch/>
        </p:blipFill>
        <p:spPr bwMode="auto">
          <a:xfrm>
            <a:off x="13284968" y="4742460"/>
            <a:ext cx="1944216" cy="276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02" t="14998" r="45514" b="13091"/>
          <a:stretch/>
        </p:blipFill>
        <p:spPr bwMode="auto">
          <a:xfrm>
            <a:off x="6058520" y="4516663"/>
            <a:ext cx="1607292" cy="22830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22083" r="47085" b="13001"/>
          <a:stretch/>
        </p:blipFill>
        <p:spPr bwMode="auto">
          <a:xfrm>
            <a:off x="4181861" y="4516065"/>
            <a:ext cx="1588627" cy="22836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59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www.esquire.co.id/gallery/teaser/85d98aa5774a70d35c24ff452fe52f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340" y="1340768"/>
            <a:ext cx="3672408" cy="245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26479" y="188640"/>
            <a:ext cx="8543925" cy="7778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За отчетный 2017 год гриф ЦКМС</a:t>
            </a:r>
            <a:b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</a:br>
            <a:r>
              <a:rPr lang="ru-RU" altLang="ru-RU" sz="2800" b="1" dirty="0" smtClean="0">
                <a:solidFill>
                  <a:srgbClr val="C00000"/>
                </a:solidFill>
                <a:ea typeface="+mn-ea"/>
                <a:cs typeface="+mn-cs"/>
              </a:rPr>
              <a:t> получили учебно-методические издания:</a:t>
            </a:r>
          </a:p>
        </p:txBody>
      </p:sp>
      <p:sp>
        <p:nvSpPr>
          <p:cNvPr id="17411" name="Объект 2"/>
          <p:cNvSpPr>
            <a:spLocks noGrp="1"/>
          </p:cNvSpPr>
          <p:nvPr>
            <p:ph idx="1"/>
          </p:nvPr>
        </p:nvSpPr>
        <p:spPr>
          <a:xfrm>
            <a:off x="107504" y="984920"/>
            <a:ext cx="8497068" cy="2454590"/>
          </a:xfrm>
          <a:ln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674 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рабочих программы;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>
                <a:solidFill>
                  <a:srgbClr val="FF0000"/>
                </a:solidFill>
                <a:cs typeface="Times New Roman" pitchFamily="18" charset="0"/>
              </a:rPr>
              <a:t>1812 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методических рекомендаций и указаний;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16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учебных пособий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  <a:endParaRPr lang="ru-RU" altLang="ru-RU" sz="20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21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рабочая программа циклов повышений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 квалификаций;</a:t>
            </a:r>
            <a:r>
              <a:rPr lang="ru-RU" altLang="ru-RU" sz="2000" u="sng" dirty="0" smtClean="0">
                <a:solidFill>
                  <a:srgbClr val="002060"/>
                </a:solidFill>
                <a:cs typeface="Times New Roman" pitchFamily="18" charset="0"/>
              </a:rPr>
              <a:t>  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3 </a:t>
            </a:r>
            <a:r>
              <a:rPr lang="ru-RU" altLang="ru-RU" sz="2000" dirty="0" smtClean="0">
                <a:solidFill>
                  <a:srgbClr val="002060"/>
                </a:solidFill>
              </a:rPr>
              <a:t>учебно-методических пособия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методическое пособие;</a:t>
            </a:r>
            <a:endParaRPr lang="ru-RU" altLang="ru-RU" sz="2000" dirty="0">
              <a:solidFill>
                <a:srgbClr val="002060"/>
              </a:solidFill>
              <a:cs typeface="Times New Roman" pitchFamily="18" charset="0"/>
            </a:endParaRP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42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учебно-методических комплекса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tabLst>
                <a:tab pos="179388" algn="l"/>
                <a:tab pos="457200" algn="l"/>
              </a:tabLst>
              <a:defRPr/>
            </a:pP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     дистанционного обучения;</a:t>
            </a:r>
          </a:p>
          <a:p>
            <a:pPr algn="just">
              <a:spcBef>
                <a:spcPts val="0"/>
              </a:spcBef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12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методических рекомендаций  и указаний;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endParaRPr lang="ru-RU" altLang="ru-RU" sz="2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None/>
              <a:tabLst>
                <a:tab pos="179388" algn="l"/>
                <a:tab pos="457200" algn="l"/>
              </a:tabLst>
              <a:defRPr/>
            </a:pPr>
            <a:endParaRPr lang="ru-RU" altLang="ru-RU" sz="2000" dirty="0"/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endParaRPr lang="ru-RU" altLang="ru-RU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966964" y="3995678"/>
            <a:ext cx="49255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24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дневника производственной практики;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sz="2000" b="1" dirty="0" smtClean="0">
                <a:solidFill>
                  <a:srgbClr val="FF0000"/>
                </a:solidFill>
              </a:rPr>
              <a:t>1 </a:t>
            </a:r>
            <a:r>
              <a:rPr lang="ru-RU" sz="2000" dirty="0" smtClean="0">
                <a:solidFill>
                  <a:srgbClr val="002060"/>
                </a:solidFill>
              </a:rPr>
              <a:t>практическое руководство;</a:t>
            </a:r>
            <a:endParaRPr lang="ru-RU" altLang="ru-RU" sz="200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3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сборника </a:t>
            </a:r>
            <a:r>
              <a:rPr lang="ru-RU" altLang="ru-RU" sz="2000" dirty="0">
                <a:solidFill>
                  <a:srgbClr val="002060"/>
                </a:solidFill>
                <a:cs typeface="Times New Roman" pitchFamily="18" charset="0"/>
              </a:rPr>
              <a:t>тестовых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заданий;</a:t>
            </a:r>
            <a:endParaRPr lang="ru-RU" altLang="ru-RU" sz="2000" dirty="0">
              <a:solidFill>
                <a:srgbClr val="002060"/>
              </a:solidFill>
              <a:cs typeface="Times New Roman" pitchFamily="18" charset="0"/>
            </a:endParaRP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2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учебных видеофильма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8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 практических навыков;</a:t>
            </a: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рабочая тетрадь;</a:t>
            </a:r>
            <a:endParaRPr lang="ru-RU" altLang="ru-RU" sz="2000" dirty="0">
              <a:solidFill>
                <a:srgbClr val="002060"/>
              </a:solidFill>
              <a:cs typeface="Times New Roman" pitchFamily="18" charset="0"/>
            </a:endParaRPr>
          </a:p>
          <a:p>
            <a:pPr marL="284400" indent="-284400" algn="just">
              <a:buFont typeface="Arial" panose="020B0604020202020204" pitchFamily="34" charset="0"/>
              <a:buChar char="•"/>
              <a:tabLst>
                <a:tab pos="179388" algn="l"/>
                <a:tab pos="457200" algn="l"/>
              </a:tabLst>
              <a:defRPr/>
            </a:pPr>
            <a:r>
              <a:rPr lang="ru-RU" alt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2 </a:t>
            </a:r>
            <a:r>
              <a:rPr lang="ru-RU" altLang="ru-RU" sz="2000" dirty="0" smtClean="0">
                <a:solidFill>
                  <a:srgbClr val="002060"/>
                </a:solidFill>
                <a:cs typeface="Times New Roman" pitchFamily="18" charset="0"/>
              </a:rPr>
              <a:t>педагогических технологии;</a:t>
            </a:r>
            <a:endParaRPr lang="ru-RU" altLang="ru-RU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1 </a:t>
            </a:r>
            <a:r>
              <a:rPr lang="ru-RU" sz="2000" dirty="0" smtClean="0">
                <a:solidFill>
                  <a:srgbClr val="002060"/>
                </a:solidFill>
              </a:rPr>
              <a:t>атлас ЭКГ</a:t>
            </a:r>
            <a:r>
              <a:rPr lang="ru-RU" sz="2000" dirty="0" smtClean="0">
                <a:solidFill>
                  <a:srgbClr val="002060"/>
                </a:solidFill>
                <a:cs typeface="Times New Roman" pitchFamily="18" charset="0"/>
              </a:rPr>
              <a:t>.</a:t>
            </a:r>
            <a:endParaRPr lang="ru-RU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43010" name="Picture 2" descr="https://searchprogram.ru/wp-content/uploads/2013/11/apple_edu_ibooks_video_head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9101"/>
            <a:ext cx="3288027" cy="2466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C0000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4332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fxfinpro.com/images/posts/135975/41230867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478"/>
            <a:ext cx="2232248" cy="183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743680"/>
            <a:ext cx="581918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ПОДВЕДЕНЫ ИТОГИ КОНКУРСА</a:t>
            </a:r>
            <a:r>
              <a:rPr lang="ru-RU" sz="2800" dirty="0">
                <a:solidFill>
                  <a:srgbClr val="C00000"/>
                </a:solidFill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по номинациям: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348880"/>
            <a:ext cx="8517632" cy="4395402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 smtClean="0">
                <a:cs typeface="Times New Roman" panose="02020603050405020304" pitchFamily="18" charset="0"/>
              </a:rPr>
              <a:t>«</a:t>
            </a:r>
            <a:r>
              <a:rPr lang="ru-RU" sz="2000" i="1" dirty="0">
                <a:cs typeface="Times New Roman" panose="02020603050405020304" pitchFamily="18" charset="0"/>
              </a:rPr>
              <a:t>Лучшее печатное учебное пособие по теоретическим дисциплинам»;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«Лучшее печатное учебное пособие по клиническим дисциплинам»;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«Лучшее образовательное электронное издание по теоретическим дисциплинам»;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«Лучшее образовательное электронное издание по клиническим дисциплинам»;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«Лучший учебно-методический комплекс для дистанционного обучения по  программам высшего образования»; 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«Лучший учебно-методический комплекс для дистанционного обучения по  программам дополнительного профессионального образования»; </a:t>
            </a:r>
          </a:p>
          <a:p>
            <a:pPr algn="just"/>
            <a:r>
              <a:rPr lang="ru-RU" sz="2000" i="1" dirty="0"/>
              <a:t>«За участие в межвузовских образовательных проектах 2017 года»;</a:t>
            </a:r>
          </a:p>
          <a:p>
            <a:pPr algn="just"/>
            <a:r>
              <a:rPr lang="ru-RU" sz="2000" i="1" dirty="0">
                <a:cs typeface="Times New Roman" panose="02020603050405020304" pitchFamily="18" charset="0"/>
              </a:rPr>
              <a:t>«Лучшее печатное учебное пособие Фармацевтического колледжа».</a:t>
            </a:r>
            <a:endParaRPr lang="ru-RU" sz="2000" i="1" dirty="0"/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9941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http://www.best-edu.ru/images/!LogoB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792"/>
            <a:ext cx="2834066" cy="283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15375" cy="9413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  <a:t>Победа в конкурсе «Лучшие образовательные программы инновационной России - </a:t>
            </a:r>
            <a:r>
              <a:rPr lang="ru-RU" sz="3200" b="1" dirty="0" smtClean="0">
                <a:solidFill>
                  <a:srgbClr val="C00000"/>
                </a:solidFill>
                <a:ea typeface="+mn-ea"/>
                <a:cs typeface="+mn-cs"/>
              </a:rPr>
              <a:t>2017» </a:t>
            </a:r>
            <a: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  <a:t/>
            </a:r>
            <a:br>
              <a:rPr lang="ru-RU" sz="3200" b="1" dirty="0">
                <a:solidFill>
                  <a:srgbClr val="C00000"/>
                </a:solidFill>
                <a:ea typeface="+mn-ea"/>
                <a:cs typeface="+mn-cs"/>
              </a:rPr>
            </a:br>
            <a:endParaRPr lang="ru-RU" sz="3200" b="1" dirty="0">
              <a:solidFill>
                <a:srgbClr val="C00000"/>
              </a:solidFill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788" y="2492896"/>
            <a:ext cx="6552728" cy="3529310"/>
          </a:xfrm>
        </p:spPr>
        <p:txBody>
          <a:bodyPr rtlCol="0">
            <a:normAutofit/>
          </a:bodyPr>
          <a:lstStyle/>
          <a:p>
            <a:pPr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ru-RU" sz="3300" b="1" dirty="0" smtClean="0">
              <a:solidFill>
                <a:srgbClr val="9966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0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По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специальностям: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31.05.01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- Лечебное дело, 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31.05.02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Педиатрия,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31.05.03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ea typeface="+mj-ea"/>
                <a:cs typeface="Times New Roman" pitchFamily="18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Стоматология,</a:t>
            </a:r>
          </a:p>
          <a:p>
            <a:pPr indent="450215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37.05.01 </a:t>
            </a:r>
            <a:r>
              <a:rPr lang="ru-RU" sz="2800" b="1" dirty="0">
                <a:solidFill>
                  <a:srgbClr val="002060"/>
                </a:solidFill>
                <a:cs typeface="Times New Roman" pitchFamily="18" charset="0"/>
              </a:rPr>
              <a:t>–</a:t>
            </a:r>
            <a:r>
              <a:rPr 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ea typeface="+mj-ea"/>
                <a:cs typeface="Times New Roman" pitchFamily="18" charset="0"/>
              </a:rPr>
              <a:t>Клиническая психология</a:t>
            </a:r>
            <a:endParaRPr lang="ru-RU" sz="2800" b="1" dirty="0">
              <a:solidFill>
                <a:srgbClr val="002060"/>
              </a:solidFill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1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Проект решения Ученого совета от 21.12.2016г.</a:t>
            </a:r>
            <a:endParaRPr lang="ru-RU" alt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313" y="734988"/>
            <a:ext cx="8822183" cy="1492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dirty="0" smtClean="0"/>
              <a:t>1. Разработать </a:t>
            </a:r>
            <a:r>
              <a:rPr lang="ru-RU" dirty="0"/>
              <a:t>программу и организовать повышение квалификации для ППС университета «Психолого-педагогические основы преподавания в современном университете в условиях новой социально-экономической реальности» (36часов). (Срок: январь-июнь 2017г., Ответственные: проректор по УР Никулина С.Ю., декан факультета клин. психологии Логинова И.О., начальник УМУ Мягкова Е.Г</a:t>
            </a:r>
            <a:r>
              <a:rPr lang="ru-RU" dirty="0" smtClean="0"/>
              <a:t>.)</a:t>
            </a:r>
            <a:r>
              <a:rPr lang="ru-RU" altLang="ru-RU" dirty="0" smtClean="0">
                <a:solidFill>
                  <a:schemeClr val="tx1"/>
                </a:solidFill>
              </a:rPr>
              <a:t>. </a:t>
            </a:r>
            <a:endParaRPr lang="ru-RU" alt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8629" y="2306588"/>
            <a:ext cx="8817867" cy="336748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altLang="ru-RU" dirty="0"/>
              <a:t>2.</a:t>
            </a:r>
            <a:r>
              <a:rPr lang="ru-RU" dirty="0"/>
              <a:t> С целью подготовки выпускников к первичной аккредитации экзамены/зачеты/практики в зимнюю и летнюю сессии у студентов 5 курса по специальностям «Стоматология» (Детская стоматология; Клиническая стоматология) и «Фармация» (Управление и экономика фармации; Фармацевтическое консультирование), студентов 6 курса по специальностям «Лечебное дело» (Госпитальная хирургия, детская хирургия; Поликлиническая терапия; Госпитальная терапия, эндокринология)  и «Педиатрия» (Детская хирургия; Госпитальная педиатрия; Поликлиническая и неотложная педиатрия ) проводить на базе кафедры-центра </a:t>
            </a:r>
            <a:r>
              <a:rPr lang="ru-RU" dirty="0" err="1"/>
              <a:t>симуляционных</a:t>
            </a:r>
            <a:r>
              <a:rPr lang="ru-RU" dirty="0"/>
              <a:t> технологий. (Срок: январь-июнь 2017г</a:t>
            </a:r>
            <a:r>
              <a:rPr lang="ru-RU" dirty="0" smtClean="0"/>
              <a:t>., Ответственные</a:t>
            </a:r>
            <a:r>
              <a:rPr lang="ru-RU" dirty="0"/>
              <a:t>: проректор Никулина С.Ю., деканы факультетов/рук. института</a:t>
            </a:r>
            <a:r>
              <a:rPr lang="ru-RU" dirty="0" smtClean="0"/>
              <a:t>)</a:t>
            </a:r>
            <a:r>
              <a:rPr lang="ru-RU" dirty="0"/>
              <a:t>.</a:t>
            </a:r>
            <a:endParaRPr lang="ru-RU" alt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4312" y="5805264"/>
            <a:ext cx="8822183" cy="98593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/>
            <a:r>
              <a:rPr lang="ru-RU" dirty="0" smtClean="0"/>
              <a:t>3. </a:t>
            </a:r>
            <a:r>
              <a:rPr lang="ru-RU" dirty="0"/>
              <a:t>Разработать чек-листы практических навыков по дисциплинам программ ординатуры. (Срок: декабрь 2017г.,Ответственные: проректор Никулина С.Ю., начальник УМУ Мягкова Е.Г., декан ИПО Юрьева Е.А.).</a:t>
            </a:r>
          </a:p>
        </p:txBody>
      </p:sp>
    </p:spTree>
    <p:extLst>
      <p:ext uri="{BB962C8B-B14F-4D97-AF65-F5344CB8AC3E}">
        <p14:creationId xmlns:p14="http://schemas.microsoft.com/office/powerpoint/2010/main" val="43252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512637" y="-5804"/>
            <a:ext cx="8229600" cy="6477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600" b="1" dirty="0" smtClean="0">
                <a:solidFill>
                  <a:srgbClr val="C00000"/>
                </a:solidFill>
                <a:ea typeface="+mn-ea"/>
                <a:cs typeface="+mn-cs"/>
              </a:rPr>
              <a:t>Проект решения Ученого совета от 27.12.2017г.</a:t>
            </a:r>
            <a:endParaRPr lang="ru-RU" altLang="ru-RU" dirty="0" smtClean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93476" y="514896"/>
            <a:ext cx="8822183" cy="13299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sz="1700" dirty="0" smtClean="0"/>
              <a:t>1. Начать реализацию проекта </a:t>
            </a:r>
            <a:r>
              <a:rPr lang="ru-RU" altLang="ru-RU" sz="1700" dirty="0" smtClean="0"/>
              <a:t>«Мы </a:t>
            </a:r>
            <a:r>
              <a:rPr lang="ru-RU" altLang="ru-RU" sz="1700" dirty="0"/>
              <a:t>– разные, мы – равные: от персонифицированного образования к персонифицированной медицине</a:t>
            </a:r>
            <a:r>
              <a:rPr lang="ru-RU" altLang="ru-RU" sz="1700" dirty="0" smtClean="0"/>
              <a:t>» на лечебном факультете </a:t>
            </a:r>
            <a:r>
              <a:rPr lang="ru-RU" sz="1700" dirty="0" smtClean="0"/>
              <a:t>(Срок</a:t>
            </a:r>
            <a:r>
              <a:rPr lang="ru-RU" sz="1700" dirty="0"/>
              <a:t>: </a:t>
            </a:r>
            <a:r>
              <a:rPr lang="ru-RU" sz="1700" dirty="0" smtClean="0"/>
              <a:t>сентябрь </a:t>
            </a:r>
            <a:r>
              <a:rPr lang="ru-RU" sz="1700" dirty="0" smtClean="0"/>
              <a:t>2018/2019г</a:t>
            </a:r>
            <a:r>
              <a:rPr lang="ru-RU" sz="1700" dirty="0"/>
              <a:t>., Ответственные: проректор по УР Никулина С.Ю., декан факультета клин. психологии Логинова И.О., </a:t>
            </a:r>
            <a:r>
              <a:rPr lang="ru-RU" sz="1700" dirty="0" smtClean="0"/>
              <a:t> декан лечебного факультета </a:t>
            </a:r>
            <a:r>
              <a:rPr lang="ru-RU" sz="1700" dirty="0" err="1" smtClean="0"/>
              <a:t>Газенкампф</a:t>
            </a:r>
            <a:r>
              <a:rPr lang="ru-RU" sz="1700" dirty="0" smtClean="0"/>
              <a:t> А.А.)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93476" y="1938040"/>
            <a:ext cx="8817867" cy="120292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ru-RU" altLang="ru-RU" sz="1700" dirty="0"/>
              <a:t>2.</a:t>
            </a:r>
            <a:r>
              <a:rPr lang="ru-RU" sz="1700" dirty="0"/>
              <a:t> Провести экспертизу содержания и качества ОПОП по </a:t>
            </a:r>
            <a:r>
              <a:rPr lang="ru-RU" sz="1700" dirty="0" smtClean="0"/>
              <a:t>всем реализуемым </a:t>
            </a:r>
            <a:r>
              <a:rPr lang="ru-RU" sz="1700" dirty="0"/>
              <a:t>специальностям и направлениям </a:t>
            </a:r>
            <a:r>
              <a:rPr lang="ru-RU" sz="1700" dirty="0" smtClean="0"/>
              <a:t>подготовки </a:t>
            </a:r>
            <a:r>
              <a:rPr lang="ru-RU" sz="1700" dirty="0"/>
              <a:t>(Срок: </a:t>
            </a:r>
            <a:r>
              <a:rPr lang="ru-RU" sz="1700" dirty="0" smtClean="0"/>
              <a:t>декабрь </a:t>
            </a:r>
            <a:r>
              <a:rPr lang="ru-RU" sz="1700" dirty="0"/>
              <a:t>2018г., Ответственные: проректор по УР Никулина С.Ю., </a:t>
            </a:r>
            <a:r>
              <a:rPr lang="ru-RU" sz="1700" dirty="0" smtClean="0"/>
              <a:t>деканы факультетов/руководитель института, начальник УМУ  Мягкова Е.Г.)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8504" y="3209032"/>
            <a:ext cx="8817867" cy="194816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altLang="ru-RU" sz="1700" dirty="0" smtClean="0"/>
              <a:t>3.</a:t>
            </a:r>
            <a:r>
              <a:rPr lang="ru-RU" sz="1700" dirty="0" smtClean="0"/>
              <a:t> Разработать </a:t>
            </a:r>
            <a:r>
              <a:rPr lang="ru-RU" sz="1700" b="1" dirty="0" smtClean="0"/>
              <a:t>электронный модуль анализа </a:t>
            </a:r>
            <a:r>
              <a:rPr lang="ru-RU" sz="1700" b="1" dirty="0"/>
              <a:t>процесса </a:t>
            </a:r>
            <a:r>
              <a:rPr lang="ru-RU" sz="1700" b="1" dirty="0" smtClean="0"/>
              <a:t>обучения</a:t>
            </a:r>
            <a:r>
              <a:rPr lang="ru-RU" sz="1700" dirty="0" smtClean="0"/>
              <a:t>, </a:t>
            </a:r>
            <a:r>
              <a:rPr lang="ru-RU" sz="1700" dirty="0"/>
              <a:t>с целью выработки лучших педагогических </a:t>
            </a:r>
            <a:r>
              <a:rPr lang="ru-RU" sz="1700" dirty="0" smtClean="0"/>
              <a:t>методов, </a:t>
            </a:r>
            <a:r>
              <a:rPr lang="ru-RU" sz="1700" dirty="0"/>
              <a:t>предоставления студентам возможности играть активную роль в собственном обучении, а также анализа групп риска среди студентов и </a:t>
            </a:r>
            <a:r>
              <a:rPr lang="ru-RU" sz="1700" dirty="0" smtClean="0"/>
              <a:t>оценки </a:t>
            </a:r>
            <a:r>
              <a:rPr lang="ru-RU" sz="1700" dirty="0"/>
              <a:t>факторов, влияющих на успешность студентов в освоении учебного материала. </a:t>
            </a:r>
          </a:p>
          <a:p>
            <a:pPr eaLnBrk="0" hangingPunct="0">
              <a:defRPr/>
            </a:pPr>
            <a:r>
              <a:rPr lang="ru-RU" sz="1700" dirty="0" smtClean="0"/>
              <a:t>(Срок</a:t>
            </a:r>
            <a:r>
              <a:rPr lang="ru-RU" sz="1700" dirty="0"/>
              <a:t>: декабрь 2018г., Ответственные: проректор по УР Никулина С.Ю., </a:t>
            </a:r>
            <a:r>
              <a:rPr lang="ru-RU" sz="1700" dirty="0" smtClean="0"/>
              <a:t>проректор по </a:t>
            </a:r>
            <a:r>
              <a:rPr lang="ru-RU" sz="1700" dirty="0" err="1" smtClean="0"/>
              <a:t>ИТиКП</a:t>
            </a:r>
            <a:r>
              <a:rPr lang="ru-RU" sz="1700" dirty="0" smtClean="0"/>
              <a:t> </a:t>
            </a:r>
            <a:r>
              <a:rPr lang="ru-RU" sz="1700" dirty="0" err="1" smtClean="0"/>
              <a:t>Россиев</a:t>
            </a:r>
            <a:r>
              <a:rPr lang="ru-RU" sz="1700" dirty="0" smtClean="0"/>
              <a:t> Д.А., </a:t>
            </a:r>
            <a:r>
              <a:rPr lang="ru-RU" sz="1700" dirty="0"/>
              <a:t>начальник УМУ  Мягкова Е.Г</a:t>
            </a:r>
            <a:r>
              <a:rPr lang="ru-RU" sz="1700" dirty="0" smtClean="0"/>
              <a:t>., зав. лаб. разработки </a:t>
            </a:r>
            <a:r>
              <a:rPr lang="ru-RU" sz="1700" dirty="0"/>
              <a:t>и внедрения </a:t>
            </a:r>
            <a:r>
              <a:rPr lang="ru-RU" sz="1700" dirty="0" smtClean="0"/>
              <a:t>ИТ </a:t>
            </a:r>
            <a:r>
              <a:rPr lang="ru-RU" sz="1700" dirty="0"/>
              <a:t>в </a:t>
            </a:r>
            <a:r>
              <a:rPr lang="ru-RU" sz="1700" dirty="0" err="1" smtClean="0"/>
              <a:t>МОиЗ</a:t>
            </a:r>
            <a:r>
              <a:rPr lang="ru-RU" sz="1700" dirty="0" smtClean="0"/>
              <a:t> Плита Е.В.)</a:t>
            </a:r>
            <a:r>
              <a:rPr lang="ru-RU" altLang="ru-RU" sz="1700" dirty="0" smtClean="0">
                <a:solidFill>
                  <a:schemeClr val="tx1"/>
                </a:solidFill>
              </a:rPr>
              <a:t>. </a:t>
            </a:r>
            <a:endParaRPr lang="ru-RU" altLang="ru-RU" sz="17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8504" y="5229200"/>
            <a:ext cx="8817867" cy="151216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eaLnBrk="0" hangingPunct="0">
              <a:defRPr/>
            </a:pPr>
            <a:r>
              <a:rPr lang="ru-RU" altLang="ru-RU" dirty="0" smtClean="0"/>
              <a:t>4.</a:t>
            </a:r>
            <a:r>
              <a:rPr lang="ru-RU" dirty="0" smtClean="0"/>
              <a:t> Завершить подготовку пакета документов для подачи заявления в </a:t>
            </a:r>
            <a:r>
              <a:rPr lang="ru-RU" dirty="0" err="1" smtClean="0"/>
              <a:t>Рособрнадзор</a:t>
            </a:r>
            <a:r>
              <a:rPr lang="ru-RU" dirty="0" smtClean="0"/>
              <a:t> для прохождения очередной аккредитации образовательных программ.</a:t>
            </a:r>
            <a:endParaRPr lang="ru-RU" dirty="0"/>
          </a:p>
          <a:p>
            <a:pPr eaLnBrk="0" hangingPunct="0">
              <a:defRPr/>
            </a:pPr>
            <a:r>
              <a:rPr lang="ru-RU" dirty="0" smtClean="0"/>
              <a:t>(Срок</a:t>
            </a:r>
            <a:r>
              <a:rPr lang="ru-RU" dirty="0"/>
              <a:t>: </a:t>
            </a:r>
            <a:r>
              <a:rPr lang="ru-RU" dirty="0" smtClean="0"/>
              <a:t>ноябрь </a:t>
            </a:r>
            <a:r>
              <a:rPr lang="ru-RU" dirty="0"/>
              <a:t>2018г., Ответственные: проректор по УР Никулина С.Ю., деканы факультетов/руководитель института, начальник УМУ  Мягкова Е.Г.)</a:t>
            </a:r>
            <a:r>
              <a:rPr lang="ru-RU" altLang="ru-RU" dirty="0">
                <a:solidFill>
                  <a:schemeClr val="tx1"/>
                </a:solidFill>
              </a:rPr>
              <a:t>.</a:t>
            </a:r>
            <a:r>
              <a:rPr lang="ru-RU" altLang="ru-RU" dirty="0" smtClean="0">
                <a:solidFill>
                  <a:schemeClr val="tx1"/>
                </a:solidFill>
              </a:rPr>
              <a:t> </a:t>
            </a:r>
            <a:endParaRPr lang="ru-RU" alt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5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07412" cy="1143000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C00000"/>
                </a:solidFill>
              </a:rPr>
              <a:t>Балл ЕГЭ студентов, принятых на обучение по очной форме на программы </a:t>
            </a:r>
            <a:r>
              <a:rPr lang="ru-RU" altLang="ru-RU" sz="2800" b="1" dirty="0" err="1" smtClean="0">
                <a:solidFill>
                  <a:srgbClr val="C00000"/>
                </a:solidFill>
              </a:rPr>
              <a:t>бакалавриата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и </a:t>
            </a:r>
            <a:r>
              <a:rPr lang="ru-RU" altLang="ru-RU" sz="2800" b="1" dirty="0" err="1" smtClean="0">
                <a:solidFill>
                  <a:srgbClr val="C00000"/>
                </a:solidFill>
              </a:rPr>
              <a:t>специалитета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</a:t>
            </a:r>
          </a:p>
        </p:txBody>
      </p:sp>
      <p:graphicFrame>
        <p:nvGraphicFramePr>
          <p:cNvPr id="7171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7058556"/>
              </p:ext>
            </p:extLst>
          </p:nvPr>
        </p:nvGraphicFramePr>
        <p:xfrm>
          <a:off x="539552" y="1844824"/>
          <a:ext cx="8167687" cy="462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4" name="Лист" r:id="rId3" imgW="8762858" imgH="4962647" progId="Excel.Sheet.8">
                  <p:embed/>
                </p:oleObj>
              </mc:Choice>
              <mc:Fallback>
                <p:oleObj name="Лист" r:id="rId3" imgW="8762858" imgH="4962647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844824"/>
                        <a:ext cx="8167687" cy="462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3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AutoShape 6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69638" name="AutoShape 8" descr="data:image/jpeg;base64,/9j/4AAQSkZJRgABAQAAAQABAAD/2wCEAAkGBxEHBhITBxIUExUXGB4VFxgYGBseIBobHhYbHRwbGSIdHSgjHxwlHCAgITEhJTU3LjEyFyMzODMsOCktLiwBCgoKDg0OGhAQGywkICQsLCwvLzc0NDQ0LCwsNCwsLCwsLCwsLCwsLCw0LCwsLCwsLCwsLCwsLCwsLCwsLCwsLP/AABEIAMcA/gMBIgACEQEDEQH/xAAbAAEAAgMBAQAAAAAAAAAAAAAABQYDBAcBAv/EADcQAAICAQQBAwMCBAUDBQEAAAECABEDBAUSITEGQVETImEycRQVQoEHI1KRoWKSsTNygsHxFv/EABgBAQADAQAAAAAAAAAAAAAAAAABAgME/8QAIhEBAQACAwEBAAIDAQAAAAAAAAECEQMSITFBIjITYXEE/9oADAMBAAIRAxEAPwDuMREBERAREQEREBERAREQEREBERA1d0yfS2zM3ILWNjyJoClPZPtUpP8Ahzu7ppnx5wBhT7jldyOF+F768+wr3PvLP6r1Q0u0k/xA0xLAK5TnZ88eNG7AN9dCzOTM4wbmTq+GdQ/JgjUr+CaPHr/b5E6eHDtjYzzuq7irB1BQ2D2CPee+Jzvbt81+TbtVqiycPpk4sfX9DgO6qe+KLfv2fY9XW9z33NrArLnyc2xcM39Ib7mPQA4kFCosd9Ss4Lb9Tc46YfVOnO+JpcHLI7dFlAKr9pbs3318dC+z0ZOSg/4abWqltQmVGJUoUC/ch5dG76sD47vz1L9KcmMxuonG2zdIiJmsREQEREBERAREQEREBERAREQEREBERAREQET4zZRhwlsngCzNH0/uf832pMpXiWux8UT/APVSdebG5qdQmlwltU6oo8sxAA/cnqQu6+rtNoNLzxMMwGQYm4EHjalr/IoHx79fNbm/7Hi37SDHrOQCtyUqaIaiL+D0T5nOtz9GZdATRLlsoxYQq2WB75uR0igdH9r6E14scL9qmVs+LEu7Lu+46nSbxjw5GVnbTBhXI0wUX3TcCKYd0SZVTocOqVf5diy4jX3hn5rftRNN/wDn73paXasmo17Y9KPrFP1HH9y17EE1/a/gy1+n8Spphw8e3jx/adFkw+M/7IJdBm28XhJI4slPZBRwwZKsUv3E0D0e49PenM+5OX0TY1KHr6vfJv8A20evHZFdirlv1qKcJ/aU0HTYdezbljbKADxRWC23/W1ggD8d2R+xY5Wylmqvnozb8+3rlG6Y9Orkj78S8Tkqyef2rYBbogf1H+9mnJNu9QHBuD6nUscuoZyuLGzHggfyeTCgvhQFo/ab6nT9t3PDuasdDkXJwPFivi6B6PgjvyOpz8uGUu60xsbkRExXIiICIiAiIgIiICIiAiIgIiICIiAmltO5puuBm03hXbH/ANpq/wBiOx+8pvqLEmH1Ef4DKVZgfqY/KkspViQTXg2RRskWPnU0GPLpt0TBoc4xKx+4iuR5EH38kUaJ8cz0bo7Timt7U7eulT5yYxlxlcoBBFEHwQfIM8w4/pYQpJahVnyfyfzMWvwvqdG6afIcTMKDgAlfyAfepiu5Zu2L+RZsiaV1yY25YwpJYLToxHYoMCAKHYPdi5l9MazVZWTDtR+kOVO4W/1dgt0bNIQC1j2+0Tc9S+mV2Xai1nMzMq8yCCvlVFAMKogAWo+xfPSna03pLPpnxZ9tVVZKb6bsbY/UJIvj9tpQvo0vYHI129serHV2vekxNh0yrmc5GAosaBJ+egBMhFjuFNjvqeO4xoS5oAWT+JxNnOdZrNsxbe2j0hzY1LnlkCcuJU+Gv7mFiqqRek3MYcz/AMCHOMeC3bcR7tQofP48SL3nXnW65jldMhDGsirx5A+L+1br8ix32RJnZNHkUavSYCuTJm0y5sXE/Y1GwS3VAluN1Vgzv6zHH1hvdNbv3PGQL/M2tLsDapzi3XCwP0my4cuM3yAYEoasEnkKsX37ipGeoXWsem0aBjplK5MiC+T0PqN14UPY78G5uemd21S5MK4tbjUHIqfSyljYLAUpKH5oAMPYdeJFl67xJ99RW37P/MNt02TSK7c8xw5uCk8e1II89cSTfjwD+bJofQGq0muLYNWMShrVk5FiL8sOgDXt2P7ToWPGuIViAXu+hXZ8n959zDL/ANGV+NJxwiImC5ERAREQEREBERAREQEREBERAREQK5vPp7Hh2vO20YguYoSOIssb5V2f1Ej9XkGu55h9JY30mL+Ld/qoBxyIQpVgbteqPf8Aqu6F2e5ZIl/8mWkdYROeZ/V+fHu6AnHkC8gCpKo4JAUm7qiD2Pnr89Bxcvpj6tcq7rxf4/EZYXH6S7YtZo8etxBdUvIBlcD/AKlYMp/3HiZ4iUSTS3oZTtGb+AHLJwYIOu24mvJA/wB5uxEFC9Jeh20px5t0Yq4v/KHEjiUKlX6PZs2B1Lpt+gxbdpUx6NeKoOK9kkC7qyST38zZiXz5Msr6iYyKpvvpknAw2snHjyM+XVBbOTL/AFAITf8AUCOPQ+737Bp/+HQ5eqQrYwaDsedckK9X3R5AniR+fHXXW5GYNjxYN/yavHy+o6fTYX9tfb3VXdKo81148y+PL/Gyq3H3aTiImK5ERAREQEREBERAREQEREBERAREQEREBPCOQpu57ECOfZcGTWM+VFYFAnAgcaDFrrxZJH/bJBVCKAvgdT2JNtoRESAiIgIiICIiAiIgIiICJA+st0fatrV9M4VvqL5qiLtlPvRHx3V1M2L1LpX0nN8oWlDFT+oAqzD7RZ7VS1eaHiW6XW0bm9JiJD7Jv6b1q8o0Sk48dD6hP6mN/pHmqHk/PiTEiyy6qZdkRNZtdjXXrhZqyMpcLR7UGj34/t5kDZiIgIiICIiAiIgIiICIiAiIgIiICIiAiIgInhNeZ7AREQEjt73nHsumD6tchUmvsUmvyx8AfvJGeModacAj4Mma36Oab76rx7xpnTMuRQK4qjst/cQyueJB6phYqiR0fNYxaljphhdguMuHuu1NFSeuz9pPXvQlk9ZrptJrcuLCrDISp5f5ZA+1aQEnkgs8yT9xJ7sEEQKbc+PVhdZwQEuoLNxBOMlWAbujyBAJ6v8AFzvw69fHPlvbpPotF0WmyYEyByjBv05Frkt0RkJpvcqD1fgXLJOdbZ6R1S6ovt+oOJQWKZLDBgXRlYBTRV1AJ+SlHozoOnVk06jUMGYABmAoE12QLNWfacfLJvcu22LRzb/pMKEtqMZoEkKwY9KzeFs+FP8AtKR6y1z4vUGHPgVgFFI4ZQGUgVTcmAB5HyFNHybsb/qv0fi5HLoOOO/1AdAdDtVHnoEcFAJL3fVSsafQfxO6Nj1jMvABRyQI1KoCcgPcLQskmq7m3Fjj/aVTK34uWu9bLt6KMyrkfipJQkKxK5LKch+kOgWz7PfdVJ7YdVn1uh57jjXESx4qCTSjocj4JJs2OiCJyhhj0G4t9V3pFP0+BF8rtasEAXd3+fJ6PWdj1ia7bEbTeK40KoFeiAV+0gHq16+JXlwmM8icbut+Iic7QiIgIiYv4lP4r6fNefHnxvvjdcq+L6uBliIgIiICIiAiIgIiICIiBTP8SXfDg02TACTjyc74mgRVcj4FnqiRdn4lh2PdU3LT/a6O6UuQoDw5kWQhP6h+xMpv+JPFtUC+DLfEBcyt9pIJPErRFAEm7B7Mrmza9U1OFdyzMmHCwzKqcbZhkU14F9E8ie+IIHmdU4+3HGXbWTsGfV49O1Z3VTRaiQCQotiPkAefiQ2y+pl3vd8mPQ4ycSLf1TYtiRQojq+/Pf2+JzLdPqajWNg1F5HXM4Dse2JIUXyNBTxUj45eanRP8PtCul2pm+k+N2IDlmsPXYdKNUQ3kfHuADK5cUwx3fqZlbVpiJVd19cYtu1D48mDNzWx9wCg0D4Nno9d1/VcxxxuXxe2T6012LHuXq7U/wA0yW/G1xqT/wCkw4A8j71YIHjkpBBmL1z6fbFibU7aCzKQ5A8qB/p7/TfJj0WJa7kHvG7hfVH18T8wP9AokUSoslh4pS6+1kKD1Jfb991XqDd/o4c/0sZLUyqvJ1V2P28qI+wqDVkEA1206dZTWX5pnuXxe9LhGn0yIvhVC/PgVMsRORqp/rkajcMqafbtO2QUWZio4AkUO2WuQF9ggix5upXdZsDbXs3PUY3GS3pvtAoqnFsrF+KV9wC9lmIr89SmHVaZNXgK5wCD8gGj7EX7jyDNseW4yRS47c99NbOu+7bx4BFDK5ew9kKyspDfcrEEHq1sWKqpZds9JJtWVjt2ozY+QAYAqVJAHdMp7sE3/wBRA6m96Y2k7Js64XbmQWN9925I6J66rodXclZGfJbbr4mY+EREyWIifKZBkxhsZDAiwR3Y/ED6nO/V+5HQ+rUy4KBRfpXzBH+r71RudDkSVNXQ8zY3b1xlxMyfw+TAQaYsLIDK4BHgBrAI8g8W/eQWXV/z9k5YkGTiBkfjRLAm2UqRfIEWGHXt8zp4uO43dZ5ZS+Ra8/rZcO3rk+i458/pl6VXCIpv3rmTxUd9gz59KbxqfUO7Ply/5eBAVXGpU2xI/X3yuvegOvwbqOu2k6TEozM5x2CwHZ6Ffbfvx6A8dD4FW/0o+Dbte+LG2WyqA/VXEPpnwuMulcmINhe64nwbEnLHGY+Iltvq3xETlakREBERAREQNDe9c+27a+TTYmzMKpF8mzV9Amh56HtOfaz11l1mZBkT6aBmGRFN8kZQtGx+ofcfYePidQle9Qenl1OnZ9FjVsg55BjPHhkysoUNksdkAdX133NeLLGf2iuUv4oOj9RZk2vDgwM6Pjc8HVuuBBtXU9NRqvav272E9NHLg5MeyO+vM+912N9jw46xM1KMmXMWIUEsQMdXxsWvuSxPQm/h9QYxpO/NTpt/cGX/AFB7LpsWLczi12mfUk9IiNVeSTVi/wByQPP7y9ej8ulwZM+DZkcY0ftmJ4lrK8V5EnwAb97uUNEy7nqcjbYx5gMWQMVY46F1RHIX5X9vNzV0Op1OkbA2mXkFD5sS8bA6ZWehRJHE+fHEe3lnh2n0xunbZVfXmpw6fT4/roGcn7RdGvgDg4buiA442oPkCfXon1Jk3vT8dVicMiC8tfbkPgkfaACT3Q68/EmNVsum1ms+rq8S5HrjbW1DvoA9DyfHzOWTpl/Jr9njkWq23JiVcjjhjyG1LHxyZ+mIAFgKSa8WOhYEnNp2/XaPJjbaD9RQq5ftNISwbkvIHi5HApZsDmDQvq0+r/TX8y0gbbVAyrQAHEWOdnurFWxoEWT3fVWPTYF02BVxCgB+f7k2SST5s9zbLn3ipMPXzocz6jSq2pxnEx8oSpIN15UkEe4/f2meeE0O5DZfUGPBvRw5yAn0xkD+12eQP4rjR+bHxOaS340+JqJraDXY9xwc9ISy3QNEX+RYFj8jqbMj4kiIgRuffMGHKqh1YnJ9IgG+LUf1fHg+ZIY8gyLeMgj8G5Rt+9LZ9x3kMzKS4ZuQXiqhQoUN5JNmr8kX8S4bVpzpNtx43VVKqFIT9PXuOh58/wB5pljjJLKrLdq5613bJteZTos3ZQ8sNDseA4NWKv5/pH5Mxf4fbhm1mmGMlBjxKFryxsGu76HV+PiWDednTctHlVQqO68fqBRf9z5IrqviZtHtWHRZuenWm4hC1m2AquXfZFeT47+TJ749Nfpq72x77o01W3Ocoa1VirIBzU8CCUv+riSP/lOcjW4juI/k+N1AB/y2RFKKi92QSXY0WJbseO5f/V7OPTuYaRGyMwCBVXlfJgp6+KJ79vMr/pv0S2lCtuRAa7IXs0VdWQn/AEsrC67sGjL8dkxtquUtviG1GqbcsoxlatOYV24FxXX0yeuRHa311PrF6O1I3AromyIFyMBkPVKcNo60wuzaEr2LH5mv6x2p9o1Ay5xyXlQsAoF+7hjRf+lB3yIHYrwTOmbVpxpNsxIv9KAeOPt8Wa/aXzz64y4/qJju+tf0/pNRotDw3bMuZh4IWqFDon+r96uScROW3d21IiJAREQEREBNPeCRtObgHY/TaghIY/aekI7DfBHvNyQHrlcmT01lTSY3yM5VQFBJ7dbPXt/x89S2M3lIi/HKMhbN9QaM5XT/ANQg37D9TgEixdcv/F1Jrc9pwYv4nIOWPEqYjgq2GR3xhiAx/UBTXXyPipZPTXoj+GxK25n7jdqpPaPjKviyexHYNj3HmS2++nkzaPD/AAuP6g0yEYsBalc8VCqxJ7rj7+fc0TOrLmnbUZTC6VD0puShcS5NE+b6bFRmxg8lGSwQ1L2PuPk+34l42j0zp9qTD9IM7Yuf02Y9gO1kdUK9h17n5N879P6IL64XDqrenPLhaBXVefgD9IYVXQII/Y9dmfPdXz9Ww+ERE52hERAj99wYc+1ZP5kgdACxFWbA64+/L4rvucuzbRkyazEHDYlyNwRX5kge/VX32fbzXVEDsMwajSJqcuNsy2cbc0PweJX/AMEzXj5OiuWO0d6Yx6jBtwx7njVCv6eLWCD7EexHj36ruTERM7d3a0IiJASv58WtPqVTjP8AkDyLHg8b8gd2t0bIBNHsAWCJMukWEREhJERA19fose46NsWtXmjCmHffd+3fmbERARE8Y8VswPYlV0frXB/LC+tvkrcCEUkMbNcD47Aur/4omyaPMdRpEd14llDcburF1Y8y2WNx+ollZomHWahdHpHyZb4opY15oCzX5n1p8y6nCr4CGVhYIlUskREBERAREQI3LsuLLvuPVdjIiFOqpgfc9XYF/wC8koiTbaEREgIiICIiAiIgIiICIiAiIgIiICJSN93r+T+tA+SwhxDG91R4kvfXI9Bz9v2m67o3NrdfXCaNQMOHIchC/Y9IVZlVlDAm6o9keCK+a0/xZea/Ve0W2QHqzSZX0pyYNU+BUFsALXz+rpS1i/HjoePMldrOVtuxncK+oVBehVE9keT48f2kd6xKH09mGcmqDFQ1FgrqSLo0D4J+DIw8yTfjmWkw5s+6hgoysSWBcArkr2AIIPkUAOrHjyOpenNRqM2irdMJxstANanmPmhRB+bAHuPgQmTTaLW6vR/y9uGRWVwgDElP1ENV8fPbE0egb6q4zTlz7a8Vwx0pe/arXYc749f9JsDCgyAr5Iq7Ym76PdddjsAxDO2ifBgfUHHhB++nZSVJArrvqyfYUPYCWrdvTZ3Xdxl1WQcFoLj4ewNnkSe7PtVeLuhUT6f9ODU5tQm8ICuPKKFEcvsseTfAB/Fnuu/t7tjlj1RZdrsihVAXwOhPZg0WkTQ6VcenvivQBZmofFsSaHsPbxM85mhERAREQEREBERAREQEREBERAREQEREBERASsepPUOp2vVcMGlZk+0jLd8vuQMOI8E8uAs2SRQMs8w6zGuTSuMwscTY7+Px3/t3LY2S+zaK5I+q/wD6DPjGVUGTiBkyAAM7DkLPEjyKux5XqplbR49PuDjdMjkLjJDA47HmwRkBDk3QXz38DrDnytvGqvQoMZRaUKzMpAZEVcYIHH9Vke9sT2amXattXdHzYsuRXz2VTpypYfpYZFBAUgOKYd/aR3O6+Rg6htGrXWaBDh6ocSOvtI6Knj1YPRrqwR7Sj+qtqXLu+RdmxFWKlsrjkEB/WQaFW1D57rx5M9sHpBdm1oy4s2UG2BRTSMvJ+AYEWaVh7+QT7yzEWO5yTKYZbxba3PXOPRGg1OBkz6FUyIemBJU18KSOyPPirsXOkTDpNKmjwBNMOKgkgfuxJ/5JlU9YbvqdDrUXRFTxK5OrBF2lZCTxok9eP+Li28mRP4xcYmjsuZ8+2odWHD19wdeJv9h1Xx+Pcm5vTOzSxERICIiAiIgIiICIiAiIgIiICIiAiIgIiICIiAmrummbWbblx4WCs6MgYi6JUi4iII3ZvS+DatLxS2aqLnz2GBK10ppiLHdAAk0JD7dsH8q9bIcdfTbE7LXVcSq1QrwrqLN32T2YiaTPLd/2rZF0iImaxPjLiXMlZQCOjR/Bsf8APcRA+4iICIiAiIgIiICIiAiIgIiICIiAiIgIiI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pic>
        <p:nvPicPr>
          <p:cNvPr id="57346" name="Picture 2" descr="http://europaline.ru/wp-content/uploads/2017/09/%D0%B0%D0%BD%D0%B8%D0%BC%D0%B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011"/>
            <a:ext cx="9248303" cy="690540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635" name="Заголовок 1"/>
          <p:cNvSpPr>
            <a:spLocks noGrp="1"/>
          </p:cNvSpPr>
          <p:nvPr>
            <p:ph type="title"/>
          </p:nvPr>
        </p:nvSpPr>
        <p:spPr>
          <a:xfrm>
            <a:off x="3612108" y="476672"/>
            <a:ext cx="5508104" cy="1143000"/>
          </a:xfrm>
        </p:spPr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bg1"/>
                </a:solidFill>
              </a:rPr>
              <a:t>Спасибо за внимание!</a:t>
            </a:r>
            <a:br>
              <a:rPr lang="ru-RU" altLang="ru-RU" b="1" dirty="0" smtClean="0">
                <a:solidFill>
                  <a:schemeClr val="bg1"/>
                </a:solidFill>
              </a:rPr>
            </a:br>
            <a:endParaRPr lang="ru-RU" altLang="ru-RU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43996" y="5875535"/>
            <a:ext cx="721444" cy="20506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38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3059832" y="908720"/>
            <a:ext cx="5863604" cy="849313"/>
          </a:xfrm>
        </p:spPr>
        <p:txBody>
          <a:bodyPr>
            <a:noAutofit/>
          </a:bodyPr>
          <a:lstStyle/>
          <a:p>
            <a:r>
              <a:rPr lang="ru-RU" altLang="ru-RU" sz="2000" b="1" dirty="0" smtClean="0">
                <a:solidFill>
                  <a:srgbClr val="C00000"/>
                </a:solidFill>
              </a:rPr>
              <a:t>Приказ № 301 от 05 апреля 2017г.</a:t>
            </a:r>
            <a:br>
              <a:rPr lang="ru-RU" altLang="ru-RU" sz="2000" b="1" dirty="0" smtClean="0">
                <a:solidFill>
                  <a:srgbClr val="C00000"/>
                </a:solidFill>
              </a:rPr>
            </a:br>
            <a:r>
              <a:rPr lang="ru-RU" altLang="ru-RU" sz="2000" b="1" dirty="0" smtClean="0">
                <a:solidFill>
                  <a:srgbClr val="C00000"/>
                </a:solidFill>
              </a:rPr>
              <a:t>Об утверждении порядка организации и осуществления образовательной деятельности по образовательным программам высшего образования – программам </a:t>
            </a:r>
            <a:r>
              <a:rPr lang="ru-RU" altLang="ru-RU" sz="2000" b="1" dirty="0" err="1" smtClean="0">
                <a:solidFill>
                  <a:srgbClr val="C00000"/>
                </a:solidFill>
              </a:rPr>
              <a:t>бакалавриата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, программам </a:t>
            </a:r>
            <a:r>
              <a:rPr lang="ru-RU" altLang="ru-RU" sz="2000" b="1" dirty="0" err="1" smtClean="0">
                <a:solidFill>
                  <a:srgbClr val="C00000"/>
                </a:solidFill>
              </a:rPr>
              <a:t>специалитета</a:t>
            </a:r>
            <a:r>
              <a:rPr lang="ru-RU" altLang="ru-RU" sz="2000" b="1" dirty="0" smtClean="0">
                <a:solidFill>
                  <a:srgbClr val="C00000"/>
                </a:solidFill>
              </a:rPr>
              <a:t>, программам магистратуры </a:t>
            </a:r>
          </a:p>
        </p:txBody>
      </p:sp>
      <p:sp>
        <p:nvSpPr>
          <p:cNvPr id="23555" name="Объект 2"/>
          <p:cNvSpPr>
            <a:spLocks noGrp="1"/>
          </p:cNvSpPr>
          <p:nvPr>
            <p:ph idx="1"/>
          </p:nvPr>
        </p:nvSpPr>
        <p:spPr>
          <a:xfrm>
            <a:off x="4283968" y="2852936"/>
            <a:ext cx="4609207" cy="360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Изменены:</a:t>
            </a:r>
          </a:p>
          <a:p>
            <a:r>
              <a:rPr lang="ru-RU" dirty="0" smtClean="0"/>
              <a:t>порядок </a:t>
            </a:r>
            <a:r>
              <a:rPr lang="ru-RU" dirty="0"/>
              <a:t>разработки, требования к содержанию и реализации образовательных программ</a:t>
            </a:r>
            <a:r>
              <a:rPr lang="ru-RU" dirty="0" smtClean="0"/>
              <a:t>;</a:t>
            </a:r>
            <a:endParaRPr lang="ru-RU" altLang="ru-RU" dirty="0" smtClean="0"/>
          </a:p>
          <a:p>
            <a:r>
              <a:rPr lang="ru-RU" dirty="0"/>
              <a:t>порядок выделения периодов обучения, расчета продолжительности обучения и каникул;</a:t>
            </a:r>
          </a:p>
          <a:p>
            <a:r>
              <a:rPr lang="ru-RU" dirty="0"/>
              <a:t>порядок составления расписания учебных </a:t>
            </a:r>
            <a:r>
              <a:rPr lang="ru-RU" dirty="0" smtClean="0"/>
              <a:t>занятий и др.</a:t>
            </a:r>
            <a:endParaRPr lang="ru-RU" dirty="0"/>
          </a:p>
          <a:p>
            <a:endParaRPr lang="ru-RU" altLang="ru-RU" dirty="0" smtClean="0"/>
          </a:p>
        </p:txBody>
      </p:sp>
      <p:pic>
        <p:nvPicPr>
          <p:cNvPr id="21509" name="Picture 5" descr="http://d002.shko.la/_/rsrc/1436452736132/Home/svedenie-ob-obrazovatelnoj-organizacii/finansovo-hozajstvennaa-deatelnost/finansovo-ekonomiceskie-pokazateli/gosudarstvennoe-zadanie/%D0%B3%D0%BE%D1%81%D0%B7%D0%B0%D0%B4%D0%B0%D0%BD%D0%B8%D0%B5.jpg?height=213&amp;width=32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467544" y="424630"/>
            <a:ext cx="2422388" cy="1612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44" y="2852936"/>
            <a:ext cx="3857572" cy="3456384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3518" y="238238"/>
            <a:ext cx="8229600" cy="1143000"/>
          </a:xfrm>
        </p:spPr>
        <p:txBody>
          <a:bodyPr>
            <a:no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200" b="1" dirty="0">
                <a:solidFill>
                  <a:srgbClr val="C00000"/>
                </a:solidFill>
                <a:latin typeface="+mn-lt"/>
              </a:rPr>
              <a:t>В 2017 году издано более 50 положений, </a:t>
            </a:r>
            <a:r>
              <a:rPr lang="ru-RU" sz="3200" b="1" dirty="0" smtClean="0">
                <a:solidFill>
                  <a:srgbClr val="C00000"/>
                </a:solidFill>
                <a:latin typeface="+mn-lt"/>
              </a:rPr>
              <a:t>регламентирующих </a:t>
            </a:r>
            <a:r>
              <a:rPr lang="ru-RU" sz="3200" b="1" dirty="0">
                <a:solidFill>
                  <a:srgbClr val="C00000"/>
                </a:solidFill>
                <a:latin typeface="+mn-lt"/>
              </a:rPr>
              <a:t>образовательный процесс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5422"/>
          <a:stretch/>
        </p:blipFill>
        <p:spPr>
          <a:xfrm>
            <a:off x="3923928" y="1608814"/>
            <a:ext cx="2413000" cy="36327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275"/>
            <a:ext cx="1120374" cy="216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5" b="2899"/>
          <a:stretch/>
        </p:blipFill>
        <p:spPr>
          <a:xfrm>
            <a:off x="152128" y="3086088"/>
            <a:ext cx="2529403" cy="355157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"/>
          <a:stretch/>
        </p:blipFill>
        <p:spPr>
          <a:xfrm>
            <a:off x="1509424" y="1169940"/>
            <a:ext cx="2126472" cy="316572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855" y="2182458"/>
            <a:ext cx="2630638" cy="361815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>
          <a:xfrm>
            <a:off x="5532009" y="1988839"/>
            <a:ext cx="2605895" cy="379100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" r="4789" b="3596"/>
          <a:stretch/>
        </p:blipFill>
        <p:spPr>
          <a:xfrm>
            <a:off x="463637" y="2338942"/>
            <a:ext cx="2217894" cy="309079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3"/>
          <a:stretch/>
        </p:blipFill>
        <p:spPr>
          <a:xfrm>
            <a:off x="6662417" y="1169940"/>
            <a:ext cx="2295364" cy="330417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1" b="1635"/>
          <a:stretch/>
        </p:blipFill>
        <p:spPr>
          <a:xfrm>
            <a:off x="3131841" y="3006933"/>
            <a:ext cx="2519660" cy="363072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2" r="7364" b="1751"/>
          <a:stretch/>
        </p:blipFill>
        <p:spPr>
          <a:xfrm>
            <a:off x="6662416" y="3070439"/>
            <a:ext cx="2370407" cy="356722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0" b="2971"/>
          <a:stretch/>
        </p:blipFill>
        <p:spPr>
          <a:xfrm>
            <a:off x="1509424" y="2966038"/>
            <a:ext cx="2507237" cy="358739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1" t="2799" r="5031" b="736"/>
          <a:stretch/>
        </p:blipFill>
        <p:spPr>
          <a:xfrm>
            <a:off x="4873352" y="3625120"/>
            <a:ext cx="2244956" cy="311858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202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2372" y="620688"/>
            <a:ext cx="8856984" cy="154503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Внесены </a:t>
            </a:r>
            <a:r>
              <a:rPr lang="ru-RU" b="1" dirty="0">
                <a:solidFill>
                  <a:srgbClr val="002060"/>
                </a:solidFill>
              </a:rPr>
              <a:t>изменения и дополнения и </a:t>
            </a:r>
            <a:r>
              <a:rPr lang="ru-RU" b="1" dirty="0" smtClean="0">
                <a:solidFill>
                  <a:srgbClr val="002060"/>
                </a:solidFill>
              </a:rPr>
              <a:t>утверждены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sz="3800" b="1" dirty="0">
                <a:solidFill>
                  <a:srgbClr val="C00000"/>
                </a:solidFill>
              </a:rPr>
              <a:t>40</a:t>
            </a:r>
            <a:r>
              <a:rPr lang="ru-RU" b="1" dirty="0">
                <a:solidFill>
                  <a:srgbClr val="002060"/>
                </a:solidFill>
              </a:rPr>
              <a:t> учебных планов</a:t>
            </a:r>
            <a:r>
              <a:rPr lang="ru-RU" dirty="0">
                <a:solidFill>
                  <a:srgbClr val="002060"/>
                </a:solidFill>
              </a:rPr>
              <a:t>, в том </a:t>
            </a:r>
            <a:r>
              <a:rPr lang="ru-RU" dirty="0" smtClean="0">
                <a:solidFill>
                  <a:srgbClr val="002060"/>
                </a:solidFill>
              </a:rPr>
              <a:t>числе: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sz="3100" dirty="0" smtClean="0">
                <a:solidFill>
                  <a:srgbClr val="002060"/>
                </a:solidFill>
              </a:rPr>
              <a:t>по </a:t>
            </a:r>
            <a:r>
              <a:rPr lang="ru-RU" sz="3100" dirty="0">
                <a:solidFill>
                  <a:srgbClr val="002060"/>
                </a:solidFill>
              </a:rPr>
              <a:t>годам </a:t>
            </a:r>
            <a:r>
              <a:rPr lang="ru-RU" sz="3100" dirty="0" smtClean="0">
                <a:solidFill>
                  <a:srgbClr val="002060"/>
                </a:solidFill>
              </a:rPr>
              <a:t>набора, по </a:t>
            </a:r>
            <a:r>
              <a:rPr lang="ru-RU" sz="3100" dirty="0">
                <a:solidFill>
                  <a:srgbClr val="002060"/>
                </a:solidFill>
              </a:rPr>
              <a:t>всем специальностям и направлениям </a:t>
            </a:r>
            <a:r>
              <a:rPr lang="ru-RU" sz="3100" dirty="0" smtClean="0">
                <a:solidFill>
                  <a:srgbClr val="002060"/>
                </a:solidFill>
              </a:rPr>
              <a:t>подготовки, очной </a:t>
            </a:r>
            <a:r>
              <a:rPr lang="ru-RU" sz="3100" dirty="0">
                <a:solidFill>
                  <a:srgbClr val="002060"/>
                </a:solidFill>
              </a:rPr>
              <a:t>и заочной форм </a:t>
            </a:r>
            <a:r>
              <a:rPr lang="ru-RU" sz="3100" dirty="0" smtClean="0">
                <a:solidFill>
                  <a:srgbClr val="002060"/>
                </a:solidFill>
              </a:rPr>
              <a:t>обучения.</a:t>
            </a:r>
            <a:endParaRPr lang="ru-RU" sz="31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6" y="2851199"/>
            <a:ext cx="3677550" cy="1981820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2372" y="5373216"/>
            <a:ext cx="88569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Проверены, отредактированы в электронном модуле и изданы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</a:rPr>
              <a:t>674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рабочих программ дисциплин и практик по </a:t>
            </a:r>
            <a:r>
              <a:rPr lang="ru-RU" sz="2800" b="1" dirty="0">
                <a:solidFill>
                  <a:srgbClr val="C00000"/>
                </a:solidFill>
              </a:rPr>
              <a:t>6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специальностям и </a:t>
            </a:r>
            <a:r>
              <a:rPr lang="ru-RU" sz="2800" b="1" dirty="0">
                <a:solidFill>
                  <a:srgbClr val="C00000"/>
                </a:solidFill>
              </a:rPr>
              <a:t>2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направлениям подготовки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684" y="2492896"/>
            <a:ext cx="2511571" cy="2698427"/>
          </a:xfrm>
          <a:prstGeom prst="rect">
            <a:avLst/>
          </a:prstGeom>
          <a:ln w="127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52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5689376" cy="1217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altLang="ru-RU" sz="2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 smtClean="0">
                <a:solidFill>
                  <a:srgbClr val="C00000"/>
                </a:solidFill>
                <a:ea typeface="+mn-ea"/>
                <a:cs typeface="+mn-cs"/>
              </a:rPr>
              <a:t>Проанализированы </a:t>
            </a:r>
            <a:r>
              <a:rPr lang="ru-RU" altLang="ru-RU" sz="3600" b="1" dirty="0">
                <a:solidFill>
                  <a:srgbClr val="C00000"/>
                </a:solidFill>
                <a:ea typeface="+mn-ea"/>
                <a:cs typeface="+mn-cs"/>
              </a:rPr>
              <a:t>результаты внутреннего аудита кафедр</a:t>
            </a:r>
          </a:p>
        </p:txBody>
      </p:sp>
      <p:sp>
        <p:nvSpPr>
          <p:cNvPr id="62468" name="Объект 2"/>
          <p:cNvSpPr>
            <a:spLocks noGrp="1"/>
          </p:cNvSpPr>
          <p:nvPr>
            <p:ph idx="1"/>
          </p:nvPr>
        </p:nvSpPr>
        <p:spPr>
          <a:xfrm>
            <a:off x="161305" y="2348880"/>
            <a:ext cx="8785225" cy="449255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Приказ № 223 </a:t>
            </a:r>
            <a:r>
              <a:rPr lang="ru-RU" altLang="ru-RU" sz="2400" b="1" dirty="0" err="1" smtClean="0">
                <a:solidFill>
                  <a:srgbClr val="374C81"/>
                </a:solidFill>
                <a:cs typeface="Arial" charset="0"/>
              </a:rPr>
              <a:t>осн</a:t>
            </a: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. от 13 апреля 2017 года</a:t>
            </a:r>
          </a:p>
          <a:p>
            <a:pPr>
              <a:buFont typeface="Arial" charset="0"/>
              <a:buNone/>
            </a:pPr>
            <a:r>
              <a:rPr lang="ru-RU" sz="2000" dirty="0" smtClean="0">
                <a:solidFill>
                  <a:schemeClr val="tx2"/>
                </a:solidFill>
                <a:latin typeface="Arial" charset="0"/>
              </a:rPr>
              <a:t>     «</a:t>
            </a:r>
            <a:r>
              <a:rPr lang="ru-RU" sz="2000" dirty="0">
                <a:solidFill>
                  <a:schemeClr val="tx2"/>
                </a:solidFill>
                <a:latin typeface="Arial" charset="0"/>
              </a:rPr>
              <a:t>О проведении внутреннего аудита </a:t>
            </a:r>
            <a:r>
              <a:rPr lang="ru-RU" sz="2000" dirty="0" smtClean="0">
                <a:solidFill>
                  <a:schemeClr val="tx2"/>
                </a:solidFill>
                <a:latin typeface="Arial" charset="0"/>
              </a:rPr>
              <a:t>на </a:t>
            </a:r>
            <a:r>
              <a:rPr lang="ru-RU" sz="2000" dirty="0">
                <a:solidFill>
                  <a:schemeClr val="tx2"/>
                </a:solidFill>
                <a:latin typeface="Arial" charset="0"/>
              </a:rPr>
              <a:t>кафедрах ФГБОУ ВО КрасГМУ им. проф. В.Ф. </a:t>
            </a:r>
            <a:r>
              <a:rPr lang="ru-RU" sz="2000" dirty="0" err="1">
                <a:solidFill>
                  <a:schemeClr val="tx2"/>
                </a:solidFill>
                <a:latin typeface="Arial" charset="0"/>
              </a:rPr>
              <a:t>Войно-Ясенецкого</a:t>
            </a:r>
            <a:r>
              <a:rPr lang="ru-RU" sz="2000" dirty="0">
                <a:solidFill>
                  <a:schemeClr val="tx2"/>
                </a:solidFill>
                <a:latin typeface="Arial" charset="0"/>
              </a:rPr>
              <a:t> Минздрава России»;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000" dirty="0" smtClean="0">
              <a:solidFill>
                <a:srgbClr val="374C81"/>
              </a:solidFill>
              <a:cs typeface="Arial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C00000"/>
                </a:solidFill>
              </a:rPr>
              <a:t>Результат  100% показали 72 структурных подразделения: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ru-RU" altLang="ru-RU" sz="2400" b="1" dirty="0" smtClean="0">
              <a:solidFill>
                <a:srgbClr val="C00000"/>
              </a:solidFill>
            </a:endParaRP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ФФМО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14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кафедр (из 14)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Лечебный факультет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14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кафедр (из 16)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Педиатрический факульт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ет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7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кафедры (из 7)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Факультет клинической психологии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3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кафедры (из 3)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Институт стоматологии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5 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(из 6)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Факультет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медицинской кибернетики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4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кафедры (из 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Институт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последипломного образования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 smtClean="0">
                <a:solidFill>
                  <a:srgbClr val="FF0000"/>
                </a:solidFill>
                <a:cs typeface="Arial" charset="0"/>
              </a:rPr>
              <a:t>14</a:t>
            </a:r>
            <a:r>
              <a:rPr lang="ru-RU" altLang="ru-RU" sz="2400" dirty="0" smtClean="0">
                <a:solidFill>
                  <a:srgbClr val="374C81"/>
                </a:solidFill>
                <a:cs typeface="Arial" charset="0"/>
              </a:rPr>
              <a:t>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кафедр (из 14)</a:t>
            </a:r>
          </a:p>
          <a:p>
            <a:pPr marL="0" indent="0">
              <a:lnSpc>
                <a:spcPct val="60000"/>
              </a:lnSpc>
            </a:pPr>
            <a:r>
              <a:rPr lang="ru-RU" altLang="ru-RU" sz="2400" b="1" dirty="0" smtClean="0">
                <a:solidFill>
                  <a:srgbClr val="374C81"/>
                </a:solidFill>
                <a:cs typeface="Arial" charset="0"/>
              </a:rPr>
              <a:t>Фармацевтический </a:t>
            </a:r>
            <a:r>
              <a:rPr lang="ru-RU" altLang="ru-RU" sz="2400" b="1" dirty="0">
                <a:solidFill>
                  <a:srgbClr val="374C81"/>
                </a:solidFill>
                <a:cs typeface="Arial" charset="0"/>
              </a:rPr>
              <a:t>колледж 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– </a:t>
            </a:r>
            <a:r>
              <a:rPr lang="ru-RU" altLang="ru-RU" sz="2400" b="1" dirty="0">
                <a:solidFill>
                  <a:srgbClr val="FF0000"/>
                </a:solidFill>
                <a:cs typeface="Arial" charset="0"/>
              </a:rPr>
              <a:t>11</a:t>
            </a:r>
            <a:r>
              <a:rPr lang="ru-RU" altLang="ru-RU" sz="2400" dirty="0">
                <a:solidFill>
                  <a:srgbClr val="374C81"/>
                </a:solidFill>
                <a:cs typeface="Arial" charset="0"/>
              </a:rPr>
              <a:t> (4 отделения и 7 ЦМК из 11)</a:t>
            </a:r>
          </a:p>
          <a:p>
            <a:pPr marL="0" indent="0">
              <a:lnSpc>
                <a:spcPct val="60000"/>
              </a:lnSpc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  <a:p>
            <a:pPr marL="0" indent="0">
              <a:lnSpc>
                <a:spcPct val="80000"/>
              </a:lnSpc>
              <a:buFont typeface="Wingdings 2" pitchFamily="18" charset="2"/>
              <a:buNone/>
            </a:pPr>
            <a:endParaRPr lang="ru-RU" altLang="ru-RU" sz="2400" dirty="0" smtClean="0">
              <a:solidFill>
                <a:srgbClr val="374C81"/>
              </a:solidFill>
              <a:cs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0"/>
            <a:ext cx="906388" cy="1748738"/>
          </a:xfrm>
          <a:prstGeom prst="rect">
            <a:avLst/>
          </a:prstGeom>
        </p:spPr>
      </p:pic>
      <p:pic>
        <p:nvPicPr>
          <p:cNvPr id="45058" name="Picture 2" descr="https://www.cuinsight.com/wp-content/uploads/2015/10/bigstock-audit-financial-company-tax-in-98214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8432"/>
            <a:ext cx="3096344" cy="1548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70C0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7625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494481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Приказ Минздрава России </a:t>
            </a:r>
            <a:r>
              <a:rPr lang="ru-RU" sz="2400" dirty="0"/>
              <a:t>от 22.09.2017 № 667 «О проведении плановой документальной проверки финансово-хозяйственной деятельности за 2016 год </a:t>
            </a:r>
            <a:r>
              <a:rPr lang="ru-RU" sz="2400" dirty="0" smtClean="0"/>
              <a:t>ФГБОУ ВО </a:t>
            </a:r>
            <a:r>
              <a:rPr lang="ru-RU" sz="2400" dirty="0" err="1" smtClean="0"/>
              <a:t>КрасГМУ</a:t>
            </a:r>
            <a:r>
              <a:rPr lang="ru-RU" sz="2400" dirty="0" smtClean="0"/>
              <a:t> </a:t>
            </a:r>
            <a:r>
              <a:rPr lang="ru-RU" sz="2400" dirty="0"/>
              <a:t>им. проф. В.Ф. </a:t>
            </a:r>
            <a:r>
              <a:rPr lang="ru-RU" sz="2400" dirty="0" err="1" smtClean="0"/>
              <a:t>Войно-Ясенецкого</a:t>
            </a:r>
            <a:r>
              <a:rPr lang="ru-RU" sz="2400" dirty="0" smtClean="0"/>
              <a:t> Минздрава»</a:t>
            </a:r>
          </a:p>
          <a:p>
            <a:pPr marL="0" indent="0" algn="ctr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с </a:t>
            </a:r>
            <a:r>
              <a:rPr lang="ru-RU" sz="2400" b="1" dirty="0">
                <a:solidFill>
                  <a:srgbClr val="C00000"/>
                </a:solidFill>
              </a:rPr>
              <a:t>25</a:t>
            </a:r>
            <a:r>
              <a:rPr lang="ru-RU" sz="2400" dirty="0">
                <a:solidFill>
                  <a:srgbClr val="C00000"/>
                </a:solidFill>
              </a:rPr>
              <a:t> по </a:t>
            </a:r>
            <a:r>
              <a:rPr lang="ru-RU" sz="2400" b="1" dirty="0">
                <a:solidFill>
                  <a:srgbClr val="C00000"/>
                </a:solidFill>
              </a:rPr>
              <a:t>29</a:t>
            </a:r>
            <a:r>
              <a:rPr lang="ru-RU" sz="2400" dirty="0">
                <a:solidFill>
                  <a:srgbClr val="C00000"/>
                </a:solidFill>
              </a:rPr>
              <a:t> сентября </a:t>
            </a:r>
            <a:r>
              <a:rPr lang="ru-RU" sz="2400" b="1" dirty="0">
                <a:solidFill>
                  <a:srgbClr val="C00000"/>
                </a:solidFill>
              </a:rPr>
              <a:t>2017</a:t>
            </a:r>
            <a:r>
              <a:rPr lang="ru-RU" sz="2400" dirty="0">
                <a:solidFill>
                  <a:srgbClr val="C00000"/>
                </a:solidFill>
              </a:rPr>
              <a:t> года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0"/>
          <a:stretch/>
        </p:blipFill>
        <p:spPr bwMode="auto">
          <a:xfrm>
            <a:off x="1163588" y="2820640"/>
            <a:ext cx="6768752" cy="3457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bg1">
                <a:lumMod val="65000"/>
              </a:schemeClr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356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2536</Words>
  <Application>Microsoft Office PowerPoint</Application>
  <PresentationFormat>Экран (4:3)</PresentationFormat>
  <Paragraphs>297</Paragraphs>
  <Slides>40</Slides>
  <Notes>7</Notes>
  <HiddenSlides>0</HiddenSlides>
  <MMClips>2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2" baseType="lpstr">
      <vt:lpstr>Тема Office</vt:lpstr>
      <vt:lpstr>Лист</vt:lpstr>
      <vt:lpstr>Отчет об учебно-методической работе за 2017 год Отчет о работе ЦКМС</vt:lpstr>
      <vt:lpstr>Презентация PowerPoint</vt:lpstr>
      <vt:lpstr>Презентация PowerPoint</vt:lpstr>
      <vt:lpstr>Балл ЕГЭ студентов, принятых на обучение по очной форме на программы бакалавриата и специалитета </vt:lpstr>
      <vt:lpstr>Приказ № 301 от 05 апреля 2017г. Об утверждении порядка организации и осуществления образовательной деятельности по образовательным программам высшего образования – программам бакалавриата, программам специалитета, программам магистратуры </vt:lpstr>
      <vt:lpstr>В 2017 году издано более 50 положений, регламентирующих образовательный процесс</vt:lpstr>
      <vt:lpstr>Презентация PowerPoint</vt:lpstr>
      <vt:lpstr>.  Проанализированы результаты внутреннего аудита кафедр</vt:lpstr>
      <vt:lpstr>Презентация PowerPoint</vt:lpstr>
      <vt:lpstr>Более 1800 методических указаний и рекомендаций</vt:lpstr>
      <vt:lpstr>Сводно-аналитические таблицы в электронном УМКД</vt:lpstr>
      <vt:lpstr>В 2017 году совместно  с кафедрами, управлением информационной и корпоративной политики и отделом информатизации созданы:  180 видеолекций (всего 905)</vt:lpstr>
      <vt:lpstr>Приказ № 801 осн. от 14 ноября 2017г.  «О разработке карт экспертных оценок для ГИА по программам ординатуры» </vt:lpstr>
      <vt:lpstr>Презентация PowerPoint</vt:lpstr>
      <vt:lpstr>ПЕРВИЧНАЯ АККРЕДИТАЦИЯ СПЕЦИАЛИСТОВ</vt:lpstr>
      <vt:lpstr>Учебные олимпиады, проведенные в 2017 году</vt:lpstr>
      <vt:lpstr>Презентация PowerPoint</vt:lpstr>
      <vt:lpstr>Презентация PowerPoint</vt:lpstr>
      <vt:lpstr>Презентация PowerPoint</vt:lpstr>
      <vt:lpstr>Количество учебных олимпиад, проведенных в 2017 году</vt:lpstr>
      <vt:lpstr>Открытые лекции, практические занятия и мастер-классы Лекции визит-профессоров</vt:lpstr>
      <vt:lpstr>Всероссийская студенческая олимпиада по хирургии с международным участием  5-6 декабря 2017г. (г. Уфа)</vt:lpstr>
      <vt:lpstr>Всероссийская студенческая олимпиада «Инфекционная безопасность в деятельности медицинского работника» (г. Омск)</vt:lpstr>
      <vt:lpstr>I Всероссийская студенческая олимпиада по акушерству и гинекологии им. Л.С. Персианинова (г. Москва)</vt:lpstr>
      <vt:lpstr>Презентация PowerPoint</vt:lpstr>
      <vt:lpstr>Приказ № 705 осн. от 16 октября 2017г. «О проведении экспертизы содержания и качества ОПОП по специальностям и направлению подготовки» (Дополнительно № 853 осн. от 30 ноября 2017г).</vt:lpstr>
      <vt:lpstr>Проект «Мы – разные, мы – равные: от персонифицированного образования к персонифицированной медицине»</vt:lpstr>
      <vt:lpstr>Проект «Повышение методической культуры преподавателя медицинского университета» (НОЦ «Педагогика»)</vt:lpstr>
      <vt:lpstr>Под эгидой ЦКМС и НОЦ «Педагогика» работает  «Школа молодого преподавателя»</vt:lpstr>
      <vt:lpstr>Презентация PowerPoint</vt:lpstr>
      <vt:lpstr>Презентация PowerPoint</vt:lpstr>
      <vt:lpstr>ВУЗОВСКАЯ ПЕДАГОГИКА 2018</vt:lpstr>
      <vt:lpstr>Презентация PowerPoint</vt:lpstr>
      <vt:lpstr>Гриф Координационного совета в области образования "Здравоохранение и медицинские науки« в 2017 году присвоен: 9 учебным пособиям (в 2016 году – 3)   </vt:lpstr>
      <vt:lpstr>За отчетный 2017 год гриф ЦКМС  получили учебно-методические издания:</vt:lpstr>
      <vt:lpstr>ПОДВЕДЕНЫ ИТОГИ КОНКУРСА по номинациям:</vt:lpstr>
      <vt:lpstr>Победа в конкурсе «Лучшие образовательные программы инновационной России - 2017»  </vt:lpstr>
      <vt:lpstr>Проект решения Ученого совета от 21.12.2016г.</vt:lpstr>
      <vt:lpstr>Проект решения Ученого совета от 27.12.2017г.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об учебно-методической работе за 2016 год Отчет о работе ЦКМС</dc:title>
  <dc:creator>МягковаЕГ</dc:creator>
  <cp:lastModifiedBy>МягковаЕГ</cp:lastModifiedBy>
  <cp:revision>86</cp:revision>
  <dcterms:created xsi:type="dcterms:W3CDTF">2017-12-13T03:31:47Z</dcterms:created>
  <dcterms:modified xsi:type="dcterms:W3CDTF">2017-12-27T02:42:55Z</dcterms:modified>
</cp:coreProperties>
</file>