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57" r:id="rId4"/>
    <p:sldId id="258" r:id="rId5"/>
    <p:sldId id="263" r:id="rId6"/>
    <p:sldId id="259" r:id="rId7"/>
    <p:sldId id="260" r:id="rId8"/>
    <p:sldId id="262" r:id="rId9"/>
    <p:sldId id="261" r:id="rId10"/>
    <p:sldId id="274" r:id="rId11"/>
    <p:sldId id="277" r:id="rId12"/>
    <p:sldId id="285" r:id="rId13"/>
    <p:sldId id="284" r:id="rId14"/>
    <p:sldId id="278" r:id="rId15"/>
    <p:sldId id="279" r:id="rId16"/>
    <p:sldId id="280" r:id="rId17"/>
    <p:sldId id="281" r:id="rId18"/>
    <p:sldId id="265" r:id="rId19"/>
    <p:sldId id="267" r:id="rId20"/>
    <p:sldId id="269" r:id="rId21"/>
    <p:sldId id="268" r:id="rId22"/>
    <p:sldId id="282" r:id="rId23"/>
    <p:sldId id="271" r:id="rId24"/>
    <p:sldId id="283" r:id="rId25"/>
    <p:sldId id="27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2D3F8"/>
    <a:srgbClr val="BDD8F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962" autoAdjust="0"/>
  </p:normalViewPr>
  <p:slideViewPr>
    <p:cSldViewPr snapToGrid="0">
      <p:cViewPr varScale="1">
        <p:scale>
          <a:sx n="66" d="100"/>
          <a:sy n="66" d="100"/>
        </p:scale>
        <p:origin x="-876" y="-108"/>
      </p:cViewPr>
      <p:guideLst>
        <p:guide orient="horz" pos="21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96B845C-AC2A-4256-A7FB-320276EE68EC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2E37E1-7BD5-4397-893D-11DFB0B3CE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3" y="2016760"/>
            <a:ext cx="8617527" cy="238760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деятельности аптеки и ее структурных подразделений»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9360" y="259080"/>
            <a:ext cx="7589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"Красноярский государственный медицинский университет имени профессора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В.Ф.Войно-Ясенецкого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606040" y="4953000"/>
            <a:ext cx="9083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Кириленко Анастасия Сергеевна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Елена Николаевна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198620" y="6172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Красноярск 2019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8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382" y="384751"/>
            <a:ext cx="10515600" cy="6170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Приветствие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покупателя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727960" y="4218096"/>
            <a:ext cx="2032000" cy="1380068"/>
          </a:xfrm>
          <a:prstGeom prst="wedgeRoundRectCallout">
            <a:avLst>
              <a:gd name="adj1" fmla="val -49738"/>
              <a:gd name="adj2" fmla="val 1160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нужен панкреатин,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F:\практика\ОЭФ\презентация\IMG_128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79771" y="2075543"/>
            <a:ext cx="4345759" cy="334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860800" y="1564642"/>
            <a:ext cx="2032000" cy="1236133"/>
          </a:xfrm>
          <a:prstGeom prst="wedgeRoundRectCallout">
            <a:avLst>
              <a:gd name="adj1" fmla="val 99512"/>
              <a:gd name="adj2" fmla="val 6524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день!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могу Вам помочь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2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382" y="384751"/>
            <a:ext cx="10515600" cy="6170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продажи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780" y="20133733"/>
            <a:ext cx="6513885" cy="1159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157894" y="4270588"/>
            <a:ext cx="2032000" cy="1134536"/>
          </a:xfrm>
          <a:prstGeom prst="wedgeRoundRectCallout">
            <a:avLst>
              <a:gd name="adj1" fmla="val -51988"/>
              <a:gd name="adj2" fmla="val 10553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Понятно.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9" name="Picture 3" descr="F:\практика\ОЭФ\презентация\IMG_129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61757" y="777240"/>
            <a:ext cx="3648456" cy="6080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5767493" y="1679789"/>
            <a:ext cx="2235201" cy="1354664"/>
          </a:xfrm>
          <a:prstGeom prst="wedgeRoundRectCallout">
            <a:avLst>
              <a:gd name="adj1" fmla="val 99512"/>
              <a:gd name="adj2" fmla="val 6524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Хорошо, хранить панкреатин в холодильнике.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28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382" y="384751"/>
            <a:ext cx="10515600" cy="6170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продажи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780" y="20133733"/>
            <a:ext cx="6513885" cy="1159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99905" y="4160520"/>
            <a:ext cx="2507826" cy="1905000"/>
          </a:xfrm>
          <a:prstGeom prst="wedgeRoundRectCallout">
            <a:avLst>
              <a:gd name="adj1" fmla="val 10788"/>
              <a:gd name="adj2" fmla="val 844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можно еще аскорбиновую кислоту с глюкозой и пластырь бактерицидный 5шт.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практика\ОЭФ\презентация\IMG_1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20" y="807720"/>
            <a:ext cx="4537710" cy="5775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практика\ОЭФ\презентация\IMG_127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05040" y="807720"/>
            <a:ext cx="3671316" cy="6118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1713652" y="1295399"/>
            <a:ext cx="2235201" cy="977053"/>
          </a:xfrm>
          <a:prstGeom prst="wedgeRoundRectCallout">
            <a:avLst>
              <a:gd name="adj1" fmla="val 99512"/>
              <a:gd name="adj2" fmla="val 6524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Что-нибудь еще?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92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382" y="384751"/>
            <a:ext cx="10515600" cy="6170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продажи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780" y="20133733"/>
            <a:ext cx="6513885" cy="1159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286934" y="4800600"/>
            <a:ext cx="2032000" cy="1134536"/>
          </a:xfrm>
          <a:prstGeom prst="wedgeRoundRectCallout">
            <a:avLst>
              <a:gd name="adj1" fmla="val 14012"/>
              <a:gd name="adj2" fmla="val 1082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Нет, спасибо, больше ничего не нужно.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F:\практика\ОЭФ\презентация\IMG_129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78109" y="885169"/>
            <a:ext cx="3465575" cy="5775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781213" y="2255519"/>
            <a:ext cx="2235201" cy="977053"/>
          </a:xfrm>
          <a:prstGeom prst="wedgeRoundRectCallout">
            <a:avLst>
              <a:gd name="adj1" fmla="val 99512"/>
              <a:gd name="adj2" fmla="val 6524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Что-нибудь еще?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74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382" y="384751"/>
            <a:ext cx="10515600" cy="6170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Подсчет покупки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780" y="20133733"/>
            <a:ext cx="6513885" cy="1159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286934" y="5020733"/>
            <a:ext cx="2032000" cy="914402"/>
          </a:xfrm>
          <a:prstGeom prst="wedgeRoundRectCallout">
            <a:avLst>
              <a:gd name="adj1" fmla="val 4262"/>
              <a:gd name="adj2" fmla="val 1102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Наличными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F:\практика\ОЭФ\презентация\IMG_129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74461" y="762000"/>
            <a:ext cx="3538728" cy="5897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095414" y="1197187"/>
            <a:ext cx="2311400" cy="1651000"/>
          </a:xfrm>
          <a:prstGeom prst="wedgeRoundRectCallout">
            <a:avLst>
              <a:gd name="adj1" fmla="val 99512"/>
              <a:gd name="adj2" fmla="val 6524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Хорошо, Ваша сумма покупки 65,90 рублей. Расплачиваться будете по карте или наличными?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70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382" y="384751"/>
            <a:ext cx="10515600" cy="6170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денег за покупку у покупателя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780" y="20133733"/>
            <a:ext cx="6513885" cy="1159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F:\практика\ОЭФ\презентация\IMG_129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2211" y="1071880"/>
            <a:ext cx="3471672" cy="5786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практика\ОЭФ\презентация\IMG_12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90" y="934720"/>
            <a:ext cx="4213860" cy="5618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2273300" y="2463794"/>
            <a:ext cx="2311400" cy="965201"/>
          </a:xfrm>
          <a:prstGeom prst="wedgeRoundRectCallout">
            <a:avLst>
              <a:gd name="adj1" fmla="val 71820"/>
              <a:gd name="adj2" fmla="val 46293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100 рублей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73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382" y="384751"/>
            <a:ext cx="10515600" cy="6170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чека, сдачи и покупки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780" y="20133733"/>
            <a:ext cx="6513885" cy="1159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728894" y="4555065"/>
            <a:ext cx="2032000" cy="914402"/>
          </a:xfrm>
          <a:prstGeom prst="wedgeRoundRectCallout">
            <a:avLst>
              <a:gd name="adj1" fmla="val 1262"/>
              <a:gd name="adj2" fmla="val 13024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 descr="F:\практика\ОЭФ\презентация\IMG_130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08617" y="2551282"/>
            <a:ext cx="4377690" cy="2626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760894" y="2196253"/>
            <a:ext cx="2311400" cy="1016000"/>
          </a:xfrm>
          <a:prstGeom prst="wedgeRoundRectCallout">
            <a:avLst>
              <a:gd name="adj1" fmla="val 99512"/>
              <a:gd name="adj2" fmla="val 6524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Держите, ваш чек и ваша сдача 34,10 рублей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99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0382" y="384751"/>
            <a:ext cx="10515600" cy="6170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Прощание с покупателем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828800" y="4465320"/>
            <a:ext cx="2032000" cy="829735"/>
          </a:xfrm>
          <a:prstGeom prst="wedgeRoundRectCallout">
            <a:avLst>
              <a:gd name="adj1" fmla="val 512"/>
              <a:gd name="adj2" fmla="val 13503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42" name="Picture 2" descr="F:\практика\ОЭФ\презентация\IMG_128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30899" y="883920"/>
            <a:ext cx="3410712" cy="5684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4246880" y="1473202"/>
            <a:ext cx="2032000" cy="1236133"/>
          </a:xfrm>
          <a:prstGeom prst="wedgeRoundRectCallout">
            <a:avLst>
              <a:gd name="adj1" fmla="val 99512"/>
              <a:gd name="adj2" fmla="val 65240"/>
              <a:gd name="adj3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покупку! Всего доброго!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49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3025432"/>
            <a:ext cx="10515600" cy="801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товаров в аптеке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31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25933" y="3002977"/>
            <a:ext cx="31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приемки товара по количеству мест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8" y="233315"/>
            <a:ext cx="3963472" cy="528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49" y="554849"/>
            <a:ext cx="4064423" cy="541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481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7805" y="3073105"/>
            <a:ext cx="10515600" cy="7030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Облуживание покупателей в аптеке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60321" y="5080626"/>
            <a:ext cx="8488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 количество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 (мест),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качество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комплектность в соответствии с сопроводительными документами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08" y="14922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83820"/>
            <a:ext cx="5791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805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66875" y="5044440"/>
            <a:ext cx="8376921" cy="167575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Оформляем сопроводительные документы. Подписываем и ставим печати. Один пакет документов оставляем себе, а второй возвращаем экспедитору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"/>
            <a:ext cx="302895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144780"/>
            <a:ext cx="3486150" cy="464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137160"/>
            <a:ext cx="3166110" cy="422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983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997190" y="2158849"/>
            <a:ext cx="4048761" cy="323611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Вскрываем коробки 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внутритарной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приемки товара.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Проверяем, поступивший товар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соответствие требованиям по показателям: «Описание», «Упаковка», «Маркировка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72" y="751840"/>
            <a:ext cx="394335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119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актика\ОЭФ\презентация\IMG_1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850835"/>
            <a:ext cx="2255374" cy="300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98225" y="4527971"/>
            <a:ext cx="465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Сверяем каждую позицию с документами. После проверки ставим на приход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8" y="47909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14313" y="2260072"/>
            <a:ext cx="5486400" cy="291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45" y="2042373"/>
            <a:ext cx="1031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18" y="2028614"/>
            <a:ext cx="1031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98" y="2034647"/>
            <a:ext cx="1031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45" y="1975593"/>
            <a:ext cx="1031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143000" y="5013960"/>
            <a:ext cx="609600" cy="304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43000" y="4770120"/>
            <a:ext cx="6096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9" name="Picture 5" descr="F:\практика\ОЭФ\презентация\IMG_12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188" y="24873"/>
            <a:ext cx="4180990" cy="3901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98225" y="1767840"/>
            <a:ext cx="2682935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40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0079" y="2446780"/>
            <a:ext cx="34461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Оформляем ценники и обклеиваем каждую позицию. После распределяем по местам хранения в соответствии с физико-химическими свойствами.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10" y="606401"/>
            <a:ext cx="3227199" cy="5746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практика\ОЭФ\презентация\IMG_12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" y="413996"/>
            <a:ext cx="4503420" cy="6004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04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0760" y="2514600"/>
            <a:ext cx="9037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66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а внимание!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07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09898" y="1061545"/>
            <a:ext cx="10372204" cy="471273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обслуживания покупателей: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Доброжелательные отношения с покупателями разного социального уровня – это залог развития и стабильности компании;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правила обязательны для выполнения всеми, кто находится в торговом зале;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покупатель должен быть безупречно обслужен;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должны располагаться таким образом, чтобы покупатель из любой точки торгового зала мог видеть хотя бы одного из них.</a:t>
            </a:r>
          </a:p>
        </p:txBody>
      </p:sp>
    </p:spTree>
    <p:extLst>
      <p:ext uri="{BB962C8B-B14F-4D97-AF65-F5344CB8AC3E}">
        <p14:creationId xmlns="" xmlns:p14="http://schemas.microsoft.com/office/powerpoint/2010/main" val="13426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08718" y="1560087"/>
            <a:ext cx="10766687" cy="371465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общении с покупателями следует руководствоваться следующими рекомендациями: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к покупателю следует исключительно на «Вы»;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покупатель обращается к сотруднику аптеки с каким-либо вопросом, следует: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прервать любую работу;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внимательно выслушать вопрос покупателя;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предоставить полный ответ;</a:t>
            </a:r>
          </a:p>
        </p:txBody>
      </p:sp>
    </p:spTree>
    <p:extLst>
      <p:ext uri="{BB962C8B-B14F-4D97-AF65-F5344CB8AC3E}">
        <p14:creationId xmlns="" xmlns:p14="http://schemas.microsoft.com/office/powerpoint/2010/main" val="20364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1939158"/>
            <a:ext cx="10515600" cy="295458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покупатель обращается к сотруднику, занятому обслуживанием другого покупателя, сотруднику необходимо: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извиниться перед тем покупателем, которого он обслуживает;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повернуться к подошедшему покупателю и выслушать его;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дать ответ покупателю (не более 1 минуты);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для ответа на вопрос покупателя требуется больше времени, необходимо пригласить  свободного специалиста, для ответа.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="" xmlns:p14="http://schemas.microsoft.com/office/powerpoint/2010/main" val="10422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8200" y="1378503"/>
            <a:ext cx="10515600" cy="40909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Недопустимо: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сидеть в присутствии покупателей;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отворачиваться от покупателя или поворачиваться к нему спиной;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скрещивать руки за спиной или на груди;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держать руки в карманах или на поясе;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облокачиваться на стеллажи, мебель и стены;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вести между собой разговоры на виду у покупателей;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обсуждать рабочие проблемы в присутствии покупателей;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пользоваться мобильным телефоном;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жевать (в том числе жевательную резинку).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5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67725" y="698782"/>
            <a:ext cx="10649243" cy="54480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на кассе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покупателя на кассе является важным моментом.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поскольку именно здесь происходят денежные расчет с покупателем.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работника кассы требуется не только демонстрировать уважение и доброжелательное отношение к покупателям аптеки, но и сочетать в своей работе четкость и оперативность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 аптеки  должен предложить покупателю пройти на кассу фразой: «Проходите, пожалуйста, на кассу…»;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Объявить полную сумму покупок: «Ваша покупка … рублей (указывается сумма покупки)»;</a:t>
            </a:r>
          </a:p>
          <a:p>
            <a:pPr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Принять деньги на оплату и проговорить полученную сумму: «Ваши … рублей»;</a:t>
            </a:r>
          </a:p>
        </p:txBody>
      </p:sp>
    </p:spTree>
    <p:extLst>
      <p:ext uri="{BB962C8B-B14F-4D97-AF65-F5344CB8AC3E}">
        <p14:creationId xmlns="" xmlns:p14="http://schemas.microsoft.com/office/powerpoint/2010/main" val="10396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35845" y="2082888"/>
            <a:ext cx="10515600" cy="2658452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деньги нужно положить отдельно на виду у покупателя;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Пробить чек;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Отсчитать сдачу, проговорить в слух причитающую сумму: «Ваша сдача … рублей» и передать покупателю вместе с чеком и товаром;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Убедившись, что покупатель проверил сдачу, убрать деньги в кассу;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Поблагодарить за покупку и попрощаться.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6259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5123" y="1534342"/>
            <a:ext cx="10515600" cy="37893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Прощание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начало следующей встречи.</a:t>
            </a:r>
          </a:p>
          <a:p>
            <a:pPr marL="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завершения продажи: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завершении продажи необходимо напомнить покупателю о правилах приёма/ применения/ использования / правилах хранения;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о доп. услугах аптеки, предстоящих/проводимых акциях;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визитку аптеки лично в руки лояльным покупателям;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оформления покупки и произведения расчетов, с покупателем обязательно необходимо доброжелательно попрощаться.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4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626</TotalTime>
  <Words>708</Words>
  <Application>Microsoft Office PowerPoint</Application>
  <PresentationFormat>Произвольный</PresentationFormat>
  <Paragraphs>88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     «Организация деятельности аптеки и ее структурных подразделений»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 "Красноярский государственный медицинский университет имени профессора В.Ф.Войно-Ясенецкого"  Министерства здравоохранения Российской Федерации Фармацевтический колледж     «Организация деятельности аптеки и ее структурных подразделений»</dc:title>
  <dc:creator>Наталья Петрова</dc:creator>
  <cp:lastModifiedBy>Admin</cp:lastModifiedBy>
  <cp:revision>48</cp:revision>
  <dcterms:created xsi:type="dcterms:W3CDTF">2019-03-26T06:14:55Z</dcterms:created>
  <dcterms:modified xsi:type="dcterms:W3CDTF">2019-04-22T12:34:32Z</dcterms:modified>
</cp:coreProperties>
</file>