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4" r:id="rId2"/>
    <p:sldId id="276" r:id="rId3"/>
    <p:sldId id="265" r:id="rId4"/>
    <p:sldId id="258" r:id="rId5"/>
    <p:sldId id="260" r:id="rId6"/>
    <p:sldId id="259" r:id="rId7"/>
    <p:sldId id="261" r:id="rId8"/>
    <p:sldId id="262" r:id="rId9"/>
    <p:sldId id="267" r:id="rId10"/>
    <p:sldId id="263" r:id="rId11"/>
    <p:sldId id="268" r:id="rId12"/>
    <p:sldId id="269" r:id="rId13"/>
    <p:sldId id="270" r:id="rId14"/>
    <p:sldId id="271" r:id="rId15"/>
    <p:sldId id="272" r:id="rId16"/>
    <p:sldId id="273" r:id="rId17"/>
    <p:sldId id="274" r:id="rId18"/>
    <p:sldId id="275" r:id="rId19"/>
    <p:sldId id="266"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32A4DC-3042-40AF-B622-7E219EA39EF3}" type="datetimeFigureOut">
              <a:rPr lang="ru-RU" smtClean="0"/>
              <a:t>21.11.2020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EC8E8E-32F5-4AE5-8C95-2D2BA90148EC}" type="slidenum">
              <a:rPr lang="ru-RU" smtClean="0"/>
              <a:t>‹#›</a:t>
            </a:fld>
            <a:endParaRPr lang="ru-RU"/>
          </a:p>
        </p:txBody>
      </p:sp>
    </p:spTree>
    <p:extLst>
      <p:ext uri="{BB962C8B-B14F-4D97-AF65-F5344CB8AC3E}">
        <p14:creationId xmlns:p14="http://schemas.microsoft.com/office/powerpoint/2010/main" val="1150852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Диаметр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двухцепочечной</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ДНК составляет 2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нм</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Хромосома - это структура, делающая ДНК компактной.</a:t>
            </a:r>
            <a:endParaRPr kumimoji="0" lang="ru-RU"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Молекула ДНК, связанная с гистонами, образует сложную структуру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нуклеопротеина</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известную как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нуклеосома</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зависимости от функциональных условий существует два типа хроматина. </a:t>
            </a: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Гетерохроматин</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это генетически нефункциональные фрагменты хроматина.</a:t>
            </a:r>
            <a:r>
              <a:rPr kumimoji="0" lang="ru-RU" sz="1200" b="0" i="0" u="none" strike="noStrike" cap="none" normalizeH="0" baseline="0" dirty="0" smtClean="0">
                <a:ln>
                  <a:noFill/>
                </a:ln>
                <a:solidFill>
                  <a:schemeClr val="tx1"/>
                </a:solidFill>
                <a:effectLst/>
                <a:latin typeface="Arial" pitchFamily="34" charset="0"/>
              </a:rPr>
              <a:t> </a:t>
            </a:r>
            <a:endParaRPr kumimoji="0" lang="en-US"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ru-RU" sz="1200" dirty="0" smtClean="0">
                <a:latin typeface="Times New Roman" pitchFamily="18" charset="0"/>
                <a:cs typeface="Times New Roman" pitchFamily="18" charset="0"/>
              </a:rPr>
              <a:t>Он интенсивно окрашен, хорошо виден в световой микроскоп, существует в виде гранул или комков и сильно уплотнен (</a:t>
            </a:r>
            <a:r>
              <a:rPr lang="ru-RU" sz="1200" dirty="0" err="1" smtClean="0">
                <a:latin typeface="Times New Roman" pitchFamily="18" charset="0"/>
                <a:cs typeface="Times New Roman" pitchFamily="18" charset="0"/>
              </a:rPr>
              <a:t>спирализован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Эухроматин</a:t>
            </a:r>
            <a:r>
              <a:rPr lang="ru-RU" sz="1200" dirty="0" smtClean="0">
                <a:latin typeface="Times New Roman" pitchFamily="18" charset="0"/>
                <a:cs typeface="Times New Roman" pitchFamily="18" charset="0"/>
              </a:rPr>
              <a:t> - это генетически активные фрагменты хроматина, слабо окрашенные, невидимые в световом микроскопе, </a:t>
            </a:r>
            <a:r>
              <a:rPr lang="ru-RU" sz="1200" dirty="0" err="1" smtClean="0">
                <a:latin typeface="Times New Roman" pitchFamily="18" charset="0"/>
                <a:cs typeface="Times New Roman" pitchFamily="18" charset="0"/>
              </a:rPr>
              <a:t>деконденсированные</a:t>
            </a:r>
            <a:r>
              <a:rPr lang="ru-RU" sz="1200" dirty="0" smtClean="0">
                <a:latin typeface="Times New Roman" pitchFamily="18" charset="0"/>
                <a:cs typeface="Times New Roman" pitchFamily="18" charset="0"/>
              </a:rPr>
              <a:t>. Хромосомы (от греч. </a:t>
            </a:r>
            <a:r>
              <a:rPr lang="ru-RU" sz="1200" dirty="0" err="1" smtClean="0">
                <a:latin typeface="Times New Roman" pitchFamily="18" charset="0"/>
                <a:cs typeface="Times New Roman" pitchFamily="18" charset="0"/>
              </a:rPr>
              <a:t>Chroma</a:t>
            </a:r>
            <a:r>
              <a:rPr lang="ru-RU" sz="1200" dirty="0" smtClean="0">
                <a:latin typeface="Times New Roman" pitchFamily="18" charset="0"/>
                <a:cs typeface="Times New Roman" pitchFamily="18" charset="0"/>
              </a:rPr>
              <a:t> - пигмент, а некоторые - тело; термин был предложен немецким ученым Генрихом </a:t>
            </a:r>
            <a:r>
              <a:rPr lang="ru-RU" sz="1200" dirty="0" err="1" smtClean="0">
                <a:latin typeface="Times New Roman" pitchFamily="18" charset="0"/>
                <a:cs typeface="Times New Roman" pitchFamily="18" charset="0"/>
              </a:rPr>
              <a:t>Вальдейером</a:t>
            </a:r>
            <a:r>
              <a:rPr lang="ru-RU" sz="1200" dirty="0" smtClean="0">
                <a:latin typeface="Times New Roman" pitchFamily="18" charset="0"/>
                <a:cs typeface="Times New Roman" pitchFamily="18" charset="0"/>
              </a:rPr>
              <a:t> в 1888 г.) - это конденсированный хроматин во время митоза или мейоза.</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ndParaRPr>
          </a:p>
          <a:p>
            <a:endParaRPr lang="ru-RU" dirty="0"/>
          </a:p>
        </p:txBody>
      </p:sp>
      <p:sp>
        <p:nvSpPr>
          <p:cNvPr id="4" name="Номер слайда 3"/>
          <p:cNvSpPr>
            <a:spLocks noGrp="1"/>
          </p:cNvSpPr>
          <p:nvPr>
            <p:ph type="sldNum" sz="quarter" idx="10"/>
          </p:nvPr>
        </p:nvSpPr>
        <p:spPr/>
        <p:txBody>
          <a:bodyPr/>
          <a:lstStyle/>
          <a:p>
            <a:fld id="{93EC8E8E-32F5-4AE5-8C95-2D2BA90148EC}" type="slidenum">
              <a:rPr lang="ru-RU" smtClean="0"/>
              <a:t>8</a:t>
            </a:fld>
            <a:endParaRPr lang="ru-RU"/>
          </a:p>
        </p:txBody>
      </p:sp>
    </p:spTree>
    <p:extLst>
      <p:ext uri="{BB962C8B-B14F-4D97-AF65-F5344CB8AC3E}">
        <p14:creationId xmlns:p14="http://schemas.microsoft.com/office/powerpoint/2010/main" val="2671907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Профаза (2n4c). Самая продолжительная фаза митоза. Конденсация хромосом; формирование митотического аппарата: </a:t>
            </a:r>
            <a:r>
              <a:rPr lang="ru-RU" dirty="0" err="1" smtClean="0"/>
              <a:t>спирализация</a:t>
            </a:r>
            <a:r>
              <a:rPr lang="ru-RU" dirty="0" smtClean="0"/>
              <a:t> хромосом; ядерная оболочка и фрагментация ядрышек; центриоли движутся к полюсам клеток; Между ними образуются клеточное веретено, состоящее из микротрубочек.</a:t>
            </a:r>
            <a:endParaRPr lang="ru-RU" dirty="0"/>
          </a:p>
        </p:txBody>
      </p:sp>
      <p:sp>
        <p:nvSpPr>
          <p:cNvPr id="4" name="Номер слайда 3"/>
          <p:cNvSpPr>
            <a:spLocks noGrp="1"/>
          </p:cNvSpPr>
          <p:nvPr>
            <p:ph type="sldNum" sz="quarter" idx="10"/>
          </p:nvPr>
        </p:nvSpPr>
        <p:spPr/>
        <p:txBody>
          <a:bodyPr/>
          <a:lstStyle/>
          <a:p>
            <a:fld id="{3541000B-32DF-425B-874E-6D48DD7D45C8}" type="slidenum">
              <a:rPr lang="ru-RU" smtClean="0"/>
              <a:pPr/>
              <a:t>13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Метафаза (2n4c).</a:t>
            </a:r>
            <a:br>
              <a:rPr lang="ru-RU" dirty="0" smtClean="0"/>
            </a:br>
            <a:r>
              <a:rPr lang="ru-RU" dirty="0" smtClean="0"/>
              <a:t>Формирование метафазной пластинки. Сестринские хроматиды располагаются в экваториальной области клетки. </a:t>
            </a:r>
            <a:r>
              <a:rPr lang="ru-RU" dirty="0" err="1" smtClean="0"/>
              <a:t>Кинетохоры</a:t>
            </a:r>
            <a:r>
              <a:rPr lang="ru-RU" dirty="0" smtClean="0"/>
              <a:t> прикрепляются к микротрубочкам веретена клетки. Хромосомы расположены в экваториальной области; </a:t>
            </a:r>
            <a:r>
              <a:rPr lang="ru-RU" dirty="0" err="1" smtClean="0"/>
              <a:t>центромеры</a:t>
            </a:r>
            <a:r>
              <a:rPr lang="ru-RU" dirty="0" smtClean="0"/>
              <a:t> расположены точно в экваториальной пластине.</a:t>
            </a:r>
            <a:endParaRPr lang="en-US" dirty="0" smtClean="0"/>
          </a:p>
          <a:p>
            <a:r>
              <a:rPr lang="ru-RU" dirty="0" smtClean="0"/>
              <a:t>Анафаза (4n4c). Движение хроматид к полюсам. Деление </a:t>
            </a:r>
            <a:r>
              <a:rPr lang="ru-RU" dirty="0" err="1" smtClean="0"/>
              <a:t>Центромер</a:t>
            </a:r>
            <a:r>
              <a:rPr lang="ru-RU" dirty="0" smtClean="0"/>
              <a:t>. Хроматиды движутся к полюсам. Хроматиды становятся хромосомами одной хроматиды. В одной ячейке два диплоидных набора.</a:t>
            </a:r>
            <a:endParaRPr lang="ru-RU" dirty="0"/>
          </a:p>
        </p:txBody>
      </p:sp>
      <p:sp>
        <p:nvSpPr>
          <p:cNvPr id="4" name="Номер слайда 3"/>
          <p:cNvSpPr>
            <a:spLocks noGrp="1"/>
          </p:cNvSpPr>
          <p:nvPr>
            <p:ph type="sldNum" sz="quarter" idx="10"/>
          </p:nvPr>
        </p:nvSpPr>
        <p:spPr/>
        <p:txBody>
          <a:bodyPr/>
          <a:lstStyle/>
          <a:p>
            <a:fld id="{3541000B-32DF-425B-874E-6D48DD7D45C8}" type="slidenum">
              <a:rPr lang="ru-RU" smtClean="0"/>
              <a:pPr/>
              <a:t>14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Телофаза (4n4c – 2n2c). </a:t>
            </a:r>
            <a:r>
              <a:rPr lang="ru-RU" dirty="0" err="1" smtClean="0"/>
              <a:t>Деконструкция</a:t>
            </a:r>
            <a:r>
              <a:rPr lang="ru-RU" dirty="0" smtClean="0"/>
              <a:t> митотического аппарата. Цитокинез. Сестринские хроматиды </a:t>
            </a:r>
            <a:r>
              <a:rPr lang="ru-RU" dirty="0" err="1" smtClean="0"/>
              <a:t>деспирализованы</a:t>
            </a:r>
            <a:r>
              <a:rPr lang="ru-RU" dirty="0" smtClean="0"/>
              <a:t>. Реконструкция ядерных оболочек. Ядрышки реконструированы.</a:t>
            </a:r>
            <a:endParaRPr lang="ru-RU" dirty="0"/>
          </a:p>
        </p:txBody>
      </p:sp>
      <p:sp>
        <p:nvSpPr>
          <p:cNvPr id="4" name="Номер слайда 3"/>
          <p:cNvSpPr>
            <a:spLocks noGrp="1"/>
          </p:cNvSpPr>
          <p:nvPr>
            <p:ph type="sldNum" sz="quarter" idx="10"/>
          </p:nvPr>
        </p:nvSpPr>
        <p:spPr/>
        <p:txBody>
          <a:bodyPr/>
          <a:lstStyle/>
          <a:p>
            <a:fld id="{3541000B-32DF-425B-874E-6D48DD7D45C8}" type="slidenum">
              <a:rPr lang="ru-RU" smtClean="0"/>
              <a:pPr/>
              <a:t>15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клетках животных мембрана загибается внутрь от периферии к центру и образуется бороздка деления.</a:t>
            </a:r>
            <a:br>
              <a:rPr lang="ru-RU" dirty="0" smtClean="0"/>
            </a:br>
            <a:r>
              <a:rPr lang="ru-RU" dirty="0" smtClean="0"/>
              <a:t>В растительных клетках мембрана формируется от центра к периферии в экваториальной области клетки.</a:t>
            </a:r>
            <a:br>
              <a:rPr lang="ru-RU" dirty="0" smtClean="0"/>
            </a:br>
            <a:r>
              <a:rPr lang="ru-RU" dirty="0" smtClean="0"/>
              <a:t>В результате из клетки с генетическим набором 4n4c образуются две дочерние клетки с 2n2c.</a:t>
            </a:r>
            <a:endParaRPr lang="en-US" dirty="0" smtClean="0"/>
          </a:p>
          <a:p>
            <a:r>
              <a:rPr lang="ru-RU" dirty="0" smtClean="0"/>
              <a:t>Значение митоза. Стабильность хромосомного набора на протяжении поколений. Точная передача генетической информации. Рост и развитие клеток (увеличение популяции клеток). Способ регенерации клеток. </a:t>
            </a:r>
            <a:r>
              <a:rPr lang="ru-RU" smtClean="0"/>
              <a:t>Основа для бесполого размножения.</a:t>
            </a:r>
            <a:endParaRPr lang="ru-RU"/>
          </a:p>
        </p:txBody>
      </p:sp>
      <p:sp>
        <p:nvSpPr>
          <p:cNvPr id="4" name="Номер слайда 3"/>
          <p:cNvSpPr>
            <a:spLocks noGrp="1"/>
          </p:cNvSpPr>
          <p:nvPr>
            <p:ph type="sldNum" sz="quarter" idx="10"/>
          </p:nvPr>
        </p:nvSpPr>
        <p:spPr/>
        <p:txBody>
          <a:bodyPr/>
          <a:lstStyle/>
          <a:p>
            <a:fld id="{3541000B-32DF-425B-874E-6D48DD7D45C8}" type="slidenum">
              <a:rPr lang="ru-RU" smtClean="0"/>
              <a:pPr/>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0B2D10C-6EB6-46FA-987F-8886E10564DD}" type="datetimeFigureOut">
              <a:rPr lang="ru-RU" smtClean="0"/>
              <a:t>21.11.2020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10E02E-E755-40AA-95D3-0A0B06AAD73C}" type="slidenum">
              <a:rPr lang="ru-RU" smtClean="0"/>
              <a:t>‹#›</a:t>
            </a:fld>
            <a:endParaRPr lang="ru-RU"/>
          </a:p>
        </p:txBody>
      </p:sp>
    </p:spTree>
    <p:extLst>
      <p:ext uri="{BB962C8B-B14F-4D97-AF65-F5344CB8AC3E}">
        <p14:creationId xmlns:p14="http://schemas.microsoft.com/office/powerpoint/2010/main" val="2721291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B2D10C-6EB6-46FA-987F-8886E10564DD}" type="datetimeFigureOut">
              <a:rPr lang="ru-RU" smtClean="0"/>
              <a:t>21.11.2020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10E02E-E755-40AA-95D3-0A0B06AAD73C}" type="slidenum">
              <a:rPr lang="ru-RU" smtClean="0"/>
              <a:t>‹#›</a:t>
            </a:fld>
            <a:endParaRPr lang="ru-RU"/>
          </a:p>
        </p:txBody>
      </p:sp>
    </p:spTree>
    <p:extLst>
      <p:ext uri="{BB962C8B-B14F-4D97-AF65-F5344CB8AC3E}">
        <p14:creationId xmlns:p14="http://schemas.microsoft.com/office/powerpoint/2010/main" val="50780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B2D10C-6EB6-46FA-987F-8886E10564DD}" type="datetimeFigureOut">
              <a:rPr lang="ru-RU" smtClean="0"/>
              <a:t>21.11.2020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10E02E-E755-40AA-95D3-0A0B06AAD73C}" type="slidenum">
              <a:rPr lang="ru-RU" smtClean="0"/>
              <a:t>‹#›</a:t>
            </a:fld>
            <a:endParaRPr lang="ru-RU"/>
          </a:p>
        </p:txBody>
      </p:sp>
    </p:spTree>
    <p:extLst>
      <p:ext uri="{BB962C8B-B14F-4D97-AF65-F5344CB8AC3E}">
        <p14:creationId xmlns:p14="http://schemas.microsoft.com/office/powerpoint/2010/main" val="2246836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B2D10C-6EB6-46FA-987F-8886E10564DD}" type="datetimeFigureOut">
              <a:rPr lang="ru-RU" smtClean="0"/>
              <a:t>21.11.2020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10E02E-E755-40AA-95D3-0A0B06AAD73C}" type="slidenum">
              <a:rPr lang="ru-RU" smtClean="0"/>
              <a:t>‹#›</a:t>
            </a:fld>
            <a:endParaRPr lang="ru-RU"/>
          </a:p>
        </p:txBody>
      </p:sp>
    </p:spTree>
    <p:extLst>
      <p:ext uri="{BB962C8B-B14F-4D97-AF65-F5344CB8AC3E}">
        <p14:creationId xmlns:p14="http://schemas.microsoft.com/office/powerpoint/2010/main" val="1128832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0B2D10C-6EB6-46FA-987F-8886E10564DD}" type="datetimeFigureOut">
              <a:rPr lang="ru-RU" smtClean="0"/>
              <a:t>21.11.2020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10E02E-E755-40AA-95D3-0A0B06AAD73C}" type="slidenum">
              <a:rPr lang="ru-RU" smtClean="0"/>
              <a:t>‹#›</a:t>
            </a:fld>
            <a:endParaRPr lang="ru-RU"/>
          </a:p>
        </p:txBody>
      </p:sp>
    </p:spTree>
    <p:extLst>
      <p:ext uri="{BB962C8B-B14F-4D97-AF65-F5344CB8AC3E}">
        <p14:creationId xmlns:p14="http://schemas.microsoft.com/office/powerpoint/2010/main" val="2174917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0B2D10C-6EB6-46FA-987F-8886E10564DD}" type="datetimeFigureOut">
              <a:rPr lang="ru-RU" smtClean="0"/>
              <a:t>21.11.2020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10E02E-E755-40AA-95D3-0A0B06AAD73C}" type="slidenum">
              <a:rPr lang="ru-RU" smtClean="0"/>
              <a:t>‹#›</a:t>
            </a:fld>
            <a:endParaRPr lang="ru-RU"/>
          </a:p>
        </p:txBody>
      </p:sp>
    </p:spTree>
    <p:extLst>
      <p:ext uri="{BB962C8B-B14F-4D97-AF65-F5344CB8AC3E}">
        <p14:creationId xmlns:p14="http://schemas.microsoft.com/office/powerpoint/2010/main" val="321586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0B2D10C-6EB6-46FA-987F-8886E10564DD}" type="datetimeFigureOut">
              <a:rPr lang="ru-RU" smtClean="0"/>
              <a:t>21.11.2020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710E02E-E755-40AA-95D3-0A0B06AAD73C}" type="slidenum">
              <a:rPr lang="ru-RU" smtClean="0"/>
              <a:t>‹#›</a:t>
            </a:fld>
            <a:endParaRPr lang="ru-RU"/>
          </a:p>
        </p:txBody>
      </p:sp>
    </p:spTree>
    <p:extLst>
      <p:ext uri="{BB962C8B-B14F-4D97-AF65-F5344CB8AC3E}">
        <p14:creationId xmlns:p14="http://schemas.microsoft.com/office/powerpoint/2010/main" val="381635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0B2D10C-6EB6-46FA-987F-8886E10564DD}" type="datetimeFigureOut">
              <a:rPr lang="ru-RU" smtClean="0"/>
              <a:t>21.11.2020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710E02E-E755-40AA-95D3-0A0B06AAD73C}" type="slidenum">
              <a:rPr lang="ru-RU" smtClean="0"/>
              <a:t>‹#›</a:t>
            </a:fld>
            <a:endParaRPr lang="ru-RU"/>
          </a:p>
        </p:txBody>
      </p:sp>
    </p:spTree>
    <p:extLst>
      <p:ext uri="{BB962C8B-B14F-4D97-AF65-F5344CB8AC3E}">
        <p14:creationId xmlns:p14="http://schemas.microsoft.com/office/powerpoint/2010/main" val="2215983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0B2D10C-6EB6-46FA-987F-8886E10564DD}" type="datetimeFigureOut">
              <a:rPr lang="ru-RU" smtClean="0"/>
              <a:t>21.11.2020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710E02E-E755-40AA-95D3-0A0B06AAD73C}" type="slidenum">
              <a:rPr lang="ru-RU" smtClean="0"/>
              <a:t>‹#›</a:t>
            </a:fld>
            <a:endParaRPr lang="ru-RU"/>
          </a:p>
        </p:txBody>
      </p:sp>
    </p:spTree>
    <p:extLst>
      <p:ext uri="{BB962C8B-B14F-4D97-AF65-F5344CB8AC3E}">
        <p14:creationId xmlns:p14="http://schemas.microsoft.com/office/powerpoint/2010/main" val="1453899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0B2D10C-6EB6-46FA-987F-8886E10564DD}" type="datetimeFigureOut">
              <a:rPr lang="ru-RU" smtClean="0"/>
              <a:t>21.11.2020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10E02E-E755-40AA-95D3-0A0B06AAD73C}" type="slidenum">
              <a:rPr lang="ru-RU" smtClean="0"/>
              <a:t>‹#›</a:t>
            </a:fld>
            <a:endParaRPr lang="ru-RU"/>
          </a:p>
        </p:txBody>
      </p:sp>
    </p:spTree>
    <p:extLst>
      <p:ext uri="{BB962C8B-B14F-4D97-AF65-F5344CB8AC3E}">
        <p14:creationId xmlns:p14="http://schemas.microsoft.com/office/powerpoint/2010/main" val="1232103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0B2D10C-6EB6-46FA-987F-8886E10564DD}" type="datetimeFigureOut">
              <a:rPr lang="ru-RU" smtClean="0"/>
              <a:t>21.11.2020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10E02E-E755-40AA-95D3-0A0B06AAD73C}" type="slidenum">
              <a:rPr lang="ru-RU" smtClean="0"/>
              <a:t>‹#›</a:t>
            </a:fld>
            <a:endParaRPr lang="ru-RU"/>
          </a:p>
        </p:txBody>
      </p:sp>
    </p:spTree>
    <p:extLst>
      <p:ext uri="{BB962C8B-B14F-4D97-AF65-F5344CB8AC3E}">
        <p14:creationId xmlns:p14="http://schemas.microsoft.com/office/powerpoint/2010/main" val="1981401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B2D10C-6EB6-46FA-987F-8886E10564DD}" type="datetimeFigureOut">
              <a:rPr lang="ru-RU" smtClean="0"/>
              <a:t>21.11.2020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0E02E-E755-40AA-95D3-0A0B06AAD73C}" type="slidenum">
              <a:rPr lang="ru-RU" smtClean="0"/>
              <a:t>‹#›</a:t>
            </a:fld>
            <a:endParaRPr lang="ru-RU"/>
          </a:p>
        </p:txBody>
      </p:sp>
    </p:spTree>
    <p:extLst>
      <p:ext uri="{BB962C8B-B14F-4D97-AF65-F5344CB8AC3E}">
        <p14:creationId xmlns:p14="http://schemas.microsoft.com/office/powerpoint/2010/main" val="1254832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1844824"/>
            <a:ext cx="7772400" cy="1944216"/>
          </a:xfrm>
        </p:spPr>
        <p:txBody>
          <a:bodyPr>
            <a:normAutofit fontScale="90000"/>
          </a:bodyPr>
          <a:lstStyle/>
          <a:p>
            <a:r>
              <a:rPr lang="en-US" b="1" dirty="0" smtClean="0">
                <a:solidFill>
                  <a:srgbClr val="FF0000"/>
                </a:solidFill>
              </a:rPr>
              <a:t>Topic: </a:t>
            </a:r>
            <a:r>
              <a:rPr lang="en-US" dirty="0" smtClean="0"/>
              <a:t>The nucleus, structural components of the nucleus. </a:t>
            </a:r>
            <a:r>
              <a:rPr lang="ru-RU" dirty="0" err="1" smtClean="0"/>
              <a:t>Reproduction</a:t>
            </a:r>
            <a:r>
              <a:rPr lang="ru-RU" dirty="0" smtClean="0"/>
              <a:t> </a:t>
            </a:r>
            <a:r>
              <a:rPr lang="ru-RU" dirty="0" err="1" smtClean="0"/>
              <a:t>cells</a:t>
            </a:r>
            <a:r>
              <a:rPr lang="en-US" dirty="0" smtClean="0"/>
              <a:t>.</a:t>
            </a:r>
            <a:endParaRPr lang="ru-RU" dirty="0"/>
          </a:p>
        </p:txBody>
      </p:sp>
      <p:sp>
        <p:nvSpPr>
          <p:cNvPr id="3" name="Подзаголовок 2"/>
          <p:cNvSpPr>
            <a:spLocks noGrp="1"/>
          </p:cNvSpPr>
          <p:nvPr>
            <p:ph type="subTitle" idx="1"/>
          </p:nvPr>
        </p:nvSpPr>
        <p:spPr>
          <a:xfrm>
            <a:off x="3923928" y="4077072"/>
            <a:ext cx="5112568" cy="1752600"/>
          </a:xfrm>
        </p:spPr>
        <p:txBody>
          <a:bodyPr>
            <a:normAutofit/>
          </a:bodyPr>
          <a:lstStyle/>
          <a:p>
            <a:pPr algn="l"/>
            <a:r>
              <a:rPr lang="en-US" sz="2400" dirty="0" smtClean="0">
                <a:solidFill>
                  <a:schemeClr val="tx1"/>
                </a:solidFill>
              </a:rPr>
              <a:t>Candidate of biological sciences, associate professor </a:t>
            </a:r>
          </a:p>
          <a:p>
            <a:pPr algn="l"/>
            <a:r>
              <a:rPr lang="en-US" sz="2400" dirty="0" err="1" smtClean="0">
                <a:solidFill>
                  <a:schemeClr val="tx1"/>
                </a:solidFill>
              </a:rPr>
              <a:t>Zubareva</a:t>
            </a:r>
            <a:r>
              <a:rPr lang="en-US" sz="2400" dirty="0" smtClean="0">
                <a:solidFill>
                  <a:schemeClr val="tx1"/>
                </a:solidFill>
              </a:rPr>
              <a:t> Ekaterina</a:t>
            </a:r>
            <a:endParaRPr lang="ru-RU" sz="2400" dirty="0" smtClean="0">
              <a:solidFill>
                <a:schemeClr val="tx1"/>
              </a:solidFill>
            </a:endParaRPr>
          </a:p>
          <a:p>
            <a:pPr algn="l"/>
            <a:r>
              <a:rPr lang="en-US" sz="2400" dirty="0" err="1" smtClean="0">
                <a:solidFill>
                  <a:schemeClr val="tx1"/>
                </a:solidFill>
              </a:rPr>
              <a:t>Vladislavovna</a:t>
            </a:r>
            <a:endParaRPr lang="ru-RU" sz="2400" dirty="0">
              <a:solidFill>
                <a:schemeClr val="tx1"/>
              </a:solidFill>
            </a:endParaRPr>
          </a:p>
        </p:txBody>
      </p:sp>
      <p:sp>
        <p:nvSpPr>
          <p:cNvPr id="4" name="TextBox 3"/>
          <p:cNvSpPr txBox="1"/>
          <p:nvPr/>
        </p:nvSpPr>
        <p:spPr>
          <a:xfrm>
            <a:off x="467544" y="379560"/>
            <a:ext cx="8424936" cy="1200329"/>
          </a:xfrm>
          <a:prstGeom prst="rect">
            <a:avLst/>
          </a:prstGeom>
          <a:noFill/>
        </p:spPr>
        <p:txBody>
          <a:bodyPr wrap="square" rtlCol="0">
            <a:spAutoFit/>
          </a:bodyPr>
          <a:lstStyle/>
          <a:p>
            <a:pPr algn="ctr"/>
            <a:r>
              <a:rPr lang="en-US" sz="2400" dirty="0" smtClean="0"/>
              <a:t>Krasnoyarsk State Medical University named after </a:t>
            </a:r>
          </a:p>
          <a:p>
            <a:pPr algn="ctr"/>
            <a:r>
              <a:rPr lang="en-US" sz="2400" dirty="0"/>
              <a:t>p</a:t>
            </a:r>
            <a:r>
              <a:rPr lang="en-US" sz="2400" dirty="0" smtClean="0"/>
              <a:t>rofessor V.F. </a:t>
            </a:r>
            <a:r>
              <a:rPr lang="en-US" sz="2400" dirty="0" err="1" smtClean="0"/>
              <a:t>Voino-Yasenetsky</a:t>
            </a:r>
            <a:endParaRPr lang="ru-RU" sz="2400" dirty="0" smtClean="0"/>
          </a:p>
          <a:p>
            <a:pPr algn="ctr"/>
            <a:r>
              <a:rPr lang="en-US" sz="2400" dirty="0" smtClean="0"/>
              <a:t>Department of Biology and Ecology</a:t>
            </a:r>
            <a:endParaRPr lang="ru-RU" sz="2400" dirty="0"/>
          </a:p>
        </p:txBody>
      </p:sp>
      <p:sp>
        <p:nvSpPr>
          <p:cNvPr id="5" name="TextBox 4"/>
          <p:cNvSpPr txBox="1"/>
          <p:nvPr/>
        </p:nvSpPr>
        <p:spPr>
          <a:xfrm>
            <a:off x="2987824" y="6007536"/>
            <a:ext cx="3240360" cy="369332"/>
          </a:xfrm>
          <a:prstGeom prst="rect">
            <a:avLst/>
          </a:prstGeom>
          <a:noFill/>
        </p:spPr>
        <p:txBody>
          <a:bodyPr wrap="square" rtlCol="0">
            <a:spAutoFit/>
          </a:bodyPr>
          <a:lstStyle/>
          <a:p>
            <a:pPr algn="ctr"/>
            <a:r>
              <a:rPr lang="en-US" dirty="0" smtClean="0"/>
              <a:t>Krasnoyarsk, 2020</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41" y="3614808"/>
            <a:ext cx="2577675" cy="2572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6060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432048"/>
          </a:xfrm>
        </p:spPr>
        <p:txBody>
          <a:bodyPr>
            <a:normAutofit fontScale="90000"/>
          </a:bodyPr>
          <a:lstStyle/>
          <a:p>
            <a:r>
              <a:rPr lang="en-US" dirty="0" smtClean="0">
                <a:solidFill>
                  <a:srgbClr val="FF0000"/>
                </a:solidFill>
              </a:rPr>
              <a:t>Chromosome Types</a:t>
            </a:r>
            <a:endParaRPr lang="ru-RU" dirty="0">
              <a:solidFill>
                <a:srgbClr val="FF0000"/>
              </a:solidFill>
            </a:endParaRPr>
          </a:p>
        </p:txBody>
      </p:sp>
      <p:sp>
        <p:nvSpPr>
          <p:cNvPr id="4" name="TextBox 3"/>
          <p:cNvSpPr txBox="1"/>
          <p:nvPr/>
        </p:nvSpPr>
        <p:spPr>
          <a:xfrm>
            <a:off x="179512" y="4437112"/>
            <a:ext cx="8784976" cy="2246769"/>
          </a:xfrm>
          <a:prstGeom prst="rect">
            <a:avLst/>
          </a:prstGeom>
          <a:noFill/>
        </p:spPr>
        <p:txBody>
          <a:bodyPr wrap="square" rtlCol="0">
            <a:spAutoFit/>
          </a:bodyPr>
          <a:lstStyle/>
          <a:p>
            <a:pPr algn="just"/>
            <a:r>
              <a:rPr lang="en-US" sz="2000" dirty="0" smtClean="0"/>
              <a:t>Chromosome classification was developed by Russian scientist Sergei </a:t>
            </a:r>
            <a:r>
              <a:rPr lang="en-US" sz="2000" dirty="0" err="1" smtClean="0"/>
              <a:t>Navashin</a:t>
            </a:r>
            <a:r>
              <a:rPr lang="en-US" sz="2000" dirty="0" smtClean="0"/>
              <a:t> in 1912–1914. There are four types of chromosomes. </a:t>
            </a:r>
            <a:r>
              <a:rPr lang="en-US" sz="2000" dirty="0" err="1" smtClean="0">
                <a:solidFill>
                  <a:srgbClr val="C00000"/>
                </a:solidFill>
              </a:rPr>
              <a:t>Metacentric</a:t>
            </a:r>
            <a:r>
              <a:rPr lang="en-US" sz="2000" dirty="0" smtClean="0"/>
              <a:t> (equal arms) - a </a:t>
            </a:r>
            <a:r>
              <a:rPr lang="en-US" sz="2000" dirty="0" err="1" smtClean="0"/>
              <a:t>centromere</a:t>
            </a:r>
            <a:r>
              <a:rPr lang="en-US" sz="2000" dirty="0" smtClean="0"/>
              <a:t> is in the middle of the chromosome. </a:t>
            </a:r>
            <a:r>
              <a:rPr lang="en-US" sz="2000" dirty="0" err="1" smtClean="0">
                <a:solidFill>
                  <a:srgbClr val="C00000"/>
                </a:solidFill>
              </a:rPr>
              <a:t>Submetacentric</a:t>
            </a:r>
            <a:r>
              <a:rPr lang="en-US" sz="2000" dirty="0" smtClean="0"/>
              <a:t> (non-equal arms) - a </a:t>
            </a:r>
            <a:r>
              <a:rPr lang="en-US" sz="2000" dirty="0" err="1" smtClean="0"/>
              <a:t>centromere</a:t>
            </a:r>
            <a:r>
              <a:rPr lang="en-US" sz="2000" dirty="0" smtClean="0"/>
              <a:t> is shifted from the central region of the chromosome. </a:t>
            </a:r>
            <a:r>
              <a:rPr lang="en-US" sz="2000" dirty="0" err="1" smtClean="0">
                <a:solidFill>
                  <a:srgbClr val="C00000"/>
                </a:solidFill>
              </a:rPr>
              <a:t>Acrocentric</a:t>
            </a:r>
            <a:r>
              <a:rPr lang="en-US" sz="2000" dirty="0" smtClean="0"/>
              <a:t> chromosomes have a very short second arm (a </a:t>
            </a:r>
            <a:r>
              <a:rPr lang="en-US" sz="2000" dirty="0" err="1" smtClean="0"/>
              <a:t>centromere</a:t>
            </a:r>
            <a:r>
              <a:rPr lang="en-US" sz="2000" dirty="0" smtClean="0"/>
              <a:t> is placed close to the edge of the chromosome). </a:t>
            </a:r>
            <a:r>
              <a:rPr lang="en-US" sz="2000" dirty="0" err="1" smtClean="0">
                <a:solidFill>
                  <a:srgbClr val="C00000"/>
                </a:solidFill>
              </a:rPr>
              <a:t>Telocentric</a:t>
            </a:r>
            <a:r>
              <a:rPr lang="en-US" sz="2000" dirty="0" smtClean="0"/>
              <a:t> chromosomes carry only one arm (a rare type of chromosomes).</a:t>
            </a:r>
            <a:endParaRPr lang="ru-RU" sz="2000" dirty="0"/>
          </a:p>
        </p:txBody>
      </p:sp>
      <p:pic>
        <p:nvPicPr>
          <p:cNvPr id="11265" name="Picture 1"/>
          <p:cNvPicPr>
            <a:picLocks noChangeAspect="1" noChangeArrowheads="1"/>
          </p:cNvPicPr>
          <p:nvPr/>
        </p:nvPicPr>
        <p:blipFill>
          <a:blip r:embed="rId2" cstate="print"/>
          <a:srcRect/>
          <a:stretch>
            <a:fillRect/>
          </a:stretch>
        </p:blipFill>
        <p:spPr bwMode="auto">
          <a:xfrm>
            <a:off x="1259632" y="620688"/>
            <a:ext cx="6338191" cy="3816424"/>
          </a:xfrm>
          <a:prstGeom prst="rect">
            <a:avLst/>
          </a:prstGeom>
          <a:noFill/>
          <a:ln w="9525">
            <a:noFill/>
            <a:miter lim="800000"/>
            <a:headEnd/>
            <a:tailEnd/>
          </a:ln>
        </p:spPr>
      </p:pic>
    </p:spTree>
    <p:extLst>
      <p:ext uri="{BB962C8B-B14F-4D97-AF65-F5344CB8AC3E}">
        <p14:creationId xmlns:p14="http://schemas.microsoft.com/office/powerpoint/2010/main" val="528798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The nucleus functions are</a:t>
            </a:r>
            <a:r>
              <a:rPr lang="en-US" dirty="0" smtClean="0"/>
              <a:t> </a:t>
            </a:r>
            <a:endParaRPr lang="ru-RU" dirty="0"/>
          </a:p>
        </p:txBody>
      </p:sp>
      <p:sp>
        <p:nvSpPr>
          <p:cNvPr id="3" name="Объект 2"/>
          <p:cNvSpPr>
            <a:spLocks noGrp="1"/>
          </p:cNvSpPr>
          <p:nvPr>
            <p:ph idx="1"/>
          </p:nvPr>
        </p:nvSpPr>
        <p:spPr>
          <a:xfrm>
            <a:off x="457200" y="1600201"/>
            <a:ext cx="8229600" cy="3412976"/>
          </a:xfrm>
        </p:spPr>
        <p:txBody>
          <a:bodyPr/>
          <a:lstStyle/>
          <a:p>
            <a:r>
              <a:rPr lang="en-US" dirty="0" smtClean="0"/>
              <a:t>the </a:t>
            </a:r>
            <a:r>
              <a:rPr lang="en-US" dirty="0"/>
              <a:t>storage of genetic information and its transfer to daughter cells while </a:t>
            </a:r>
            <a:r>
              <a:rPr lang="en-US" dirty="0" smtClean="0"/>
              <a:t>division;</a:t>
            </a:r>
          </a:p>
          <a:p>
            <a:r>
              <a:rPr lang="en-US" dirty="0" smtClean="0"/>
              <a:t>control </a:t>
            </a:r>
            <a:r>
              <a:rPr lang="en-US" dirty="0"/>
              <a:t>and regulation of cellular </a:t>
            </a:r>
            <a:r>
              <a:rPr lang="en-US" dirty="0" smtClean="0"/>
              <a:t>activity;</a:t>
            </a:r>
          </a:p>
          <a:p>
            <a:r>
              <a:rPr lang="en-US" dirty="0" smtClean="0"/>
              <a:t> </a:t>
            </a:r>
            <a:r>
              <a:rPr lang="en-US" dirty="0"/>
              <a:t>participation in </a:t>
            </a:r>
            <a:r>
              <a:rPr lang="en-US" dirty="0" smtClean="0"/>
              <a:t>biosynthesis;</a:t>
            </a:r>
          </a:p>
          <a:p>
            <a:r>
              <a:rPr lang="en-US" dirty="0" smtClean="0"/>
              <a:t>the </a:t>
            </a:r>
            <a:r>
              <a:rPr lang="en-US" dirty="0"/>
              <a:t>place where ribosomal subunits are constructed. </a:t>
            </a:r>
            <a:endParaRPr lang="ru-RU" dirty="0"/>
          </a:p>
        </p:txBody>
      </p:sp>
    </p:spTree>
    <p:extLst>
      <p:ext uri="{BB962C8B-B14F-4D97-AF65-F5344CB8AC3E}">
        <p14:creationId xmlns:p14="http://schemas.microsoft.com/office/powerpoint/2010/main" val="3553574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en-US" dirty="0" smtClean="0">
                <a:solidFill>
                  <a:srgbClr val="002060"/>
                </a:solidFill>
              </a:rPr>
              <a:t>Cell division</a:t>
            </a:r>
            <a:endParaRPr lang="ru-RU" dirty="0">
              <a:solidFill>
                <a:srgbClr val="002060"/>
              </a:solidFill>
            </a:endParaRPr>
          </a:p>
        </p:txBody>
      </p:sp>
      <p:pic>
        <p:nvPicPr>
          <p:cNvPr id="23554" name="Picture 2"/>
          <p:cNvPicPr>
            <a:picLocks noChangeAspect="1" noChangeArrowheads="1"/>
          </p:cNvPicPr>
          <p:nvPr/>
        </p:nvPicPr>
        <p:blipFill>
          <a:blip r:embed="rId2" cstate="print"/>
          <a:srcRect/>
          <a:stretch>
            <a:fillRect/>
          </a:stretch>
        </p:blipFill>
        <p:spPr bwMode="auto">
          <a:xfrm>
            <a:off x="755576" y="980728"/>
            <a:ext cx="7596336" cy="5697252"/>
          </a:xfrm>
          <a:prstGeom prst="rect">
            <a:avLst/>
          </a:prstGeom>
          <a:noFill/>
          <a:ln w="9525">
            <a:noFill/>
            <a:miter lim="800000"/>
            <a:headEnd/>
            <a:tailEnd/>
          </a:ln>
        </p:spPr>
      </p:pic>
    </p:spTree>
    <p:extLst>
      <p:ext uri="{BB962C8B-B14F-4D97-AF65-F5344CB8AC3E}">
        <p14:creationId xmlns:p14="http://schemas.microsoft.com/office/powerpoint/2010/main" val="1046292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850106"/>
          </a:xfrm>
        </p:spPr>
        <p:txBody>
          <a:bodyPr/>
          <a:lstStyle/>
          <a:p>
            <a:r>
              <a:rPr lang="en-US" dirty="0" smtClean="0">
                <a:solidFill>
                  <a:srgbClr val="C00000"/>
                </a:solidFill>
              </a:rPr>
              <a:t>Mitosis</a:t>
            </a:r>
            <a:endParaRPr lang="ru-RU" dirty="0">
              <a:solidFill>
                <a:srgbClr val="C00000"/>
              </a:solidFill>
            </a:endParaRPr>
          </a:p>
        </p:txBody>
      </p:sp>
      <p:sp>
        <p:nvSpPr>
          <p:cNvPr id="5" name="TextBox 4"/>
          <p:cNvSpPr txBox="1"/>
          <p:nvPr/>
        </p:nvSpPr>
        <p:spPr>
          <a:xfrm>
            <a:off x="611560" y="4149080"/>
            <a:ext cx="7992888" cy="2308324"/>
          </a:xfrm>
          <a:prstGeom prst="rect">
            <a:avLst/>
          </a:prstGeom>
          <a:noFill/>
        </p:spPr>
        <p:txBody>
          <a:bodyPr wrap="square" rtlCol="0">
            <a:spAutoFit/>
          </a:bodyPr>
          <a:lstStyle/>
          <a:p>
            <a:pPr algn="just"/>
            <a:r>
              <a:rPr lang="en-US" sz="2400" b="1" dirty="0" smtClean="0"/>
              <a:t>1. Prophase (2n4c). </a:t>
            </a:r>
            <a:r>
              <a:rPr lang="en-US" sz="2400" dirty="0" smtClean="0"/>
              <a:t>The longest phase of mitosis. Chromosomes’ condensation; mitotic apparatus formation: chromosomes </a:t>
            </a:r>
            <a:r>
              <a:rPr lang="en-US" sz="2400" dirty="0" err="1" smtClean="0"/>
              <a:t>spiralization</a:t>
            </a:r>
            <a:r>
              <a:rPr lang="en-US" sz="2400" dirty="0" smtClean="0"/>
              <a:t>; the nuclear envelope and nucleoli fragmentation; the </a:t>
            </a:r>
            <a:r>
              <a:rPr lang="en-US" sz="2400" dirty="0" err="1" smtClean="0"/>
              <a:t>centrioles</a:t>
            </a:r>
            <a:r>
              <a:rPr lang="en-US" sz="2400" dirty="0" smtClean="0"/>
              <a:t> move toward the cellular poles; the cell spindle composed of microtubules are formed between them.</a:t>
            </a:r>
            <a:endParaRPr lang="ru-RU" sz="2400" dirty="0"/>
          </a:p>
        </p:txBody>
      </p:sp>
      <p:pic>
        <p:nvPicPr>
          <p:cNvPr id="1027" name="Picture 3"/>
          <p:cNvPicPr>
            <a:picLocks noChangeAspect="1" noChangeArrowheads="1"/>
          </p:cNvPicPr>
          <p:nvPr/>
        </p:nvPicPr>
        <p:blipFill>
          <a:blip r:embed="rId3" cstate="print"/>
          <a:srcRect/>
          <a:stretch>
            <a:fillRect/>
          </a:stretch>
        </p:blipFill>
        <p:spPr bwMode="auto">
          <a:xfrm>
            <a:off x="899592" y="908721"/>
            <a:ext cx="7802110" cy="3256460"/>
          </a:xfrm>
          <a:prstGeom prst="rect">
            <a:avLst/>
          </a:prstGeom>
          <a:noFill/>
          <a:ln w="9525">
            <a:noFill/>
            <a:miter lim="800000"/>
            <a:headEnd/>
            <a:tailEnd/>
          </a:ln>
        </p:spPr>
      </p:pic>
    </p:spTree>
    <p:extLst>
      <p:ext uri="{BB962C8B-B14F-4D97-AF65-F5344CB8AC3E}">
        <p14:creationId xmlns:p14="http://schemas.microsoft.com/office/powerpoint/2010/main" val="3830684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490066"/>
          </a:xfrm>
        </p:spPr>
        <p:txBody>
          <a:bodyPr>
            <a:normAutofit fontScale="90000"/>
          </a:bodyPr>
          <a:lstStyle/>
          <a:p>
            <a:r>
              <a:rPr lang="en-US" dirty="0" smtClean="0">
                <a:solidFill>
                  <a:srgbClr val="C00000"/>
                </a:solidFill>
              </a:rPr>
              <a:t>Mitosis</a:t>
            </a:r>
            <a:endParaRPr lang="ru-RU" dirty="0"/>
          </a:p>
        </p:txBody>
      </p:sp>
      <p:pic>
        <p:nvPicPr>
          <p:cNvPr id="3" name="Picture 3"/>
          <p:cNvPicPr>
            <a:picLocks noChangeAspect="1" noChangeArrowheads="1"/>
          </p:cNvPicPr>
          <p:nvPr/>
        </p:nvPicPr>
        <p:blipFill>
          <a:blip r:embed="rId3" cstate="print"/>
          <a:srcRect/>
          <a:stretch>
            <a:fillRect/>
          </a:stretch>
        </p:blipFill>
        <p:spPr bwMode="auto">
          <a:xfrm>
            <a:off x="827584" y="764704"/>
            <a:ext cx="7442070" cy="3106186"/>
          </a:xfrm>
          <a:prstGeom prst="rect">
            <a:avLst/>
          </a:prstGeom>
          <a:noFill/>
          <a:ln w="9525">
            <a:noFill/>
            <a:miter lim="800000"/>
            <a:headEnd/>
            <a:tailEnd/>
          </a:ln>
        </p:spPr>
      </p:pic>
      <p:sp>
        <p:nvSpPr>
          <p:cNvPr id="6146" name="Rectangle 2"/>
          <p:cNvSpPr>
            <a:spLocks noChangeArrowheads="1"/>
          </p:cNvSpPr>
          <p:nvPr/>
        </p:nvSpPr>
        <p:spPr bwMode="auto">
          <a:xfrm>
            <a:off x="539552" y="3812840"/>
            <a:ext cx="813690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Metaphase (2n4c).</a:t>
            </a:r>
            <a:endParaRPr kumimoji="0" lang="ru-RU"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metaphase plate formation. Sister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chromatids</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are placed in the equatorial region of a cell.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Kinetochores</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attach to microtubules of the cell spindle. Chromosomes are placed in the equatorial region;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centromeres</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are arranged precisely in equatorial plate.</a:t>
            </a: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p:txBody>
      </p:sp>
      <p:sp>
        <p:nvSpPr>
          <p:cNvPr id="7" name="Прямоугольник 6"/>
          <p:cNvSpPr/>
          <p:nvPr/>
        </p:nvSpPr>
        <p:spPr>
          <a:xfrm>
            <a:off x="611560" y="5445224"/>
            <a:ext cx="8424936" cy="1015663"/>
          </a:xfrm>
          <a:prstGeom prst="rect">
            <a:avLst/>
          </a:prstGeom>
        </p:spPr>
        <p:txBody>
          <a:bodyPr wrap="square">
            <a:spAutoFit/>
          </a:bodyPr>
          <a:lstStyle/>
          <a:p>
            <a:r>
              <a:rPr lang="en-US" sz="2000" b="1" dirty="0" smtClean="0"/>
              <a:t>3. Anaphase (4n4c). </a:t>
            </a:r>
            <a:r>
              <a:rPr lang="en-US" sz="2000" dirty="0" err="1" smtClean="0"/>
              <a:t>Chromatids</a:t>
            </a:r>
            <a:r>
              <a:rPr lang="en-US" sz="2000" dirty="0" smtClean="0"/>
              <a:t> movement to poles. </a:t>
            </a:r>
            <a:r>
              <a:rPr lang="en-US" sz="2000" dirty="0" err="1" smtClean="0"/>
              <a:t>Centromeres</a:t>
            </a:r>
            <a:r>
              <a:rPr lang="en-US" sz="2000" dirty="0" smtClean="0"/>
              <a:t>’ division. </a:t>
            </a:r>
            <a:r>
              <a:rPr lang="en-US" sz="2000" dirty="0" err="1" smtClean="0"/>
              <a:t>Chromatids</a:t>
            </a:r>
            <a:r>
              <a:rPr lang="en-US" sz="2000" dirty="0" smtClean="0"/>
              <a:t> are moving toward the poles. </a:t>
            </a:r>
            <a:r>
              <a:rPr lang="en-US" sz="2000" dirty="0" err="1" smtClean="0"/>
              <a:t>Chromatids</a:t>
            </a:r>
            <a:r>
              <a:rPr lang="en-US" sz="2000" dirty="0" smtClean="0"/>
              <a:t> become chromosomes of a  single </a:t>
            </a:r>
            <a:r>
              <a:rPr lang="en-US" sz="2000" dirty="0" err="1" smtClean="0"/>
              <a:t>chromatid</a:t>
            </a:r>
            <a:r>
              <a:rPr lang="en-US" sz="2000" dirty="0" smtClean="0"/>
              <a:t>. There are two diploid sets in one cell.</a:t>
            </a:r>
            <a:endParaRPr lang="ru-RU" sz="2000" dirty="0"/>
          </a:p>
        </p:txBody>
      </p:sp>
    </p:spTree>
    <p:extLst>
      <p:ext uri="{BB962C8B-B14F-4D97-AF65-F5344CB8AC3E}">
        <p14:creationId xmlns:p14="http://schemas.microsoft.com/office/powerpoint/2010/main" val="2953366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C00000"/>
                </a:solidFill>
              </a:rPr>
              <a:t>Mitosis</a:t>
            </a:r>
            <a:endParaRPr lang="ru-RU" dirty="0">
              <a:solidFill>
                <a:srgbClr val="C00000"/>
              </a:solidFill>
            </a:endParaRPr>
          </a:p>
        </p:txBody>
      </p:sp>
      <p:sp>
        <p:nvSpPr>
          <p:cNvPr id="4" name="Прямоугольник 3"/>
          <p:cNvSpPr/>
          <p:nvPr/>
        </p:nvSpPr>
        <p:spPr>
          <a:xfrm>
            <a:off x="539552" y="5157192"/>
            <a:ext cx="7992888" cy="1015663"/>
          </a:xfrm>
          <a:prstGeom prst="rect">
            <a:avLst/>
          </a:prstGeom>
        </p:spPr>
        <p:txBody>
          <a:bodyPr wrap="square">
            <a:spAutoFit/>
          </a:bodyPr>
          <a:lstStyle/>
          <a:p>
            <a:r>
              <a:rPr lang="en-US" sz="2000" b="1" dirty="0" smtClean="0"/>
              <a:t>4. Telophase (4n4c–2n2c). </a:t>
            </a:r>
            <a:r>
              <a:rPr lang="en-US" sz="2000" dirty="0" smtClean="0"/>
              <a:t>Mitotic apparatus deconstruction. Cytokinesis. Sister chromatids </a:t>
            </a:r>
            <a:r>
              <a:rPr lang="en-US" sz="2000" dirty="0" err="1" smtClean="0"/>
              <a:t>despiralized</a:t>
            </a:r>
            <a:r>
              <a:rPr lang="en-US" sz="2000" dirty="0" smtClean="0"/>
              <a:t>. Nuclear envelopes reconstructed. Nucleoli reconstructed.</a:t>
            </a:r>
            <a:endParaRPr lang="ru-RU" sz="2000" dirty="0"/>
          </a:p>
        </p:txBody>
      </p:sp>
      <p:pic>
        <p:nvPicPr>
          <p:cNvPr id="5" name="Picture 3"/>
          <p:cNvPicPr>
            <a:picLocks noChangeAspect="1" noChangeArrowheads="1"/>
          </p:cNvPicPr>
          <p:nvPr/>
        </p:nvPicPr>
        <p:blipFill>
          <a:blip r:embed="rId3" cstate="print"/>
          <a:srcRect/>
          <a:stretch>
            <a:fillRect/>
          </a:stretch>
        </p:blipFill>
        <p:spPr bwMode="auto">
          <a:xfrm>
            <a:off x="755576" y="1772816"/>
            <a:ext cx="7442070" cy="3106186"/>
          </a:xfrm>
          <a:prstGeom prst="rect">
            <a:avLst/>
          </a:prstGeom>
          <a:noFill/>
          <a:ln w="9525">
            <a:noFill/>
            <a:miter lim="800000"/>
            <a:headEnd/>
            <a:tailEnd/>
          </a:ln>
        </p:spPr>
      </p:pic>
    </p:spTree>
    <p:extLst>
      <p:ext uri="{BB962C8B-B14F-4D97-AF65-F5344CB8AC3E}">
        <p14:creationId xmlns:p14="http://schemas.microsoft.com/office/powerpoint/2010/main" val="878402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39552" y="2708920"/>
            <a:ext cx="4176464" cy="1365131"/>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004048" y="2276872"/>
            <a:ext cx="3309871" cy="2474765"/>
          </a:xfrm>
          <a:prstGeom prst="rect">
            <a:avLst/>
          </a:prstGeom>
          <a:noFill/>
          <a:ln w="9525">
            <a:noFill/>
            <a:miter lim="800000"/>
            <a:headEnd/>
            <a:tailEnd/>
          </a:ln>
        </p:spPr>
      </p:pic>
      <p:sp>
        <p:nvSpPr>
          <p:cNvPr id="2052" name="Rectangle 4"/>
          <p:cNvSpPr>
            <a:spLocks noChangeArrowheads="1"/>
          </p:cNvSpPr>
          <p:nvPr/>
        </p:nvSpPr>
        <p:spPr bwMode="auto">
          <a:xfrm>
            <a:off x="251520" y="404664"/>
            <a:ext cx="842493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 animal cells</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membrane folds inside from the periphery to the center and the division groove is formed.</a:t>
            </a:r>
            <a:endParaRPr kumimoji="0" lang="ru-RU" b="0" i="0" u="none" strike="noStrike" cap="none" normalizeH="0" baseline="0" dirty="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 plant cells</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membrane is formed from the center to periphery in the equatorial region of the cell.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 a result, from the cell with the genetic set of 4n4c, two daughter cells with 2n2c are formed.</a:t>
            </a:r>
            <a:r>
              <a:rPr kumimoji="0" lang="ru-RU" b="0" i="0" u="none" strike="noStrike" cap="none" normalizeH="0" baseline="0" dirty="0" smtClean="0">
                <a:ln>
                  <a:noFill/>
                </a:ln>
                <a:solidFill>
                  <a:schemeClr val="tx1"/>
                </a:solidFill>
                <a:effectLst/>
                <a:latin typeface="Calibri" pitchFamily="34" charset="0"/>
              </a:rPr>
              <a:t> </a:t>
            </a:r>
          </a:p>
        </p:txBody>
      </p:sp>
      <p:sp>
        <p:nvSpPr>
          <p:cNvPr id="7" name="Прямоугольник 6"/>
          <p:cNvSpPr/>
          <p:nvPr/>
        </p:nvSpPr>
        <p:spPr>
          <a:xfrm>
            <a:off x="1763688" y="4293096"/>
            <a:ext cx="1461747" cy="369332"/>
          </a:xfrm>
          <a:prstGeom prst="rect">
            <a:avLst/>
          </a:prstGeom>
        </p:spPr>
        <p:txBody>
          <a:bodyPr wrap="none">
            <a:spAutoFit/>
          </a:bodyPr>
          <a:lstStyle/>
          <a:p>
            <a:r>
              <a:rPr lang="en-US" b="1" dirty="0" smtClean="0">
                <a:latin typeface="Calibri" pitchFamily="34" charset="0"/>
                <a:ea typeface="Calibri" pitchFamily="34" charset="0"/>
                <a:cs typeface="Times New Roman" pitchFamily="18" charset="0"/>
              </a:rPr>
              <a:t>The plant cell</a:t>
            </a:r>
            <a:endParaRPr lang="ru-RU" dirty="0"/>
          </a:p>
        </p:txBody>
      </p:sp>
      <p:sp>
        <p:nvSpPr>
          <p:cNvPr id="8" name="Прямоугольник 7"/>
          <p:cNvSpPr/>
          <p:nvPr/>
        </p:nvSpPr>
        <p:spPr>
          <a:xfrm>
            <a:off x="5724128" y="4869160"/>
            <a:ext cx="1617751" cy="369332"/>
          </a:xfrm>
          <a:prstGeom prst="rect">
            <a:avLst/>
          </a:prstGeom>
        </p:spPr>
        <p:txBody>
          <a:bodyPr wrap="none">
            <a:spAutoFit/>
          </a:bodyPr>
          <a:lstStyle/>
          <a:p>
            <a:r>
              <a:rPr lang="en-US" b="1" dirty="0" smtClean="0">
                <a:latin typeface="Calibri" pitchFamily="34" charset="0"/>
                <a:ea typeface="Calibri" pitchFamily="34" charset="0"/>
                <a:cs typeface="Times New Roman" pitchFamily="18" charset="0"/>
              </a:rPr>
              <a:t>The animal cell</a:t>
            </a:r>
            <a:endParaRPr lang="ru-RU" dirty="0"/>
          </a:p>
        </p:txBody>
      </p:sp>
      <p:sp>
        <p:nvSpPr>
          <p:cNvPr id="9" name="Прямоугольник 8"/>
          <p:cNvSpPr/>
          <p:nvPr/>
        </p:nvSpPr>
        <p:spPr>
          <a:xfrm>
            <a:off x="323528" y="5373216"/>
            <a:ext cx="8604448" cy="1261884"/>
          </a:xfrm>
          <a:prstGeom prst="rect">
            <a:avLst/>
          </a:prstGeom>
        </p:spPr>
        <p:txBody>
          <a:bodyPr wrap="square">
            <a:spAutoFit/>
          </a:bodyPr>
          <a:lstStyle/>
          <a:p>
            <a:pPr algn="just"/>
            <a:r>
              <a:rPr lang="en-US" sz="2400" b="1" dirty="0" smtClean="0">
                <a:solidFill>
                  <a:srgbClr val="C00000"/>
                </a:solidFill>
              </a:rPr>
              <a:t>Biological importance of mitosis is</a:t>
            </a:r>
            <a:r>
              <a:rPr lang="en-US" sz="2400" dirty="0" smtClean="0">
                <a:solidFill>
                  <a:srgbClr val="C00000"/>
                </a:solidFill>
              </a:rPr>
              <a:t> </a:t>
            </a:r>
            <a:r>
              <a:rPr lang="en-US" sz="2400" dirty="0" smtClean="0"/>
              <a:t>to transfer equal genetic information to each of daughter nuclei. The chromosomal set in daughter cells is precisely the same as in mother cells</a:t>
            </a:r>
            <a:r>
              <a:rPr lang="en-US" sz="2800" dirty="0" smtClean="0"/>
              <a:t>.</a:t>
            </a:r>
            <a:endParaRPr lang="ru-RU" dirty="0"/>
          </a:p>
        </p:txBody>
      </p:sp>
    </p:spTree>
    <p:extLst>
      <p:ext uri="{BB962C8B-B14F-4D97-AF65-F5344CB8AC3E}">
        <p14:creationId xmlns:p14="http://schemas.microsoft.com/office/powerpoint/2010/main" val="2983605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1656184"/>
          </a:xfrm>
        </p:spPr>
        <p:txBody>
          <a:bodyPr>
            <a:noAutofit/>
          </a:bodyPr>
          <a:lstStyle/>
          <a:p>
            <a:r>
              <a:rPr lang="en-US" sz="2000" dirty="0" smtClean="0"/>
              <a:t>Now you need to solve this test</a:t>
            </a:r>
            <a:r>
              <a:rPr lang="ru-RU" sz="2000" dirty="0" smtClean="0"/>
              <a:t>. </a:t>
            </a:r>
            <a:r>
              <a:rPr lang="en-US" sz="2000" dirty="0"/>
              <a:t>There are three questions on the </a:t>
            </a:r>
            <a:r>
              <a:rPr lang="en-US" sz="2000" dirty="0" smtClean="0"/>
              <a:t>screen. </a:t>
            </a:r>
            <a:r>
              <a:rPr lang="en-US" sz="2000" dirty="0"/>
              <a:t>You need to choose the letter of the correct answer in each of </a:t>
            </a:r>
            <a:r>
              <a:rPr lang="en-US" sz="2000" dirty="0" smtClean="0"/>
              <a:t>them </a:t>
            </a:r>
            <a:r>
              <a:rPr lang="en-US" sz="2000" dirty="0"/>
              <a:t>and write the letters of the correct answers to me by a message to the phone number </a:t>
            </a:r>
            <a:r>
              <a:rPr lang="en-US" sz="2000" dirty="0">
                <a:solidFill>
                  <a:srgbClr val="FF0000"/>
                </a:solidFill>
              </a:rPr>
              <a:t>89069146212</a:t>
            </a:r>
            <a:r>
              <a:rPr lang="en-US" sz="2000" dirty="0"/>
              <a:t> within 30 minutes after the end of the lesson, write your name in </a:t>
            </a:r>
            <a:r>
              <a:rPr lang="en-US" sz="2000" dirty="0" smtClean="0"/>
              <a:t>English by </a:t>
            </a:r>
            <a:r>
              <a:rPr lang="en-US" sz="2000" dirty="0" err="1" smtClean="0"/>
              <a:t>Watsapp</a:t>
            </a:r>
            <a:r>
              <a:rPr lang="en-US" sz="2000" dirty="0" smtClean="0"/>
              <a:t>.</a:t>
            </a:r>
            <a:r>
              <a:rPr lang="ru-RU" sz="2000" dirty="0" smtClean="0"/>
              <a:t> </a:t>
            </a:r>
            <a:r>
              <a:rPr lang="en-US" sz="2000" dirty="0" smtClean="0"/>
              <a:t>Take </a:t>
            </a:r>
            <a:r>
              <a:rPr lang="en-US" sz="2000" dirty="0"/>
              <a:t>a </a:t>
            </a:r>
            <a:r>
              <a:rPr lang="en-US" sz="2000" dirty="0" smtClean="0"/>
              <a:t>screenshot.</a:t>
            </a:r>
            <a:endParaRPr lang="ru-RU" sz="2000" dirty="0"/>
          </a:p>
        </p:txBody>
      </p:sp>
      <p:sp>
        <p:nvSpPr>
          <p:cNvPr id="3" name="Объект 2"/>
          <p:cNvSpPr>
            <a:spLocks noGrp="1"/>
          </p:cNvSpPr>
          <p:nvPr>
            <p:ph idx="1"/>
          </p:nvPr>
        </p:nvSpPr>
        <p:spPr>
          <a:xfrm>
            <a:off x="467544" y="1700808"/>
            <a:ext cx="8229600" cy="4824536"/>
          </a:xfrm>
        </p:spPr>
        <p:txBody>
          <a:bodyPr>
            <a:normAutofit fontScale="92500" lnSpcReduction="10000"/>
          </a:bodyPr>
          <a:lstStyle/>
          <a:p>
            <a:pPr lvl="0"/>
            <a:r>
              <a:rPr lang="ru-RU" sz="2000" b="1" dirty="0" smtClean="0"/>
              <a:t>1. </a:t>
            </a:r>
            <a:r>
              <a:rPr lang="en-US" sz="2000" b="1" dirty="0" smtClean="0"/>
              <a:t>What </a:t>
            </a:r>
            <a:r>
              <a:rPr lang="en-US" sz="2000" b="1" dirty="0"/>
              <a:t>phase (period) is DNA 2n4c in?</a:t>
            </a:r>
            <a:endParaRPr lang="ru-RU" sz="2000" b="1" dirty="0"/>
          </a:p>
          <a:p>
            <a:pPr lvl="0"/>
            <a:r>
              <a:rPr lang="en-US" sz="2000" dirty="0" smtClean="0"/>
              <a:t>A. The </a:t>
            </a:r>
            <a:r>
              <a:rPr lang="en-US" sz="2000" dirty="0"/>
              <a:t>G1-period of interphase</a:t>
            </a:r>
            <a:endParaRPr lang="ru-RU" sz="2000" dirty="0"/>
          </a:p>
          <a:p>
            <a:pPr lvl="0"/>
            <a:r>
              <a:rPr lang="en-US" sz="2000" dirty="0" smtClean="0"/>
              <a:t>B. anaphase </a:t>
            </a:r>
            <a:r>
              <a:rPr lang="en-US" sz="2000" dirty="0"/>
              <a:t>of mitosis</a:t>
            </a:r>
            <a:endParaRPr lang="ru-RU" sz="2000" dirty="0"/>
          </a:p>
          <a:p>
            <a:pPr lvl="0"/>
            <a:r>
              <a:rPr lang="en-US" sz="2000" dirty="0" smtClean="0"/>
              <a:t>C. telophase </a:t>
            </a:r>
            <a:r>
              <a:rPr lang="en-US" sz="2000" dirty="0"/>
              <a:t>of mitosis</a:t>
            </a:r>
            <a:endParaRPr lang="ru-RU" sz="2000" dirty="0"/>
          </a:p>
          <a:p>
            <a:r>
              <a:rPr lang="en-US" sz="2000" dirty="0" smtClean="0"/>
              <a:t>D. the </a:t>
            </a:r>
            <a:r>
              <a:rPr lang="en-US" sz="2000" dirty="0"/>
              <a:t>G2-period of </a:t>
            </a:r>
            <a:r>
              <a:rPr lang="en-US" sz="2000" dirty="0" smtClean="0"/>
              <a:t>interphase</a:t>
            </a:r>
          </a:p>
          <a:p>
            <a:pPr lvl="0"/>
            <a:r>
              <a:rPr lang="en-US" sz="2000" b="1" dirty="0" smtClean="0"/>
              <a:t>2</a:t>
            </a:r>
            <a:r>
              <a:rPr lang="ru-RU" sz="2000" b="1" dirty="0" smtClean="0"/>
              <a:t>.</a:t>
            </a:r>
            <a:r>
              <a:rPr lang="en-US" sz="2000" b="1" dirty="0" smtClean="0"/>
              <a:t> What </a:t>
            </a:r>
            <a:r>
              <a:rPr lang="en-US" sz="2000" b="1" dirty="0"/>
              <a:t>is the name of the chromosome </a:t>
            </a:r>
            <a:r>
              <a:rPr lang="en-US" sz="2000" b="1" dirty="0" smtClean="0"/>
              <a:t>with only one arm?</a:t>
            </a:r>
            <a:endParaRPr lang="ru-RU" sz="2000" b="1" dirty="0"/>
          </a:p>
          <a:p>
            <a:pPr lvl="0"/>
            <a:r>
              <a:rPr lang="en-US" sz="2000" dirty="0" smtClean="0"/>
              <a:t>A. metacentric chromosome</a:t>
            </a:r>
            <a:endParaRPr lang="ru-RU" sz="2000" dirty="0"/>
          </a:p>
          <a:p>
            <a:pPr lvl="0"/>
            <a:r>
              <a:rPr lang="en-US" sz="2000" dirty="0" smtClean="0"/>
              <a:t>B. </a:t>
            </a:r>
            <a:r>
              <a:rPr lang="en-US" sz="2000" dirty="0" err="1" smtClean="0"/>
              <a:t>submetacentric</a:t>
            </a:r>
            <a:r>
              <a:rPr lang="en-US" sz="2000" dirty="0" smtClean="0"/>
              <a:t> chromosome</a:t>
            </a:r>
            <a:endParaRPr lang="ru-RU" sz="2000" dirty="0"/>
          </a:p>
          <a:p>
            <a:pPr lvl="0"/>
            <a:r>
              <a:rPr lang="en-US" sz="2000" dirty="0" smtClean="0"/>
              <a:t>C. acrocentric chromosome</a:t>
            </a:r>
            <a:endParaRPr lang="ru-RU" sz="2000" dirty="0"/>
          </a:p>
          <a:p>
            <a:r>
              <a:rPr lang="en-US" sz="2000" dirty="0" smtClean="0"/>
              <a:t>D. telocentric chromosome</a:t>
            </a:r>
          </a:p>
          <a:p>
            <a:r>
              <a:rPr lang="en-US" sz="2000" b="1" dirty="0" smtClean="0"/>
              <a:t>3. What </a:t>
            </a:r>
            <a:r>
              <a:rPr lang="en-US" sz="2000" b="1" dirty="0"/>
              <a:t>happens in </a:t>
            </a:r>
            <a:r>
              <a:rPr lang="en-US" sz="2000" b="1" dirty="0" smtClean="0"/>
              <a:t>anaphase </a:t>
            </a:r>
            <a:r>
              <a:rPr lang="en-US" sz="2000" b="1" dirty="0"/>
              <a:t>of mitosis? </a:t>
            </a:r>
            <a:endParaRPr lang="ru-RU" sz="2000" b="1" dirty="0"/>
          </a:p>
          <a:p>
            <a:pPr lvl="0"/>
            <a:r>
              <a:rPr lang="en-US" sz="2000" dirty="0" smtClean="0"/>
              <a:t>A</a:t>
            </a:r>
            <a:r>
              <a:rPr lang="en-US" sz="2000" dirty="0"/>
              <a:t>. the formation </a:t>
            </a:r>
            <a:r>
              <a:rPr lang="en-US" sz="2000" dirty="0" smtClean="0"/>
              <a:t>of the </a:t>
            </a:r>
            <a:r>
              <a:rPr lang="en-US" sz="2000" dirty="0"/>
              <a:t>nucleus </a:t>
            </a:r>
            <a:r>
              <a:rPr lang="en-US" sz="2000" dirty="0" smtClean="0"/>
              <a:t>membrane</a:t>
            </a:r>
          </a:p>
          <a:p>
            <a:pPr lvl="0"/>
            <a:r>
              <a:rPr lang="en-US" sz="2000" dirty="0" smtClean="0"/>
              <a:t>B. the </a:t>
            </a:r>
            <a:r>
              <a:rPr lang="en-US" sz="2000" dirty="0"/>
              <a:t>nuclear membrane dissolves</a:t>
            </a:r>
            <a:endParaRPr lang="ru-RU" sz="2000" dirty="0"/>
          </a:p>
          <a:p>
            <a:pPr lvl="0"/>
            <a:r>
              <a:rPr lang="en-US" sz="2000" dirty="0" smtClean="0"/>
              <a:t>C. </a:t>
            </a:r>
            <a:r>
              <a:rPr lang="ru-RU" sz="2000" dirty="0"/>
              <a:t>с</a:t>
            </a:r>
            <a:r>
              <a:rPr lang="en-US" sz="2000" dirty="0" err="1" smtClean="0"/>
              <a:t>hromosomes</a:t>
            </a:r>
            <a:r>
              <a:rPr lang="en-US" sz="2000" dirty="0" smtClean="0"/>
              <a:t> </a:t>
            </a:r>
            <a:r>
              <a:rPr lang="en-US" sz="2000" dirty="0"/>
              <a:t>are found at the equator of the </a:t>
            </a:r>
            <a:r>
              <a:rPr lang="en-US" sz="2000" dirty="0" smtClean="0"/>
              <a:t>cell</a:t>
            </a:r>
            <a:endParaRPr lang="ru-RU" sz="2000" dirty="0" smtClean="0"/>
          </a:p>
          <a:p>
            <a:pPr lvl="0"/>
            <a:r>
              <a:rPr lang="en-US" sz="2000" dirty="0" smtClean="0"/>
              <a:t>D. chromatids </a:t>
            </a:r>
            <a:r>
              <a:rPr lang="en-US" sz="2000" dirty="0"/>
              <a:t>diverge to different poles of the cell</a:t>
            </a:r>
            <a:endParaRPr lang="ru-RU" sz="2000" dirty="0"/>
          </a:p>
          <a:p>
            <a:endParaRPr lang="ru-RU" dirty="0"/>
          </a:p>
        </p:txBody>
      </p:sp>
    </p:spTree>
    <p:extLst>
      <p:ext uri="{BB962C8B-B14F-4D97-AF65-F5344CB8AC3E}">
        <p14:creationId xmlns:p14="http://schemas.microsoft.com/office/powerpoint/2010/main" val="1382691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634082"/>
          </a:xfrm>
        </p:spPr>
        <p:txBody>
          <a:bodyPr>
            <a:normAutofit fontScale="90000"/>
          </a:bodyPr>
          <a:lstStyle/>
          <a:p>
            <a:r>
              <a:rPr lang="ru-RU" dirty="0" err="1"/>
              <a:t>Your</a:t>
            </a:r>
            <a:r>
              <a:rPr lang="ru-RU" dirty="0"/>
              <a:t> </a:t>
            </a:r>
            <a:r>
              <a:rPr lang="ru-RU" dirty="0" err="1"/>
              <a:t>homework</a:t>
            </a:r>
            <a:r>
              <a:rPr lang="ru-RU" dirty="0"/>
              <a:t> </a:t>
            </a:r>
            <a:r>
              <a:rPr lang="en-US" dirty="0" smtClean="0"/>
              <a:t>is</a:t>
            </a:r>
            <a:r>
              <a:rPr lang="ru-RU" dirty="0" smtClean="0"/>
              <a:t> </a:t>
            </a:r>
            <a:r>
              <a:rPr lang="ru-RU" sz="3100" dirty="0" smtClean="0"/>
              <a:t>(</a:t>
            </a:r>
            <a:r>
              <a:rPr lang="en-US" sz="3100" dirty="0" smtClean="0"/>
              <a:t>take </a:t>
            </a:r>
            <a:r>
              <a:rPr lang="en-US" sz="3100" dirty="0"/>
              <a:t>a screenshot</a:t>
            </a:r>
            <a:r>
              <a:rPr lang="ru-RU" dirty="0" smtClean="0"/>
              <a:t>):</a:t>
            </a:r>
            <a:endParaRPr lang="ru-RU" dirty="0"/>
          </a:p>
        </p:txBody>
      </p:sp>
      <p:sp>
        <p:nvSpPr>
          <p:cNvPr id="3" name="Объект 2"/>
          <p:cNvSpPr>
            <a:spLocks noGrp="1"/>
          </p:cNvSpPr>
          <p:nvPr>
            <p:ph idx="1"/>
          </p:nvPr>
        </p:nvSpPr>
        <p:spPr>
          <a:xfrm>
            <a:off x="467544" y="908720"/>
            <a:ext cx="8229600" cy="5688632"/>
          </a:xfrm>
        </p:spPr>
        <p:txBody>
          <a:bodyPr>
            <a:normAutofit fontScale="92500" lnSpcReduction="10000"/>
          </a:bodyPr>
          <a:lstStyle/>
          <a:p>
            <a:r>
              <a:rPr lang="ru-RU" dirty="0" smtClean="0"/>
              <a:t>1</a:t>
            </a:r>
            <a:r>
              <a:rPr lang="ru-RU" dirty="0"/>
              <a:t>. </a:t>
            </a:r>
            <a:r>
              <a:rPr lang="en-US" dirty="0"/>
              <a:t>Fill in the workbook for lesson </a:t>
            </a:r>
            <a:r>
              <a:rPr lang="ru-RU" dirty="0" smtClean="0"/>
              <a:t>№</a:t>
            </a:r>
            <a:r>
              <a:rPr lang="en-US" dirty="0" smtClean="0"/>
              <a:t>3</a:t>
            </a:r>
            <a:r>
              <a:rPr lang="en-US" dirty="0"/>
              <a:t>. You need to download the notebook from the folder </a:t>
            </a:r>
            <a:r>
              <a:rPr lang="en-US" b="1" dirty="0" err="1"/>
              <a:t>Departmen</a:t>
            </a:r>
            <a:r>
              <a:rPr lang="en-US" b="1" dirty="0"/>
              <a:t> of Biology and Ecology – Documents – Biology </a:t>
            </a:r>
            <a:r>
              <a:rPr lang="en-US" b="1" dirty="0" err="1"/>
              <a:t>distabtly</a:t>
            </a:r>
            <a:r>
              <a:rPr lang="en-US" b="1" dirty="0"/>
              <a:t> – Biology for foreign </a:t>
            </a:r>
            <a:r>
              <a:rPr lang="en-US" b="1" dirty="0" smtClean="0"/>
              <a:t>students </a:t>
            </a:r>
            <a:r>
              <a:rPr lang="en-US" b="1" dirty="0"/>
              <a:t>– Lesson 3</a:t>
            </a:r>
            <a:r>
              <a:rPr lang="en-US" b="1" dirty="0" smtClean="0"/>
              <a:t>.</a:t>
            </a:r>
            <a:r>
              <a:rPr lang="en-US" dirty="0"/>
              <a:t> You can find pictures for filling out a workbook on the Internet. Attach a </a:t>
            </a:r>
            <a:r>
              <a:rPr lang="en-US" dirty="0" smtClean="0"/>
              <a:t>workbook </a:t>
            </a:r>
            <a:r>
              <a:rPr lang="en-US" dirty="0"/>
              <a:t>on the distance education </a:t>
            </a:r>
            <a:r>
              <a:rPr lang="en-US" dirty="0" smtClean="0"/>
              <a:t>website</a:t>
            </a:r>
            <a:r>
              <a:rPr lang="ru-RU" dirty="0" smtClean="0"/>
              <a:t> </a:t>
            </a:r>
            <a:r>
              <a:rPr lang="en-US" dirty="0" smtClean="0">
                <a:solidFill>
                  <a:srgbClr val="FF0000"/>
                </a:solidFill>
              </a:rPr>
              <a:t>before </a:t>
            </a:r>
            <a:r>
              <a:rPr lang="en-US" dirty="0">
                <a:solidFill>
                  <a:srgbClr val="FF0000"/>
                </a:solidFill>
              </a:rPr>
              <a:t>November </a:t>
            </a:r>
            <a:r>
              <a:rPr lang="en-US" dirty="0" smtClean="0">
                <a:solidFill>
                  <a:srgbClr val="FF0000"/>
                </a:solidFill>
              </a:rPr>
              <a:t>2</a:t>
            </a:r>
            <a:r>
              <a:rPr lang="ru-RU" dirty="0" smtClean="0">
                <a:solidFill>
                  <a:srgbClr val="FF0000"/>
                </a:solidFill>
              </a:rPr>
              <a:t>6</a:t>
            </a:r>
            <a:r>
              <a:rPr lang="en-US" dirty="0" smtClean="0">
                <a:solidFill>
                  <a:srgbClr val="FF0000"/>
                </a:solidFill>
              </a:rPr>
              <a:t>, </a:t>
            </a:r>
            <a:r>
              <a:rPr lang="en-US" dirty="0">
                <a:solidFill>
                  <a:srgbClr val="FF0000"/>
                </a:solidFill>
              </a:rPr>
              <a:t>2020.</a:t>
            </a:r>
            <a:endParaRPr lang="ru-RU" dirty="0">
              <a:solidFill>
                <a:srgbClr val="FF0000"/>
              </a:solidFill>
            </a:endParaRPr>
          </a:p>
          <a:p>
            <a:r>
              <a:rPr lang="ru-RU" dirty="0" smtClean="0"/>
              <a:t>2</a:t>
            </a:r>
            <a:r>
              <a:rPr lang="ru-RU" dirty="0"/>
              <a:t>. </a:t>
            </a:r>
            <a:r>
              <a:rPr lang="en-US" dirty="0" smtClean="0"/>
              <a:t>Compile </a:t>
            </a:r>
            <a:r>
              <a:rPr lang="en-US" dirty="0"/>
              <a:t>a dictionary of new </a:t>
            </a:r>
            <a:r>
              <a:rPr lang="en-US" dirty="0" smtClean="0"/>
              <a:t>terms</a:t>
            </a:r>
            <a:r>
              <a:rPr lang="ru-RU" dirty="0" smtClean="0"/>
              <a:t> (20 </a:t>
            </a:r>
            <a:r>
              <a:rPr lang="en-US" dirty="0" smtClean="0"/>
              <a:t>words</a:t>
            </a:r>
            <a:r>
              <a:rPr lang="ru-RU" dirty="0" smtClean="0"/>
              <a:t>)</a:t>
            </a:r>
            <a:r>
              <a:rPr lang="en-US" dirty="0" smtClean="0"/>
              <a:t> </a:t>
            </a:r>
            <a:r>
              <a:rPr lang="en-US" dirty="0"/>
              <a:t>and learn them. I'll check it.</a:t>
            </a:r>
            <a:endParaRPr lang="ru-RU" dirty="0"/>
          </a:p>
          <a:p>
            <a:r>
              <a:rPr lang="ru-RU" dirty="0"/>
              <a:t>3. </a:t>
            </a:r>
            <a:r>
              <a:rPr lang="en-US" dirty="0" smtClean="0"/>
              <a:t>You </a:t>
            </a:r>
            <a:r>
              <a:rPr lang="en-US" dirty="0" err="1" smtClean="0"/>
              <a:t>shloud</a:t>
            </a:r>
            <a:r>
              <a:rPr lang="en-US" dirty="0" smtClean="0"/>
              <a:t> watch the </a:t>
            </a:r>
            <a:r>
              <a:rPr lang="en-US" dirty="0"/>
              <a:t>video </a:t>
            </a:r>
            <a:r>
              <a:rPr lang="en-US" dirty="0" smtClean="0"/>
              <a:t>lecture </a:t>
            </a:r>
            <a:r>
              <a:rPr lang="ru-RU" dirty="0" smtClean="0"/>
              <a:t>№2</a:t>
            </a:r>
            <a:r>
              <a:rPr lang="en-US" dirty="0" smtClean="0"/>
              <a:t> </a:t>
            </a:r>
            <a:r>
              <a:rPr lang="en-US" dirty="0"/>
              <a:t>and </a:t>
            </a:r>
            <a:r>
              <a:rPr lang="en-US" dirty="0" smtClean="0"/>
              <a:t>four short videos </a:t>
            </a:r>
            <a:r>
              <a:rPr lang="en-US" dirty="0"/>
              <a:t>for it</a:t>
            </a:r>
            <a:r>
              <a:rPr lang="en-US" dirty="0" smtClean="0"/>
              <a:t>.</a:t>
            </a:r>
            <a:endParaRPr lang="ru-RU" dirty="0"/>
          </a:p>
        </p:txBody>
      </p:sp>
    </p:spTree>
    <p:extLst>
      <p:ext uri="{BB962C8B-B14F-4D97-AF65-F5344CB8AC3E}">
        <p14:creationId xmlns:p14="http://schemas.microsoft.com/office/powerpoint/2010/main" val="981619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204864"/>
            <a:ext cx="8229600" cy="1143000"/>
          </a:xfrm>
        </p:spPr>
        <p:txBody>
          <a:bodyPr/>
          <a:lstStyle/>
          <a:p>
            <a:r>
              <a:rPr lang="en-US" dirty="0" smtClean="0">
                <a:solidFill>
                  <a:srgbClr val="FF0000"/>
                </a:solidFill>
              </a:rPr>
              <a:t>Thank you for your </a:t>
            </a:r>
            <a:r>
              <a:rPr lang="en-US" dirty="0" err="1" smtClean="0">
                <a:solidFill>
                  <a:srgbClr val="FF0000"/>
                </a:solidFill>
              </a:rPr>
              <a:t>attantion</a:t>
            </a:r>
            <a:r>
              <a:rPr lang="en-US" dirty="0" smtClean="0">
                <a:solidFill>
                  <a:srgbClr val="FF0000"/>
                </a:solidFill>
              </a:rPr>
              <a:t>!</a:t>
            </a:r>
            <a:endParaRPr lang="ru-RU" dirty="0">
              <a:solidFill>
                <a:srgbClr val="FF0000"/>
              </a:solidFill>
            </a:endParaRPr>
          </a:p>
        </p:txBody>
      </p:sp>
    </p:spTree>
    <p:extLst>
      <p:ext uri="{BB962C8B-B14F-4D97-AF65-F5344CB8AC3E}">
        <p14:creationId xmlns:p14="http://schemas.microsoft.com/office/powerpoint/2010/main" val="385054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Заголовок 1"/>
          <p:cNvSpPr>
            <a:spLocks noGrp="1"/>
          </p:cNvSpPr>
          <p:nvPr>
            <p:ph type="title"/>
          </p:nvPr>
        </p:nvSpPr>
        <p:spPr>
          <a:xfrm>
            <a:off x="755576" y="116632"/>
            <a:ext cx="7931224" cy="936104"/>
          </a:xfrm>
        </p:spPr>
        <p:txBody>
          <a:bodyPr>
            <a:noAutofit/>
          </a:bodyPr>
          <a:lstStyle/>
          <a:p>
            <a:r>
              <a:rPr lang="en-US" sz="3600" b="1" dirty="0" smtClean="0">
                <a:effectLst/>
                <a:latin typeface="Times New Roman" panose="02020603050405020304" pitchFamily="18" charset="0"/>
                <a:cs typeface="Times New Roman" panose="02020603050405020304" pitchFamily="18" charset="0"/>
              </a:rPr>
              <a:t>Lesson </a:t>
            </a:r>
            <a:r>
              <a:rPr lang="en-US" sz="3600" b="1" dirty="0">
                <a:effectLst/>
                <a:latin typeface="Times New Roman" panose="02020603050405020304" pitchFamily="18" charset="0"/>
                <a:cs typeface="Times New Roman" panose="02020603050405020304" pitchFamily="18" charset="0"/>
              </a:rPr>
              <a:t>plan:</a:t>
            </a:r>
            <a:endParaRPr lang="ru-RU" sz="3600" b="1" dirty="0">
              <a:effectLst/>
              <a:latin typeface="Times New Roman" panose="02020603050405020304" pitchFamily="18" charset="0"/>
              <a:cs typeface="Times New Roman" panose="02020603050405020304" pitchFamily="18" charset="0"/>
            </a:endParaRPr>
          </a:p>
        </p:txBody>
      </p:sp>
      <p:sp>
        <p:nvSpPr>
          <p:cNvPr id="1048596" name="Объект 2"/>
          <p:cNvSpPr>
            <a:spLocks noGrp="1"/>
          </p:cNvSpPr>
          <p:nvPr>
            <p:ph idx="1"/>
          </p:nvPr>
        </p:nvSpPr>
        <p:spPr>
          <a:xfrm>
            <a:off x="683568" y="1196752"/>
            <a:ext cx="8280920" cy="2880320"/>
          </a:xfrm>
        </p:spPr>
        <p:txBody>
          <a:bodyPr>
            <a:normAutofit/>
          </a:bodyPr>
          <a:lstStyle/>
          <a:p>
            <a:pPr marL="137160" indent="0">
              <a:buNone/>
            </a:pPr>
            <a:r>
              <a:rPr lang="en-US" dirty="0" smtClean="0"/>
              <a:t>1. Structure of the nucleus</a:t>
            </a:r>
            <a:br>
              <a:rPr lang="en-US" dirty="0" smtClean="0"/>
            </a:br>
            <a:r>
              <a:rPr lang="en-US" dirty="0" smtClean="0"/>
              <a:t>2. Characteristics of the structural components of the nucleus.</a:t>
            </a:r>
            <a:br>
              <a:rPr lang="en-US" dirty="0" smtClean="0"/>
            </a:br>
            <a:r>
              <a:rPr lang="en-US" dirty="0" smtClean="0"/>
              <a:t>3. The nucleus functions.</a:t>
            </a:r>
            <a:br>
              <a:rPr lang="en-US" dirty="0" smtClean="0"/>
            </a:br>
            <a:r>
              <a:rPr lang="en-US" dirty="0" smtClean="0"/>
              <a:t>4. Cell cycle.</a:t>
            </a:r>
            <a:endParaRPr lang="ru-RU" dirty="0" smtClean="0"/>
          </a:p>
        </p:txBody>
      </p:sp>
    </p:spTree>
    <p:extLst>
      <p:ext uri="{BB962C8B-B14F-4D97-AF65-F5344CB8AC3E}">
        <p14:creationId xmlns:p14="http://schemas.microsoft.com/office/powerpoint/2010/main" val="1175213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FF0000"/>
                </a:solidFill>
              </a:rPr>
              <a:t>The purpose of the lesson is </a:t>
            </a:r>
            <a:endParaRPr lang="ru-RU" dirty="0">
              <a:solidFill>
                <a:srgbClr val="FF0000"/>
              </a:solidFill>
            </a:endParaRPr>
          </a:p>
        </p:txBody>
      </p:sp>
      <p:sp>
        <p:nvSpPr>
          <p:cNvPr id="3" name="Объект 2"/>
          <p:cNvSpPr>
            <a:spLocks noGrp="1"/>
          </p:cNvSpPr>
          <p:nvPr>
            <p:ph idx="1"/>
          </p:nvPr>
        </p:nvSpPr>
        <p:spPr>
          <a:xfrm>
            <a:off x="457200" y="1600201"/>
            <a:ext cx="8229600" cy="1684784"/>
          </a:xfrm>
        </p:spPr>
        <p:txBody>
          <a:bodyPr/>
          <a:lstStyle/>
          <a:p>
            <a:pPr algn="just"/>
            <a:r>
              <a:rPr lang="en-US" dirty="0" smtClean="0"/>
              <a:t>To </a:t>
            </a:r>
            <a:r>
              <a:rPr lang="en-US" dirty="0"/>
              <a:t>study the structure of the nucleus, its functions and the cell cycle as a process of transferring hereditary information.</a:t>
            </a:r>
            <a:endParaRPr lang="ru-RU" dirty="0"/>
          </a:p>
        </p:txBody>
      </p:sp>
    </p:spTree>
    <p:extLst>
      <p:ext uri="{BB962C8B-B14F-4D97-AF65-F5344CB8AC3E}">
        <p14:creationId xmlns:p14="http://schemas.microsoft.com/office/powerpoint/2010/main" val="1306774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2"/>
            <a:ext cx="7776864" cy="603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3476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1143000"/>
          </a:xfrm>
        </p:spPr>
        <p:txBody>
          <a:bodyPr>
            <a:noAutofit/>
          </a:bodyPr>
          <a:lstStyle/>
          <a:p>
            <a:r>
              <a:rPr lang="en-US" sz="2800" dirty="0" smtClean="0"/>
              <a:t>The nuclear pore is the complex of peripheral and central protein molecules, providing transport into and out of the nucleus.</a:t>
            </a:r>
            <a:endParaRPr lang="ru-RU" sz="2800" dirty="0"/>
          </a:p>
        </p:txBody>
      </p:sp>
      <p:pic>
        <p:nvPicPr>
          <p:cNvPr id="2050" name="Picture 2" descr="https://basicmedicalkey.com/wp-content/uploads/2016/09/F000036f03-10ab-9781455726509.jpg"/>
          <p:cNvPicPr>
            <a:picLocks noChangeAspect="1" noChangeArrowheads="1"/>
          </p:cNvPicPr>
          <p:nvPr/>
        </p:nvPicPr>
        <p:blipFill>
          <a:blip r:embed="rId2" cstate="print"/>
          <a:srcRect/>
          <a:stretch>
            <a:fillRect/>
          </a:stretch>
        </p:blipFill>
        <p:spPr bwMode="auto">
          <a:xfrm>
            <a:off x="337392" y="1340768"/>
            <a:ext cx="6322840" cy="4824536"/>
          </a:xfrm>
          <a:prstGeom prst="rect">
            <a:avLst/>
          </a:prstGeom>
          <a:noFill/>
        </p:spPr>
      </p:pic>
      <p:sp>
        <p:nvSpPr>
          <p:cNvPr id="4" name="Прямоугольник 3"/>
          <p:cNvSpPr/>
          <p:nvPr/>
        </p:nvSpPr>
        <p:spPr>
          <a:xfrm>
            <a:off x="3710168" y="4005064"/>
            <a:ext cx="5184576" cy="2308324"/>
          </a:xfrm>
          <a:prstGeom prst="rect">
            <a:avLst/>
          </a:prstGeom>
        </p:spPr>
        <p:txBody>
          <a:bodyPr wrap="square">
            <a:spAutoFit/>
          </a:bodyPr>
          <a:lstStyle/>
          <a:p>
            <a:pPr algn="just"/>
            <a:r>
              <a:rPr lang="en-US" sz="2400" dirty="0" smtClean="0"/>
              <a:t>The pore is a hole with the diameter of around 100 nm. </a:t>
            </a:r>
            <a:r>
              <a:rPr lang="en-US" sz="2400" dirty="0"/>
              <a:t>The number of nuclear pores is unstable and may change depending on the functional activity of the nucleus. It may increase while the nucleus reaches the top of its activity.</a:t>
            </a:r>
            <a:endParaRPr lang="ru-RU" sz="2400" dirty="0"/>
          </a:p>
        </p:txBody>
      </p:sp>
    </p:spTree>
    <p:extLst>
      <p:ext uri="{BB962C8B-B14F-4D97-AF65-F5344CB8AC3E}">
        <p14:creationId xmlns:p14="http://schemas.microsoft.com/office/powerpoint/2010/main" val="1941913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bs.twimg.com/media/CtUna6GUIAEns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711048"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703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cstate="print"/>
          <a:srcRect/>
          <a:stretch>
            <a:fillRect/>
          </a:stretch>
        </p:blipFill>
        <p:spPr bwMode="auto">
          <a:xfrm>
            <a:off x="1403648" y="260649"/>
            <a:ext cx="6906498" cy="5397833"/>
          </a:xfrm>
          <a:prstGeom prst="rect">
            <a:avLst/>
          </a:prstGeom>
          <a:noFill/>
          <a:ln w="9525">
            <a:noFill/>
            <a:miter lim="800000"/>
            <a:headEnd/>
            <a:tailEnd/>
          </a:ln>
        </p:spPr>
      </p:pic>
      <p:sp>
        <p:nvSpPr>
          <p:cNvPr id="3" name="TextBox 2"/>
          <p:cNvSpPr txBox="1"/>
          <p:nvPr/>
        </p:nvSpPr>
        <p:spPr>
          <a:xfrm>
            <a:off x="1115616" y="4293096"/>
            <a:ext cx="7056784" cy="1200329"/>
          </a:xfrm>
          <a:prstGeom prst="rect">
            <a:avLst/>
          </a:prstGeom>
          <a:noFill/>
        </p:spPr>
        <p:txBody>
          <a:bodyPr wrap="square" rtlCol="0">
            <a:spAutoFit/>
          </a:bodyPr>
          <a:lstStyle/>
          <a:p>
            <a:r>
              <a:rPr lang="en-US" sz="2400" b="1" dirty="0" smtClean="0">
                <a:solidFill>
                  <a:srgbClr val="002060"/>
                </a:solidFill>
              </a:rPr>
              <a:t>Chromatin is well stained with basic dyes. Chromatin includes DNA, associated with proteins (histones and non-histones).</a:t>
            </a:r>
            <a:endParaRPr lang="ru-RU" sz="2400" b="1" dirty="0">
              <a:solidFill>
                <a:srgbClr val="002060"/>
              </a:solidFill>
            </a:endParaRPr>
          </a:p>
        </p:txBody>
      </p:sp>
    </p:spTree>
    <p:extLst>
      <p:ext uri="{BB962C8B-B14F-4D97-AF65-F5344CB8AC3E}">
        <p14:creationId xmlns:p14="http://schemas.microsoft.com/office/powerpoint/2010/main" val="4056902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lideplayer.com/slide/8538264/26/images/5/Eukaryotic+chromosomes+consist+of+chromatin%2C+a+complex+of+DNA+and+prote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5992"/>
            <a:ext cx="7392820" cy="554461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
          <p:cNvSpPr>
            <a:spLocks noChangeArrowheads="1"/>
          </p:cNvSpPr>
          <p:nvPr/>
        </p:nvSpPr>
        <p:spPr bwMode="auto">
          <a:xfrm>
            <a:off x="251520" y="4972526"/>
            <a:ext cx="860444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diameter of double-stranded DNA is 2 nm. The chromatin and chromosome are the structures to make DNA compact.</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There are two types of chromatin depending on functional conditions. Heterochromatin is genetically non</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functional fragments of chromatin</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2000" b="0" i="0" u="none" strike="noStrike" cap="none" normalizeH="0" baseline="0" dirty="0" smtClean="0">
                <a:ln>
                  <a:noFill/>
                </a:ln>
                <a:solidFill>
                  <a:schemeClr val="tx1"/>
                </a:solidFill>
                <a:effectLst/>
                <a:latin typeface="Arial" pitchFamily="34" charset="0"/>
              </a:rPr>
              <a:t> </a:t>
            </a:r>
            <a:endParaRPr kumimoji="0" lang="en-US" sz="2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948003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slideplayer.com/slide/6381954/22/images/5/Chromatin+Types+Euchromatin+%28loosely-packed%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55093"/>
            <a:ext cx="7130032" cy="5347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107504" y="5157192"/>
            <a:ext cx="856895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400" dirty="0">
                <a:latin typeface="Times New Roman" pitchFamily="18" charset="0"/>
                <a:ea typeface="Calibri" pitchFamily="34" charset="0"/>
                <a:cs typeface="Times New Roman" pitchFamily="18" charset="0"/>
              </a:rPr>
              <a:t>Heterochromatin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is intensively stained, well visible through the light microscope and highly condensed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spiralized</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Euchromatin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genetically active fragments of chromatin, weak stained, invisible in the light microscope,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decondensed</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559159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1008</TotalTime>
  <Words>1146</Words>
  <Application>Microsoft Office PowerPoint</Application>
  <PresentationFormat>Экран (4:3)</PresentationFormat>
  <Paragraphs>75</Paragraphs>
  <Slides>19</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Topic: The nucleus, structural components of the nucleus. Reproduction cells.</vt:lpstr>
      <vt:lpstr>Lesson plan:</vt:lpstr>
      <vt:lpstr>The purpose of the lesson is </vt:lpstr>
      <vt:lpstr>Презентация PowerPoint</vt:lpstr>
      <vt:lpstr>The nuclear pore is the complex of peripheral and central protein molecules, providing transport into and out of the nucleus.</vt:lpstr>
      <vt:lpstr>Презентация PowerPoint</vt:lpstr>
      <vt:lpstr>Презентация PowerPoint</vt:lpstr>
      <vt:lpstr>Презентация PowerPoint</vt:lpstr>
      <vt:lpstr>Презентация PowerPoint</vt:lpstr>
      <vt:lpstr>Chromosome Types</vt:lpstr>
      <vt:lpstr>The nucleus functions are </vt:lpstr>
      <vt:lpstr>Cell division</vt:lpstr>
      <vt:lpstr>Mitosis</vt:lpstr>
      <vt:lpstr>Mitosis</vt:lpstr>
      <vt:lpstr>Mitosis</vt:lpstr>
      <vt:lpstr>Презентация PowerPoint</vt:lpstr>
      <vt:lpstr>Now you need to solve this test. There are three questions on the screen. You need to choose the letter of the correct answer in each of them and write the letters of the correct answers to me by a message to the phone number 89069146212 within 30 minutes after the end of the lesson, write your name in English by Watsapp. Take a screenshot.</vt:lpstr>
      <vt:lpstr>Your homework is (take a screenshot):</vt:lpstr>
      <vt:lpstr>Thank you for your attantion!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The nucleus, structural components of the nucleus. Reproduction of cells</dc:title>
  <dc:creator>Екатерина</dc:creator>
  <cp:lastModifiedBy>Екатерина</cp:lastModifiedBy>
  <cp:revision>35</cp:revision>
  <dcterms:created xsi:type="dcterms:W3CDTF">2020-09-17T14:25:15Z</dcterms:created>
  <dcterms:modified xsi:type="dcterms:W3CDTF">2020-11-21T11:35:53Z</dcterms:modified>
</cp:coreProperties>
</file>