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05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0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68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6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868680"/>
            <a:ext cx="12136120" cy="5970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1292" y="343001"/>
            <a:ext cx="10969413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39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03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3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903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23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64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21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67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5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1C6C9-CB50-45FB-8EA0-D2C85E0D616D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995BF-4854-47AD-A646-D3522B14B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7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stronet.ru/db/msg/118052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net.ru/db/msg/1180523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089" y="3657599"/>
            <a:ext cx="7962177" cy="88704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Галактика Млечный Путь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5532" y="5779792"/>
            <a:ext cx="3394364" cy="969818"/>
          </a:xfrm>
        </p:spPr>
        <p:txBody>
          <a:bodyPr>
            <a:normAutofit/>
          </a:bodyPr>
          <a:lstStyle/>
          <a:p>
            <a:pPr>
              <a:defRPr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Бельтюкова Е.Е.</a:t>
            </a:r>
          </a:p>
          <a:p>
            <a:pPr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3881406" y="2408953"/>
            <a:ext cx="4714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№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2351089" y="79375"/>
            <a:ext cx="79216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ФЕДЕРАЛЬНОЕ ГОСУДАРСТВЕННОЕ БЮДЖЕТНОЕ  ОБРАЗОВАТЕЛЬНОЕ УЧРЕЖДЕНИЕ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ВЫСШЕГО ОБРАЗОВАНИЯ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«КРАСНОЯРСКИЙ ГОСУДАРСТВЕННЫЙ МЕДИЦИНСКИЙ УНИВЕРСИТЕТ </a:t>
            </a:r>
            <a:b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ПРОФЕССОРА В.Ф. ВОЙНО-ЯСЕНЕЦКОГО» 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 ЗДРАВООХРАНЕНИЯ РОССИЙСКОЙ ФЕДЕРАЦИИ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9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1" y="1145540"/>
            <a:ext cx="7700009" cy="448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Спиральные галактики </a:t>
            </a:r>
            <a:r>
              <a:rPr sz="3200" b="1" dirty="0">
                <a:solidFill>
                  <a:srgbClr val="00CCFF"/>
                </a:solidFill>
                <a:latin typeface="Arial"/>
                <a:cs typeface="Arial"/>
              </a:rPr>
              <a:t>с</a:t>
            </a:r>
            <a:r>
              <a:rPr sz="3200" b="1" spc="-1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перемычкой</a:t>
            </a:r>
            <a:endParaRPr sz="3200">
              <a:latin typeface="Arial"/>
              <a:cs typeface="Arial"/>
            </a:endParaRPr>
          </a:p>
          <a:p>
            <a:pPr marL="22860" marR="2796540">
              <a:spcBef>
                <a:spcPts val="158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Примерно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у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половины спиральных галактик 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через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ядро проходит яркая перемычка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(бар),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идущая далеко за пределы ядра (пересечённые  спиральные</a:t>
            </a:r>
            <a:r>
              <a:rPr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Г.).</a:t>
            </a:r>
            <a:endParaRPr>
              <a:latin typeface="Times New Roman"/>
              <a:cs typeface="Times New Roman"/>
            </a:endParaRPr>
          </a:p>
          <a:p>
            <a:pPr marL="22860" marR="2372995">
              <a:spcBef>
                <a:spcPts val="80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От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концов перемычки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начинают закручиваться  спиральные рукава. Такая система при взгляде 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"сверху"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напоминает известный  демонстрационный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физ.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прибор "сегнерово  колесо".</a:t>
            </a:r>
            <a:endParaRPr>
              <a:latin typeface="Times New Roman"/>
              <a:cs typeface="Times New Roman"/>
            </a:endParaRPr>
          </a:p>
          <a:p>
            <a:pPr marL="22860" marR="2601595">
              <a:spcBef>
                <a:spcPts val="80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Пересечённые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(SB) спиральные галактики  подразделяются на подтипы SBa, SBb, SBc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т.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д.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относительным размерам ядра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диска  (размеры ядра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убывают от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SBa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SBc).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15251" y="2052321"/>
            <a:ext cx="2880359" cy="23050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26679" y="4281170"/>
            <a:ext cx="2903220" cy="18326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374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8219440" cy="552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Неправильные</a:t>
            </a:r>
            <a:r>
              <a:rPr sz="3200" b="1" spc="-1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галактики</a:t>
            </a:r>
            <a:endParaRPr sz="3200">
              <a:latin typeface="Arial"/>
              <a:cs typeface="Arial"/>
            </a:endParaRPr>
          </a:p>
          <a:p>
            <a:pPr marL="22860" marR="791210"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Неправильная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имеет асимметричную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форму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клочковатую 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структуру,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 характерную для типичных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эллиптических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или спиральных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галактик.</a:t>
            </a:r>
            <a:endParaRPr sz="1700">
              <a:latin typeface="Times New Roman"/>
              <a:cs typeface="Times New Roman"/>
            </a:endParaRPr>
          </a:p>
          <a:p>
            <a:pPr marL="22860" marR="508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различных системах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морфологической классификации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 неправильные  обозначают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как I, Ir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или Irr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(от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англ.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irregular,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неправильный).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Примером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неправильных галактик служат Магеллановы Облака.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сравнению с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нашей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Галактикой, неправильные галактики имеют,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как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правило, небольшие размеры и  массы, 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содержат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много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межзвездного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газа и молодых звезд. Ядро галактики и  балдж 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слабо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выражены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или</a:t>
            </a:r>
            <a:r>
              <a:rPr sz="17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отсутствуют.</a:t>
            </a:r>
            <a:endParaRPr sz="1700">
              <a:latin typeface="Times New Roman"/>
              <a:cs typeface="Times New Roman"/>
            </a:endParaRPr>
          </a:p>
          <a:p>
            <a:pPr marL="22860" marR="78740">
              <a:spcBef>
                <a:spcPts val="81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Неправильная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(иначе иррегулярная галактика) - галактика,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не  имеющая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четко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выраженной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структуры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(в отличие от спиральных или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эллиптических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галактик). Отличаются в среднем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повышенным содержанием газа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пыли и высоким темпом</a:t>
            </a:r>
            <a:r>
              <a:rPr sz="17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звездообразования.</a:t>
            </a:r>
            <a:endParaRPr sz="1700">
              <a:latin typeface="Times New Roman"/>
              <a:cs typeface="Times New Roman"/>
            </a:endParaRPr>
          </a:p>
          <a:p>
            <a:pPr marL="2286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Общая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доля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Н.Г.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во Вселенной cоставляет несколько процентов</a:t>
            </a:r>
            <a:r>
              <a:rPr sz="1700" b="1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(&lt;5%).</a:t>
            </a:r>
            <a:endParaRPr sz="1700">
              <a:latin typeface="Times New Roman"/>
              <a:cs typeface="Times New Roman"/>
            </a:endParaRPr>
          </a:p>
          <a:p>
            <a:pPr marL="22860" marR="217804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Ближайшие Н.Г.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- спутники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нашей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 Большое и Малое Магеллановы  Облака, видимые невооруженным глазом в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южном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полушарии.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Расположены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  расстоянии около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60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кпк.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9066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87550" y="1145540"/>
            <a:ext cx="414210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srgbClr val="00CCFF"/>
                </a:solidFill>
                <a:latin typeface="Arial"/>
                <a:cs typeface="Arial"/>
              </a:rPr>
              <a:t>Активные</a:t>
            </a:r>
            <a:r>
              <a:rPr sz="3200" b="1" spc="-7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00" y="49530"/>
            <a:ext cx="3810000" cy="2829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871854" y="2955752"/>
            <a:ext cx="10515600" cy="30957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" marR="395605">
              <a:lnSpc>
                <a:spcPct val="100000"/>
              </a:lnSpc>
              <a:spcBef>
                <a:spcPts val="100"/>
              </a:spcBef>
              <a:buSzPct val="94117"/>
              <a:buFont typeface="Times New Roman"/>
              <a:buChar char="•"/>
              <a:tabLst>
                <a:tab pos="124460" algn="l"/>
              </a:tabLst>
            </a:pPr>
            <a:r>
              <a:rPr sz="1700" dirty="0"/>
              <a:t>Активные галактики </a:t>
            </a:r>
            <a:r>
              <a:rPr sz="1700" spc="-5" dirty="0"/>
              <a:t>(взрывающиеся </a:t>
            </a:r>
            <a:r>
              <a:rPr sz="1700" dirty="0"/>
              <a:t>галактики, галактики </a:t>
            </a:r>
            <a:r>
              <a:rPr sz="1700" spc="-5" dirty="0"/>
              <a:t>Сейферта,  </a:t>
            </a:r>
            <a:r>
              <a:rPr sz="1700" dirty="0"/>
              <a:t>Маркаряна, радиогалактики, лацертиды и т.д.) выделяются интенсивным  свечением в радио- или ультрафиолетовом диапазоне, испусканием g –квантов  высоких </a:t>
            </a:r>
            <a:r>
              <a:rPr sz="1700" spc="-5" dirty="0"/>
              <a:t>энергий, </a:t>
            </a:r>
            <a:r>
              <a:rPr sz="1700" dirty="0"/>
              <a:t>необычайно яркими ядрами с двойными и </a:t>
            </a:r>
            <a:r>
              <a:rPr sz="1700" spc="-10" dirty="0"/>
              <a:t>даже </a:t>
            </a:r>
            <a:r>
              <a:rPr sz="1700" dirty="0"/>
              <a:t>кратными  источниками излучения, в которых </a:t>
            </a:r>
            <a:r>
              <a:rPr sz="1700" spc="-5" dirty="0"/>
              <a:t>происходят </a:t>
            </a:r>
            <a:r>
              <a:rPr sz="1700" spc="5" dirty="0"/>
              <a:t>бурные </a:t>
            </a:r>
            <a:r>
              <a:rPr sz="1700" dirty="0"/>
              <a:t>процессы,  сопровождаемые выбрасыванием </a:t>
            </a:r>
            <a:r>
              <a:rPr sz="1700" spc="-5" dirty="0"/>
              <a:t>мощных </a:t>
            </a:r>
            <a:r>
              <a:rPr sz="1700" dirty="0"/>
              <a:t>потоков </a:t>
            </a:r>
            <a:r>
              <a:rPr sz="1700" spc="-5" dirty="0"/>
              <a:t>газа (джетов) </a:t>
            </a:r>
            <a:r>
              <a:rPr sz="1700" dirty="0"/>
              <a:t>со скоростью  </a:t>
            </a:r>
            <a:r>
              <a:rPr sz="1700" spc="-5" dirty="0"/>
              <a:t>свыше </a:t>
            </a:r>
            <a:r>
              <a:rPr sz="1700" dirty="0"/>
              <a:t>1000 </a:t>
            </a:r>
            <a:r>
              <a:rPr sz="1700" spc="-5" dirty="0"/>
              <a:t>км/с </a:t>
            </a:r>
            <a:r>
              <a:rPr sz="1700" dirty="0"/>
              <a:t>(до 1% </a:t>
            </a:r>
            <a:r>
              <a:rPr sz="1700" spc="5" dirty="0"/>
              <a:t>от </a:t>
            </a:r>
            <a:r>
              <a:rPr sz="1700" spc="-5" dirty="0"/>
              <a:t>общего </a:t>
            </a:r>
            <a:r>
              <a:rPr sz="1700" dirty="0"/>
              <a:t>числа</a:t>
            </a:r>
            <a:r>
              <a:rPr sz="1700" spc="30" dirty="0"/>
              <a:t> </a:t>
            </a:r>
            <a:r>
              <a:rPr sz="1700" dirty="0"/>
              <a:t>галактик</a:t>
            </a:r>
            <a:r>
              <a:rPr sz="1700" dirty="0"/>
              <a:t>).</a:t>
            </a:r>
          </a:p>
          <a:p>
            <a:pPr marL="47625" marR="5080">
              <a:lnSpc>
                <a:spcPct val="100000"/>
              </a:lnSpc>
              <a:spcBef>
                <a:spcPts val="810"/>
              </a:spcBef>
              <a:buSzPct val="94117"/>
              <a:buFont typeface="Times New Roman"/>
              <a:buChar char="•"/>
              <a:tabLst>
                <a:tab pos="124460" algn="l"/>
              </a:tabLst>
            </a:pPr>
            <a:r>
              <a:rPr sz="1700" spc="-10" dirty="0"/>
              <a:t>Джеты </a:t>
            </a:r>
            <a:r>
              <a:rPr sz="1700" spc="-5" dirty="0"/>
              <a:t>начинают </a:t>
            </a:r>
            <a:r>
              <a:rPr sz="1700" dirty="0"/>
              <a:t>формироваться в непосредственной близости </a:t>
            </a:r>
            <a:r>
              <a:rPr sz="1700" spc="-5" dirty="0"/>
              <a:t>(менее </a:t>
            </a:r>
            <a:r>
              <a:rPr sz="1700" dirty="0"/>
              <a:t>0,1 пк) от  сверхмассивных черных дыр массой 10</a:t>
            </a:r>
            <a:r>
              <a:rPr sz="1500" baseline="30555" dirty="0"/>
              <a:t>8</a:t>
            </a:r>
            <a:r>
              <a:rPr sz="1700" dirty="0"/>
              <a:t>–10</a:t>
            </a:r>
            <a:r>
              <a:rPr sz="1500" baseline="30555" dirty="0"/>
              <a:t>9</a:t>
            </a:r>
            <a:r>
              <a:rPr sz="1000" dirty="0"/>
              <a:t> </a:t>
            </a:r>
            <a:r>
              <a:rPr sz="1700" dirty="0"/>
              <a:t>кг в центрах ядер активных галактик;  </a:t>
            </a:r>
            <a:r>
              <a:rPr sz="1700" spc="-5" dirty="0"/>
              <a:t>на </a:t>
            </a:r>
            <a:r>
              <a:rPr sz="1700" dirty="0"/>
              <a:t>расстоянии около 1 </a:t>
            </a:r>
            <a:r>
              <a:rPr sz="1700" spc="-5" dirty="0"/>
              <a:t>пк не отождествленная </a:t>
            </a:r>
            <a:r>
              <a:rPr sz="1700" dirty="0"/>
              <a:t>сила </a:t>
            </a:r>
            <a:r>
              <a:rPr sz="1700" spc="-5" dirty="0"/>
              <a:t>(вероятно, </a:t>
            </a:r>
            <a:r>
              <a:rPr sz="1700" dirty="0"/>
              <a:t>закрученное  </a:t>
            </a:r>
            <a:r>
              <a:rPr sz="1700" spc="-5" dirty="0"/>
              <a:t>сверхмощное </a:t>
            </a:r>
            <a:r>
              <a:rPr sz="1700" dirty="0"/>
              <a:t>магнитное поле) </a:t>
            </a:r>
            <a:r>
              <a:rPr sz="1700" spc="-5" dirty="0"/>
              <a:t>сжимает </a:t>
            </a:r>
            <a:r>
              <a:rPr sz="1700" dirty="0"/>
              <a:t>поток частиц в десятки </a:t>
            </a:r>
            <a:r>
              <a:rPr sz="1700" spc="-5" dirty="0"/>
              <a:t>раз, превращая его  </a:t>
            </a:r>
            <a:r>
              <a:rPr sz="1700" dirty="0"/>
              <a:t>в </a:t>
            </a:r>
            <a:r>
              <a:rPr sz="1700" spc="15" dirty="0"/>
              <a:t>узкую </a:t>
            </a:r>
            <a:r>
              <a:rPr sz="1700" spc="5" dirty="0"/>
              <a:t>струю </a:t>
            </a:r>
            <a:r>
              <a:rPr sz="1700" dirty="0"/>
              <a:t>длиной в </a:t>
            </a:r>
            <a:r>
              <a:rPr sz="1700" spc="-5" dirty="0"/>
              <a:t>10</a:t>
            </a:r>
            <a:r>
              <a:rPr sz="1500" spc="-7" baseline="30555" dirty="0"/>
              <a:t>3</a:t>
            </a:r>
            <a:r>
              <a:rPr sz="1700" spc="-5" dirty="0"/>
              <a:t>–10</a:t>
            </a:r>
            <a:r>
              <a:rPr sz="1500" spc="-7" baseline="30555" dirty="0"/>
              <a:t>4</a:t>
            </a:r>
            <a:r>
              <a:rPr sz="1000" spc="210" dirty="0"/>
              <a:t> </a:t>
            </a:r>
            <a:r>
              <a:rPr sz="1700" dirty="0"/>
              <a:t>пк</a:t>
            </a:r>
            <a:r>
              <a:rPr sz="1700" dirty="0"/>
              <a:t>.</a:t>
            </a:r>
          </a:p>
          <a:p>
            <a:pPr marL="47625" marR="439420">
              <a:lnSpc>
                <a:spcPct val="100000"/>
              </a:lnSpc>
              <a:spcBef>
                <a:spcPts val="800"/>
              </a:spcBef>
              <a:buSzPct val="94117"/>
              <a:buFont typeface="Times New Roman"/>
              <a:buChar char="•"/>
              <a:tabLst>
                <a:tab pos="124460" algn="l"/>
              </a:tabLst>
            </a:pPr>
            <a:r>
              <a:rPr sz="1700" dirty="0"/>
              <a:t>Активность ряда галактик </a:t>
            </a:r>
            <a:r>
              <a:rPr sz="1700" spc="-5" dirty="0"/>
              <a:t>может </a:t>
            </a:r>
            <a:r>
              <a:rPr sz="1700" dirty="0"/>
              <a:t>объясняться процессами, </a:t>
            </a:r>
            <a:r>
              <a:rPr sz="1700" spc="-5" dirty="0"/>
              <a:t>происходящими </a:t>
            </a:r>
            <a:r>
              <a:rPr sz="1700" dirty="0"/>
              <a:t>в  </a:t>
            </a:r>
            <a:r>
              <a:rPr sz="1700" spc="5" dirty="0"/>
              <a:t>результате </a:t>
            </a:r>
            <a:r>
              <a:rPr sz="1700" spc="-5" dirty="0"/>
              <a:t>их тесного </a:t>
            </a:r>
            <a:r>
              <a:rPr sz="1700" dirty="0"/>
              <a:t>взаимодействия</a:t>
            </a:r>
            <a:r>
              <a:rPr sz="1700" spc="25" dirty="0"/>
              <a:t> </a:t>
            </a:r>
            <a:r>
              <a:rPr sz="1700" spc="-5" dirty="0"/>
              <a:t>(слияния</a:t>
            </a:r>
            <a:r>
              <a:rPr sz="1700" spc="-5" dirty="0"/>
              <a:t>).</a:t>
            </a: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672157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1"/>
            <a:ext cx="9144000" cy="6772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5" name="object 5"/>
          <p:cNvSpPr/>
          <p:nvPr/>
        </p:nvSpPr>
        <p:spPr>
          <a:xfrm>
            <a:off x="7793990" y="3599179"/>
            <a:ext cx="2874010" cy="2880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93990" y="538480"/>
            <a:ext cx="2874010" cy="28460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87550" y="1145540"/>
            <a:ext cx="5749290" cy="5581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Квазары </a:t>
            </a:r>
            <a:r>
              <a:rPr sz="3200" b="1" dirty="0">
                <a:solidFill>
                  <a:srgbClr val="00CCFF"/>
                </a:solidFill>
                <a:latin typeface="Arial"/>
                <a:cs typeface="Arial"/>
              </a:rPr>
              <a:t>и</a:t>
            </a:r>
            <a:r>
              <a:rPr sz="3200" b="1" spc="-1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квазаги</a:t>
            </a:r>
            <a:endParaRPr sz="3200">
              <a:latin typeface="Arial"/>
              <a:cs typeface="Arial"/>
            </a:endParaRPr>
          </a:p>
          <a:p>
            <a:pPr marL="22860" marR="5080"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англ.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quasar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- QUASi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stellAR radio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source, т.е.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похожий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звезду радиоисточник.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класс внегалактических  объектов,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отличающихся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очень высокой светимостью и  настолько малым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угловым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размером, что 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течение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нескольких лет после открытия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удавалось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отличить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от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точечных источников –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"звезд".</a:t>
            </a:r>
            <a:endParaRPr sz="1700">
              <a:latin typeface="Times New Roman"/>
              <a:cs typeface="Times New Roman"/>
            </a:endParaRPr>
          </a:p>
          <a:p>
            <a:pPr marL="22860" marR="20447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Впервые квазары обнаружили в 1960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г.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как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радиоисточники,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совпадающие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оптическом диапазоне  со слабыми звездообразными объектами. В 1963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г.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М.Шмидт (США) доказал, что линии 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спектрах  сильно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смещены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красную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сторону (т.е., квазары  оказались самыми далекими объектами в наблюдаемой  Вселенной)</a:t>
            </a:r>
            <a:endParaRPr sz="1700">
              <a:latin typeface="Times New Roman"/>
              <a:cs typeface="Times New Roman"/>
            </a:endParaRPr>
          </a:p>
          <a:p>
            <a:pPr marL="22860" marR="147955">
              <a:spcBef>
                <a:spcPts val="810"/>
              </a:spcBef>
              <a:buClr>
                <a:srgbClr val="FFFFFF"/>
              </a:buClr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Квазаги и квазары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 -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мощные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квазизвездные источники  оптического и радиоизлучения небольших размеров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(&lt;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1  св. мес.): в опт.диапазоне они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излучают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sz="1500" b="1" spc="-7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39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Дж/с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- в  сотни раз больше обыкновенных галактик, а  радиоизлучение квазаров в 100-1000 раз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мощнее</a:t>
            </a:r>
            <a:r>
              <a:rPr sz="17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оптич.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005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37757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Квазары </a:t>
            </a:r>
            <a:r>
              <a:rPr sz="3200" b="1" dirty="0">
                <a:solidFill>
                  <a:srgbClr val="00CCFF"/>
                </a:solidFill>
                <a:latin typeface="Arial"/>
                <a:cs typeface="Arial"/>
              </a:rPr>
              <a:t>и</a:t>
            </a:r>
            <a:r>
              <a:rPr sz="3200" b="1" spc="-7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квазаги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7710" y="2194559"/>
            <a:ext cx="8328025" cy="457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9240">
              <a:spcBef>
                <a:spcPts val="1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сегодняшний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день обнаружено уже более 5000 квазаров.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Ближайший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из них и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наиболее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яркий (3С 273) имеет блеск около 13m и красное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смещение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z=0.158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(что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расстоянию около 2 млрд световых</a:t>
            </a:r>
            <a:r>
              <a:rPr sz="1700"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лет).</a:t>
            </a:r>
            <a:endParaRPr sz="1700">
              <a:latin typeface="Times New Roman"/>
              <a:cs typeface="Times New Roman"/>
            </a:endParaRPr>
          </a:p>
          <a:p>
            <a:pPr marL="12700" marR="78359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Самые далекие квазары, благодаря своей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гигантской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светимости видны на  расстоянии более 10 млрд св.</a:t>
            </a:r>
            <a:r>
              <a:rPr sz="1700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лет.</a:t>
            </a:r>
            <a:endParaRPr sz="1700">
              <a:latin typeface="Times New Roman"/>
              <a:cs typeface="Times New Roman"/>
            </a:endParaRPr>
          </a:p>
          <a:p>
            <a:pPr marL="12700" marR="184785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Изучая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ближайшие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квазары,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удалось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определить, что они располагаются в ядрах 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крупных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галактик; вероятно,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характерно и для остальных</a:t>
            </a:r>
            <a:r>
              <a:rPr sz="17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квазаров.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Нерегулярная переменность блеска квазаров указывает, что область генерации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их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излучения имеет малый размер, сравнимый с размером Солнечной системы. 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этом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заключается главная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загадка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квазаров: какой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физический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процесс обеспечивает  выделение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гигантской энергии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столь малой</a:t>
            </a:r>
            <a:r>
              <a:rPr sz="17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области?</a:t>
            </a:r>
            <a:endParaRPr sz="1700">
              <a:latin typeface="Times New Roman"/>
              <a:cs typeface="Times New Roman"/>
            </a:endParaRPr>
          </a:p>
          <a:p>
            <a:pPr marL="12700" marR="6350">
              <a:spcBef>
                <a:spcPts val="81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Вероятно,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сверхмассивные черные дыры с массой в миллиарды масс Солнца.  Около 10%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падающего на них по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спирали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вещества превращается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энергию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(процесс, в 10 раз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эффективнее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водородной бомбы).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Эта энергия разгоняет частицы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до скорости, близкой к скорости света в виде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лучей,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наблюдаемых 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рентгеновском,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видимом и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радиодиапазонах.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61300" y="0"/>
            <a:ext cx="2806700" cy="2160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21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0252" y="1037590"/>
            <a:ext cx="8420100" cy="311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Взаимодействующие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галактики</a:t>
            </a:r>
            <a:endParaRPr sz="3200" dirty="0">
              <a:latin typeface="Arial"/>
              <a:cs typeface="Arial"/>
            </a:endParaRPr>
          </a:p>
          <a:p>
            <a:pPr marL="22860" marR="153035">
              <a:spcBef>
                <a:spcPts val="1580"/>
              </a:spcBef>
              <a:buClr>
                <a:srgbClr val="FFFFFF"/>
              </a:buClr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spc="-5" dirty="0">
                <a:latin typeface="Times New Roman"/>
                <a:cs typeface="Times New Roman"/>
              </a:rPr>
              <a:t>Взаимодействующие галактики </a:t>
            </a:r>
            <a:r>
              <a:rPr b="1" dirty="0">
                <a:latin typeface="Times New Roman"/>
                <a:cs typeface="Times New Roman"/>
              </a:rPr>
              <a:t>- </a:t>
            </a:r>
            <a:r>
              <a:rPr b="1" spc="-5" dirty="0">
                <a:latin typeface="Times New Roman"/>
                <a:cs typeface="Times New Roman"/>
              </a:rPr>
              <a:t>две или несколько пространственно близких  </a:t>
            </a:r>
            <a:r>
              <a:rPr b="1" spc="-10" dirty="0">
                <a:latin typeface="Times New Roman"/>
                <a:cs typeface="Times New Roman"/>
              </a:rPr>
              <a:t>галактик, форма </a:t>
            </a:r>
            <a:r>
              <a:rPr b="1" spc="-5" dirty="0">
                <a:latin typeface="Times New Roman"/>
                <a:cs typeface="Times New Roman"/>
              </a:rPr>
              <a:t>которых </a:t>
            </a:r>
            <a:r>
              <a:rPr b="1" dirty="0">
                <a:latin typeface="Times New Roman"/>
                <a:cs typeface="Times New Roman"/>
              </a:rPr>
              <a:t>имеет </a:t>
            </a:r>
            <a:r>
              <a:rPr b="1" spc="-5" dirty="0">
                <a:latin typeface="Times New Roman"/>
                <a:cs typeface="Times New Roman"/>
              </a:rPr>
              <a:t>явные </a:t>
            </a:r>
            <a:r>
              <a:rPr b="1" spc="-10" dirty="0">
                <a:latin typeface="Times New Roman"/>
                <a:cs typeface="Times New Roman"/>
              </a:rPr>
              <a:t>признаки искажения: </a:t>
            </a:r>
            <a:r>
              <a:rPr b="1" spc="-5" dirty="0">
                <a:latin typeface="Times New Roman"/>
                <a:cs typeface="Times New Roman"/>
              </a:rPr>
              <a:t>резко  асимметричная структура, </a:t>
            </a:r>
            <a:r>
              <a:rPr b="1" spc="-10" dirty="0">
                <a:latin typeface="Times New Roman"/>
                <a:cs typeface="Times New Roman"/>
              </a:rPr>
              <a:t>общий </a:t>
            </a:r>
            <a:r>
              <a:rPr b="1" spc="-5" dirty="0">
                <a:latin typeface="Times New Roman"/>
                <a:cs typeface="Times New Roman"/>
              </a:rPr>
              <a:t>звездный "туман", газовые или звездные  "хвосты" </a:t>
            </a:r>
            <a:r>
              <a:rPr b="1" dirty="0">
                <a:latin typeface="Times New Roman"/>
                <a:cs typeface="Times New Roman"/>
              </a:rPr>
              <a:t>и </a:t>
            </a:r>
            <a:r>
              <a:rPr b="1" spc="-5" dirty="0">
                <a:latin typeface="Times New Roman"/>
                <a:cs typeface="Times New Roman"/>
              </a:rPr>
              <a:t>перемычки</a:t>
            </a:r>
            <a:r>
              <a:rPr b="1" spc="-5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 marL="22860" marR="1030605">
              <a:spcBef>
                <a:spcPts val="80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spc="-5" dirty="0">
                <a:latin typeface="Times New Roman"/>
                <a:cs typeface="Times New Roman"/>
              </a:rPr>
              <a:t>Основная причина </a:t>
            </a:r>
            <a:r>
              <a:rPr b="1" spc="-10" dirty="0">
                <a:latin typeface="Times New Roman"/>
                <a:cs typeface="Times New Roman"/>
              </a:rPr>
              <a:t>искажений </a:t>
            </a:r>
            <a:r>
              <a:rPr b="1" spc="-5" dirty="0">
                <a:latin typeface="Times New Roman"/>
                <a:cs typeface="Times New Roman"/>
              </a:rPr>
              <a:t>связана </a:t>
            </a:r>
            <a:r>
              <a:rPr b="1" dirty="0">
                <a:latin typeface="Times New Roman"/>
                <a:cs typeface="Times New Roman"/>
              </a:rPr>
              <a:t>с </a:t>
            </a:r>
            <a:r>
              <a:rPr b="1" spc="-5" dirty="0">
                <a:latin typeface="Times New Roman"/>
                <a:cs typeface="Times New Roman"/>
              </a:rPr>
              <a:t>действием гравитационных  (приливных) </a:t>
            </a:r>
            <a:r>
              <a:rPr b="1" dirty="0">
                <a:latin typeface="Times New Roman"/>
                <a:cs typeface="Times New Roman"/>
              </a:rPr>
              <a:t>сил </a:t>
            </a:r>
            <a:r>
              <a:rPr b="1" spc="-5" dirty="0">
                <a:latin typeface="Times New Roman"/>
                <a:cs typeface="Times New Roman"/>
              </a:rPr>
              <a:t>между галактиками, </a:t>
            </a:r>
            <a:r>
              <a:rPr b="1" spc="-10" dirty="0">
                <a:latin typeface="Times New Roman"/>
                <a:cs typeface="Times New Roman"/>
              </a:rPr>
              <a:t>приблизившимися </a:t>
            </a:r>
            <a:r>
              <a:rPr b="1" dirty="0">
                <a:latin typeface="Times New Roman"/>
                <a:cs typeface="Times New Roman"/>
              </a:rPr>
              <a:t>друг к</a:t>
            </a:r>
            <a:r>
              <a:rPr b="1" spc="3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другу</a:t>
            </a:r>
            <a:r>
              <a:rPr b="1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 marL="22860" marR="5080">
              <a:spcBef>
                <a:spcPts val="800"/>
              </a:spcBef>
              <a:buSzPct val="94444"/>
              <a:buFont typeface="Times New Roman"/>
              <a:buChar char="•"/>
              <a:tabLst>
                <a:tab pos="160020" algn="l"/>
              </a:tabLst>
            </a:pPr>
            <a:r>
              <a:rPr b="1" spc="-5" dirty="0">
                <a:latin typeface="Times New Roman"/>
                <a:cs typeface="Times New Roman"/>
              </a:rPr>
              <a:t>Взаимодействие галактик </a:t>
            </a:r>
            <a:r>
              <a:rPr b="1" dirty="0">
                <a:latin typeface="Times New Roman"/>
                <a:cs typeface="Times New Roman"/>
              </a:rPr>
              <a:t>часто </a:t>
            </a:r>
            <a:r>
              <a:rPr b="1" spc="-5" dirty="0">
                <a:latin typeface="Times New Roman"/>
                <a:cs typeface="Times New Roman"/>
              </a:rPr>
              <a:t>приводит </a:t>
            </a:r>
            <a:r>
              <a:rPr b="1" dirty="0">
                <a:latin typeface="Times New Roman"/>
                <a:cs typeface="Times New Roman"/>
              </a:rPr>
              <a:t>к </a:t>
            </a:r>
            <a:r>
              <a:rPr b="1" spc="-5" dirty="0">
                <a:latin typeface="Times New Roman"/>
                <a:cs typeface="Times New Roman"/>
              </a:rPr>
              <a:t>усилению звездообразования </a:t>
            </a:r>
            <a:r>
              <a:rPr b="1" dirty="0">
                <a:latin typeface="Times New Roman"/>
                <a:cs typeface="Times New Roman"/>
              </a:rPr>
              <a:t>в </a:t>
            </a:r>
            <a:r>
              <a:rPr b="1" spc="-5" dirty="0">
                <a:latin typeface="Times New Roman"/>
                <a:cs typeface="Times New Roman"/>
              </a:rPr>
              <a:t>них  </a:t>
            </a:r>
            <a:r>
              <a:rPr b="1" dirty="0">
                <a:latin typeface="Times New Roman"/>
                <a:cs typeface="Times New Roman"/>
              </a:rPr>
              <a:t>и к </a:t>
            </a:r>
            <a:r>
              <a:rPr b="1" spc="-5" dirty="0">
                <a:latin typeface="Times New Roman"/>
                <a:cs typeface="Times New Roman"/>
              </a:rPr>
              <a:t>появлению активного</a:t>
            </a:r>
            <a:r>
              <a:rPr b="1" spc="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ядра</a:t>
            </a:r>
            <a:r>
              <a:rPr b="1" spc="-5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93079" y="4149090"/>
            <a:ext cx="5021580" cy="2564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057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87550" y="1145540"/>
            <a:ext cx="5044440" cy="5133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Местная группа</a:t>
            </a:r>
            <a:r>
              <a:rPr sz="3200" b="1" spc="-5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галактик</a:t>
            </a:r>
            <a:endParaRPr sz="3200" dirty="0">
              <a:latin typeface="Arial"/>
              <a:cs typeface="Arial"/>
            </a:endParaRPr>
          </a:p>
          <a:p>
            <a:pPr marL="22860" marR="476884">
              <a:spcBef>
                <a:spcPts val="158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spc="-5" dirty="0">
                <a:latin typeface="Times New Roman"/>
                <a:cs typeface="Times New Roman"/>
              </a:rPr>
              <a:t>Группы галактик </a:t>
            </a:r>
            <a:r>
              <a:rPr b="1" dirty="0">
                <a:latin typeface="Times New Roman"/>
                <a:cs typeface="Times New Roman"/>
              </a:rPr>
              <a:t>включают в </a:t>
            </a:r>
            <a:r>
              <a:rPr b="1" spc="-5" dirty="0">
                <a:latin typeface="Times New Roman"/>
                <a:cs typeface="Times New Roman"/>
              </a:rPr>
              <a:t>себя </a:t>
            </a:r>
            <a:r>
              <a:rPr b="1" dirty="0">
                <a:latin typeface="Times New Roman"/>
                <a:cs typeface="Times New Roman"/>
              </a:rPr>
              <a:t>до 100  </a:t>
            </a:r>
            <a:r>
              <a:rPr b="1" spc="-10" dirty="0">
                <a:latin typeface="Times New Roman"/>
                <a:cs typeface="Times New Roman"/>
              </a:rPr>
              <a:t>галактик </a:t>
            </a:r>
            <a:r>
              <a:rPr b="1" dirty="0">
                <a:latin typeface="Times New Roman"/>
                <a:cs typeface="Times New Roman"/>
              </a:rPr>
              <a:t>с </a:t>
            </a:r>
            <a:r>
              <a:rPr b="1" spc="-5" dirty="0">
                <a:latin typeface="Times New Roman"/>
                <a:cs typeface="Times New Roman"/>
              </a:rPr>
              <a:t>их спутниками, </a:t>
            </a:r>
            <a:r>
              <a:rPr b="1" spc="-10" dirty="0">
                <a:latin typeface="Times New Roman"/>
                <a:cs typeface="Times New Roman"/>
              </a:rPr>
              <a:t>имеющих </a:t>
            </a:r>
            <a:r>
              <a:rPr b="1" spc="-5" dirty="0">
                <a:latin typeface="Times New Roman"/>
                <a:cs typeface="Times New Roman"/>
              </a:rPr>
              <a:t>общее  происхождение, гравитационно-связанных  </a:t>
            </a:r>
            <a:r>
              <a:rPr b="1" spc="-10" dirty="0">
                <a:latin typeface="Times New Roman"/>
                <a:cs typeface="Times New Roman"/>
              </a:rPr>
              <a:t>между </a:t>
            </a:r>
            <a:r>
              <a:rPr b="1" dirty="0">
                <a:latin typeface="Times New Roman"/>
                <a:cs typeface="Times New Roman"/>
              </a:rPr>
              <a:t>собой и </a:t>
            </a:r>
            <a:r>
              <a:rPr b="1" spc="-5" dirty="0">
                <a:latin typeface="Times New Roman"/>
                <a:cs typeface="Times New Roman"/>
              </a:rPr>
              <a:t>перемещающихся </a:t>
            </a:r>
            <a:r>
              <a:rPr b="1" dirty="0">
                <a:latin typeface="Times New Roman"/>
                <a:cs typeface="Times New Roman"/>
              </a:rPr>
              <a:t>в  </a:t>
            </a:r>
            <a:r>
              <a:rPr b="1" spc="-5" dirty="0">
                <a:latin typeface="Times New Roman"/>
                <a:cs typeface="Times New Roman"/>
              </a:rPr>
              <a:t>пространстве как единое</a:t>
            </a:r>
            <a:r>
              <a:rPr b="1" spc="2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целое</a:t>
            </a:r>
            <a:r>
              <a:rPr b="1" spc="-5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 marL="22860" marR="501650">
              <a:spcBef>
                <a:spcPts val="80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dirty="0">
                <a:latin typeface="Times New Roman"/>
                <a:cs typeface="Times New Roman"/>
              </a:rPr>
              <a:t>В Местную </a:t>
            </a:r>
            <a:r>
              <a:rPr b="1" spc="-5" dirty="0">
                <a:latin typeface="Times New Roman"/>
                <a:cs typeface="Times New Roman"/>
              </a:rPr>
              <a:t>группу галактик размерами </a:t>
            </a:r>
            <a:r>
              <a:rPr b="1" dirty="0">
                <a:latin typeface="Times New Roman"/>
                <a:cs typeface="Times New Roman"/>
              </a:rPr>
              <a:t>до  1400 </a:t>
            </a:r>
            <a:r>
              <a:rPr b="1" spc="-10" dirty="0">
                <a:latin typeface="Times New Roman"/>
                <a:cs typeface="Times New Roman"/>
              </a:rPr>
              <a:t>кпк </a:t>
            </a:r>
            <a:r>
              <a:rPr b="1" spc="-5" dirty="0">
                <a:latin typeface="Times New Roman"/>
                <a:cs typeface="Times New Roman"/>
              </a:rPr>
              <a:t>входит </a:t>
            </a:r>
            <a:r>
              <a:rPr b="1" dirty="0">
                <a:latin typeface="Times New Roman"/>
                <a:cs typeface="Times New Roman"/>
              </a:rPr>
              <a:t>38 </a:t>
            </a:r>
            <a:r>
              <a:rPr b="1" spc="-5" dirty="0">
                <a:latin typeface="Times New Roman"/>
                <a:cs typeface="Times New Roman"/>
              </a:rPr>
              <a:t>объектов, </a:t>
            </a:r>
            <a:r>
              <a:rPr b="1" dirty="0">
                <a:latin typeface="Times New Roman"/>
                <a:cs typeface="Times New Roman"/>
              </a:rPr>
              <a:t>в </a:t>
            </a:r>
            <a:r>
              <a:rPr b="1" spc="-5" dirty="0">
                <a:latin typeface="Times New Roman"/>
                <a:cs typeface="Times New Roman"/>
              </a:rPr>
              <a:t>том числе </a:t>
            </a:r>
            <a:r>
              <a:rPr b="1" dirty="0">
                <a:latin typeface="Times New Roman"/>
                <a:cs typeface="Times New Roman"/>
              </a:rPr>
              <a:t>4  </a:t>
            </a:r>
            <a:r>
              <a:rPr b="1" spc="-5" dirty="0">
                <a:latin typeface="Times New Roman"/>
                <a:cs typeface="Times New Roman"/>
              </a:rPr>
              <a:t>спиральных, </a:t>
            </a:r>
            <a:r>
              <a:rPr b="1" dirty="0">
                <a:latin typeface="Times New Roman"/>
                <a:cs typeface="Times New Roman"/>
              </a:rPr>
              <a:t>20 </a:t>
            </a:r>
            <a:r>
              <a:rPr b="1" spc="-5" dirty="0">
                <a:latin typeface="Times New Roman"/>
                <a:cs typeface="Times New Roman"/>
              </a:rPr>
              <a:t>эллиптических </a:t>
            </a:r>
            <a:r>
              <a:rPr b="1" dirty="0">
                <a:latin typeface="Times New Roman"/>
                <a:cs typeface="Times New Roman"/>
              </a:rPr>
              <a:t>и 14  </a:t>
            </a:r>
            <a:r>
              <a:rPr b="1" spc="-5" dirty="0">
                <a:latin typeface="Times New Roman"/>
                <a:cs typeface="Times New Roman"/>
              </a:rPr>
              <a:t>неправильных</a:t>
            </a:r>
            <a:r>
              <a:rPr b="1" spc="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галактик</a:t>
            </a:r>
            <a:r>
              <a:rPr b="1" spc="-5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 marL="22860" marR="838835">
              <a:spcBef>
                <a:spcPts val="80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dirty="0">
                <a:latin typeface="Times New Roman"/>
                <a:cs typeface="Times New Roman"/>
              </a:rPr>
              <a:t>Её </a:t>
            </a:r>
            <a:r>
              <a:rPr b="1" spc="-5" dirty="0">
                <a:latin typeface="Times New Roman"/>
                <a:cs typeface="Times New Roman"/>
              </a:rPr>
              <a:t>центр масс расположен на </a:t>
            </a:r>
            <a:r>
              <a:rPr b="1" spc="-10" dirty="0">
                <a:latin typeface="Times New Roman"/>
                <a:cs typeface="Times New Roman"/>
              </a:rPr>
              <a:t>линии,  </a:t>
            </a:r>
            <a:r>
              <a:rPr b="1" spc="-5" dirty="0">
                <a:latin typeface="Times New Roman"/>
                <a:cs typeface="Times New Roman"/>
              </a:rPr>
              <a:t>соединяющей </a:t>
            </a:r>
            <a:r>
              <a:rPr b="1" spc="-10" dirty="0">
                <a:latin typeface="Times New Roman"/>
                <a:cs typeface="Times New Roman"/>
              </a:rPr>
              <a:t>нашу </a:t>
            </a:r>
            <a:r>
              <a:rPr b="1" spc="-5" dirty="0">
                <a:latin typeface="Times New Roman"/>
                <a:cs typeface="Times New Roman"/>
              </a:rPr>
              <a:t>Галактику </a:t>
            </a:r>
            <a:r>
              <a:rPr b="1" dirty="0">
                <a:latin typeface="Times New Roman"/>
                <a:cs typeface="Times New Roman"/>
              </a:rPr>
              <a:t>с М31 </a:t>
            </a:r>
            <a:r>
              <a:rPr b="1" spc="-5" dirty="0">
                <a:latin typeface="Times New Roman"/>
                <a:cs typeface="Times New Roman"/>
              </a:rPr>
              <a:t>на  расстоянии </a:t>
            </a:r>
            <a:r>
              <a:rPr b="1" dirty="0">
                <a:latin typeface="Times New Roman"/>
                <a:cs typeface="Times New Roman"/>
              </a:rPr>
              <a:t>40 </a:t>
            </a:r>
            <a:r>
              <a:rPr b="1" spc="-10" dirty="0">
                <a:latin typeface="Times New Roman"/>
                <a:cs typeface="Times New Roman"/>
              </a:rPr>
              <a:t>кпк </a:t>
            </a:r>
            <a:r>
              <a:rPr b="1" dirty="0">
                <a:latin typeface="Times New Roman"/>
                <a:cs typeface="Times New Roman"/>
              </a:rPr>
              <a:t>от </a:t>
            </a:r>
            <a:r>
              <a:rPr b="1" spc="-5" dirty="0">
                <a:latin typeface="Times New Roman"/>
                <a:cs typeface="Times New Roman"/>
              </a:rPr>
              <a:t>последней</a:t>
            </a:r>
            <a:r>
              <a:rPr b="1" spc="-5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 marL="22860" marR="31750">
              <a:spcBef>
                <a:spcPts val="80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spc="-5" dirty="0">
                <a:latin typeface="Times New Roman"/>
                <a:cs typeface="Times New Roman"/>
              </a:rPr>
              <a:t>Взаимное сближение галактик Местной  группы может привести </a:t>
            </a:r>
            <a:r>
              <a:rPr b="1" dirty="0">
                <a:latin typeface="Times New Roman"/>
                <a:cs typeface="Times New Roman"/>
              </a:rPr>
              <a:t>к тому, </a:t>
            </a:r>
            <a:r>
              <a:rPr b="1" spc="-5" dirty="0">
                <a:latin typeface="Times New Roman"/>
                <a:cs typeface="Times New Roman"/>
              </a:rPr>
              <a:t>что 10</a:t>
            </a:r>
            <a:r>
              <a:rPr sz="1575" b="1" spc="-7" baseline="31746" dirty="0">
                <a:latin typeface="Times New Roman"/>
                <a:cs typeface="Times New Roman"/>
              </a:rPr>
              <a:t>11</a:t>
            </a:r>
            <a:r>
              <a:rPr b="1" spc="-5" dirty="0">
                <a:latin typeface="Times New Roman"/>
                <a:cs typeface="Times New Roman"/>
              </a:rPr>
              <a:t>-10</a:t>
            </a:r>
            <a:r>
              <a:rPr sz="1575" b="1" spc="-7" baseline="31746" dirty="0">
                <a:latin typeface="Times New Roman"/>
                <a:cs typeface="Times New Roman"/>
              </a:rPr>
              <a:t>12</a:t>
            </a:r>
            <a:r>
              <a:rPr sz="1050" b="1" spc="-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лет  </a:t>
            </a:r>
            <a:r>
              <a:rPr b="1" dirty="0">
                <a:latin typeface="Times New Roman"/>
                <a:cs typeface="Times New Roman"/>
              </a:rPr>
              <a:t>спустя </a:t>
            </a:r>
            <a:r>
              <a:rPr b="1" spc="-5" dirty="0">
                <a:latin typeface="Times New Roman"/>
                <a:cs typeface="Times New Roman"/>
              </a:rPr>
              <a:t>они </a:t>
            </a:r>
            <a:r>
              <a:rPr b="1" dirty="0">
                <a:latin typeface="Times New Roman"/>
                <a:cs typeface="Times New Roman"/>
              </a:rPr>
              <a:t>сольются в одну</a:t>
            </a:r>
            <a:r>
              <a:rPr b="1" spc="-5" dirty="0">
                <a:latin typeface="Times New Roman"/>
                <a:cs typeface="Times New Roman"/>
              </a:rPr>
              <a:t> Сверхгалактику</a:t>
            </a:r>
            <a:r>
              <a:rPr b="1" spc="-5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85609" y="1978660"/>
            <a:ext cx="3882390" cy="2701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791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87550" y="1145540"/>
            <a:ext cx="50444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Местная группа</a:t>
            </a:r>
            <a:r>
              <a:rPr sz="3200" b="1" spc="-5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91789" y="1764029"/>
            <a:ext cx="6191250" cy="472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76169" y="6455409"/>
            <a:ext cx="721487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b="1" dirty="0">
                <a:latin typeface="Times New Roman"/>
                <a:cs typeface="Times New Roman"/>
              </a:rPr>
              <a:t>Пространственное </a:t>
            </a:r>
            <a:r>
              <a:rPr sz="1700" b="1" spc="-5" dirty="0">
                <a:latin typeface="Times New Roman"/>
                <a:cs typeface="Times New Roman"/>
              </a:rPr>
              <a:t>расположение </a:t>
            </a:r>
            <a:r>
              <a:rPr sz="1700" b="1" dirty="0">
                <a:latin typeface="Times New Roman"/>
                <a:cs typeface="Times New Roman"/>
              </a:rPr>
              <a:t>галактик, </a:t>
            </a:r>
            <a:r>
              <a:rPr sz="1700" b="1" spc="-5" dirty="0">
                <a:latin typeface="Times New Roman"/>
                <a:cs typeface="Times New Roman"/>
              </a:rPr>
              <a:t>входящих </a:t>
            </a:r>
            <a:r>
              <a:rPr sz="1700" b="1" dirty="0">
                <a:latin typeface="Times New Roman"/>
                <a:cs typeface="Times New Roman"/>
              </a:rPr>
              <a:t>в </a:t>
            </a:r>
            <a:r>
              <a:rPr sz="1700" b="1" spc="5" dirty="0">
                <a:latin typeface="Times New Roman"/>
                <a:cs typeface="Times New Roman"/>
              </a:rPr>
              <a:t>Местную</a:t>
            </a:r>
            <a:r>
              <a:rPr sz="1700" b="1" spc="4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группу</a:t>
            </a:r>
            <a:endParaRPr sz="17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138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87551" y="1145540"/>
            <a:ext cx="8076565" cy="453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Скопления галактик</a:t>
            </a:r>
            <a:endParaRPr sz="3200" dirty="0">
              <a:latin typeface="Arial"/>
              <a:cs typeface="Arial"/>
            </a:endParaRPr>
          </a:p>
          <a:p>
            <a:pPr marL="22860" marR="313690">
              <a:spcBef>
                <a:spcPts val="158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spc="-5" dirty="0">
                <a:latin typeface="Times New Roman"/>
                <a:cs typeface="Times New Roman"/>
              </a:rPr>
              <a:t>Скопления галактик </a:t>
            </a:r>
            <a:r>
              <a:rPr b="1" dirty="0">
                <a:latin typeface="Times New Roman"/>
                <a:cs typeface="Times New Roman"/>
              </a:rPr>
              <a:t>- </a:t>
            </a:r>
            <a:r>
              <a:rPr b="1" spc="-5" dirty="0">
                <a:latin typeface="Times New Roman"/>
                <a:cs typeface="Times New Roman"/>
              </a:rPr>
              <a:t>системы галактик, связанных общностью  происхождения </a:t>
            </a:r>
            <a:r>
              <a:rPr b="1" dirty="0">
                <a:latin typeface="Times New Roman"/>
                <a:cs typeface="Times New Roman"/>
              </a:rPr>
              <a:t>и </a:t>
            </a:r>
            <a:r>
              <a:rPr b="1" spc="-5" dirty="0">
                <a:latin typeface="Times New Roman"/>
                <a:cs typeface="Times New Roman"/>
              </a:rPr>
              <a:t>силами взаимного тяготения. </a:t>
            </a:r>
            <a:r>
              <a:rPr b="1" dirty="0">
                <a:latin typeface="Times New Roman"/>
                <a:cs typeface="Times New Roman"/>
              </a:rPr>
              <a:t>7000 </a:t>
            </a:r>
            <a:r>
              <a:rPr b="1" spc="-5" dirty="0">
                <a:latin typeface="Times New Roman"/>
                <a:cs typeface="Times New Roman"/>
              </a:rPr>
              <a:t>известных скоплений  размерами </a:t>
            </a:r>
            <a:r>
              <a:rPr b="1" dirty="0">
                <a:latin typeface="Times New Roman"/>
                <a:cs typeface="Times New Roman"/>
              </a:rPr>
              <a:t>от 3 до 20 Мпк </a:t>
            </a:r>
            <a:r>
              <a:rPr b="1" spc="-5" dirty="0">
                <a:latin typeface="Times New Roman"/>
                <a:cs typeface="Times New Roman"/>
              </a:rPr>
              <a:t>включают </a:t>
            </a:r>
            <a:r>
              <a:rPr b="1" dirty="0">
                <a:latin typeface="Times New Roman"/>
                <a:cs typeface="Times New Roman"/>
              </a:rPr>
              <a:t>в себя до 90% всех</a:t>
            </a:r>
            <a:r>
              <a:rPr b="1" spc="1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галактик</a:t>
            </a:r>
            <a:r>
              <a:rPr b="1" spc="-5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 marL="22860" marR="5080">
              <a:spcBef>
                <a:spcPts val="80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spc="-5" dirty="0">
                <a:latin typeface="Times New Roman"/>
                <a:cs typeface="Times New Roman"/>
              </a:rPr>
              <a:t>Местная группа галактик входит </a:t>
            </a:r>
            <a:r>
              <a:rPr b="1" dirty="0">
                <a:latin typeface="Times New Roman"/>
                <a:cs typeface="Times New Roman"/>
              </a:rPr>
              <a:t>в </a:t>
            </a:r>
            <a:r>
              <a:rPr b="1" spc="-5" dirty="0">
                <a:latin typeface="Times New Roman"/>
                <a:cs typeface="Times New Roman"/>
              </a:rPr>
              <a:t>скопление галактик </a:t>
            </a:r>
            <a:r>
              <a:rPr b="1" dirty="0">
                <a:latin typeface="Times New Roman"/>
                <a:cs typeface="Times New Roman"/>
              </a:rPr>
              <a:t>в </a:t>
            </a:r>
            <a:r>
              <a:rPr b="1" spc="-5" dirty="0">
                <a:latin typeface="Times New Roman"/>
                <a:cs typeface="Times New Roman"/>
              </a:rPr>
              <a:t>созвездии Девы  размерами </a:t>
            </a:r>
            <a:r>
              <a:rPr b="1" dirty="0">
                <a:latin typeface="Times New Roman"/>
                <a:cs typeface="Times New Roman"/>
              </a:rPr>
              <a:t>до 5 </a:t>
            </a:r>
            <a:r>
              <a:rPr b="1" spc="-5" dirty="0">
                <a:latin typeface="Times New Roman"/>
                <a:cs typeface="Times New Roman"/>
              </a:rPr>
              <a:t>Мпк, включающем </a:t>
            </a:r>
            <a:r>
              <a:rPr b="1" dirty="0">
                <a:latin typeface="Times New Roman"/>
                <a:cs typeface="Times New Roman"/>
              </a:rPr>
              <a:t>в себя </a:t>
            </a:r>
            <a:r>
              <a:rPr b="1" spc="-10" dirty="0">
                <a:latin typeface="Times New Roman"/>
                <a:cs typeface="Times New Roman"/>
              </a:rPr>
              <a:t>свыше </a:t>
            </a:r>
            <a:r>
              <a:rPr b="1" dirty="0">
                <a:latin typeface="Times New Roman"/>
                <a:cs typeface="Times New Roman"/>
              </a:rPr>
              <a:t>200 </a:t>
            </a:r>
            <a:r>
              <a:rPr b="1" spc="-5" dirty="0">
                <a:latin typeface="Times New Roman"/>
                <a:cs typeface="Times New Roman"/>
              </a:rPr>
              <a:t>галактик </a:t>
            </a:r>
            <a:r>
              <a:rPr b="1" dirty="0">
                <a:latin typeface="Times New Roman"/>
                <a:cs typeface="Times New Roman"/>
              </a:rPr>
              <a:t>высокой и  </a:t>
            </a:r>
            <a:r>
              <a:rPr b="1" spc="-5" dirty="0">
                <a:latin typeface="Times New Roman"/>
                <a:cs typeface="Times New Roman"/>
              </a:rPr>
              <a:t>средней светимости. </a:t>
            </a:r>
            <a:r>
              <a:rPr b="1" dirty="0">
                <a:latin typeface="Times New Roman"/>
                <a:cs typeface="Times New Roman"/>
              </a:rPr>
              <a:t>Под </a:t>
            </a:r>
            <a:r>
              <a:rPr b="1" spc="-5" dirty="0">
                <a:latin typeface="Times New Roman"/>
                <a:cs typeface="Times New Roman"/>
              </a:rPr>
              <a:t>действием </a:t>
            </a:r>
            <a:r>
              <a:rPr b="1" dirty="0">
                <a:latin typeface="Times New Roman"/>
                <a:cs typeface="Times New Roman"/>
              </a:rPr>
              <a:t>сил </a:t>
            </a:r>
            <a:r>
              <a:rPr b="1" spc="-5" dirty="0">
                <a:latin typeface="Times New Roman"/>
                <a:cs typeface="Times New Roman"/>
              </a:rPr>
              <a:t>тяготения она перемещается </a:t>
            </a:r>
            <a:r>
              <a:rPr b="1" spc="5" dirty="0">
                <a:latin typeface="Times New Roman"/>
                <a:cs typeface="Times New Roman"/>
              </a:rPr>
              <a:t>со  </a:t>
            </a:r>
            <a:r>
              <a:rPr b="1" spc="-5" dirty="0">
                <a:latin typeface="Times New Roman"/>
                <a:cs typeface="Times New Roman"/>
              </a:rPr>
              <a:t>скоростью </a:t>
            </a:r>
            <a:r>
              <a:rPr b="1" dirty="0">
                <a:latin typeface="Times New Roman"/>
                <a:cs typeface="Times New Roman"/>
              </a:rPr>
              <a:t>600 </a:t>
            </a:r>
            <a:r>
              <a:rPr b="1" spc="-5" dirty="0">
                <a:latin typeface="Times New Roman"/>
                <a:cs typeface="Times New Roman"/>
              </a:rPr>
              <a:t>км/с </a:t>
            </a:r>
            <a:r>
              <a:rPr b="1" dirty="0">
                <a:latin typeface="Times New Roman"/>
                <a:cs typeface="Times New Roman"/>
              </a:rPr>
              <a:t>в </a:t>
            </a:r>
            <a:r>
              <a:rPr b="1" spc="-5" dirty="0">
                <a:latin typeface="Times New Roman"/>
                <a:cs typeface="Times New Roman"/>
              </a:rPr>
              <a:t>направлении созвездия Гидры, </a:t>
            </a:r>
            <a:r>
              <a:rPr b="1" dirty="0">
                <a:latin typeface="Times New Roman"/>
                <a:cs typeface="Times New Roman"/>
              </a:rPr>
              <a:t>к </a:t>
            </a:r>
            <a:r>
              <a:rPr b="1" spc="-5" dirty="0">
                <a:latin typeface="Times New Roman"/>
                <a:cs typeface="Times New Roman"/>
              </a:rPr>
              <a:t>Великому </a:t>
            </a:r>
            <a:r>
              <a:rPr b="1" spc="-10" dirty="0">
                <a:latin typeface="Times New Roman"/>
                <a:cs typeface="Times New Roman"/>
              </a:rPr>
              <a:t>Аттрактору  </a:t>
            </a:r>
            <a:r>
              <a:rPr b="1" spc="-5" dirty="0">
                <a:latin typeface="Times New Roman"/>
                <a:cs typeface="Times New Roman"/>
              </a:rPr>
              <a:t>("Притягивателю") </a:t>
            </a:r>
            <a:r>
              <a:rPr b="1" dirty="0">
                <a:latin typeface="Times New Roman"/>
                <a:cs typeface="Times New Roman"/>
              </a:rPr>
              <a:t>– </a:t>
            </a:r>
            <a:r>
              <a:rPr b="1" spc="-5" dirty="0">
                <a:latin typeface="Times New Roman"/>
                <a:cs typeface="Times New Roman"/>
              </a:rPr>
              <a:t>гигантскому скоплению галактик АСО 3627 </a:t>
            </a:r>
            <a:r>
              <a:rPr b="1" dirty="0">
                <a:latin typeface="Times New Roman"/>
                <a:cs typeface="Times New Roman"/>
              </a:rPr>
              <a:t>массой  </a:t>
            </a:r>
            <a:r>
              <a:rPr b="1" spc="-5" dirty="0">
                <a:latin typeface="Times New Roman"/>
                <a:cs typeface="Times New Roman"/>
              </a:rPr>
              <a:t>свыше 10</a:t>
            </a:r>
            <a:r>
              <a:rPr sz="1575" b="1" spc="-7" baseline="31746" dirty="0">
                <a:latin typeface="Times New Roman"/>
                <a:cs typeface="Times New Roman"/>
              </a:rPr>
              <a:t>4</a:t>
            </a:r>
            <a:r>
              <a:rPr sz="1050" b="1" spc="-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М , </a:t>
            </a:r>
            <a:r>
              <a:rPr b="1" spc="-5" dirty="0">
                <a:latin typeface="Times New Roman"/>
                <a:cs typeface="Times New Roman"/>
              </a:rPr>
              <a:t>удаленному на расстояние </a:t>
            </a:r>
            <a:r>
              <a:rPr b="1" dirty="0">
                <a:latin typeface="Times New Roman"/>
                <a:cs typeface="Times New Roman"/>
              </a:rPr>
              <a:t>70</a:t>
            </a:r>
            <a:r>
              <a:rPr b="1" spc="-5" dirty="0">
                <a:latin typeface="Times New Roman"/>
                <a:cs typeface="Times New Roman"/>
              </a:rPr>
              <a:t> Мпк</a:t>
            </a:r>
            <a:r>
              <a:rPr b="1" spc="-5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 marL="1322705">
              <a:lnSpc>
                <a:spcPts val="440"/>
              </a:lnSpc>
            </a:pPr>
            <a:r>
              <a:rPr sz="1050" b="1" spc="-10" dirty="0">
                <a:latin typeface="Times New Roman"/>
                <a:cs typeface="Times New Roman"/>
              </a:rPr>
              <a:t>G</a:t>
            </a:r>
            <a:endParaRPr sz="1050" dirty="0">
              <a:latin typeface="Times New Roman"/>
              <a:cs typeface="Times New Roman"/>
            </a:endParaRPr>
          </a:p>
          <a:p>
            <a:pPr marL="22860" marR="443230">
              <a:spcBef>
                <a:spcPts val="80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spc="-5" dirty="0">
                <a:latin typeface="Times New Roman"/>
                <a:cs typeface="Times New Roman"/>
              </a:rPr>
              <a:t>Скопление </a:t>
            </a:r>
            <a:r>
              <a:rPr b="1" dirty="0">
                <a:latin typeface="Times New Roman"/>
                <a:cs typeface="Times New Roman"/>
              </a:rPr>
              <a:t>в Деве </a:t>
            </a:r>
            <a:r>
              <a:rPr b="1" spc="-5" dirty="0">
                <a:latin typeface="Times New Roman"/>
                <a:cs typeface="Times New Roman"/>
              </a:rPr>
              <a:t>представляет </a:t>
            </a:r>
            <a:r>
              <a:rPr b="1" dirty="0">
                <a:latin typeface="Times New Roman"/>
                <a:cs typeface="Times New Roman"/>
              </a:rPr>
              <a:t>собой </a:t>
            </a:r>
            <a:r>
              <a:rPr b="1" spc="-5" dirty="0">
                <a:latin typeface="Times New Roman"/>
                <a:cs typeface="Times New Roman"/>
              </a:rPr>
              <a:t>центральное сгущение нашего  Сверхскопления, размерами </a:t>
            </a:r>
            <a:r>
              <a:rPr b="1" dirty="0">
                <a:latin typeface="Times New Roman"/>
                <a:cs typeface="Times New Roman"/>
              </a:rPr>
              <a:t>до </a:t>
            </a:r>
            <a:r>
              <a:rPr b="1" spc="-10" dirty="0">
                <a:latin typeface="Times New Roman"/>
                <a:cs typeface="Times New Roman"/>
              </a:rPr>
              <a:t>60 </a:t>
            </a:r>
            <a:r>
              <a:rPr b="1" spc="-5" dirty="0">
                <a:latin typeface="Times New Roman"/>
                <a:cs typeface="Times New Roman"/>
              </a:rPr>
              <a:t>Мпк, включающего </a:t>
            </a:r>
            <a:r>
              <a:rPr b="1" dirty="0">
                <a:latin typeface="Times New Roman"/>
                <a:cs typeface="Times New Roman"/>
              </a:rPr>
              <a:t>в себя более </a:t>
            </a:r>
            <a:r>
              <a:rPr b="1" spc="-5" dirty="0">
                <a:latin typeface="Times New Roman"/>
                <a:cs typeface="Times New Roman"/>
              </a:rPr>
              <a:t>20000  крупных галактик. </a:t>
            </a:r>
            <a:r>
              <a:rPr b="1" dirty="0">
                <a:latin typeface="Times New Roman"/>
                <a:cs typeface="Times New Roman"/>
              </a:rPr>
              <a:t>Его </a:t>
            </a:r>
            <a:r>
              <a:rPr b="1" spc="-10" dirty="0">
                <a:latin typeface="Times New Roman"/>
                <a:cs typeface="Times New Roman"/>
              </a:rPr>
              <a:t>ближайшие </a:t>
            </a:r>
            <a:r>
              <a:rPr b="1" dirty="0">
                <a:latin typeface="Times New Roman"/>
                <a:cs typeface="Times New Roman"/>
              </a:rPr>
              <a:t>соседи - </a:t>
            </a:r>
            <a:r>
              <a:rPr b="1" spc="-5" dirty="0">
                <a:latin typeface="Times New Roman"/>
                <a:cs typeface="Times New Roman"/>
              </a:rPr>
              <a:t>Сверхскопление </a:t>
            </a:r>
            <a:r>
              <a:rPr b="1" dirty="0">
                <a:latin typeface="Times New Roman"/>
                <a:cs typeface="Times New Roman"/>
              </a:rPr>
              <a:t>в </a:t>
            </a:r>
            <a:r>
              <a:rPr b="1" spc="-5" dirty="0">
                <a:latin typeface="Times New Roman"/>
                <a:cs typeface="Times New Roman"/>
              </a:rPr>
              <a:t>созвездии  </a:t>
            </a:r>
            <a:r>
              <a:rPr b="1" dirty="0">
                <a:latin typeface="Times New Roman"/>
                <a:cs typeface="Times New Roman"/>
              </a:rPr>
              <a:t>Льва (до </a:t>
            </a:r>
            <a:r>
              <a:rPr b="1" spc="-5" dirty="0">
                <a:latin typeface="Times New Roman"/>
                <a:cs typeface="Times New Roman"/>
              </a:rPr>
              <a:t>него </a:t>
            </a:r>
            <a:r>
              <a:rPr b="1" dirty="0">
                <a:latin typeface="Times New Roman"/>
                <a:cs typeface="Times New Roman"/>
              </a:rPr>
              <a:t>140 </a:t>
            </a:r>
            <a:r>
              <a:rPr b="1" spc="-5" dirty="0">
                <a:latin typeface="Times New Roman"/>
                <a:cs typeface="Times New Roman"/>
              </a:rPr>
              <a:t>Мпк) </a:t>
            </a:r>
            <a:r>
              <a:rPr b="1" dirty="0">
                <a:latin typeface="Times New Roman"/>
                <a:cs typeface="Times New Roman"/>
              </a:rPr>
              <a:t>и в </a:t>
            </a:r>
            <a:r>
              <a:rPr b="1" spc="-5" dirty="0">
                <a:latin typeface="Times New Roman"/>
                <a:cs typeface="Times New Roman"/>
              </a:rPr>
              <a:t>Геркулесе </a:t>
            </a:r>
            <a:r>
              <a:rPr b="1" dirty="0">
                <a:latin typeface="Times New Roman"/>
                <a:cs typeface="Times New Roman"/>
              </a:rPr>
              <a:t>(150</a:t>
            </a:r>
            <a:r>
              <a:rPr b="1" spc="5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Мпк</a:t>
            </a:r>
            <a:r>
              <a:rPr b="1" spc="-5" dirty="0">
                <a:latin typeface="Times New Roman"/>
                <a:cs typeface="Times New Roman"/>
              </a:rPr>
              <a:t>).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6161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11451" y="1042670"/>
            <a:ext cx="6696709" cy="3458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1" y="1145540"/>
            <a:ext cx="29787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Метагалактика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7709" y="4535170"/>
            <a:ext cx="8338820" cy="214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1454" algn="just">
              <a:spcBef>
                <a:spcPts val="1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spc="-5" dirty="0">
                <a:latin typeface="Times New Roman"/>
                <a:cs typeface="Times New Roman"/>
              </a:rPr>
              <a:t>Сверхскопления галактик представляют </a:t>
            </a:r>
            <a:r>
              <a:rPr b="1" dirty="0">
                <a:latin typeface="Times New Roman"/>
                <a:cs typeface="Times New Roman"/>
              </a:rPr>
              <a:t>собой </a:t>
            </a:r>
            <a:r>
              <a:rPr b="1" spc="-5" dirty="0">
                <a:latin typeface="Times New Roman"/>
                <a:cs typeface="Times New Roman"/>
              </a:rPr>
              <a:t>системы скоплений галактик  размерами </a:t>
            </a:r>
            <a:r>
              <a:rPr b="1" dirty="0">
                <a:latin typeface="Times New Roman"/>
                <a:cs typeface="Times New Roman"/>
              </a:rPr>
              <a:t>50-150 </a:t>
            </a:r>
            <a:r>
              <a:rPr b="1" spc="-5" dirty="0">
                <a:latin typeface="Times New Roman"/>
                <a:cs typeface="Times New Roman"/>
              </a:rPr>
              <a:t>Мпк, состоящие из нескольких богатых скоплений, мелких  групп </a:t>
            </a:r>
            <a:r>
              <a:rPr b="1" dirty="0">
                <a:latin typeface="Times New Roman"/>
                <a:cs typeface="Times New Roman"/>
              </a:rPr>
              <a:t>и </a:t>
            </a:r>
            <a:r>
              <a:rPr b="1" spc="-5" dirty="0">
                <a:latin typeface="Times New Roman"/>
                <a:cs typeface="Times New Roman"/>
              </a:rPr>
              <a:t>одиночных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галактик</a:t>
            </a:r>
            <a:r>
              <a:rPr b="1" spc="-5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 marL="12700" marR="754380">
              <a:spcBef>
                <a:spcPts val="8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dirty="0">
                <a:latin typeface="Times New Roman"/>
                <a:cs typeface="Times New Roman"/>
              </a:rPr>
              <a:t>В </a:t>
            </a:r>
            <a:r>
              <a:rPr b="1" spc="-5" dirty="0">
                <a:latin typeface="Times New Roman"/>
                <a:cs typeface="Times New Roman"/>
              </a:rPr>
              <a:t>состав Сверхскоплений входит </a:t>
            </a:r>
            <a:r>
              <a:rPr b="1" dirty="0">
                <a:latin typeface="Times New Roman"/>
                <a:cs typeface="Times New Roman"/>
              </a:rPr>
              <a:t>до </a:t>
            </a:r>
            <a:r>
              <a:rPr b="1" spc="-5" dirty="0">
                <a:latin typeface="Times New Roman"/>
                <a:cs typeface="Times New Roman"/>
              </a:rPr>
              <a:t>50000 галактик. </a:t>
            </a:r>
            <a:r>
              <a:rPr b="1" dirty="0">
                <a:latin typeface="Times New Roman"/>
                <a:cs typeface="Times New Roman"/>
              </a:rPr>
              <a:t>В </a:t>
            </a:r>
            <a:r>
              <a:rPr b="1" spc="-5" dirty="0">
                <a:latin typeface="Times New Roman"/>
                <a:cs typeface="Times New Roman"/>
              </a:rPr>
              <a:t>настоящее время  известно около </a:t>
            </a:r>
            <a:r>
              <a:rPr b="1" dirty="0">
                <a:latin typeface="Times New Roman"/>
                <a:cs typeface="Times New Roman"/>
              </a:rPr>
              <a:t>50</a:t>
            </a:r>
            <a:r>
              <a:rPr b="1" spc="3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Сверхскоплений</a:t>
            </a:r>
            <a:r>
              <a:rPr b="1" spc="-5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 marL="12700" marR="5080">
              <a:spcBef>
                <a:spcPts val="8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spc="-5" dirty="0">
                <a:latin typeface="Times New Roman"/>
                <a:cs typeface="Times New Roman"/>
              </a:rPr>
              <a:t>Система Сверхскоплений галактик </a:t>
            </a:r>
            <a:r>
              <a:rPr b="1" dirty="0">
                <a:latin typeface="Times New Roman"/>
                <a:cs typeface="Times New Roman"/>
              </a:rPr>
              <a:t>образует </a:t>
            </a:r>
            <a:r>
              <a:rPr b="1" spc="-5" dirty="0">
                <a:latin typeface="Times New Roman"/>
                <a:cs typeface="Times New Roman"/>
              </a:rPr>
              <a:t>структуру Метагалактики </a:t>
            </a:r>
            <a:r>
              <a:rPr b="1" dirty="0">
                <a:latin typeface="Times New Roman"/>
                <a:cs typeface="Times New Roman"/>
              </a:rPr>
              <a:t>- части  </a:t>
            </a:r>
            <a:r>
              <a:rPr b="1" spc="-5" dirty="0">
                <a:latin typeface="Times New Roman"/>
                <a:cs typeface="Times New Roman"/>
              </a:rPr>
              <a:t>Вселенной, </a:t>
            </a:r>
            <a:r>
              <a:rPr b="1" dirty="0">
                <a:latin typeface="Times New Roman"/>
                <a:cs typeface="Times New Roman"/>
              </a:rPr>
              <a:t>в </a:t>
            </a:r>
            <a:r>
              <a:rPr b="1" spc="-5" dirty="0">
                <a:latin typeface="Times New Roman"/>
                <a:cs typeface="Times New Roman"/>
              </a:rPr>
              <a:t>которой мы </a:t>
            </a:r>
            <a:r>
              <a:rPr b="1" spc="-10" dirty="0">
                <a:latin typeface="Times New Roman"/>
                <a:cs typeface="Times New Roman"/>
              </a:rPr>
              <a:t>живем </a:t>
            </a:r>
            <a:r>
              <a:rPr b="1" dirty="0">
                <a:latin typeface="Times New Roman"/>
                <a:cs typeface="Times New Roman"/>
              </a:rPr>
              <a:t>и </a:t>
            </a:r>
            <a:r>
              <a:rPr b="1" spc="-5" dirty="0">
                <a:latin typeface="Times New Roman"/>
                <a:cs typeface="Times New Roman"/>
              </a:rPr>
              <a:t>которая доступна </a:t>
            </a:r>
            <a:r>
              <a:rPr b="1" spc="-10" dirty="0">
                <a:latin typeface="Times New Roman"/>
                <a:cs typeface="Times New Roman"/>
              </a:rPr>
              <a:t>нашим</a:t>
            </a:r>
            <a:r>
              <a:rPr b="1" spc="8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наблюдениям</a:t>
            </a:r>
            <a:r>
              <a:rPr b="1" spc="-5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043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2651" y="244301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24267" y="1905287"/>
            <a:ext cx="2843529" cy="2571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99901" y="940261"/>
            <a:ext cx="8445500" cy="2885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3825" algn="just">
              <a:spcBef>
                <a:spcPts val="1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2000" b="1" spc="5" dirty="0">
                <a:latin typeface="Times New Roman"/>
                <a:cs typeface="Times New Roman"/>
              </a:rPr>
              <a:t>Изучая </a:t>
            </a:r>
            <a:r>
              <a:rPr sz="2000" b="1" dirty="0">
                <a:latin typeface="Times New Roman"/>
                <a:cs typeface="Times New Roman"/>
              </a:rPr>
              <a:t>многочисленные туманности, </a:t>
            </a:r>
            <a:r>
              <a:rPr sz="2000" b="1" spc="5" dirty="0">
                <a:latin typeface="Times New Roman"/>
                <a:cs typeface="Times New Roman"/>
              </a:rPr>
              <a:t>В. </a:t>
            </a:r>
            <a:r>
              <a:rPr sz="2000" b="1" spc="-5" dirty="0">
                <a:latin typeface="Times New Roman"/>
                <a:cs typeface="Times New Roman"/>
              </a:rPr>
              <a:t>Гершель пришел </a:t>
            </a:r>
            <a:r>
              <a:rPr sz="2000" b="1" dirty="0">
                <a:latin typeface="Times New Roman"/>
                <a:cs typeface="Times New Roman"/>
              </a:rPr>
              <a:t>к </a:t>
            </a:r>
            <a:r>
              <a:rPr sz="2000" b="1" spc="5" dirty="0">
                <a:latin typeface="Times New Roman"/>
                <a:cs typeface="Times New Roman"/>
              </a:rPr>
              <a:t>выводу, </a:t>
            </a:r>
            <a:r>
              <a:rPr sz="2000" b="1" dirty="0">
                <a:latin typeface="Times New Roman"/>
                <a:cs typeface="Times New Roman"/>
              </a:rPr>
              <a:t>что некоторые  </a:t>
            </a:r>
            <a:r>
              <a:rPr sz="2000" b="1" spc="-5" dirty="0">
                <a:latin typeface="Times New Roman"/>
                <a:cs typeface="Times New Roman"/>
              </a:rPr>
              <a:t>из </a:t>
            </a:r>
            <a:r>
              <a:rPr sz="2000" b="1" dirty="0">
                <a:latin typeface="Times New Roman"/>
                <a:cs typeface="Times New Roman"/>
              </a:rPr>
              <a:t>них являются далекими звездными системами. </a:t>
            </a:r>
            <a:r>
              <a:rPr sz="2000" b="1" spc="-5" dirty="0">
                <a:latin typeface="Times New Roman"/>
                <a:cs typeface="Times New Roman"/>
              </a:rPr>
              <a:t>Он </a:t>
            </a:r>
            <a:r>
              <a:rPr sz="2000" b="1" dirty="0">
                <a:latin typeface="Times New Roman"/>
                <a:cs typeface="Times New Roman"/>
              </a:rPr>
              <a:t>писал: -”...Небеса состоят </a:t>
            </a:r>
            <a:r>
              <a:rPr sz="2000" b="1" spc="-5" dirty="0">
                <a:latin typeface="Times New Roman"/>
                <a:cs typeface="Times New Roman"/>
              </a:rPr>
              <a:t>из  </a:t>
            </a:r>
            <a:r>
              <a:rPr sz="2000" b="1" spc="5" dirty="0">
                <a:latin typeface="Times New Roman"/>
                <a:cs typeface="Times New Roman"/>
              </a:rPr>
              <a:t>участков, </a:t>
            </a:r>
            <a:r>
              <a:rPr sz="2000" b="1" dirty="0">
                <a:latin typeface="Times New Roman"/>
                <a:cs typeface="Times New Roman"/>
              </a:rPr>
              <a:t>в </a:t>
            </a:r>
            <a:r>
              <a:rPr sz="2000" b="1" spc="-5" dirty="0">
                <a:latin typeface="Times New Roman"/>
                <a:cs typeface="Times New Roman"/>
              </a:rPr>
              <a:t>которых </a:t>
            </a:r>
            <a:r>
              <a:rPr sz="2000" b="1" dirty="0">
                <a:latin typeface="Times New Roman"/>
                <a:cs typeface="Times New Roman"/>
              </a:rPr>
              <a:t>солнца собраны в системы. </a:t>
            </a:r>
            <a:r>
              <a:rPr sz="2000" b="1" spc="-5" dirty="0">
                <a:latin typeface="Times New Roman"/>
                <a:cs typeface="Times New Roman"/>
              </a:rPr>
              <a:t>Эти </a:t>
            </a:r>
            <a:r>
              <a:rPr sz="2000" b="1" dirty="0">
                <a:latin typeface="Times New Roman"/>
                <a:cs typeface="Times New Roman"/>
              </a:rPr>
              <a:t>туманности </a:t>
            </a:r>
            <a:r>
              <a:rPr sz="2000" b="1" spc="5" dirty="0">
                <a:latin typeface="Times New Roman"/>
                <a:cs typeface="Times New Roman"/>
              </a:rPr>
              <a:t>могут </a:t>
            </a:r>
            <a:r>
              <a:rPr sz="2000" b="1" dirty="0">
                <a:latin typeface="Times New Roman"/>
                <a:cs typeface="Times New Roman"/>
              </a:rPr>
              <a:t>быть  названы млечными </a:t>
            </a:r>
            <a:r>
              <a:rPr sz="2000" b="1" spc="5" dirty="0">
                <a:latin typeface="Times New Roman"/>
                <a:cs typeface="Times New Roman"/>
              </a:rPr>
              <a:t>путями-с </a:t>
            </a:r>
            <a:r>
              <a:rPr sz="2000" b="1" dirty="0">
                <a:latin typeface="Times New Roman"/>
                <a:cs typeface="Times New Roman"/>
              </a:rPr>
              <a:t>малой </a:t>
            </a:r>
            <a:r>
              <a:rPr sz="2000" b="1" spc="5" dirty="0">
                <a:latin typeface="Times New Roman"/>
                <a:cs typeface="Times New Roman"/>
              </a:rPr>
              <a:t>буквы </a:t>
            </a:r>
            <a:r>
              <a:rPr sz="2000" b="1" dirty="0">
                <a:latin typeface="Times New Roman"/>
                <a:cs typeface="Times New Roman"/>
              </a:rPr>
              <a:t>в отличие от </a:t>
            </a:r>
            <a:r>
              <a:rPr sz="2000" b="1" spc="-10" dirty="0">
                <a:latin typeface="Times New Roman"/>
                <a:cs typeface="Times New Roman"/>
              </a:rPr>
              <a:t>наше</a:t>
            </a:r>
            <a:r>
              <a:rPr sz="2000" b="1" spc="7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системы</a:t>
            </a:r>
            <a:r>
              <a:rPr sz="2000" b="1" dirty="0">
                <a:latin typeface="Times New Roman"/>
                <a:cs typeface="Times New Roman"/>
              </a:rPr>
              <a:t>”.</a:t>
            </a:r>
            <a:endParaRPr sz="2000" dirty="0">
              <a:latin typeface="Times New Roman"/>
              <a:cs typeface="Times New Roman"/>
            </a:endParaRPr>
          </a:p>
          <a:p>
            <a:pPr marL="12700" marR="120650" algn="just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2000" b="1" dirty="0">
                <a:latin typeface="Times New Roman"/>
                <a:cs typeface="Times New Roman"/>
              </a:rPr>
              <a:t>Убедившись, что большинство </a:t>
            </a:r>
            <a:r>
              <a:rPr sz="2000" b="1" spc="5" dirty="0">
                <a:latin typeface="Times New Roman"/>
                <a:cs typeface="Times New Roman"/>
              </a:rPr>
              <a:t>туманных </a:t>
            </a:r>
            <a:r>
              <a:rPr sz="2000" b="1" dirty="0">
                <a:latin typeface="Times New Roman"/>
                <a:cs typeface="Times New Roman"/>
              </a:rPr>
              <a:t>объектов оказались обычными  туманностями, </a:t>
            </a:r>
            <a:r>
              <a:rPr sz="2000" b="1" spc="-5" dirty="0">
                <a:latin typeface="Times New Roman"/>
                <a:cs typeface="Times New Roman"/>
              </a:rPr>
              <a:t>которые </a:t>
            </a:r>
            <a:r>
              <a:rPr sz="2000" b="1" dirty="0">
                <a:latin typeface="Times New Roman"/>
                <a:cs typeface="Times New Roman"/>
              </a:rPr>
              <a:t>находятся в </a:t>
            </a:r>
            <a:r>
              <a:rPr sz="2000" b="1" spc="-10" dirty="0">
                <a:latin typeface="Times New Roman"/>
                <a:cs typeface="Times New Roman"/>
              </a:rPr>
              <a:t>нашей </a:t>
            </a:r>
            <a:r>
              <a:rPr sz="2000" b="1" dirty="0">
                <a:latin typeface="Times New Roman"/>
                <a:cs typeface="Times New Roman"/>
              </a:rPr>
              <a:t>Галактике, </a:t>
            </a:r>
            <a:r>
              <a:rPr sz="2000" b="1" spc="-5" dirty="0">
                <a:latin typeface="Times New Roman"/>
                <a:cs typeface="Times New Roman"/>
              </a:rPr>
              <a:t>Гершель под конец </a:t>
            </a:r>
            <a:r>
              <a:rPr sz="2000" b="1" spc="-10" dirty="0">
                <a:latin typeface="Times New Roman"/>
                <a:cs typeface="Times New Roman"/>
              </a:rPr>
              <a:t>жизни  </a:t>
            </a:r>
            <a:r>
              <a:rPr sz="2000" b="1" spc="-5" dirty="0">
                <a:latin typeface="Times New Roman"/>
                <a:cs typeface="Times New Roman"/>
              </a:rPr>
              <a:t>пришел </a:t>
            </a:r>
            <a:r>
              <a:rPr sz="2000" b="1" dirty="0">
                <a:latin typeface="Times New Roman"/>
                <a:cs typeface="Times New Roman"/>
              </a:rPr>
              <a:t>к </a:t>
            </a:r>
            <a:r>
              <a:rPr sz="2000" b="1" spc="5" dirty="0">
                <a:latin typeface="Times New Roman"/>
                <a:cs typeface="Times New Roman"/>
              </a:rPr>
              <a:t>выводу, </a:t>
            </a:r>
            <a:r>
              <a:rPr sz="2000" b="1" dirty="0">
                <a:latin typeface="Times New Roman"/>
                <a:cs typeface="Times New Roman"/>
              </a:rPr>
              <a:t>что «Все, что </a:t>
            </a:r>
            <a:r>
              <a:rPr sz="2000" b="1" spc="-5" dirty="0">
                <a:latin typeface="Times New Roman"/>
                <a:cs typeface="Times New Roman"/>
              </a:rPr>
              <a:t>за </a:t>
            </a:r>
            <a:r>
              <a:rPr sz="2000" b="1" dirty="0">
                <a:latin typeface="Times New Roman"/>
                <a:cs typeface="Times New Roman"/>
              </a:rPr>
              <a:t>пределами </a:t>
            </a:r>
            <a:r>
              <a:rPr sz="2000" b="1" spc="-5" dirty="0">
                <a:latin typeface="Times New Roman"/>
                <a:cs typeface="Times New Roman"/>
              </a:rPr>
              <a:t>нашей </a:t>
            </a:r>
            <a:r>
              <a:rPr sz="2000" b="1" dirty="0">
                <a:latin typeface="Times New Roman"/>
                <a:cs typeface="Times New Roman"/>
              </a:rPr>
              <a:t>собственной системы, </a:t>
            </a:r>
            <a:r>
              <a:rPr sz="2000" b="1" spc="-5" dirty="0">
                <a:latin typeface="Times New Roman"/>
                <a:cs typeface="Times New Roman"/>
              </a:rPr>
              <a:t>покрыто  </a:t>
            </a:r>
            <a:r>
              <a:rPr sz="2000" b="1" dirty="0">
                <a:latin typeface="Times New Roman"/>
                <a:cs typeface="Times New Roman"/>
              </a:rPr>
              <a:t>мраком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b="1" dirty="0" err="1">
                <a:latin typeface="Times New Roman"/>
                <a:cs typeface="Times New Roman"/>
              </a:rPr>
              <a:t>неизвестности</a:t>
            </a:r>
            <a:r>
              <a:rPr sz="2000" b="1" dirty="0" smtClean="0">
                <a:latin typeface="Times New Roman"/>
                <a:cs typeface="Times New Roman"/>
              </a:rPr>
              <a:t>».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985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8442960" cy="542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srgbClr val="00CCFF"/>
                </a:solidFill>
                <a:latin typeface="Arial"/>
                <a:cs typeface="Arial"/>
              </a:rPr>
              <a:t>Проблема скрытой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массы</a:t>
            </a:r>
            <a:r>
              <a:rPr sz="3200" b="1" spc="-4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</a:t>
            </a:r>
            <a:endParaRPr sz="3200">
              <a:latin typeface="Arial"/>
              <a:cs typeface="Arial"/>
            </a:endParaRPr>
          </a:p>
          <a:p>
            <a:pPr marL="22860" marR="337820"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Наиболее точный способ определения масс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заключается в наблюдении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скоростей дифференциального вращения периферийных,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промежуточных и  центральных частей спиральных галактик. Они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вращаются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вокруг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своей оси по  закону, который зависит от распределения массы. С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помощью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таблиц по закону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вращения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разных частей спиральной галактики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можно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оценить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её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полную</a:t>
            </a:r>
            <a:r>
              <a:rPr sz="1700" b="1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массу.</a:t>
            </a:r>
            <a:endParaRPr sz="1700">
              <a:latin typeface="Times New Roman"/>
              <a:cs typeface="Times New Roman"/>
            </a:endParaRPr>
          </a:p>
          <a:p>
            <a:pPr marL="22860" marR="10033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У эллиптич. галактик массу оценивают по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расширению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линий в их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спектрах, к-рое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вызывается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движением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звёзд: чем больше скорости звёзд, тем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больше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масса  галактики и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шире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линии 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её</a:t>
            </a:r>
            <a:r>
              <a:rPr sz="17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спектре.</a:t>
            </a:r>
            <a:endParaRPr sz="1700">
              <a:latin typeface="Times New Roman"/>
              <a:cs typeface="Times New Roman"/>
            </a:endParaRPr>
          </a:p>
          <a:p>
            <a:pPr marL="22860" marR="5080">
              <a:spcBef>
                <a:spcPts val="81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Для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близких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нам систем подсчитывают яркие звёзды и по ним оценивают массу  всей системы, т.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к. 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каждую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яркую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звезду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должно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приходиться в среднем  определённое число звёзд др. светимостей и масс. Такая зависимость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(её наз.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функцией светимости звёзд) позволяет определить массы звёздных систем,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имеющих  сходные формы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звёздный</a:t>
            </a:r>
            <a:r>
              <a:rPr sz="17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состав.</a:t>
            </a:r>
            <a:endParaRPr sz="1700">
              <a:latin typeface="Times New Roman"/>
              <a:cs typeface="Times New Roman"/>
            </a:endParaRPr>
          </a:p>
          <a:p>
            <a:pPr marL="22860" marR="18415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Оценки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масс галактик по последнему методу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получаются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меньшими, чем по  вращению. Расхождение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растет более массивных галактик,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его наз.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"парадокс  скрытой массы".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вызвано присутствием в коронах галактик значит. масс: звёзд  c малой светимостью, 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также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слабовзаимодействующих элементарных</a:t>
            </a:r>
            <a:r>
              <a:rPr sz="17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частиц.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7404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87550" y="1145540"/>
            <a:ext cx="8268970" cy="552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Образование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галактик</a:t>
            </a:r>
            <a:endParaRPr sz="3200" dirty="0">
              <a:latin typeface="Arial"/>
              <a:cs typeface="Arial"/>
            </a:endParaRPr>
          </a:p>
          <a:p>
            <a:pPr marL="22860" marR="5080"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latin typeface="Times New Roman"/>
                <a:cs typeface="Times New Roman"/>
              </a:rPr>
              <a:t>Процесс образования гал. скоплений, галактик и </a:t>
            </a:r>
            <a:r>
              <a:rPr sz="1700" b="1" spc="-5" dirty="0">
                <a:latin typeface="Times New Roman"/>
                <a:cs typeface="Times New Roman"/>
              </a:rPr>
              <a:t>входящих </a:t>
            </a:r>
            <a:r>
              <a:rPr sz="1700" b="1" dirty="0">
                <a:latin typeface="Times New Roman"/>
                <a:cs typeface="Times New Roman"/>
              </a:rPr>
              <a:t>в их состав объектов  тесно связан с эволюцией газовых облаков и зависит от </a:t>
            </a:r>
            <a:r>
              <a:rPr sz="1700" b="1" spc="-5" dirty="0">
                <a:latin typeface="Times New Roman"/>
                <a:cs typeface="Times New Roman"/>
              </a:rPr>
              <a:t>их </a:t>
            </a:r>
            <a:r>
              <a:rPr sz="1700" b="1" dirty="0">
                <a:latin typeface="Times New Roman"/>
                <a:cs typeface="Times New Roman"/>
              </a:rPr>
              <a:t>основных </a:t>
            </a:r>
            <a:r>
              <a:rPr sz="1700" b="1" spc="-5" dirty="0">
                <a:latin typeface="Times New Roman"/>
                <a:cs typeface="Times New Roman"/>
              </a:rPr>
              <a:t>физических  характеристик: </a:t>
            </a:r>
            <a:r>
              <a:rPr sz="1700" b="1" dirty="0">
                <a:latin typeface="Times New Roman"/>
                <a:cs typeface="Times New Roman"/>
              </a:rPr>
              <a:t>массы, размеров, распределения плотности, </a:t>
            </a:r>
            <a:r>
              <a:rPr sz="1700" b="1" spc="-5" dirty="0">
                <a:latin typeface="Times New Roman"/>
                <a:cs typeface="Times New Roman"/>
              </a:rPr>
              <a:t>наличия </a:t>
            </a:r>
            <a:r>
              <a:rPr sz="1700" b="1" dirty="0">
                <a:latin typeface="Times New Roman"/>
                <a:cs typeface="Times New Roman"/>
              </a:rPr>
              <a:t>и скорости </a:t>
            </a:r>
            <a:r>
              <a:rPr sz="1700" b="1" spc="-5" dirty="0">
                <a:latin typeface="Times New Roman"/>
                <a:cs typeface="Times New Roman"/>
              </a:rPr>
              <a:t>их  вращения </a:t>
            </a:r>
            <a:r>
              <a:rPr sz="1700" b="1" spc="5" dirty="0">
                <a:latin typeface="Times New Roman"/>
                <a:cs typeface="Times New Roman"/>
              </a:rPr>
              <a:t>вокруг </a:t>
            </a:r>
            <a:r>
              <a:rPr sz="1700" b="1" dirty="0">
                <a:latin typeface="Times New Roman"/>
                <a:cs typeface="Times New Roman"/>
              </a:rPr>
              <a:t>своей оси, </a:t>
            </a:r>
            <a:r>
              <a:rPr sz="1700" b="1" spc="-5" dirty="0">
                <a:latin typeface="Times New Roman"/>
                <a:cs typeface="Times New Roman"/>
              </a:rPr>
              <a:t>магнитного </a:t>
            </a:r>
            <a:r>
              <a:rPr sz="1700" b="1" dirty="0">
                <a:latin typeface="Times New Roman"/>
                <a:cs typeface="Times New Roman"/>
              </a:rPr>
              <a:t>поля, температуры и состава</a:t>
            </a:r>
            <a:r>
              <a:rPr sz="1700" b="1" spc="135" dirty="0">
                <a:latin typeface="Times New Roman"/>
                <a:cs typeface="Times New Roman"/>
              </a:rPr>
              <a:t> </a:t>
            </a:r>
            <a:r>
              <a:rPr sz="1700" b="1" spc="-5" dirty="0">
                <a:latin typeface="Times New Roman"/>
                <a:cs typeface="Times New Roman"/>
              </a:rPr>
              <a:t>вещества</a:t>
            </a:r>
            <a:r>
              <a:rPr sz="1700" b="1" spc="-5" dirty="0"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  <a:p>
            <a:pPr marL="22860" marR="213995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latin typeface="Times New Roman"/>
                <a:cs typeface="Times New Roman"/>
              </a:rPr>
              <a:t>Гравитационное сжатие </a:t>
            </a:r>
            <a:r>
              <a:rPr sz="1700" b="1" dirty="0">
                <a:latin typeface="Times New Roman"/>
                <a:cs typeface="Times New Roman"/>
              </a:rPr>
              <a:t>протогалактического облака </a:t>
            </a:r>
            <a:r>
              <a:rPr sz="1700" b="1" spc="-10" dirty="0">
                <a:latin typeface="Times New Roman"/>
                <a:cs typeface="Times New Roman"/>
              </a:rPr>
              <a:t>может </a:t>
            </a:r>
            <a:r>
              <a:rPr sz="1700" b="1" dirty="0">
                <a:latin typeface="Times New Roman"/>
                <a:cs typeface="Times New Roman"/>
              </a:rPr>
              <a:t>быть остановлено  силами внутреннего давления </a:t>
            </a:r>
            <a:r>
              <a:rPr sz="1700" b="1" spc="-5" dirty="0">
                <a:latin typeface="Times New Roman"/>
                <a:cs typeface="Times New Roman"/>
              </a:rPr>
              <a:t>газа </a:t>
            </a:r>
            <a:r>
              <a:rPr sz="1700" b="1" dirty="0">
                <a:latin typeface="Times New Roman"/>
                <a:cs typeface="Times New Roman"/>
              </a:rPr>
              <a:t>у "теплового предела", </a:t>
            </a:r>
            <a:r>
              <a:rPr sz="1700" b="1" spc="-5" dirty="0">
                <a:latin typeface="Times New Roman"/>
                <a:cs typeface="Times New Roman"/>
              </a:rPr>
              <a:t>центробежной </a:t>
            </a:r>
            <a:r>
              <a:rPr sz="1700" b="1" dirty="0">
                <a:latin typeface="Times New Roman"/>
                <a:cs typeface="Times New Roman"/>
              </a:rPr>
              <a:t>силой у  </a:t>
            </a:r>
            <a:r>
              <a:rPr sz="1700" b="1" spc="-5" dirty="0">
                <a:latin typeface="Times New Roman"/>
                <a:cs typeface="Times New Roman"/>
              </a:rPr>
              <a:t>"вращательного </a:t>
            </a:r>
            <a:r>
              <a:rPr sz="1700" b="1" dirty="0">
                <a:latin typeface="Times New Roman"/>
                <a:cs typeface="Times New Roman"/>
              </a:rPr>
              <a:t>предела", процессами звездообразования у "конденсационного  предела" и т.д. или комбинированным действием </a:t>
            </a:r>
            <a:r>
              <a:rPr sz="1700" b="1" spc="-5" dirty="0">
                <a:latin typeface="Times New Roman"/>
                <a:cs typeface="Times New Roman"/>
              </a:rPr>
              <a:t>этих</a:t>
            </a:r>
            <a:r>
              <a:rPr sz="1700" b="1" spc="3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сил</a:t>
            </a:r>
            <a:r>
              <a:rPr sz="1700" b="1" dirty="0"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  <a:p>
            <a:pPr marL="22860" marR="389890">
              <a:spcBef>
                <a:spcPts val="81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latin typeface="Times New Roman"/>
                <a:cs typeface="Times New Roman"/>
              </a:rPr>
              <a:t>При </a:t>
            </a:r>
            <a:r>
              <a:rPr sz="1700" b="1" dirty="0">
                <a:latin typeface="Times New Roman"/>
                <a:cs typeface="Times New Roman"/>
              </a:rPr>
              <a:t>увеличении плотности облака к его </a:t>
            </a:r>
            <a:r>
              <a:rPr sz="1700" b="1" spc="-5" dirty="0">
                <a:latin typeface="Times New Roman"/>
                <a:cs typeface="Times New Roman"/>
              </a:rPr>
              <a:t>центру </a:t>
            </a:r>
            <a:r>
              <a:rPr sz="1700" b="1" dirty="0">
                <a:latin typeface="Times New Roman"/>
                <a:cs typeface="Times New Roman"/>
              </a:rPr>
              <a:t>вблизи </a:t>
            </a:r>
            <a:r>
              <a:rPr sz="1700" b="1" spc="-5" dirty="0">
                <a:latin typeface="Times New Roman"/>
                <a:cs typeface="Times New Roman"/>
              </a:rPr>
              <a:t>него </a:t>
            </a:r>
            <a:r>
              <a:rPr sz="1700" b="1" dirty="0">
                <a:latin typeface="Times New Roman"/>
                <a:cs typeface="Times New Roman"/>
              </a:rPr>
              <a:t>начинались  интенсивные процессы звездообразования, уменьшавшие концентрацию </a:t>
            </a:r>
            <a:r>
              <a:rPr sz="1700" b="1" spc="-5" dirty="0">
                <a:latin typeface="Times New Roman"/>
                <a:cs typeface="Times New Roman"/>
              </a:rPr>
              <a:t>газа </a:t>
            </a:r>
            <a:r>
              <a:rPr sz="1700" b="1" dirty="0">
                <a:latin typeface="Times New Roman"/>
                <a:cs typeface="Times New Roman"/>
              </a:rPr>
              <a:t>и  уравновешивающие </a:t>
            </a:r>
            <a:r>
              <a:rPr sz="1700" b="1" spc="-5" dirty="0">
                <a:latin typeface="Times New Roman"/>
                <a:cs typeface="Times New Roman"/>
              </a:rPr>
              <a:t>сжатие </a:t>
            </a:r>
            <a:r>
              <a:rPr sz="1700" b="1" dirty="0">
                <a:latin typeface="Times New Roman"/>
                <a:cs typeface="Times New Roman"/>
              </a:rPr>
              <a:t>облака у "конденсационного</a:t>
            </a:r>
            <a:r>
              <a:rPr sz="1700" b="1" spc="7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предела</a:t>
            </a:r>
            <a:r>
              <a:rPr sz="1700" b="1" dirty="0">
                <a:latin typeface="Times New Roman"/>
                <a:cs typeface="Times New Roman"/>
              </a:rPr>
              <a:t>".</a:t>
            </a:r>
            <a:endParaRPr sz="1700" dirty="0">
              <a:latin typeface="Times New Roman"/>
              <a:cs typeface="Times New Roman"/>
            </a:endParaRPr>
          </a:p>
          <a:p>
            <a:pPr marL="22860" marR="332105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latin typeface="Times New Roman"/>
                <a:cs typeface="Times New Roman"/>
              </a:rPr>
              <a:t>При </a:t>
            </a:r>
            <a:r>
              <a:rPr sz="1700" b="1" dirty="0">
                <a:latin typeface="Times New Roman"/>
                <a:cs typeface="Times New Roman"/>
              </a:rPr>
              <a:t>однородной плотности облака процесс </a:t>
            </a:r>
            <a:r>
              <a:rPr sz="1700" b="1" spc="-5" dirty="0">
                <a:latin typeface="Times New Roman"/>
                <a:cs typeface="Times New Roman"/>
              </a:rPr>
              <a:t>сжатия происходил </a:t>
            </a:r>
            <a:r>
              <a:rPr sz="1700" b="1" spc="5" dirty="0">
                <a:latin typeface="Times New Roman"/>
                <a:cs typeface="Times New Roman"/>
              </a:rPr>
              <a:t>до </a:t>
            </a:r>
            <a:r>
              <a:rPr sz="1700" b="1" dirty="0">
                <a:latin typeface="Times New Roman"/>
                <a:cs typeface="Times New Roman"/>
              </a:rPr>
              <a:t>тех пор, </a:t>
            </a:r>
            <a:r>
              <a:rPr sz="1700" b="1" spc="-5" dirty="0">
                <a:latin typeface="Times New Roman"/>
                <a:cs typeface="Times New Roman"/>
              </a:rPr>
              <a:t>пока  </a:t>
            </a:r>
            <a:r>
              <a:rPr sz="1700" b="1" dirty="0">
                <a:latin typeface="Times New Roman"/>
                <a:cs typeface="Times New Roman"/>
              </a:rPr>
              <a:t>давление </a:t>
            </a:r>
            <a:r>
              <a:rPr sz="1700" b="1" spc="-5" dirty="0">
                <a:latin typeface="Times New Roman"/>
                <a:cs typeface="Times New Roman"/>
              </a:rPr>
              <a:t>распаляющегося газа </a:t>
            </a:r>
            <a:r>
              <a:rPr sz="1700" b="1" spc="5" dirty="0">
                <a:latin typeface="Times New Roman"/>
                <a:cs typeface="Times New Roman"/>
              </a:rPr>
              <a:t>внутри </a:t>
            </a:r>
            <a:r>
              <a:rPr sz="1700" b="1" dirty="0">
                <a:latin typeface="Times New Roman"/>
                <a:cs typeface="Times New Roman"/>
              </a:rPr>
              <a:t>облака </a:t>
            </a:r>
            <a:r>
              <a:rPr sz="1700" b="1" spc="-5" dirty="0">
                <a:latin typeface="Times New Roman"/>
                <a:cs typeface="Times New Roman"/>
              </a:rPr>
              <a:t>не </a:t>
            </a:r>
            <a:r>
              <a:rPr sz="1700" b="1" dirty="0">
                <a:latin typeface="Times New Roman"/>
                <a:cs typeface="Times New Roman"/>
              </a:rPr>
              <a:t>останавливало </a:t>
            </a:r>
            <a:r>
              <a:rPr sz="1700" b="1" spc="-10" dirty="0">
                <a:latin typeface="Times New Roman"/>
                <a:cs typeface="Times New Roman"/>
              </a:rPr>
              <a:t>сжатие </a:t>
            </a:r>
            <a:r>
              <a:rPr sz="1700" b="1" dirty="0">
                <a:latin typeface="Times New Roman"/>
                <a:cs typeface="Times New Roman"/>
              </a:rPr>
              <a:t>у  "теплового</a:t>
            </a:r>
            <a:r>
              <a:rPr sz="1700" b="1" spc="1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предела</a:t>
            </a:r>
            <a:r>
              <a:rPr sz="1700" b="1" dirty="0">
                <a:latin typeface="Times New Roman"/>
                <a:cs typeface="Times New Roman"/>
              </a:rPr>
              <a:t>".</a:t>
            </a:r>
            <a:endParaRPr sz="1700" dirty="0">
              <a:latin typeface="Times New Roman"/>
              <a:cs typeface="Times New Roman"/>
            </a:endParaRPr>
          </a:p>
          <a:p>
            <a:pPr marL="22860" marR="715645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latin typeface="Times New Roman"/>
                <a:cs typeface="Times New Roman"/>
              </a:rPr>
              <a:t>Изначально </a:t>
            </a:r>
            <a:r>
              <a:rPr sz="1700" b="1" spc="-5" dirty="0">
                <a:latin typeface="Times New Roman"/>
                <a:cs typeface="Times New Roman"/>
              </a:rPr>
              <a:t>вращавшееся </a:t>
            </a:r>
            <a:r>
              <a:rPr sz="1700" b="1" dirty="0">
                <a:latin typeface="Times New Roman"/>
                <a:cs typeface="Times New Roman"/>
              </a:rPr>
              <a:t>облако </a:t>
            </a:r>
            <a:r>
              <a:rPr sz="1700" b="1" spc="-5" dirty="0">
                <a:latin typeface="Times New Roman"/>
                <a:cs typeface="Times New Roman"/>
              </a:rPr>
              <a:t>при сжатии </a:t>
            </a:r>
            <a:r>
              <a:rPr sz="1700" b="1" spc="5" dirty="0">
                <a:latin typeface="Times New Roman"/>
                <a:cs typeface="Times New Roman"/>
              </a:rPr>
              <a:t>увеличивало </a:t>
            </a:r>
            <a:r>
              <a:rPr sz="1700" b="1" dirty="0">
                <a:latin typeface="Times New Roman"/>
                <a:cs typeface="Times New Roman"/>
              </a:rPr>
              <a:t>скорость своего  </a:t>
            </a:r>
            <a:r>
              <a:rPr sz="1700" b="1" spc="-5" dirty="0">
                <a:latin typeface="Times New Roman"/>
                <a:cs typeface="Times New Roman"/>
              </a:rPr>
              <a:t>вращения </a:t>
            </a:r>
            <a:r>
              <a:rPr sz="1700" b="1" dirty="0">
                <a:latin typeface="Times New Roman"/>
                <a:cs typeface="Times New Roman"/>
              </a:rPr>
              <a:t>до </a:t>
            </a:r>
            <a:r>
              <a:rPr sz="1700" b="1" spc="-5" dirty="0">
                <a:latin typeface="Times New Roman"/>
                <a:cs typeface="Times New Roman"/>
              </a:rPr>
              <a:t>тех </a:t>
            </a:r>
            <a:r>
              <a:rPr sz="1700" b="1" dirty="0">
                <a:latin typeface="Times New Roman"/>
                <a:cs typeface="Times New Roman"/>
              </a:rPr>
              <a:t>пор, пока </a:t>
            </a:r>
            <a:r>
              <a:rPr sz="1700" b="1" spc="-5" dirty="0">
                <a:latin typeface="Times New Roman"/>
                <a:cs typeface="Times New Roman"/>
              </a:rPr>
              <a:t>центробежная </a:t>
            </a:r>
            <a:r>
              <a:rPr sz="1700" b="1" dirty="0">
                <a:latin typeface="Times New Roman"/>
                <a:cs typeface="Times New Roman"/>
              </a:rPr>
              <a:t>сила </a:t>
            </a:r>
            <a:r>
              <a:rPr sz="1700" b="1" spc="-5" dirty="0">
                <a:latin typeface="Times New Roman"/>
                <a:cs typeface="Times New Roman"/>
              </a:rPr>
              <a:t>не </a:t>
            </a:r>
            <a:r>
              <a:rPr sz="1700" b="1" dirty="0">
                <a:latin typeface="Times New Roman"/>
                <a:cs typeface="Times New Roman"/>
              </a:rPr>
              <a:t>останавливала </a:t>
            </a:r>
            <a:r>
              <a:rPr sz="1700" b="1" spc="-5" dirty="0">
                <a:latin typeface="Times New Roman"/>
                <a:cs typeface="Times New Roman"/>
              </a:rPr>
              <a:t>сжатие </a:t>
            </a:r>
            <a:r>
              <a:rPr sz="1700" b="1" dirty="0">
                <a:latin typeface="Times New Roman"/>
                <a:cs typeface="Times New Roman"/>
              </a:rPr>
              <a:t>у  </a:t>
            </a:r>
            <a:r>
              <a:rPr sz="1700" b="1" spc="-5" dirty="0">
                <a:latin typeface="Times New Roman"/>
                <a:cs typeface="Times New Roman"/>
              </a:rPr>
              <a:t>"вращательного</a:t>
            </a:r>
            <a:r>
              <a:rPr sz="1700" b="1" spc="1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предела</a:t>
            </a:r>
            <a:r>
              <a:rPr sz="1700" b="1" dirty="0">
                <a:latin typeface="Times New Roman"/>
                <a:cs typeface="Times New Roman"/>
              </a:rPr>
              <a:t>".</a:t>
            </a:r>
            <a:endParaRPr sz="17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6514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87550" y="1145540"/>
            <a:ext cx="5915660" cy="5218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Образование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галактик</a:t>
            </a:r>
            <a:endParaRPr sz="3200" dirty="0">
              <a:latin typeface="Arial"/>
              <a:cs typeface="Arial"/>
            </a:endParaRPr>
          </a:p>
          <a:p>
            <a:pPr marL="22860" marR="5080"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latin typeface="Times New Roman"/>
                <a:cs typeface="Times New Roman"/>
              </a:rPr>
              <a:t>Протогалактические облака </a:t>
            </a:r>
            <a:r>
              <a:rPr sz="1700" b="1" spc="-5" dirty="0">
                <a:latin typeface="Times New Roman"/>
                <a:cs typeface="Times New Roman"/>
              </a:rPr>
              <a:t>превращались </a:t>
            </a:r>
            <a:r>
              <a:rPr sz="1700" b="1" dirty="0">
                <a:latin typeface="Times New Roman"/>
                <a:cs typeface="Times New Roman"/>
              </a:rPr>
              <a:t>в галактики </a:t>
            </a:r>
            <a:r>
              <a:rPr sz="1700" b="1" spc="-5" dirty="0">
                <a:latin typeface="Times New Roman"/>
                <a:cs typeface="Times New Roman"/>
              </a:rPr>
              <a:t>за  </a:t>
            </a:r>
            <a:r>
              <a:rPr sz="1700" b="1" dirty="0">
                <a:latin typeface="Times New Roman"/>
                <a:cs typeface="Times New Roman"/>
              </a:rPr>
              <a:t>промежуток времени от 10 миллионов </a:t>
            </a:r>
            <a:r>
              <a:rPr sz="1700" b="1" spc="5" dirty="0">
                <a:latin typeface="Times New Roman"/>
                <a:cs typeface="Times New Roman"/>
              </a:rPr>
              <a:t>до </a:t>
            </a:r>
            <a:r>
              <a:rPr sz="1700" b="1" dirty="0">
                <a:latin typeface="Times New Roman"/>
                <a:cs typeface="Times New Roman"/>
              </a:rPr>
              <a:t>1 миллиарда</a:t>
            </a:r>
            <a:r>
              <a:rPr sz="1700" b="1" spc="3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лет</a:t>
            </a:r>
            <a:r>
              <a:rPr sz="1700" b="1" dirty="0"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  <a:p>
            <a:pPr marL="22860" marR="302895">
              <a:spcBef>
                <a:spcPts val="800"/>
              </a:spcBef>
              <a:buSzPct val="94117"/>
              <a:buFont typeface="Times New Roman"/>
              <a:buChar char="•"/>
              <a:tabLst>
                <a:tab pos="151130" algn="l"/>
              </a:tabLst>
            </a:pPr>
            <a:r>
              <a:rPr sz="1700" b="1" dirty="0">
                <a:latin typeface="Times New Roman"/>
                <a:cs typeface="Times New Roman"/>
              </a:rPr>
              <a:t>Если </a:t>
            </a:r>
            <a:r>
              <a:rPr sz="1700" b="1" spc="5" dirty="0">
                <a:latin typeface="Times New Roman"/>
                <a:cs typeface="Times New Roman"/>
              </a:rPr>
              <a:t>сумма </a:t>
            </a:r>
            <a:r>
              <a:rPr sz="1700" b="1" dirty="0">
                <a:latin typeface="Times New Roman"/>
                <a:cs typeface="Times New Roman"/>
              </a:rPr>
              <a:t>тепловой, вращательной, магнитной и т. д.  </a:t>
            </a:r>
            <a:r>
              <a:rPr sz="1700" b="1" spc="-5" dirty="0">
                <a:latin typeface="Times New Roman"/>
                <a:cs typeface="Times New Roman"/>
              </a:rPr>
              <a:t>энергий </a:t>
            </a:r>
            <a:r>
              <a:rPr sz="1700" b="1" dirty="0">
                <a:latin typeface="Times New Roman"/>
                <a:cs typeface="Times New Roman"/>
              </a:rPr>
              <a:t>в начале </a:t>
            </a:r>
            <a:r>
              <a:rPr sz="1700" b="1" spc="-5" dirty="0">
                <a:latin typeface="Times New Roman"/>
                <a:cs typeface="Times New Roman"/>
              </a:rPr>
              <a:t>сжатия </a:t>
            </a:r>
            <a:r>
              <a:rPr sz="1700" b="1" dirty="0">
                <a:latin typeface="Times New Roman"/>
                <a:cs typeface="Times New Roman"/>
              </a:rPr>
              <a:t>была </a:t>
            </a:r>
            <a:r>
              <a:rPr sz="1700" b="1" spc="-5" dirty="0">
                <a:latin typeface="Times New Roman"/>
                <a:cs typeface="Times New Roman"/>
              </a:rPr>
              <a:t>меньше гравитационной  энергии </a:t>
            </a:r>
            <a:r>
              <a:rPr sz="1700" b="1" dirty="0">
                <a:latin typeface="Times New Roman"/>
                <a:cs typeface="Times New Roman"/>
              </a:rPr>
              <a:t>облака, оно </a:t>
            </a:r>
            <a:r>
              <a:rPr sz="1700" b="1" spc="-5" dirty="0">
                <a:latin typeface="Times New Roman"/>
                <a:cs typeface="Times New Roman"/>
              </a:rPr>
              <a:t>превращается </a:t>
            </a:r>
            <a:r>
              <a:rPr sz="1700" b="1" dirty="0">
                <a:latin typeface="Times New Roman"/>
                <a:cs typeface="Times New Roman"/>
              </a:rPr>
              <a:t>в </a:t>
            </a:r>
            <a:r>
              <a:rPr sz="1700" b="1" spc="5" dirty="0">
                <a:latin typeface="Times New Roman"/>
                <a:cs typeface="Times New Roman"/>
              </a:rPr>
              <a:t>черную </a:t>
            </a:r>
            <a:r>
              <a:rPr sz="1700" b="1" spc="10" dirty="0">
                <a:latin typeface="Times New Roman"/>
                <a:cs typeface="Times New Roman"/>
              </a:rPr>
              <a:t>дыру,  </a:t>
            </a:r>
            <a:r>
              <a:rPr sz="1700" b="1" spc="-5" dirty="0">
                <a:latin typeface="Times New Roman"/>
                <a:cs typeface="Times New Roman"/>
              </a:rPr>
              <a:t>сжимаясь </a:t>
            </a:r>
            <a:r>
              <a:rPr sz="1700" b="1" dirty="0">
                <a:latin typeface="Times New Roman"/>
                <a:cs typeface="Times New Roman"/>
              </a:rPr>
              <a:t>до размеров </a:t>
            </a:r>
            <a:r>
              <a:rPr sz="1700" b="1" spc="-5" dirty="0">
                <a:latin typeface="Times New Roman"/>
                <a:cs typeface="Times New Roman"/>
              </a:rPr>
              <a:t>"гравитационного </a:t>
            </a:r>
            <a:r>
              <a:rPr sz="1700" b="1" spc="5" dirty="0">
                <a:latin typeface="Times New Roman"/>
                <a:cs typeface="Times New Roman"/>
              </a:rPr>
              <a:t>радиуса":</a:t>
            </a:r>
            <a:r>
              <a:rPr sz="1700" b="1" spc="55" dirty="0">
                <a:latin typeface="Times New Roman"/>
                <a:cs typeface="Times New Roman"/>
              </a:rPr>
              <a:t> </a:t>
            </a:r>
            <a:r>
              <a:rPr sz="1700" b="1" spc="5" dirty="0">
                <a:latin typeface="Times New Roman"/>
                <a:cs typeface="Times New Roman"/>
              </a:rPr>
              <a:t>R</a:t>
            </a:r>
            <a:r>
              <a:rPr sz="1500" b="1" spc="7" baseline="-30555" dirty="0">
                <a:latin typeface="Times New Roman"/>
                <a:cs typeface="Times New Roman"/>
              </a:rPr>
              <a:t>g</a:t>
            </a:r>
            <a:endParaRPr sz="1500" baseline="-30555" dirty="0">
              <a:latin typeface="Times New Roman"/>
              <a:cs typeface="Times New Roman"/>
            </a:endParaRPr>
          </a:p>
          <a:p>
            <a:pPr marL="22225">
              <a:spcBef>
                <a:spcPts val="420"/>
              </a:spcBef>
            </a:pPr>
            <a:r>
              <a:rPr sz="1700" b="1" spc="-5" dirty="0">
                <a:latin typeface="Times New Roman"/>
                <a:cs typeface="Times New Roman"/>
              </a:rPr>
              <a:t>&lt;=2GM/c</a:t>
            </a:r>
            <a:r>
              <a:rPr sz="1500" b="1" spc="-7" baseline="30555" dirty="0">
                <a:latin typeface="Times New Roman"/>
                <a:cs typeface="Times New Roman"/>
              </a:rPr>
              <a:t>2</a:t>
            </a:r>
            <a:endParaRPr sz="1500" baseline="30555" dirty="0">
              <a:latin typeface="Times New Roman"/>
              <a:cs typeface="Times New Roman"/>
            </a:endParaRPr>
          </a:p>
          <a:p>
            <a:pPr marL="22225" marR="216535">
              <a:spcBef>
                <a:spcPts val="800"/>
              </a:spcBef>
            </a:pPr>
            <a:r>
              <a:rPr sz="1700" b="1" dirty="0">
                <a:latin typeface="Times New Roman"/>
                <a:cs typeface="Times New Roman"/>
              </a:rPr>
              <a:t>Если облако обладало начальным </a:t>
            </a:r>
            <a:r>
              <a:rPr sz="1700" b="1" spc="-5" dirty="0">
                <a:latin typeface="Times New Roman"/>
                <a:cs typeface="Times New Roman"/>
              </a:rPr>
              <a:t>вращением, </a:t>
            </a:r>
            <a:r>
              <a:rPr sz="1700" b="1" dirty="0">
                <a:latin typeface="Times New Roman"/>
                <a:cs typeface="Times New Roman"/>
              </a:rPr>
              <a:t>но было  однородным </a:t>
            </a:r>
            <a:r>
              <a:rPr sz="1700" b="1" spc="-5" dirty="0">
                <a:latin typeface="Times New Roman"/>
                <a:cs typeface="Times New Roman"/>
              </a:rPr>
              <a:t>по </a:t>
            </a:r>
            <a:r>
              <a:rPr sz="1700" b="1" dirty="0">
                <a:latin typeface="Times New Roman"/>
                <a:cs typeface="Times New Roman"/>
              </a:rPr>
              <a:t>плотности, образуется неправильная  галактика. В неправильные галактики </a:t>
            </a:r>
            <a:r>
              <a:rPr sz="1700" b="1" spc="-5" dirty="0">
                <a:latin typeface="Times New Roman"/>
                <a:cs typeface="Times New Roman"/>
              </a:rPr>
              <a:t>превращаются не  сформировавшиеся </a:t>
            </a:r>
            <a:r>
              <a:rPr sz="1700" b="1" dirty="0">
                <a:latin typeface="Times New Roman"/>
                <a:cs typeface="Times New Roman"/>
              </a:rPr>
              <a:t>спиральные галактики, </a:t>
            </a:r>
            <a:r>
              <a:rPr sz="1700" b="1" spc="-5" dirty="0">
                <a:latin typeface="Times New Roman"/>
                <a:cs typeface="Times New Roman"/>
              </a:rPr>
              <a:t>испытавшие  </a:t>
            </a:r>
            <a:r>
              <a:rPr sz="1700" b="1" dirty="0">
                <a:latin typeface="Times New Roman"/>
                <a:cs typeface="Times New Roman"/>
              </a:rPr>
              <a:t>взрыв вблизи центра или </a:t>
            </a:r>
            <a:r>
              <a:rPr sz="1700" b="1" spc="-5" dirty="0">
                <a:latin typeface="Times New Roman"/>
                <a:cs typeface="Times New Roman"/>
              </a:rPr>
              <a:t>потерявшие форму при  </a:t>
            </a:r>
            <a:r>
              <a:rPr sz="1700" b="1" dirty="0">
                <a:latin typeface="Times New Roman"/>
                <a:cs typeface="Times New Roman"/>
              </a:rPr>
              <a:t>взаимодействии с </a:t>
            </a:r>
            <a:r>
              <a:rPr sz="1700" b="1" spc="5" dirty="0">
                <a:latin typeface="Times New Roman"/>
                <a:cs typeface="Times New Roman"/>
              </a:rPr>
              <a:t>другой</a:t>
            </a:r>
            <a:r>
              <a:rPr sz="1700" b="1" spc="1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галактикой</a:t>
            </a:r>
            <a:r>
              <a:rPr sz="1700" b="1" dirty="0"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  <a:p>
            <a:pPr marL="22860" marR="427990">
              <a:spcBef>
                <a:spcPts val="810"/>
              </a:spcBef>
              <a:buSzPct val="94117"/>
              <a:buFont typeface="Times New Roman"/>
              <a:buChar char="•"/>
              <a:tabLst>
                <a:tab pos="151130" algn="l"/>
              </a:tabLst>
            </a:pPr>
            <a:r>
              <a:rPr sz="1700" b="1" dirty="0">
                <a:latin typeface="Times New Roman"/>
                <a:cs typeface="Times New Roman"/>
              </a:rPr>
              <a:t>Если начальная плотность в </a:t>
            </a:r>
            <a:r>
              <a:rPr sz="1700" b="1" spc="-5" dirty="0">
                <a:latin typeface="Times New Roman"/>
                <a:cs typeface="Times New Roman"/>
              </a:rPr>
              <a:t>центре </a:t>
            </a:r>
            <a:r>
              <a:rPr sz="1700" b="1" dirty="0">
                <a:latin typeface="Times New Roman"/>
                <a:cs typeface="Times New Roman"/>
              </a:rPr>
              <a:t>облака была  значительно </a:t>
            </a:r>
            <a:r>
              <a:rPr sz="1700" b="1" spc="-5" dirty="0">
                <a:latin typeface="Times New Roman"/>
                <a:cs typeface="Times New Roman"/>
              </a:rPr>
              <a:t>выше, </a:t>
            </a:r>
            <a:r>
              <a:rPr sz="1700" b="1" dirty="0">
                <a:latin typeface="Times New Roman"/>
                <a:cs typeface="Times New Roman"/>
              </a:rPr>
              <a:t>чем на </a:t>
            </a:r>
            <a:r>
              <a:rPr sz="1700" b="1" spc="-5" dirty="0">
                <a:latin typeface="Times New Roman"/>
                <a:cs typeface="Times New Roman"/>
              </a:rPr>
              <a:t>периферии, </a:t>
            </a:r>
            <a:r>
              <a:rPr sz="1700" b="1" dirty="0">
                <a:latin typeface="Times New Roman"/>
                <a:cs typeface="Times New Roman"/>
              </a:rPr>
              <a:t>образовывалась  линзовидная</a:t>
            </a:r>
            <a:r>
              <a:rPr sz="1700" b="1" spc="10" dirty="0">
                <a:latin typeface="Times New Roman"/>
                <a:cs typeface="Times New Roman"/>
              </a:rPr>
              <a:t> </a:t>
            </a:r>
            <a:r>
              <a:rPr sz="1700" b="1" spc="-5" dirty="0">
                <a:latin typeface="Times New Roman"/>
                <a:cs typeface="Times New Roman"/>
              </a:rPr>
              <a:t>галактика</a:t>
            </a:r>
            <a:r>
              <a:rPr sz="1700" b="1" spc="-5" dirty="0"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24470" y="2622550"/>
            <a:ext cx="2609850" cy="438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24470" y="4140200"/>
            <a:ext cx="2562860" cy="666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44129" y="5699760"/>
            <a:ext cx="2981960" cy="6007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7060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87550" y="1145540"/>
            <a:ext cx="7967980" cy="4128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Образование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галактик</a:t>
            </a:r>
            <a:endParaRPr sz="3200" dirty="0">
              <a:latin typeface="Arial"/>
              <a:cs typeface="Arial"/>
            </a:endParaRPr>
          </a:p>
          <a:p>
            <a:pPr marL="22860" marR="1349375">
              <a:spcBef>
                <a:spcPts val="1580"/>
              </a:spcBef>
              <a:buFont typeface="Times New Roman"/>
              <a:buChar char="•"/>
              <a:tabLst>
                <a:tab pos="151130" algn="l"/>
              </a:tabLst>
            </a:pPr>
            <a:r>
              <a:rPr sz="1700" b="1" dirty="0">
                <a:latin typeface="Times New Roman"/>
                <a:cs typeface="Times New Roman"/>
              </a:rPr>
              <a:t>Если облако не обладало начальным </a:t>
            </a:r>
            <a:r>
              <a:rPr sz="1700" b="1" spc="-5" dirty="0">
                <a:latin typeface="Times New Roman"/>
                <a:cs typeface="Times New Roman"/>
              </a:rPr>
              <a:t>вращением, </a:t>
            </a:r>
            <a:r>
              <a:rPr sz="1700" b="1" dirty="0">
                <a:latin typeface="Times New Roman"/>
                <a:cs typeface="Times New Roman"/>
              </a:rPr>
              <a:t>а плотность </a:t>
            </a:r>
            <a:r>
              <a:rPr sz="1700" b="1" spc="-5" dirty="0">
                <a:latin typeface="Times New Roman"/>
                <a:cs typeface="Times New Roman"/>
              </a:rPr>
              <a:t>его  </a:t>
            </a:r>
            <a:r>
              <a:rPr sz="1700" b="1" dirty="0">
                <a:latin typeface="Times New Roman"/>
                <a:cs typeface="Times New Roman"/>
              </a:rPr>
              <a:t>увеличивалась к </a:t>
            </a:r>
            <a:r>
              <a:rPr sz="1700" b="1" spc="5" dirty="0">
                <a:latin typeface="Times New Roman"/>
                <a:cs typeface="Times New Roman"/>
              </a:rPr>
              <a:t>центру, образуется </a:t>
            </a:r>
            <a:r>
              <a:rPr sz="1700" b="1" dirty="0">
                <a:latin typeface="Times New Roman"/>
                <a:cs typeface="Times New Roman"/>
              </a:rPr>
              <a:t>эллиптическая</a:t>
            </a:r>
            <a:r>
              <a:rPr sz="1700" b="1" spc="60" dirty="0">
                <a:latin typeface="Times New Roman"/>
                <a:cs typeface="Times New Roman"/>
              </a:rPr>
              <a:t> </a:t>
            </a:r>
            <a:r>
              <a:rPr sz="1700" b="1" spc="-5" dirty="0">
                <a:latin typeface="Times New Roman"/>
                <a:cs typeface="Times New Roman"/>
              </a:rPr>
              <a:t>галактика</a:t>
            </a:r>
            <a:r>
              <a:rPr sz="1700" b="1" spc="-5" dirty="0"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  <a:p>
            <a:pPr marL="22860" marR="47625">
              <a:spcBef>
                <a:spcPts val="800"/>
              </a:spcBef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latin typeface="Times New Roman"/>
                <a:cs typeface="Times New Roman"/>
              </a:rPr>
              <a:t>Сферические </a:t>
            </a:r>
            <a:r>
              <a:rPr sz="1700" b="1" dirty="0">
                <a:latin typeface="Times New Roman"/>
                <a:cs typeface="Times New Roman"/>
              </a:rPr>
              <a:t>скопления галактик с преобладанием </a:t>
            </a:r>
            <a:r>
              <a:rPr sz="1700" b="1" spc="-5" dirty="0">
                <a:latin typeface="Times New Roman"/>
                <a:cs typeface="Times New Roman"/>
              </a:rPr>
              <a:t>эллиптических </a:t>
            </a:r>
            <a:r>
              <a:rPr sz="1700" b="1" dirty="0">
                <a:latin typeface="Times New Roman"/>
                <a:cs typeface="Times New Roman"/>
              </a:rPr>
              <a:t>и линзовых  систем образовались </a:t>
            </a:r>
            <a:r>
              <a:rPr sz="1700" b="1" spc="-5" dirty="0">
                <a:latin typeface="Times New Roman"/>
                <a:cs typeface="Times New Roman"/>
              </a:rPr>
              <a:t>из </a:t>
            </a:r>
            <a:r>
              <a:rPr sz="1700" b="1" dirty="0">
                <a:latin typeface="Times New Roman"/>
                <a:cs typeface="Times New Roman"/>
              </a:rPr>
              <a:t>относительно </a:t>
            </a:r>
            <a:r>
              <a:rPr sz="1700" b="1" spc="-5" dirty="0">
                <a:latin typeface="Times New Roman"/>
                <a:cs typeface="Times New Roman"/>
              </a:rPr>
              <a:t>небольших, </a:t>
            </a:r>
            <a:r>
              <a:rPr sz="1700" b="1" dirty="0">
                <a:latin typeface="Times New Roman"/>
                <a:cs typeface="Times New Roman"/>
              </a:rPr>
              <a:t>не </a:t>
            </a:r>
            <a:r>
              <a:rPr sz="1700" b="1" spc="-5" dirty="0">
                <a:latin typeface="Times New Roman"/>
                <a:cs typeface="Times New Roman"/>
              </a:rPr>
              <a:t>имевших </a:t>
            </a:r>
            <a:r>
              <a:rPr sz="1700" b="1" dirty="0">
                <a:latin typeface="Times New Roman"/>
                <a:cs typeface="Times New Roman"/>
              </a:rPr>
              <a:t>вращательного  момента </a:t>
            </a:r>
            <a:r>
              <a:rPr sz="1700" b="1" spc="5" dirty="0">
                <a:latin typeface="Times New Roman"/>
                <a:cs typeface="Times New Roman"/>
              </a:rPr>
              <a:t>сгустков </a:t>
            </a:r>
            <a:r>
              <a:rPr sz="1700" b="1" dirty="0">
                <a:latin typeface="Times New Roman"/>
                <a:cs typeface="Times New Roman"/>
              </a:rPr>
              <a:t>газа</a:t>
            </a:r>
            <a:r>
              <a:rPr sz="1700" b="1" dirty="0">
                <a:latin typeface="Times New Roman"/>
                <a:cs typeface="Times New Roman"/>
              </a:rPr>
              <a:t>;</a:t>
            </a:r>
            <a:endParaRPr sz="1700" dirty="0">
              <a:latin typeface="Times New Roman"/>
              <a:cs typeface="Times New Roman"/>
            </a:endParaRPr>
          </a:p>
          <a:p>
            <a:pPr marL="22860" marR="5080">
              <a:spcBef>
                <a:spcPts val="800"/>
              </a:spcBef>
              <a:buFont typeface="Times New Roman"/>
              <a:buChar char="•"/>
              <a:tabLst>
                <a:tab pos="151130" algn="l"/>
              </a:tabLst>
            </a:pPr>
            <a:r>
              <a:rPr sz="1700" b="1" dirty="0">
                <a:latin typeface="Times New Roman"/>
                <a:cs typeface="Times New Roman"/>
              </a:rPr>
              <a:t>Если облако обладало начальным </a:t>
            </a:r>
            <a:r>
              <a:rPr sz="1700" b="1" spc="-5" dirty="0">
                <a:latin typeface="Times New Roman"/>
                <a:cs typeface="Times New Roman"/>
              </a:rPr>
              <a:t>вращением </a:t>
            </a:r>
            <a:r>
              <a:rPr sz="1700" b="1" dirty="0">
                <a:latin typeface="Times New Roman"/>
                <a:cs typeface="Times New Roman"/>
              </a:rPr>
              <a:t>и плотность его увеличивалось  </a:t>
            </a:r>
            <a:r>
              <a:rPr sz="1700" b="1" spc="-5" dirty="0">
                <a:latin typeface="Times New Roman"/>
                <a:cs typeface="Times New Roman"/>
              </a:rPr>
              <a:t>по </a:t>
            </a:r>
            <a:r>
              <a:rPr sz="1700" b="1" dirty="0">
                <a:latin typeface="Times New Roman"/>
                <a:cs typeface="Times New Roman"/>
              </a:rPr>
              <a:t>направлению к </a:t>
            </a:r>
            <a:r>
              <a:rPr sz="1700" b="1" spc="5" dirty="0">
                <a:latin typeface="Times New Roman"/>
                <a:cs typeface="Times New Roman"/>
              </a:rPr>
              <a:t>центру, </a:t>
            </a:r>
            <a:r>
              <a:rPr sz="1700" b="1" dirty="0">
                <a:latin typeface="Times New Roman"/>
                <a:cs typeface="Times New Roman"/>
              </a:rPr>
              <a:t>образуется спиральная галактика: облако с большим  вращательным моментом развивается в класс Sc, </a:t>
            </a:r>
            <a:r>
              <a:rPr sz="1700" b="1" spc="-5" dirty="0">
                <a:latin typeface="Times New Roman"/>
                <a:cs typeface="Times New Roman"/>
              </a:rPr>
              <a:t>со </a:t>
            </a:r>
            <a:r>
              <a:rPr sz="1700" b="1" dirty="0">
                <a:latin typeface="Times New Roman"/>
                <a:cs typeface="Times New Roman"/>
              </a:rPr>
              <a:t>средним - в класс Sв и с  малым в класс</a:t>
            </a:r>
            <a:r>
              <a:rPr sz="1700" b="1" spc="2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Sа</a:t>
            </a:r>
            <a:r>
              <a:rPr sz="1700" b="1" dirty="0"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  <a:p>
            <a:pPr marL="22860" marR="136525">
              <a:spcBef>
                <a:spcPts val="810"/>
              </a:spcBef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latin typeface="Times New Roman"/>
                <a:cs typeface="Times New Roman"/>
              </a:rPr>
              <a:t>Скопления спиральных галактик возникали </a:t>
            </a:r>
            <a:r>
              <a:rPr sz="1700" b="1" spc="-5" dirty="0">
                <a:latin typeface="Times New Roman"/>
                <a:cs typeface="Times New Roman"/>
              </a:rPr>
              <a:t>при </a:t>
            </a:r>
            <a:r>
              <a:rPr sz="1700" b="1" dirty="0">
                <a:latin typeface="Times New Roman"/>
                <a:cs typeface="Times New Roman"/>
              </a:rPr>
              <a:t>дроблении больших облаков  </a:t>
            </a:r>
            <a:r>
              <a:rPr sz="1700" b="1" spc="-5" dirty="0">
                <a:latin typeface="Times New Roman"/>
                <a:cs typeface="Times New Roman"/>
              </a:rPr>
              <a:t>на фрагменты </a:t>
            </a:r>
            <a:r>
              <a:rPr sz="1700" b="1" dirty="0">
                <a:latin typeface="Times New Roman"/>
                <a:cs typeface="Times New Roman"/>
              </a:rPr>
              <a:t>с большим числом вариантов распределения </a:t>
            </a:r>
            <a:r>
              <a:rPr sz="1700" b="1" spc="-5" dirty="0">
                <a:latin typeface="Times New Roman"/>
                <a:cs typeface="Times New Roman"/>
              </a:rPr>
              <a:t>вращательного  </a:t>
            </a:r>
            <a:r>
              <a:rPr sz="1700" b="1" dirty="0">
                <a:latin typeface="Times New Roman"/>
                <a:cs typeface="Times New Roman"/>
              </a:rPr>
              <a:t>момента среди отдельных</a:t>
            </a:r>
            <a:r>
              <a:rPr sz="1700" b="1" spc="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сгустков</a:t>
            </a:r>
            <a:r>
              <a:rPr sz="1700" b="1" dirty="0"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03540" y="1079500"/>
            <a:ext cx="2486660" cy="562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24879" y="5472430"/>
            <a:ext cx="4362450" cy="685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5547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8669" y="1145540"/>
            <a:ext cx="7724140" cy="370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Список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литературы</a:t>
            </a:r>
            <a:endParaRPr sz="3200" dirty="0">
              <a:latin typeface="Arial"/>
              <a:cs typeface="Arial"/>
            </a:endParaRPr>
          </a:p>
          <a:p>
            <a:pPr marL="22860">
              <a:spcBef>
                <a:spcPts val="196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dirty="0">
                <a:latin typeface="Times New Roman"/>
                <a:cs typeface="Times New Roman"/>
              </a:rPr>
              <a:t>М.М.Дагаев и др., Астрономия - М.:Просвещение</a:t>
            </a:r>
            <a:r>
              <a:rPr sz="2000" b="1" dirty="0">
                <a:latin typeface="Times New Roman"/>
                <a:cs typeface="Times New Roman"/>
              </a:rPr>
              <a:t>, </a:t>
            </a:r>
            <a:r>
              <a:rPr sz="2000" b="1" spc="5" dirty="0">
                <a:latin typeface="Times New Roman"/>
                <a:cs typeface="Times New Roman"/>
              </a:rPr>
              <a:t>1983г.</a:t>
            </a:r>
            <a:endParaRPr sz="2000" dirty="0">
              <a:latin typeface="Times New Roman"/>
              <a:cs typeface="Times New Roman"/>
            </a:endParaRPr>
          </a:p>
          <a:p>
            <a:pPr marL="22860" marR="213360">
              <a:spcBef>
                <a:spcPts val="800"/>
              </a:spcBef>
              <a:buSzPct val="95000"/>
              <a:buFont typeface="Times New Roman"/>
              <a:buChar char="•"/>
              <a:tabLst>
                <a:tab pos="175260" algn="l"/>
              </a:tabLst>
            </a:pPr>
            <a:r>
              <a:rPr sz="2000" b="1" dirty="0">
                <a:latin typeface="Times New Roman"/>
                <a:cs typeface="Times New Roman"/>
              </a:rPr>
              <a:t>М.М.Дагаев, </a:t>
            </a:r>
            <a:r>
              <a:rPr sz="2000" b="1" spc="5" dirty="0">
                <a:latin typeface="Times New Roman"/>
                <a:cs typeface="Times New Roman"/>
              </a:rPr>
              <a:t>В.М.Чаругин </a:t>
            </a:r>
            <a:r>
              <a:rPr sz="2000" b="1" spc="-5" dirty="0">
                <a:latin typeface="Times New Roman"/>
                <a:cs typeface="Times New Roman"/>
              </a:rPr>
              <a:t>“Астрофизика. Книга для чтения по  </a:t>
            </a:r>
            <a:r>
              <a:rPr sz="2000" b="1" dirty="0">
                <a:latin typeface="Times New Roman"/>
                <a:cs typeface="Times New Roman"/>
              </a:rPr>
              <a:t>астрономии” - М.:Просвещение</a:t>
            </a:r>
            <a:r>
              <a:rPr sz="2000" b="1" dirty="0">
                <a:latin typeface="Times New Roman"/>
                <a:cs typeface="Times New Roman"/>
              </a:rPr>
              <a:t>,</a:t>
            </a:r>
            <a:r>
              <a:rPr sz="2000" b="1" spc="15" dirty="0">
                <a:latin typeface="Times New Roman"/>
                <a:cs typeface="Times New Roman"/>
              </a:rPr>
              <a:t> </a:t>
            </a:r>
            <a:r>
              <a:rPr sz="2000" b="1" spc="5" dirty="0">
                <a:latin typeface="Times New Roman"/>
                <a:cs typeface="Times New Roman"/>
              </a:rPr>
              <a:t>1988г.</a:t>
            </a:r>
            <a:endParaRPr sz="2000" dirty="0">
              <a:latin typeface="Times New Roman"/>
              <a:cs typeface="Times New Roman"/>
            </a:endParaRPr>
          </a:p>
          <a:p>
            <a:pPr marL="22860" marR="3361054">
              <a:spcBef>
                <a:spcPts val="80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Псковский </a:t>
            </a:r>
            <a:r>
              <a:rPr sz="2000" b="1" dirty="0">
                <a:latin typeface="Times New Roman"/>
                <a:cs typeface="Times New Roman"/>
              </a:rPr>
              <a:t>Ю.П., </a:t>
            </a:r>
            <a:r>
              <a:rPr sz="2000" b="1" spc="-5" dirty="0">
                <a:latin typeface="Times New Roman"/>
                <a:cs typeface="Times New Roman"/>
              </a:rPr>
              <a:t>Галактики. </a:t>
            </a:r>
            <a:r>
              <a:rPr sz="2000" b="1" dirty="0">
                <a:latin typeface="Times New Roman"/>
                <a:cs typeface="Times New Roman"/>
              </a:rPr>
              <a:t>URL </a:t>
            </a:r>
            <a:r>
              <a:rPr sz="2000" b="1" dirty="0">
                <a:latin typeface="Times New Roman"/>
                <a:cs typeface="Times New Roman"/>
                <a:hlinkClick r:id="rId2"/>
              </a:rPr>
              <a:t> </a:t>
            </a:r>
            <a:r>
              <a:rPr sz="2000" b="1" spc="5" dirty="0">
                <a:latin typeface="Times New Roman"/>
                <a:cs typeface="Times New Roman"/>
                <a:hlinkClick r:id="rId2"/>
              </a:rPr>
              <a:t>h</a:t>
            </a:r>
            <a:r>
              <a:rPr sz="2000" b="1" dirty="0">
                <a:latin typeface="Times New Roman"/>
                <a:cs typeface="Times New Roman"/>
                <a:hlinkClick r:id="rId2"/>
              </a:rPr>
              <a:t>tt</a:t>
            </a:r>
            <a:r>
              <a:rPr sz="2000" b="1" spc="5" dirty="0">
                <a:latin typeface="Times New Roman"/>
                <a:cs typeface="Times New Roman"/>
                <a:hlinkClick r:id="rId2"/>
              </a:rPr>
              <a:t>p</a:t>
            </a:r>
            <a:r>
              <a:rPr sz="2000" b="1" dirty="0">
                <a:latin typeface="Times New Roman"/>
                <a:cs typeface="Times New Roman"/>
                <a:hlinkClick r:id="rId2"/>
              </a:rPr>
              <a:t>:</a:t>
            </a:r>
            <a:r>
              <a:rPr sz="2000" b="1" spc="-10" dirty="0">
                <a:latin typeface="Times New Roman"/>
                <a:cs typeface="Times New Roman"/>
                <a:hlinkClick r:id="rId2"/>
              </a:rPr>
              <a:t>//</a:t>
            </a:r>
            <a:r>
              <a:rPr sz="2000" b="1" spc="-5" dirty="0">
                <a:latin typeface="Times New Roman"/>
                <a:cs typeface="Times New Roman"/>
                <a:hlinkClick r:id="rId2"/>
              </a:rPr>
              <a:t>www</a:t>
            </a:r>
            <a:r>
              <a:rPr sz="2000" b="1" spc="10" dirty="0">
                <a:latin typeface="Times New Roman"/>
                <a:cs typeface="Times New Roman"/>
                <a:hlinkClick r:id="rId2"/>
              </a:rPr>
              <a:t>.</a:t>
            </a:r>
            <a:r>
              <a:rPr sz="2000" b="1" dirty="0">
                <a:latin typeface="Times New Roman"/>
                <a:cs typeface="Times New Roman"/>
                <a:hlinkClick r:id="rId2"/>
              </a:rPr>
              <a:t>a</a:t>
            </a:r>
            <a:r>
              <a:rPr sz="2000" b="1" spc="10" dirty="0">
                <a:latin typeface="Times New Roman"/>
                <a:cs typeface="Times New Roman"/>
                <a:hlinkClick r:id="rId2"/>
              </a:rPr>
              <a:t>s</a:t>
            </a:r>
            <a:r>
              <a:rPr sz="2000" b="1" dirty="0">
                <a:latin typeface="Times New Roman"/>
                <a:cs typeface="Times New Roman"/>
                <a:hlinkClick r:id="rId2"/>
              </a:rPr>
              <a:t>t</a:t>
            </a:r>
            <a:r>
              <a:rPr sz="2000" b="1" spc="-10" dirty="0">
                <a:latin typeface="Times New Roman"/>
                <a:cs typeface="Times New Roman"/>
                <a:hlinkClick r:id="rId2"/>
              </a:rPr>
              <a:t>r</a:t>
            </a:r>
            <a:r>
              <a:rPr sz="2000" b="1" spc="10" dirty="0">
                <a:latin typeface="Times New Roman"/>
                <a:cs typeface="Times New Roman"/>
                <a:hlinkClick r:id="rId2"/>
              </a:rPr>
              <a:t>o</a:t>
            </a:r>
            <a:r>
              <a:rPr sz="2000" b="1" spc="5" dirty="0">
                <a:latin typeface="Times New Roman"/>
                <a:cs typeface="Times New Roman"/>
                <a:hlinkClick r:id="rId2"/>
              </a:rPr>
              <a:t>n</a:t>
            </a:r>
            <a:r>
              <a:rPr sz="2000" b="1" dirty="0">
                <a:latin typeface="Times New Roman"/>
                <a:cs typeface="Times New Roman"/>
                <a:hlinkClick r:id="rId2"/>
              </a:rPr>
              <a:t>et.r</a:t>
            </a:r>
            <a:r>
              <a:rPr sz="2000" b="1" spc="5" dirty="0">
                <a:latin typeface="Times New Roman"/>
                <a:cs typeface="Times New Roman"/>
                <a:hlinkClick r:id="rId2"/>
              </a:rPr>
              <a:t>u</a:t>
            </a:r>
            <a:r>
              <a:rPr sz="2000" b="1" spc="-10" dirty="0">
                <a:latin typeface="Times New Roman"/>
                <a:cs typeface="Times New Roman"/>
                <a:hlinkClick r:id="rId2"/>
              </a:rPr>
              <a:t>/</a:t>
            </a:r>
            <a:r>
              <a:rPr sz="2000" b="1" spc="5" dirty="0">
                <a:latin typeface="Times New Roman"/>
                <a:cs typeface="Times New Roman"/>
                <a:hlinkClick r:id="rId2"/>
              </a:rPr>
              <a:t>d</a:t>
            </a:r>
            <a:r>
              <a:rPr sz="2000" b="1" spc="-5" dirty="0">
                <a:latin typeface="Times New Roman"/>
                <a:cs typeface="Times New Roman"/>
                <a:hlinkClick r:id="rId2"/>
              </a:rPr>
              <a:t>b</a:t>
            </a:r>
            <a:r>
              <a:rPr sz="2000" b="1" spc="-10" dirty="0">
                <a:latin typeface="Times New Roman"/>
                <a:cs typeface="Times New Roman"/>
                <a:hlinkClick r:id="rId2"/>
              </a:rPr>
              <a:t>/</a:t>
            </a:r>
            <a:r>
              <a:rPr sz="2000" b="1" dirty="0">
                <a:latin typeface="Times New Roman"/>
                <a:cs typeface="Times New Roman"/>
                <a:hlinkClick r:id="rId2"/>
              </a:rPr>
              <a:t>ms</a:t>
            </a:r>
            <a:r>
              <a:rPr sz="2000" b="1" spc="10" dirty="0">
                <a:latin typeface="Times New Roman"/>
                <a:cs typeface="Times New Roman"/>
                <a:hlinkClick r:id="rId2"/>
              </a:rPr>
              <a:t>g</a:t>
            </a:r>
            <a:r>
              <a:rPr sz="2000" b="1" spc="-10" dirty="0">
                <a:latin typeface="Times New Roman"/>
                <a:cs typeface="Times New Roman"/>
                <a:hlinkClick r:id="rId2"/>
              </a:rPr>
              <a:t>/</a:t>
            </a:r>
            <a:r>
              <a:rPr sz="2000" b="1" spc="10" dirty="0">
                <a:latin typeface="Times New Roman"/>
                <a:cs typeface="Times New Roman"/>
                <a:hlinkClick r:id="rId2"/>
              </a:rPr>
              <a:t>11</a:t>
            </a:r>
            <a:r>
              <a:rPr sz="2000" b="1" dirty="0">
                <a:latin typeface="Times New Roman"/>
                <a:cs typeface="Times New Roman"/>
                <a:hlinkClick r:id="rId2"/>
              </a:rPr>
              <a:t>8</a:t>
            </a:r>
            <a:r>
              <a:rPr sz="2000" b="1" spc="10" dirty="0">
                <a:latin typeface="Times New Roman"/>
                <a:cs typeface="Times New Roman"/>
                <a:hlinkClick r:id="rId2"/>
              </a:rPr>
              <a:t>052</a:t>
            </a:r>
            <a:r>
              <a:rPr sz="2000" b="1" dirty="0">
                <a:latin typeface="Times New Roman"/>
                <a:cs typeface="Times New Roman"/>
                <a:hlinkClick r:id="rId2"/>
              </a:rPr>
              <a:t>4</a:t>
            </a:r>
            <a:endParaRPr sz="2000" dirty="0">
              <a:latin typeface="Times New Roman"/>
              <a:cs typeface="Times New Roman"/>
            </a:endParaRPr>
          </a:p>
          <a:p>
            <a:pPr marL="22860">
              <a:spcBef>
                <a:spcPts val="80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Агекян Т. </a:t>
            </a:r>
            <a:r>
              <a:rPr sz="2000" b="1" spc="5" dirty="0">
                <a:latin typeface="Times New Roman"/>
                <a:cs typeface="Times New Roman"/>
              </a:rPr>
              <a:t>А., </a:t>
            </a:r>
            <a:r>
              <a:rPr sz="2000" b="1" spc="-5" dirty="0">
                <a:latin typeface="Times New Roman"/>
                <a:cs typeface="Times New Roman"/>
              </a:rPr>
              <a:t>Звезды, </a:t>
            </a:r>
            <a:r>
              <a:rPr sz="2000" b="1" dirty="0">
                <a:latin typeface="Times New Roman"/>
                <a:cs typeface="Times New Roman"/>
              </a:rPr>
              <a:t>галактики, Метагалактика, 3 </a:t>
            </a:r>
            <a:r>
              <a:rPr sz="2000" b="1" spc="-5" dirty="0">
                <a:latin typeface="Times New Roman"/>
                <a:cs typeface="Times New Roman"/>
              </a:rPr>
              <a:t>изд</a:t>
            </a:r>
            <a:r>
              <a:rPr sz="2000" b="1" spc="-5" dirty="0">
                <a:latin typeface="Times New Roman"/>
                <a:cs typeface="Times New Roman"/>
              </a:rPr>
              <a:t>., </a:t>
            </a:r>
            <a:r>
              <a:rPr sz="2000" b="1" dirty="0">
                <a:latin typeface="Times New Roman"/>
                <a:cs typeface="Times New Roman"/>
              </a:rPr>
              <a:t>М.,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5" dirty="0">
                <a:latin typeface="Times New Roman"/>
                <a:cs typeface="Times New Roman"/>
              </a:rPr>
              <a:t>1981;</a:t>
            </a:r>
            <a:endParaRPr sz="2000" dirty="0">
              <a:latin typeface="Times New Roman"/>
              <a:cs typeface="Times New Roman"/>
            </a:endParaRPr>
          </a:p>
          <a:p>
            <a:pPr marL="22860">
              <a:spcBef>
                <a:spcPts val="80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Ефремов Ю. </a:t>
            </a:r>
            <a:r>
              <a:rPr sz="2000" b="1" dirty="0">
                <a:latin typeface="Times New Roman"/>
                <a:cs typeface="Times New Roman"/>
              </a:rPr>
              <a:t>Н., В </a:t>
            </a:r>
            <a:r>
              <a:rPr sz="2000" b="1" spc="5" dirty="0">
                <a:latin typeface="Times New Roman"/>
                <a:cs typeface="Times New Roman"/>
              </a:rPr>
              <a:t>глубины </a:t>
            </a:r>
            <a:r>
              <a:rPr sz="2000" b="1" spc="-5" dirty="0">
                <a:latin typeface="Times New Roman"/>
                <a:cs typeface="Times New Roman"/>
              </a:rPr>
              <a:t>Вселенной, </a:t>
            </a:r>
            <a:r>
              <a:rPr sz="2000" b="1" dirty="0">
                <a:latin typeface="Times New Roman"/>
                <a:cs typeface="Times New Roman"/>
              </a:rPr>
              <a:t>2 </a:t>
            </a:r>
            <a:r>
              <a:rPr sz="2000" b="1" spc="-5" dirty="0">
                <a:latin typeface="Times New Roman"/>
                <a:cs typeface="Times New Roman"/>
              </a:rPr>
              <a:t>изд</a:t>
            </a:r>
            <a:r>
              <a:rPr sz="2000" b="1" spc="-5" dirty="0">
                <a:latin typeface="Times New Roman"/>
                <a:cs typeface="Times New Roman"/>
              </a:rPr>
              <a:t>., </a:t>
            </a:r>
            <a:r>
              <a:rPr sz="2000" b="1" dirty="0">
                <a:latin typeface="Times New Roman"/>
                <a:cs typeface="Times New Roman"/>
              </a:rPr>
              <a:t>М.,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5" dirty="0">
                <a:latin typeface="Times New Roman"/>
                <a:cs typeface="Times New Roman"/>
              </a:rPr>
              <a:t>1977;</a:t>
            </a:r>
            <a:endParaRPr sz="2000" dirty="0">
              <a:latin typeface="Times New Roman"/>
              <a:cs typeface="Times New Roman"/>
            </a:endParaRPr>
          </a:p>
          <a:p>
            <a:pPr marL="22860">
              <a:spcBef>
                <a:spcPts val="80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П. </a:t>
            </a:r>
            <a:r>
              <a:rPr sz="2000" b="1" spc="5" dirty="0">
                <a:latin typeface="Times New Roman"/>
                <a:cs typeface="Times New Roman"/>
              </a:rPr>
              <a:t>Ходж. </a:t>
            </a:r>
            <a:r>
              <a:rPr sz="2000" b="1" spc="-5" dirty="0">
                <a:latin typeface="Times New Roman"/>
                <a:cs typeface="Times New Roman"/>
              </a:rPr>
              <a:t>Галактики </a:t>
            </a:r>
            <a:r>
              <a:rPr sz="2000" b="1" dirty="0">
                <a:latin typeface="Times New Roman"/>
                <a:cs typeface="Times New Roman"/>
              </a:rPr>
              <a:t>– М.: </a:t>
            </a:r>
            <a:r>
              <a:rPr sz="2000" b="1" spc="5" dirty="0">
                <a:latin typeface="Times New Roman"/>
                <a:cs typeface="Times New Roman"/>
              </a:rPr>
              <a:t>Наука</a:t>
            </a:r>
            <a:r>
              <a:rPr sz="2000" b="1" spc="5" dirty="0">
                <a:latin typeface="Times New Roman"/>
                <a:cs typeface="Times New Roman"/>
              </a:rPr>
              <a:t>,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5" dirty="0">
                <a:latin typeface="Times New Roman"/>
                <a:cs typeface="Times New Roman"/>
              </a:rPr>
              <a:t>1992г.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2572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25089" y="33019"/>
            <a:ext cx="7019290" cy="68249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87551" y="1145540"/>
            <a:ext cx="8269605" cy="5407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Млечный</a:t>
            </a:r>
            <a:r>
              <a:rPr sz="3200" b="1" spc="-1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путь</a:t>
            </a:r>
            <a:endParaRPr sz="3200">
              <a:latin typeface="Arial"/>
              <a:cs typeface="Arial"/>
            </a:endParaRPr>
          </a:p>
          <a:p>
            <a:pPr marL="22860" marR="386080">
              <a:spcBef>
                <a:spcPts val="158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Жители небольших населенных пунктов </a:t>
            </a:r>
            <a:r>
              <a:rPr b="1" spc="5" dirty="0">
                <a:solidFill>
                  <a:srgbClr val="FFFFFF"/>
                </a:solidFill>
                <a:latin typeface="Times New Roman"/>
                <a:cs typeface="Times New Roman"/>
              </a:rPr>
              <a:t>со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слабой засветкой ночного неба  имеют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счастье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наблюдать</a:t>
            </a:r>
            <a:r>
              <a:rPr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Млечный путь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слабую туманную полоску,  пересекающую небосвод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видимую невооруженным глазом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безлунные  ночи. Названием своим Млечный путь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обязан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древним</a:t>
            </a:r>
            <a:r>
              <a:rPr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грекам.</a:t>
            </a:r>
            <a:endParaRPr>
              <a:latin typeface="Times New Roman"/>
              <a:cs typeface="Times New Roman"/>
            </a:endParaRPr>
          </a:p>
          <a:p>
            <a:pPr marL="22860" marR="664210">
              <a:spcBef>
                <a:spcPts val="80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преданию, это молоко богини Геры,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супруги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громовержца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Зевса,  пролившееся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с ее груди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небо, когда она кормила младенца</a:t>
            </a:r>
            <a:r>
              <a:rPr b="1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Геркулеса.</a:t>
            </a:r>
            <a:endParaRPr>
              <a:latin typeface="Times New Roman"/>
              <a:cs typeface="Times New Roman"/>
            </a:endParaRPr>
          </a:p>
          <a:p>
            <a:pPr marL="22860" marR="243204">
              <a:spcBef>
                <a:spcPts val="80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 наблюдении невооруженным глазом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Млечный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путь действительно  напоминает молоко или белый туман,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но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стоит навести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него бинокль, как  становится ясно,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что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Млечный путь на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самом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деле состоит из бесчисленного  количества слабых звезд. Греки называли Млечный путь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Galactikos Cyclos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(Молочный круг),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откуда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пошло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название</a:t>
            </a:r>
            <a:r>
              <a:rPr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Галактика</a:t>
            </a:r>
            <a:r>
              <a:rPr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>
              <a:latin typeface="Times New Roman"/>
              <a:cs typeface="Times New Roman"/>
            </a:endParaRPr>
          </a:p>
          <a:p>
            <a:pPr marL="22860" marR="5080">
              <a:spcBef>
                <a:spcPts val="800"/>
              </a:spcBef>
              <a:buSzPct val="94444"/>
              <a:buFont typeface="Times New Roman"/>
              <a:buChar char="•"/>
              <a:tabLst>
                <a:tab pos="104139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Млечный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Путь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проходит по следующим созвездиям: Единорог,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Малый Пес,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Орион, Близнецы, Телец, Возничий, Персей,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Жираф,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Кассиопея, Андромеда,  Цефей,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Ящерица,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Лебедь,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Лисичка, Лира, Стрела, Орел,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Щит,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Стрелец,  Змееносец, Южная Корона, Скорпион, Наугольник, Волк,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Южный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Треугольник, Центавр, Циркуль,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Южный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Крест,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Муха,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Киль,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Парусов,</a:t>
            </a:r>
            <a:r>
              <a:rPr b="1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Корма.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5486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1200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67437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Путеводитель по Млечному</a:t>
            </a:r>
            <a:r>
              <a:rPr sz="3200" b="1" spc="-1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пути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7710" y="3992879"/>
            <a:ext cx="8145145" cy="2595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1295">
              <a:spcBef>
                <a:spcPts val="1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Часть Млечного пути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северном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полушарии не видна. Зато, нам доступна  для наблюдений, пожалуй,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самая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красивая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величественная область  Млечного пути, находящаяся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Созвездии Стрельца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направление на центр 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</a:t>
            </a:r>
            <a:endParaRPr>
              <a:latin typeface="Times New Roman"/>
              <a:cs typeface="Times New Roman"/>
            </a:endParaRPr>
          </a:p>
          <a:p>
            <a:pPr marL="12700" marR="5080">
              <a:spcBef>
                <a:spcPts val="8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созвездии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Персея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Млечный путь различается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лишь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бинокль.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этом  направлении находятся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окраины Галактики.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Далее, 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созвездиях Кассиопеи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Возничего плотность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Млечного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пути постепенно возрастает.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созвездиях  Близнецов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Лебедя Млечный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путь становится еще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более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плотным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отчетливым.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8000" y="2058670"/>
            <a:ext cx="294640" cy="753110"/>
          </a:xfrm>
          <a:custGeom>
            <a:avLst/>
            <a:gdLst/>
            <a:ahLst/>
            <a:cxnLst/>
            <a:rect l="l" t="t" r="r" b="b"/>
            <a:pathLst>
              <a:path w="294639" h="753110">
                <a:moveTo>
                  <a:pt x="0" y="0"/>
                </a:moveTo>
                <a:lnTo>
                  <a:pt x="294639" y="753109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40579" y="2827020"/>
            <a:ext cx="601980" cy="113030"/>
          </a:xfrm>
          <a:custGeom>
            <a:avLst/>
            <a:gdLst/>
            <a:ahLst/>
            <a:cxnLst/>
            <a:rect l="l" t="t" r="r" b="b"/>
            <a:pathLst>
              <a:path w="601979" h="113030">
                <a:moveTo>
                  <a:pt x="601980" y="113029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69229" y="2979420"/>
            <a:ext cx="205740" cy="734060"/>
          </a:xfrm>
          <a:custGeom>
            <a:avLst/>
            <a:gdLst/>
            <a:ahLst/>
            <a:cxnLst/>
            <a:rect l="l" t="t" r="r" b="b"/>
            <a:pathLst>
              <a:path w="205739" h="734060">
                <a:moveTo>
                  <a:pt x="0" y="0"/>
                </a:moveTo>
                <a:lnTo>
                  <a:pt x="205740" y="734059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16879" y="3390900"/>
            <a:ext cx="742950" cy="347980"/>
          </a:xfrm>
          <a:custGeom>
            <a:avLst/>
            <a:gdLst/>
            <a:ahLst/>
            <a:cxnLst/>
            <a:rect l="l" t="t" r="r" b="b"/>
            <a:pathLst>
              <a:path w="742950" h="347979">
                <a:moveTo>
                  <a:pt x="742950" y="0"/>
                </a:moveTo>
                <a:lnTo>
                  <a:pt x="0" y="34798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44559" y="1854200"/>
            <a:ext cx="844550" cy="1283970"/>
          </a:xfrm>
          <a:custGeom>
            <a:avLst/>
            <a:gdLst/>
            <a:ahLst/>
            <a:cxnLst/>
            <a:rect l="l" t="t" r="r" b="b"/>
            <a:pathLst>
              <a:path w="844550" h="1283970">
                <a:moveTo>
                  <a:pt x="0" y="1283970"/>
                </a:moveTo>
                <a:lnTo>
                  <a:pt x="84455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15250" y="1968500"/>
            <a:ext cx="745490" cy="1209040"/>
          </a:xfrm>
          <a:custGeom>
            <a:avLst/>
            <a:gdLst/>
            <a:ahLst/>
            <a:cxnLst/>
            <a:rect l="l" t="t" r="r" b="b"/>
            <a:pathLst>
              <a:path w="745490" h="1209039">
                <a:moveTo>
                  <a:pt x="0" y="0"/>
                </a:moveTo>
                <a:lnTo>
                  <a:pt x="745490" y="1209039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5680" y="786130"/>
            <a:ext cx="797560" cy="1003300"/>
          </a:xfrm>
          <a:custGeom>
            <a:avLst/>
            <a:gdLst/>
            <a:ahLst/>
            <a:cxnLst/>
            <a:rect l="l" t="t" r="r" b="b"/>
            <a:pathLst>
              <a:path w="797559" h="1003300">
                <a:moveTo>
                  <a:pt x="0" y="0"/>
                </a:moveTo>
                <a:lnTo>
                  <a:pt x="797560" y="100330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73850" y="64769"/>
            <a:ext cx="980440" cy="1838960"/>
          </a:xfrm>
          <a:custGeom>
            <a:avLst/>
            <a:gdLst/>
            <a:ahLst/>
            <a:cxnLst/>
            <a:rect l="l" t="t" r="r" b="b"/>
            <a:pathLst>
              <a:path w="980439" h="1838960">
                <a:moveTo>
                  <a:pt x="980439" y="1838959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73850" y="64769"/>
            <a:ext cx="1880870" cy="666750"/>
          </a:xfrm>
          <a:custGeom>
            <a:avLst/>
            <a:gdLst/>
            <a:ahLst/>
            <a:cxnLst/>
            <a:rect l="l" t="t" r="r" b="b"/>
            <a:pathLst>
              <a:path w="1880870" h="666750">
                <a:moveTo>
                  <a:pt x="1880870" y="666750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15250" y="773430"/>
            <a:ext cx="829310" cy="1205230"/>
          </a:xfrm>
          <a:custGeom>
            <a:avLst/>
            <a:gdLst/>
            <a:ahLst/>
            <a:cxnLst/>
            <a:rect l="l" t="t" r="r" b="b"/>
            <a:pathLst>
              <a:path w="829309" h="1205230">
                <a:moveTo>
                  <a:pt x="0" y="1205230"/>
                </a:moveTo>
                <a:lnTo>
                  <a:pt x="829309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85950" y="2519679"/>
            <a:ext cx="548640" cy="119380"/>
          </a:xfrm>
          <a:custGeom>
            <a:avLst/>
            <a:gdLst/>
            <a:ahLst/>
            <a:cxnLst/>
            <a:rect l="l" t="t" r="r" b="b"/>
            <a:pathLst>
              <a:path w="548640" h="119380">
                <a:moveTo>
                  <a:pt x="548640" y="0"/>
                </a:moveTo>
                <a:lnTo>
                  <a:pt x="0" y="11938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24000" y="2627629"/>
            <a:ext cx="373380" cy="83820"/>
          </a:xfrm>
          <a:custGeom>
            <a:avLst/>
            <a:gdLst/>
            <a:ahLst/>
            <a:cxnLst/>
            <a:rect l="l" t="t" r="r" b="b"/>
            <a:pathLst>
              <a:path w="373380" h="83819">
                <a:moveTo>
                  <a:pt x="0" y="83820"/>
                </a:moveTo>
                <a:lnTo>
                  <a:pt x="37338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65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30099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67437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Путеводитель по Млечному</a:t>
            </a:r>
            <a:r>
              <a:rPr sz="3200" b="1" spc="-1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пути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7709" y="3453129"/>
            <a:ext cx="8128634" cy="314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1760">
              <a:spcBef>
                <a:spcPts val="1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Созвездии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Лебедя Млечный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путь разделяется на две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полосы –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рукава (это  деление вызвано экранированием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от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земного наблюдателя темными  пылевыми туманностями.),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далее следует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созвездиям Орла, Щита,  Змееносца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до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области наибольшего сгущения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Созвездиях Стрельца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Змееносца.</a:t>
            </a:r>
            <a:endParaRPr>
              <a:latin typeface="Times New Roman"/>
              <a:cs typeface="Times New Roman"/>
            </a:endParaRPr>
          </a:p>
          <a:p>
            <a:pPr marL="12700" marR="5080">
              <a:spcBef>
                <a:spcPts val="8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Вообще говоря, темные туманности разбросаны по всему Млечному пути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в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некоторых местах представляют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собой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удивительное зрелище.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Стоит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упомянуть темную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полосу,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разделяющую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между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собой две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яркие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туманности  Северная Америка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Пеликан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Созвездии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Лебедя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недалеко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от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звезды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Денеб.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Хорошо заметна темная пылевая полоса,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центре которой находится  туманность Кокон,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также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расположенная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созвездии</a:t>
            </a:r>
            <a:r>
              <a:rPr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Лебедя.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23890" y="14795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24879" y="1883410"/>
            <a:ext cx="534670" cy="90170"/>
          </a:xfrm>
          <a:custGeom>
            <a:avLst/>
            <a:gdLst/>
            <a:ahLst/>
            <a:cxnLst/>
            <a:rect l="l" t="t" r="r" b="b"/>
            <a:pathLst>
              <a:path w="534670" h="90169">
                <a:moveTo>
                  <a:pt x="0" y="0"/>
                </a:moveTo>
                <a:lnTo>
                  <a:pt x="534670" y="90169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4620" y="1752600"/>
            <a:ext cx="91440" cy="231140"/>
          </a:xfrm>
          <a:custGeom>
            <a:avLst/>
            <a:gdLst/>
            <a:ahLst/>
            <a:cxnLst/>
            <a:rect l="l" t="t" r="r" b="b"/>
            <a:pathLst>
              <a:path w="91439" h="231139">
                <a:moveTo>
                  <a:pt x="91439" y="231139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46140" y="1661160"/>
            <a:ext cx="78740" cy="219710"/>
          </a:xfrm>
          <a:custGeom>
            <a:avLst/>
            <a:gdLst/>
            <a:ahLst/>
            <a:cxnLst/>
            <a:rect l="l" t="t" r="r" b="b"/>
            <a:pathLst>
              <a:path w="78739" h="219710">
                <a:moveTo>
                  <a:pt x="0" y="0"/>
                </a:moveTo>
                <a:lnTo>
                  <a:pt x="78739" y="21971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35979" y="1651000"/>
            <a:ext cx="520700" cy="83820"/>
          </a:xfrm>
          <a:custGeom>
            <a:avLst/>
            <a:gdLst/>
            <a:ahLst/>
            <a:cxnLst/>
            <a:rect l="l" t="t" r="r" b="b"/>
            <a:pathLst>
              <a:path w="520700" h="83819">
                <a:moveTo>
                  <a:pt x="520700" y="83820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20260" y="4150359"/>
            <a:ext cx="793750" cy="430530"/>
          </a:xfrm>
          <a:custGeom>
            <a:avLst/>
            <a:gdLst/>
            <a:ahLst/>
            <a:cxnLst/>
            <a:rect l="l" t="t" r="r" b="b"/>
            <a:pathLst>
              <a:path w="793750" h="430529">
                <a:moveTo>
                  <a:pt x="0" y="430529"/>
                </a:moveTo>
                <a:lnTo>
                  <a:pt x="79375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02579" y="4150359"/>
            <a:ext cx="838200" cy="816610"/>
          </a:xfrm>
          <a:custGeom>
            <a:avLst/>
            <a:gdLst/>
            <a:ahLst/>
            <a:cxnLst/>
            <a:rect l="l" t="t" r="r" b="b"/>
            <a:pathLst>
              <a:path w="838200" h="816610">
                <a:moveTo>
                  <a:pt x="838200" y="816609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20459" y="4942841"/>
            <a:ext cx="355600" cy="826769"/>
          </a:xfrm>
          <a:custGeom>
            <a:avLst/>
            <a:gdLst/>
            <a:ahLst/>
            <a:cxnLst/>
            <a:rect l="l" t="t" r="r" b="b"/>
            <a:pathLst>
              <a:path w="355600" h="826770">
                <a:moveTo>
                  <a:pt x="355600" y="826770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36159" y="3163570"/>
            <a:ext cx="588010" cy="988060"/>
          </a:xfrm>
          <a:custGeom>
            <a:avLst/>
            <a:gdLst/>
            <a:ahLst/>
            <a:cxnLst/>
            <a:rect l="l" t="t" r="r" b="b"/>
            <a:pathLst>
              <a:path w="588010" h="988060">
                <a:moveTo>
                  <a:pt x="588010" y="988059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43679" y="3060700"/>
            <a:ext cx="801370" cy="115570"/>
          </a:xfrm>
          <a:custGeom>
            <a:avLst/>
            <a:gdLst/>
            <a:ahLst/>
            <a:cxnLst/>
            <a:rect l="l" t="t" r="r" b="b"/>
            <a:pathLst>
              <a:path w="801370" h="115569">
                <a:moveTo>
                  <a:pt x="0" y="0"/>
                </a:moveTo>
                <a:lnTo>
                  <a:pt x="801369" y="1155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83859" y="3346450"/>
            <a:ext cx="1062990" cy="803910"/>
          </a:xfrm>
          <a:custGeom>
            <a:avLst/>
            <a:gdLst/>
            <a:ahLst/>
            <a:cxnLst/>
            <a:rect l="l" t="t" r="r" b="b"/>
            <a:pathLst>
              <a:path w="1062989" h="803910">
                <a:moveTo>
                  <a:pt x="0" y="803910"/>
                </a:moveTo>
                <a:lnTo>
                  <a:pt x="1062989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36690" y="2813050"/>
            <a:ext cx="679450" cy="544830"/>
          </a:xfrm>
          <a:custGeom>
            <a:avLst/>
            <a:gdLst/>
            <a:ahLst/>
            <a:cxnLst/>
            <a:rect l="l" t="t" r="r" b="b"/>
            <a:pathLst>
              <a:path w="679450" h="544829">
                <a:moveTo>
                  <a:pt x="679450" y="0"/>
                </a:moveTo>
                <a:lnTo>
                  <a:pt x="0" y="544829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148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67437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Путеводитель по Млечному</a:t>
            </a:r>
            <a:r>
              <a:rPr sz="3200" b="1" spc="-1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пути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7709" y="3992879"/>
            <a:ext cx="8159750" cy="2595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040">
              <a:spcBef>
                <a:spcPts val="1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созвездиях Щита, Стрельца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Скорпиона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Млечный путь настолько 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плотный,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что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с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трудом разрешается на звезды. Наиболее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плотные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области  напоминают звездные облака.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созвездии Стрельца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можно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наблюдать  Большое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Малое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звездные облака, примерно указывающие на центральное  сгущение нашей звездной</a:t>
            </a:r>
            <a:r>
              <a:rPr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системы.</a:t>
            </a:r>
            <a:endParaRPr>
              <a:latin typeface="Times New Roman"/>
              <a:cs typeface="Times New Roman"/>
            </a:endParaRPr>
          </a:p>
          <a:p>
            <a:pPr marL="12700" marR="5080">
              <a:spcBef>
                <a:spcPts val="8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Прогуливаясь по Млечному пути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с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биноклем, нельзя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не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обратить внимание  на большое количество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протяженных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скоплений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ярких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звезд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рассеянных  скоплений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газопылевых туманностей. Это наводит на мысль, что они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также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являются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частью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нашей</a:t>
            </a:r>
            <a:r>
              <a:rPr b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80450" y="826769"/>
            <a:ext cx="217170" cy="730250"/>
          </a:xfrm>
          <a:custGeom>
            <a:avLst/>
            <a:gdLst/>
            <a:ahLst/>
            <a:cxnLst/>
            <a:rect l="l" t="t" r="r" b="b"/>
            <a:pathLst>
              <a:path w="217170" h="730250">
                <a:moveTo>
                  <a:pt x="217170" y="730250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31909" y="934719"/>
            <a:ext cx="105410" cy="665480"/>
          </a:xfrm>
          <a:custGeom>
            <a:avLst/>
            <a:gdLst/>
            <a:ahLst/>
            <a:cxnLst/>
            <a:rect l="l" t="t" r="r" b="b"/>
            <a:pathLst>
              <a:path w="105409" h="665480">
                <a:moveTo>
                  <a:pt x="105410" y="0"/>
                </a:moveTo>
                <a:lnTo>
                  <a:pt x="0" y="665479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61119" y="1219200"/>
            <a:ext cx="408940" cy="381000"/>
          </a:xfrm>
          <a:custGeom>
            <a:avLst/>
            <a:gdLst/>
            <a:ahLst/>
            <a:cxnLst/>
            <a:rect l="l" t="t" r="r" b="b"/>
            <a:pathLst>
              <a:path w="408940" h="381000">
                <a:moveTo>
                  <a:pt x="408939" y="0"/>
                </a:moveTo>
                <a:lnTo>
                  <a:pt x="0" y="38100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65869" y="1651000"/>
            <a:ext cx="39370" cy="181610"/>
          </a:xfrm>
          <a:custGeom>
            <a:avLst/>
            <a:gdLst/>
            <a:ahLst/>
            <a:cxnLst/>
            <a:rect l="l" t="t" r="r" b="b"/>
            <a:pathLst>
              <a:path w="39370" h="181610">
                <a:moveTo>
                  <a:pt x="39370" y="0"/>
                </a:moveTo>
                <a:lnTo>
                  <a:pt x="0" y="18161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48090" y="1892300"/>
            <a:ext cx="57150" cy="199390"/>
          </a:xfrm>
          <a:custGeom>
            <a:avLst/>
            <a:gdLst/>
            <a:ahLst/>
            <a:cxnLst/>
            <a:rect l="l" t="t" r="r" b="b"/>
            <a:pathLst>
              <a:path w="57150" h="199389">
                <a:moveTo>
                  <a:pt x="57150" y="199389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34450" y="2157729"/>
            <a:ext cx="300990" cy="683260"/>
          </a:xfrm>
          <a:custGeom>
            <a:avLst/>
            <a:gdLst/>
            <a:ahLst/>
            <a:cxnLst/>
            <a:rect l="l" t="t" r="r" b="b"/>
            <a:pathLst>
              <a:path w="300990" h="683260">
                <a:moveTo>
                  <a:pt x="300990" y="683260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01480" y="2919729"/>
            <a:ext cx="275590" cy="260350"/>
          </a:xfrm>
          <a:custGeom>
            <a:avLst/>
            <a:gdLst/>
            <a:ahLst/>
            <a:cxnLst/>
            <a:rect l="l" t="t" r="r" b="b"/>
            <a:pathLst>
              <a:path w="275590" h="260350">
                <a:moveTo>
                  <a:pt x="0" y="0"/>
                </a:moveTo>
                <a:lnTo>
                  <a:pt x="275590" y="26035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34219" y="3228339"/>
            <a:ext cx="339090" cy="298450"/>
          </a:xfrm>
          <a:custGeom>
            <a:avLst/>
            <a:gdLst/>
            <a:ahLst/>
            <a:cxnLst/>
            <a:rect l="l" t="t" r="r" b="b"/>
            <a:pathLst>
              <a:path w="339090" h="298450">
                <a:moveTo>
                  <a:pt x="0" y="0"/>
                </a:moveTo>
                <a:lnTo>
                  <a:pt x="339089" y="29845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47580" y="3600450"/>
            <a:ext cx="138430" cy="328930"/>
          </a:xfrm>
          <a:custGeom>
            <a:avLst/>
            <a:gdLst/>
            <a:ahLst/>
            <a:cxnLst/>
            <a:rect l="l" t="t" r="r" b="b"/>
            <a:pathLst>
              <a:path w="138429" h="328929">
                <a:moveTo>
                  <a:pt x="138429" y="0"/>
                </a:moveTo>
                <a:lnTo>
                  <a:pt x="0" y="32893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459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8199120" cy="5266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Исторический отчерк</a:t>
            </a:r>
            <a:endParaRPr sz="3200">
              <a:latin typeface="Arial"/>
              <a:cs typeface="Arial"/>
            </a:endParaRPr>
          </a:p>
          <a:p>
            <a:pPr marL="22860" marR="530860" algn="just"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Платон называл Млечный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Путь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швом, соединяющим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небесные полушария,  Демокрит 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Анаксагор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говорили, что его подсвечивают звезды, а Аристотель  объяснял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его светящимися парами, располагающимися под</a:t>
            </a:r>
            <a:r>
              <a:rPr sz="1700" b="1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Луной.</a:t>
            </a:r>
            <a:endParaRPr sz="1700">
              <a:latin typeface="Times New Roman"/>
              <a:cs typeface="Times New Roman"/>
            </a:endParaRPr>
          </a:p>
          <a:p>
            <a:pPr marL="22860" marR="913765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Римский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поэт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Марк Манилий высказал правильное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предположение,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что  Млечный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Путь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- это сливающееся сияние маленьких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звезд.</a:t>
            </a:r>
            <a:endParaRPr sz="1700">
              <a:latin typeface="Times New Roman"/>
              <a:cs typeface="Times New Roman"/>
            </a:endParaRPr>
          </a:p>
          <a:p>
            <a:pPr marL="22860" marR="76835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Тайна Млечного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Пути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приоткрылась только в 1610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году,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когда Галилео Галилей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навел на него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свой первый телескоп, в который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увидел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«необъятное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скопище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звезд», для невооруженного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глаза сливающихся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сплошную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белую</a:t>
            </a:r>
            <a:r>
              <a:rPr sz="1700" b="1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полосу.</a:t>
            </a:r>
            <a:endParaRPr sz="1700">
              <a:latin typeface="Times New Roman"/>
              <a:cs typeface="Times New Roman"/>
            </a:endParaRPr>
          </a:p>
          <a:p>
            <a:pPr marL="22860" marR="222250">
              <a:spcBef>
                <a:spcPts val="81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Еще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одним исследователем Млечного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Пути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стал в XVIII веке Вильям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Гершель.  Он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решил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составить «Великий План Вселенной» методом «звездных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черпков»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-  простым подсчетом звезд 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поле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зрения</a:t>
            </a:r>
            <a:r>
              <a:rPr sz="1700" b="1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телескопа.</a:t>
            </a:r>
            <a:endParaRPr sz="1700">
              <a:latin typeface="Times New Roman"/>
              <a:cs typeface="Times New Roman"/>
            </a:endParaRPr>
          </a:p>
          <a:p>
            <a:pPr marL="22860" marR="508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Выяснилось, что в разных частях неба обнаружилось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разное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количество звезд.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основе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наблюдений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Гершель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сделал вывод о Млечного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Пути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как о звездном  острове во Вселенной, которому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принадлежит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Солнце.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Он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нарисовал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схематический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рисунок,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 которого видно,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что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наша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звездная система имеет 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неправильную вытянутую</a:t>
            </a:r>
            <a:r>
              <a:rPr sz="17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форму.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9557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2164" y="2075006"/>
            <a:ext cx="10896600" cy="2136775"/>
          </a:xfrm>
        </p:spPr>
        <p:txBody>
          <a:bodyPr/>
          <a:lstStyle/>
          <a:p>
            <a:pPr marL="12700" marR="5080" algn="just">
              <a:spcBef>
                <a:spcPts val="81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lang="ru-RU" sz="2000" b="1" dirty="0">
                <a:latin typeface="Times New Roman"/>
                <a:cs typeface="Times New Roman"/>
              </a:rPr>
              <a:t>Англ. астроном </a:t>
            </a:r>
            <a:r>
              <a:rPr lang="ru-RU" sz="2000" b="1" spc="-5" dirty="0">
                <a:latin typeface="Times New Roman"/>
                <a:cs typeface="Times New Roman"/>
              </a:rPr>
              <a:t>Агнесса </a:t>
            </a:r>
            <a:r>
              <a:rPr lang="ru-RU" sz="2000" b="1" dirty="0">
                <a:latin typeface="Times New Roman"/>
                <a:cs typeface="Times New Roman"/>
              </a:rPr>
              <a:t>Кларк в 1890г. писала в своей </a:t>
            </a:r>
            <a:r>
              <a:rPr lang="ru-RU" sz="2000" b="1" spc="-5" dirty="0">
                <a:latin typeface="Times New Roman"/>
                <a:cs typeface="Times New Roman"/>
              </a:rPr>
              <a:t>книге </a:t>
            </a:r>
            <a:r>
              <a:rPr lang="ru-RU" sz="2000" b="1" dirty="0">
                <a:latin typeface="Times New Roman"/>
                <a:cs typeface="Times New Roman"/>
              </a:rPr>
              <a:t>«Система звезд»: </a:t>
            </a:r>
            <a:r>
              <a:rPr lang="ru-RU" sz="2000" b="1" spc="5" dirty="0">
                <a:latin typeface="Times New Roman"/>
                <a:cs typeface="Times New Roman"/>
              </a:rPr>
              <a:t>«...ни  </a:t>
            </a:r>
            <a:r>
              <a:rPr lang="ru-RU" sz="2000" b="1" dirty="0">
                <a:latin typeface="Times New Roman"/>
                <a:cs typeface="Times New Roman"/>
              </a:rPr>
              <a:t>один </a:t>
            </a:r>
            <a:r>
              <a:rPr lang="ru-RU" sz="2000" b="1" spc="-5" dirty="0">
                <a:latin typeface="Times New Roman"/>
                <a:cs typeface="Times New Roman"/>
              </a:rPr>
              <a:t>компетентный </a:t>
            </a:r>
            <a:r>
              <a:rPr lang="ru-RU" sz="2000" b="1" spc="5" dirty="0">
                <a:latin typeface="Times New Roman"/>
                <a:cs typeface="Times New Roman"/>
              </a:rPr>
              <a:t>ученый... </a:t>
            </a:r>
            <a:r>
              <a:rPr lang="ru-RU" sz="2000" b="1" spc="-5" dirty="0">
                <a:latin typeface="Times New Roman"/>
                <a:cs typeface="Times New Roman"/>
              </a:rPr>
              <a:t>не </a:t>
            </a:r>
            <a:r>
              <a:rPr lang="ru-RU" sz="2000" b="1" dirty="0">
                <a:latin typeface="Times New Roman"/>
                <a:cs typeface="Times New Roman"/>
              </a:rPr>
              <a:t>станет </a:t>
            </a:r>
            <a:r>
              <a:rPr lang="ru-RU" sz="2000" b="1" spc="-5" dirty="0">
                <a:latin typeface="Times New Roman"/>
                <a:cs typeface="Times New Roman"/>
              </a:rPr>
              <a:t>придерживаться </a:t>
            </a:r>
            <a:r>
              <a:rPr lang="ru-RU" sz="2000" b="1" dirty="0">
                <a:latin typeface="Times New Roman"/>
                <a:cs typeface="Times New Roman"/>
              </a:rPr>
              <a:t>мнения, что хотя бы одна  туманность является звездной системой, сравнимой по размерам с Млечным</a:t>
            </a:r>
            <a:r>
              <a:rPr lang="ru-RU" sz="2000" b="1" spc="110" dirty="0">
                <a:latin typeface="Times New Roman"/>
                <a:cs typeface="Times New Roman"/>
              </a:rPr>
              <a:t> </a:t>
            </a:r>
            <a:r>
              <a:rPr lang="ru-RU" sz="2000" b="1" spc="5" dirty="0">
                <a:latin typeface="Times New Roman"/>
                <a:cs typeface="Times New Roman"/>
              </a:rPr>
              <a:t>путем.»</a:t>
            </a:r>
            <a:endParaRPr lang="ru-RU" sz="2000" dirty="0">
              <a:latin typeface="Times New Roman"/>
              <a:cs typeface="Times New Roman"/>
            </a:endParaRPr>
          </a:p>
          <a:p>
            <a:pPr marL="12700" marR="433070" algn="just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lang="ru-RU" sz="2000" b="1" dirty="0">
                <a:latin typeface="Times New Roman"/>
                <a:cs typeface="Times New Roman"/>
              </a:rPr>
              <a:t>Все </a:t>
            </a:r>
            <a:r>
              <a:rPr lang="ru-RU" sz="2000" b="1" spc="-5" dirty="0">
                <a:latin typeface="Times New Roman"/>
                <a:cs typeface="Times New Roman"/>
              </a:rPr>
              <a:t>эти </a:t>
            </a:r>
            <a:r>
              <a:rPr lang="ru-RU" sz="2000" b="1" dirty="0">
                <a:latin typeface="Times New Roman"/>
                <a:cs typeface="Times New Roman"/>
              </a:rPr>
              <a:t>пессимистические настроения были связаны с тем, что </a:t>
            </a:r>
            <a:r>
              <a:rPr lang="ru-RU" sz="2000" b="1" spc="5" dirty="0">
                <a:latin typeface="Times New Roman"/>
                <a:cs typeface="Times New Roman"/>
              </a:rPr>
              <a:t>ученые </a:t>
            </a:r>
            <a:r>
              <a:rPr lang="ru-RU" sz="2000" b="1" spc="-5" dirty="0">
                <a:latin typeface="Times New Roman"/>
                <a:cs typeface="Times New Roman"/>
              </a:rPr>
              <a:t>тогда </a:t>
            </a:r>
            <a:r>
              <a:rPr lang="ru-RU" sz="2000" b="1" dirty="0">
                <a:latin typeface="Times New Roman"/>
                <a:cs typeface="Times New Roman"/>
              </a:rPr>
              <a:t>не  </a:t>
            </a:r>
            <a:r>
              <a:rPr lang="ru-RU" sz="2000" b="1" spc="10" dirty="0">
                <a:latin typeface="Times New Roman"/>
                <a:cs typeface="Times New Roman"/>
              </a:rPr>
              <a:t>умели </a:t>
            </a:r>
            <a:r>
              <a:rPr lang="ru-RU" sz="2000" b="1" dirty="0">
                <a:latin typeface="Times New Roman"/>
                <a:cs typeface="Times New Roman"/>
              </a:rPr>
              <a:t>определять расстояния </a:t>
            </a:r>
            <a:r>
              <a:rPr lang="ru-RU" sz="2000" b="1" spc="5" dirty="0">
                <a:latin typeface="Times New Roman"/>
                <a:cs typeface="Times New Roman"/>
              </a:rPr>
              <a:t>до </a:t>
            </a:r>
            <a:r>
              <a:rPr lang="ru-RU" sz="2000" b="1" dirty="0">
                <a:latin typeface="Times New Roman"/>
                <a:cs typeface="Times New Roman"/>
              </a:rPr>
              <a:t>галактик. </a:t>
            </a:r>
            <a:r>
              <a:rPr lang="ru-RU" sz="2000" b="1" spc="-5" dirty="0">
                <a:latin typeface="Times New Roman"/>
                <a:cs typeface="Times New Roman"/>
              </a:rPr>
              <a:t>По </a:t>
            </a:r>
            <a:r>
              <a:rPr lang="ru-RU" sz="2000" b="1" dirty="0">
                <a:latin typeface="Times New Roman"/>
                <a:cs typeface="Times New Roman"/>
              </a:rPr>
              <a:t>измерениям 1907г. Галактика в  Андромеде, якобы, </a:t>
            </a:r>
            <a:r>
              <a:rPr lang="ru-RU" sz="2000" b="1" spc="-5" dirty="0">
                <a:latin typeface="Times New Roman"/>
                <a:cs typeface="Times New Roman"/>
              </a:rPr>
              <a:t>расположена </a:t>
            </a:r>
            <a:r>
              <a:rPr lang="ru-RU" sz="2000" b="1" spc="5" dirty="0">
                <a:latin typeface="Times New Roman"/>
                <a:cs typeface="Times New Roman"/>
              </a:rPr>
              <a:t>от </a:t>
            </a:r>
            <a:r>
              <a:rPr lang="ru-RU" sz="2000" b="1" spc="-5" dirty="0">
                <a:latin typeface="Times New Roman"/>
                <a:cs typeface="Times New Roman"/>
              </a:rPr>
              <a:t>нас </a:t>
            </a:r>
            <a:r>
              <a:rPr lang="ru-RU" sz="2000" b="1" dirty="0">
                <a:latin typeface="Times New Roman"/>
                <a:cs typeface="Times New Roman"/>
              </a:rPr>
              <a:t>всего в 19 св. </a:t>
            </a:r>
            <a:r>
              <a:rPr lang="ru-RU" sz="2000" b="1" spc="-10" dirty="0">
                <a:latin typeface="Times New Roman"/>
                <a:cs typeface="Times New Roman"/>
              </a:rPr>
              <a:t>г, </a:t>
            </a:r>
            <a:r>
              <a:rPr lang="ru-RU" sz="2000" b="1" spc="10" dirty="0">
                <a:latin typeface="Times New Roman"/>
                <a:cs typeface="Times New Roman"/>
              </a:rPr>
              <a:t>чуть </a:t>
            </a:r>
            <a:r>
              <a:rPr lang="ru-RU" sz="2000" b="1" spc="-10" dirty="0">
                <a:latin typeface="Times New Roman"/>
                <a:cs typeface="Times New Roman"/>
              </a:rPr>
              <a:t>позже, </a:t>
            </a:r>
            <a:r>
              <a:rPr lang="ru-RU" sz="2000" b="1" dirty="0">
                <a:latin typeface="Times New Roman"/>
                <a:cs typeface="Times New Roman"/>
              </a:rPr>
              <a:t>в 1600 св.</a:t>
            </a:r>
            <a:r>
              <a:rPr lang="ru-RU" sz="2000" b="1" spc="210" dirty="0">
                <a:latin typeface="Times New Roman"/>
                <a:cs typeface="Times New Roman"/>
              </a:rPr>
              <a:t> </a:t>
            </a:r>
            <a:r>
              <a:rPr lang="ru-RU" sz="2000" b="1" dirty="0">
                <a:latin typeface="Times New Roman"/>
                <a:cs typeface="Times New Roman"/>
              </a:rPr>
              <a:t>лет.</a:t>
            </a:r>
            <a:endParaRPr lang="ru-RU" sz="2000" dirty="0">
              <a:latin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832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1" y="1145540"/>
            <a:ext cx="8414385" cy="542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Исторический отчерк</a:t>
            </a:r>
            <a:endParaRPr sz="3200">
              <a:latin typeface="Arial"/>
              <a:cs typeface="Arial"/>
            </a:endParaRPr>
          </a:p>
          <a:p>
            <a:pPr marL="22860" marR="274955"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свои телескопы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Гершель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обнаружил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небе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множество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слабых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туманных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светящихся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пятен и исследовал наиболее яркие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 них.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Увидев, что некоторые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  пятен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распадаются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звезды,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Гершель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сделал смелый вывод, что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 не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что иное,  как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другие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звездные острова, подобные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нашему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Млечному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Пути,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только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очень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далекие.</a:t>
            </a:r>
            <a:endParaRPr sz="1700">
              <a:latin typeface="Times New Roman"/>
              <a:cs typeface="Times New Roman"/>
            </a:endParaRPr>
          </a:p>
          <a:p>
            <a:pPr marL="22860" marR="6350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Именно тогда он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предложил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во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избежание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путаницы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писать название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нашего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Мира  с прописной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буквы,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а остальных - со</a:t>
            </a:r>
            <a:r>
              <a:rPr sz="17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строчной.</a:t>
            </a:r>
            <a:endParaRPr sz="1700">
              <a:latin typeface="Times New Roman"/>
              <a:cs typeface="Times New Roman"/>
            </a:endParaRPr>
          </a:p>
          <a:p>
            <a:pPr marL="22860" marR="5080">
              <a:spcBef>
                <a:spcPts val="81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Китайский астроном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Син (683—727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н. э.),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сравнивая полученные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взаиморасположения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звёзд в созвездии Стрельца с наблюдениями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предшественников,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высказал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предположение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об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изменении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угловых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расстояний 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между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звёздами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временем.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только в 1718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г. Э.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Галлей открыл собственные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 у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трёх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ярких звёзд: Альдебарана,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Сириуса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Арктура,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сопоставления современных ему координат с координатами в Альмагесте</a:t>
            </a:r>
            <a:r>
              <a:rPr sz="17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Птолемея.</a:t>
            </a:r>
            <a:endParaRPr sz="1700">
              <a:latin typeface="Times New Roman"/>
              <a:cs typeface="Times New Roman"/>
            </a:endParaRPr>
          </a:p>
          <a:p>
            <a:pPr marL="22860" marR="389255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1742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Дж.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Брадлей высказал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предположение,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что собственные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  представляют собой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отражение движения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Солнца в пространстве. В дальнейшем  определениями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 занимались Тобиас Майер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(1723-1762),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Никола  Лакайль (1713-1762) и др. астрономы вплоть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до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Фридриха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Бесселя</a:t>
            </a:r>
            <a:r>
              <a:rPr sz="1700"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(1784-1846).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0336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8180070" cy="459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Исторический отчерк</a:t>
            </a:r>
            <a:endParaRPr sz="3200">
              <a:latin typeface="Arial"/>
              <a:cs typeface="Arial"/>
            </a:endParaRPr>
          </a:p>
          <a:p>
            <a:pPr marL="22860" marR="335915"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Определения собственных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у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множества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 позволили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установить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характер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собственного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Солнца в</a:t>
            </a:r>
            <a:r>
              <a:rPr sz="1700" b="1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пространстве.</a:t>
            </a:r>
            <a:endParaRPr sz="1700">
              <a:latin typeface="Times New Roman"/>
              <a:cs typeface="Times New Roman"/>
            </a:endParaRPr>
          </a:p>
          <a:p>
            <a:pPr marL="22860" marR="288925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Был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установлен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факт дифференциального ращения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его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скорость и  направление, определено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примерное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место</a:t>
            </a:r>
            <a:r>
              <a:rPr sz="1700" b="1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Солнца.</a:t>
            </a:r>
            <a:endParaRPr sz="1700">
              <a:latin typeface="Times New Roman"/>
              <a:cs typeface="Times New Roman"/>
            </a:endParaRPr>
          </a:p>
          <a:p>
            <a:pPr marL="22860" marR="508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Наблюдения в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XIX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веке позволили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установить,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что звездные скопления  разделяются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шаровые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скопления и рассеянные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скопления.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Во второй половине 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XX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века к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этим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классам звездных группировок добавился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еще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один -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ассоциации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звезд.</a:t>
            </a:r>
            <a:endParaRPr sz="1700">
              <a:latin typeface="Times New Roman"/>
              <a:cs typeface="Times New Roman"/>
            </a:endParaRPr>
          </a:p>
          <a:p>
            <a:pPr marL="22860">
              <a:spcBef>
                <a:spcPts val="81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Были изучены газовая и пылевая составляющие</a:t>
            </a:r>
            <a:r>
              <a:rPr sz="17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</a:t>
            </a:r>
            <a:endParaRPr sz="1700">
              <a:latin typeface="Times New Roman"/>
              <a:cs typeface="Times New Roman"/>
            </a:endParaRPr>
          </a:p>
          <a:p>
            <a:pPr marL="22860" marR="46609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Во второй половине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XX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века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астрофизическими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методами была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установлена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эволюционная картина населения</a:t>
            </a:r>
            <a:r>
              <a:rPr sz="17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</a:t>
            </a:r>
            <a:endParaRPr sz="1700">
              <a:latin typeface="Times New Roman"/>
              <a:cs typeface="Times New Roman"/>
            </a:endParaRPr>
          </a:p>
          <a:p>
            <a:pPr marL="22860" marR="70612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до сих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пор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многие вопросы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(например,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скрытая масса, строение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центра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Галактики) остаются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не</a:t>
            </a:r>
            <a:r>
              <a:rPr sz="17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разрешенными.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6197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1" y="1145540"/>
            <a:ext cx="55746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Галактические</a:t>
            </a:r>
            <a:r>
              <a:rPr sz="3200" b="1" spc="-3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координаты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24471" y="0"/>
            <a:ext cx="2843529" cy="307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60881" y="2035809"/>
            <a:ext cx="8447405" cy="453390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48260" marR="2973705">
              <a:lnSpc>
                <a:spcPts val="1939"/>
              </a:lnSpc>
              <a:spcBef>
                <a:spcPts val="245"/>
              </a:spcBef>
              <a:buSzPct val="94117"/>
              <a:buFont typeface="Times New Roman"/>
              <a:buChar char="•"/>
              <a:tabLst>
                <a:tab pos="1250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 галактической системе 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координат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главной  плоскостью является плоскость Галактики, 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главной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осью - нормаль к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ней, пересекающая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небесную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сферу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точках,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называемых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 галактическими</a:t>
            </a:r>
            <a:r>
              <a:rPr sz="1700" b="1" spc="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полюсами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spcBef>
                <a:spcPts val="705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За</a:t>
            </a:r>
            <a:r>
              <a:rPr sz="1700" b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галактический экватор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 принят большой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круг,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равноудаленный от средней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линии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Млечного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Пути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наклоненный к небесному экватору на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угол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~</a:t>
            </a:r>
            <a:r>
              <a:rPr sz="1700" b="1" spc="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62,6°</a:t>
            </a:r>
            <a:endParaRPr sz="1700">
              <a:latin typeface="Times New Roman"/>
              <a:cs typeface="Times New Roman"/>
            </a:endParaRPr>
          </a:p>
          <a:p>
            <a:pPr marL="12700" marR="450215" algn="just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Большие круги,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проходящие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через галактические полюса, называются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 кругами  галактических 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широт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а малые круги, параллельные галактическому экватору - 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 кругами галактических долгот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2700" marR="50165">
              <a:spcBef>
                <a:spcPts val="810"/>
              </a:spcBef>
              <a:buClr>
                <a:srgbClr val="FFFFFF"/>
              </a:buClr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Галактическая 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широта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b -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угловое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расстояние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точки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Q от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галактического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экватора,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положительное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северу и отрицательное к</a:t>
            </a:r>
            <a:r>
              <a:rPr sz="17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югу.</a:t>
            </a:r>
            <a:endParaRPr sz="1700">
              <a:latin typeface="Times New Roman"/>
              <a:cs typeface="Times New Roman"/>
            </a:endParaRPr>
          </a:p>
          <a:p>
            <a:pPr marL="12700" marR="88265">
              <a:spcBef>
                <a:spcPts val="800"/>
              </a:spcBef>
              <a:buClr>
                <a:srgbClr val="FFFFFF"/>
              </a:buClr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Галактическая долгота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 l - длина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дуги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галактического экватора от начальной точки  С до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точки его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пересечения М с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кругом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широт, 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котором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лежит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точка Q.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Галактическая долгота отсчитывается с запада к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востоку.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Точка начала отсчета С  определяется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расположением Галактического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Центра,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отождествляемого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  радиоисточником Стрелец-А,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отстоящего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 ~1° к югу от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галактического</a:t>
            </a:r>
            <a:r>
              <a:rPr sz="1700" b="1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экватора.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7815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8237220" cy="4128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Собственные движения звезд</a:t>
            </a:r>
            <a:endParaRPr sz="3200">
              <a:latin typeface="Arial"/>
              <a:cs typeface="Arial"/>
            </a:endParaRPr>
          </a:p>
          <a:p>
            <a:pPr marL="22860" marR="308610"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Галактические координаты "привязаны" к галактической плоскости 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центру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 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меняются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временем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из-за</a:t>
            </a:r>
            <a:r>
              <a:rPr sz="17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прецессии</a:t>
            </a:r>
            <a:endParaRPr sz="1700">
              <a:latin typeface="Times New Roman"/>
              <a:cs typeface="Times New Roman"/>
            </a:endParaRPr>
          </a:p>
          <a:p>
            <a:pPr marL="22860" marR="508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изменения связаны с собственными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движениями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 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вращением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 Поскольку Солнечная система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обращается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вокруг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центра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 с  периодом около 250 млн. лет,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100 лет направление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галактический центр  сместится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7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0."5.</a:t>
            </a:r>
            <a:endParaRPr sz="1700">
              <a:latin typeface="Times New Roman"/>
              <a:cs typeface="Times New Roman"/>
            </a:endParaRPr>
          </a:p>
          <a:p>
            <a:pPr marL="22860" marR="669925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Звезда,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имеющая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перпендикулярную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лучу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зрения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скорость 10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км/с,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год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сместится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2.1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а.е.,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что со стандартного расстояния 10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пк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составит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угловое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смещение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0".21.</a:t>
            </a:r>
            <a:endParaRPr sz="1700">
              <a:latin typeface="Times New Roman"/>
              <a:cs typeface="Times New Roman"/>
            </a:endParaRPr>
          </a:p>
          <a:p>
            <a:pPr marL="22860" marR="47625">
              <a:spcBef>
                <a:spcPts val="81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Наибольшим собственным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движением (m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= 10".31 в год) обладает звезда  Барнарда, 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всего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известно 27 звезд с собственными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движениями, превышающими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3".0 в год,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причем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только 3 из них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расположены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дальше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sz="17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пк.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9253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8274050" cy="5353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Собственные движения звезд. Апекс</a:t>
            </a:r>
            <a:endParaRPr sz="3200">
              <a:latin typeface="Arial"/>
              <a:cs typeface="Arial"/>
            </a:endParaRPr>
          </a:p>
          <a:p>
            <a:pPr marL="22860" marR="5080">
              <a:lnSpc>
                <a:spcPct val="100099"/>
              </a:lnSpc>
              <a:spcBef>
                <a:spcPts val="1575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Распределение собственных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небесной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сфере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оказалось  неравномерным. Так, из ярких звезд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(ярче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6m) в среднем наименьшие по величине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значения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m имеют звезды в области с координатами a ~ 18ч, d ~ +30o (недалеко от  Веги, a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Lyr)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противоположной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ей (недалеко от Сириуса, a CMa), 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наибольшие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- в  поясе, равноудаленном от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этих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двух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точек,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причем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последнем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случае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m  большинства звезд направлены к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Сириусу.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Поскольку вблизи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Веги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лучевые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скорости (скорости вдоль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луча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зрения)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среднем отрицательные, а вблизи 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Сириуса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положительные,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то был сделан вывод, что Солнечная система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движется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пространстве относительно ярких звезд примерно 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направлении</a:t>
            </a:r>
            <a:r>
              <a:rPr sz="1700"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Веги.</a:t>
            </a:r>
            <a:endParaRPr sz="1700">
              <a:latin typeface="Times New Roman"/>
              <a:cs typeface="Times New Roman"/>
            </a:endParaRPr>
          </a:p>
          <a:p>
            <a:pPr marL="22860" marR="16891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Точка небесной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сферы, по направлению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которой в данный момент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движется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небесное тело (или группа тел), называется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 апексом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тела,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противоположная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ей -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 антиапексом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. Апекс Солнечной системы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находится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созвездии Геркулеса  (рядом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зв. 4m </a:t>
            </a:r>
            <a:r>
              <a:rPr sz="1700" dirty="0">
                <a:solidFill>
                  <a:srgbClr val="FFFFFF"/>
                </a:solidFill>
                <a:latin typeface="Symbol"/>
                <a:cs typeface="Symbol"/>
              </a:rPr>
              <a:t>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Her),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а антиапекс- в созвездии Зайца. Координаты апекса </a:t>
            </a:r>
            <a:r>
              <a:rPr sz="1700" dirty="0">
                <a:solidFill>
                  <a:srgbClr val="FFFFFF"/>
                </a:solidFill>
                <a:latin typeface="Symbol"/>
                <a:cs typeface="Symbol"/>
              </a:rPr>
              <a:t>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=  270° и </a:t>
            </a:r>
            <a:r>
              <a:rPr sz="1700" dirty="0">
                <a:solidFill>
                  <a:srgbClr val="FFFFFF"/>
                </a:solidFill>
                <a:latin typeface="Symbol"/>
                <a:cs typeface="Symbol"/>
              </a:rPr>
              <a:t>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= +30°.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еверный галактический полюс находится около звезды </a:t>
            </a:r>
            <a:r>
              <a:rPr b="1" spc="5" dirty="0">
                <a:solidFill>
                  <a:srgbClr val="FFFFFF"/>
                </a:solidFill>
                <a:latin typeface="Times New Roman"/>
                <a:cs typeface="Times New Roman"/>
              </a:rPr>
              <a:t>31 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Волос</a:t>
            </a:r>
            <a:r>
              <a:rPr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Вероники.</a:t>
            </a:r>
            <a:endParaRPr>
              <a:latin typeface="Times New Roman"/>
              <a:cs typeface="Times New Roman"/>
            </a:endParaRPr>
          </a:p>
          <a:p>
            <a:pPr marL="22860" marR="18415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Скорость Солнца относительно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ближайших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нему звезд 19,4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км/с,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ближайшие </a:t>
            </a:r>
            <a:r>
              <a:rPr sz="17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же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Солнцу звезды движутся относительно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друг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друга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скоростями от 15 до 40</a:t>
            </a:r>
            <a:r>
              <a:rPr sz="1700" b="1" spc="1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км/с.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7035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8249920" cy="5165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Вращение Галактики</a:t>
            </a:r>
            <a:endParaRPr sz="3200">
              <a:latin typeface="Arial"/>
              <a:cs typeface="Arial"/>
            </a:endParaRPr>
          </a:p>
          <a:p>
            <a:pPr marL="22860" marR="119380"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настоящему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времени собственные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измерены примерно у 40000 звезд.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позволило определить ряд особенностей систематического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характера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звезд, что дало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возможность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выяснить параметры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вращения нашей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</a:t>
            </a:r>
            <a:endParaRPr sz="1700">
              <a:latin typeface="Times New Roman"/>
              <a:cs typeface="Times New Roman"/>
            </a:endParaRPr>
          </a:p>
          <a:p>
            <a:pPr marL="22860" marR="508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Установлен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факт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дифференциального вращения 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Галактики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. Солнце находится на  расстоянии 10 кпк от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центра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 и вместе с другими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ближайшими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звездами  принимает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участие во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вращении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 Скорость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этого вращения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около 250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км/с,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угловая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скорость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обращения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0,0053"/год, период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обращения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порядка 230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млн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лет.</a:t>
            </a:r>
            <a:endParaRPr sz="1700">
              <a:latin typeface="Times New Roman"/>
              <a:cs typeface="Times New Roman"/>
            </a:endParaRPr>
          </a:p>
          <a:p>
            <a:pPr marL="22860" marR="160655">
              <a:spcBef>
                <a:spcPts val="81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находящиеся ближе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ее ядру в центре, обращаются быстрее, а части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периферии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7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медленнее.</a:t>
            </a:r>
            <a:endParaRPr sz="1700">
              <a:latin typeface="Times New Roman"/>
              <a:cs typeface="Times New Roman"/>
            </a:endParaRPr>
          </a:p>
          <a:p>
            <a:pPr marL="22860" marR="17018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Все звезды в Галактике кроме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общего переносного движения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обладают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еще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индивидуальным, так называемым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00" b="1" spc="5" dirty="0">
                <a:solidFill>
                  <a:srgbClr val="FFFF00"/>
                </a:solidFill>
                <a:latin typeface="Times New Roman"/>
                <a:cs typeface="Times New Roman"/>
              </a:rPr>
              <a:t>пекулярным 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движением.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Движение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Солнца в  направлении созвездия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Herculis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есть пекулярное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движение,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движение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 направлении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Cygni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переносное, общее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 другими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ближайшими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звездами,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обращающимися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около ядра</a:t>
            </a:r>
            <a:r>
              <a:rPr sz="17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602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659889" algn="l"/>
              </a:tabLst>
            </a:pPr>
            <a:r>
              <a:rPr sz="4400" b="1" dirty="0">
                <a:solidFill>
                  <a:srgbClr val="FFFF00"/>
                </a:solidFill>
                <a:latin typeface="Arial"/>
                <a:cs typeface="Arial"/>
              </a:rPr>
              <a:t>Наша	Га</a:t>
            </a:r>
            <a:r>
              <a:rPr sz="4400" b="1" spc="-10" dirty="0">
                <a:solidFill>
                  <a:srgbClr val="FFFF00"/>
                </a:solidFill>
                <a:latin typeface="Arial"/>
                <a:cs typeface="Arial"/>
              </a:rPr>
              <a:t>л</a:t>
            </a:r>
            <a:r>
              <a:rPr sz="4400" b="1" dirty="0">
                <a:solidFill>
                  <a:srgbClr val="FFFF00"/>
                </a:solidFill>
                <a:latin typeface="Arial"/>
                <a:cs typeface="Arial"/>
              </a:rPr>
              <a:t>а</a:t>
            </a:r>
            <a:r>
              <a:rPr sz="4400" b="1" spc="5" dirty="0">
                <a:solidFill>
                  <a:srgbClr val="FFFF00"/>
                </a:solidFill>
                <a:latin typeface="Arial"/>
                <a:cs typeface="Arial"/>
              </a:rPr>
              <a:t>ктик</a:t>
            </a:r>
            <a:r>
              <a:rPr sz="4400" b="1" dirty="0">
                <a:solidFill>
                  <a:srgbClr val="FFFF00"/>
                </a:solidFill>
                <a:latin typeface="Arial"/>
                <a:cs typeface="Arial"/>
              </a:rPr>
              <a:t>а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7551" y="1145540"/>
            <a:ext cx="42589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Структура</a:t>
            </a:r>
            <a:r>
              <a:rPr sz="3200" b="1" spc="-3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90970" y="6118859"/>
            <a:ext cx="69850" cy="71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92571" y="6069329"/>
            <a:ext cx="6280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Солнце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 rot="20220000">
            <a:off x="8152028" y="4998125"/>
            <a:ext cx="2062986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2400" b="1" spc="-30" baseline="-3472" dirty="0">
                <a:solidFill>
                  <a:srgbClr val="FFFFFF"/>
                </a:solidFill>
                <a:latin typeface="Times New Roman"/>
                <a:cs typeface="Times New Roman"/>
              </a:rPr>
              <a:t>Ру</a:t>
            </a:r>
            <a:r>
              <a:rPr sz="2400" b="1" spc="-30" baseline="-1736" dirty="0">
                <a:solidFill>
                  <a:srgbClr val="FFFFFF"/>
                </a:solidFill>
                <a:latin typeface="Times New Roman"/>
                <a:cs typeface="Times New Roman"/>
              </a:rPr>
              <a:t>кав</a:t>
            </a:r>
            <a:r>
              <a:rPr sz="2400" b="1" spc="-104" baseline="-173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Стр</a:t>
            </a:r>
            <a:r>
              <a:rPr sz="2400" b="1" spc="-44" baseline="1736" dirty="0">
                <a:solidFill>
                  <a:srgbClr val="FFFFFF"/>
                </a:solidFill>
                <a:latin typeface="Times New Roman"/>
                <a:cs typeface="Times New Roman"/>
              </a:rPr>
              <a:t>ельц</a:t>
            </a:r>
            <a:r>
              <a:rPr sz="2400" b="1" spc="-44" baseline="3472" dirty="0">
                <a:solidFill>
                  <a:srgbClr val="FFFFFF"/>
                </a:solidFill>
                <a:latin typeface="Times New Roman"/>
                <a:cs typeface="Times New Roman"/>
              </a:rPr>
              <a:t>а-К</a:t>
            </a:r>
            <a:r>
              <a:rPr sz="2400" b="1" spc="-44" baseline="5208" dirty="0">
                <a:solidFill>
                  <a:srgbClr val="FFFFFF"/>
                </a:solidFill>
                <a:latin typeface="Times New Roman"/>
                <a:cs typeface="Times New Roman"/>
              </a:rPr>
              <a:t>иля</a:t>
            </a:r>
            <a:endParaRPr sz="2400" baseline="520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 rot="1380000">
            <a:off x="3287221" y="5708147"/>
            <a:ext cx="1274868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2400" b="1" spc="-30" baseline="5208" dirty="0">
                <a:solidFill>
                  <a:srgbClr val="FFFFFF"/>
                </a:solidFill>
                <a:latin typeface="Times New Roman"/>
                <a:cs typeface="Times New Roman"/>
              </a:rPr>
              <a:t>Рук</a:t>
            </a:r>
            <a:r>
              <a:rPr sz="2400" b="1" spc="-30" baseline="3472" dirty="0">
                <a:solidFill>
                  <a:srgbClr val="FFFFFF"/>
                </a:solidFill>
                <a:latin typeface="Times New Roman"/>
                <a:cs typeface="Times New Roman"/>
              </a:rPr>
              <a:t>ав</a:t>
            </a:r>
            <a:r>
              <a:rPr sz="2400" b="1" spc="-112" baseline="34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44" baseline="1736" dirty="0">
                <a:solidFill>
                  <a:srgbClr val="FFFFFF"/>
                </a:solidFill>
                <a:latin typeface="Times New Roman"/>
                <a:cs typeface="Times New Roman"/>
              </a:rPr>
              <a:t>Перс</a:t>
            </a:r>
            <a:r>
              <a:rPr sz="1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ея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 rot="840000">
            <a:off x="5029834" y="2113237"/>
            <a:ext cx="1851414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2400" b="1" spc="-30" baseline="8680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2400" b="1" spc="-30" baseline="6944" dirty="0">
                <a:solidFill>
                  <a:srgbClr val="FFFFFF"/>
                </a:solidFill>
                <a:latin typeface="Times New Roman"/>
                <a:cs typeface="Times New Roman"/>
              </a:rPr>
              <a:t>укав</a:t>
            </a:r>
            <a:r>
              <a:rPr sz="2400" b="1" spc="-104" baseline="694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37" baseline="5208" dirty="0">
                <a:solidFill>
                  <a:srgbClr val="FFFFFF"/>
                </a:solidFill>
                <a:latin typeface="Times New Roman"/>
                <a:cs typeface="Times New Roman"/>
              </a:rPr>
              <a:t>Нау</a:t>
            </a:r>
            <a:r>
              <a:rPr sz="2400" b="1" spc="-37" baseline="3472" dirty="0">
                <a:solidFill>
                  <a:srgbClr val="FFFFFF"/>
                </a:solidFill>
                <a:latin typeface="Times New Roman"/>
                <a:cs typeface="Times New Roman"/>
              </a:rPr>
              <a:t>гол</a:t>
            </a:r>
            <a:r>
              <a:rPr sz="2400" b="1" spc="-37" baseline="1736" dirty="0">
                <a:solidFill>
                  <a:srgbClr val="FFFFFF"/>
                </a:solidFill>
                <a:latin typeface="Times New Roman"/>
                <a:cs typeface="Times New Roman"/>
              </a:rPr>
              <a:t>ьни</a:t>
            </a:r>
            <a:r>
              <a:rPr sz="16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ка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 rot="1680000">
            <a:off x="3448061" y="4763350"/>
            <a:ext cx="2035816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Рукав</a:t>
            </a:r>
            <a:r>
              <a:rPr sz="16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Ориона-Лебедя</a:t>
            </a:r>
            <a:endParaRPr sz="16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6525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1" y="1145540"/>
            <a:ext cx="69132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Структура Галактики </a:t>
            </a:r>
            <a:r>
              <a:rPr sz="3200" b="1" dirty="0">
                <a:solidFill>
                  <a:srgbClr val="00CCFF"/>
                </a:solidFill>
                <a:latin typeface="Arial"/>
                <a:cs typeface="Arial"/>
              </a:rPr>
              <a:t>(вид</a:t>
            </a:r>
            <a:r>
              <a:rPr sz="3200" b="1" spc="-5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сверху)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48300" y="5472429"/>
            <a:ext cx="69850" cy="69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48629" y="5419090"/>
            <a:ext cx="796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33770" y="3420109"/>
            <a:ext cx="72390" cy="82550"/>
          </a:xfrm>
          <a:custGeom>
            <a:avLst/>
            <a:gdLst/>
            <a:ahLst/>
            <a:cxnLst/>
            <a:rect l="l" t="t" r="r" b="b"/>
            <a:pathLst>
              <a:path w="72389" h="82550">
                <a:moveTo>
                  <a:pt x="58419" y="0"/>
                </a:moveTo>
                <a:lnTo>
                  <a:pt x="0" y="60960"/>
                </a:lnTo>
                <a:lnTo>
                  <a:pt x="72389" y="82550"/>
                </a:lnTo>
                <a:lnTo>
                  <a:pt x="58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59729" y="5314950"/>
            <a:ext cx="72390" cy="83820"/>
          </a:xfrm>
          <a:custGeom>
            <a:avLst/>
            <a:gdLst/>
            <a:ahLst/>
            <a:cxnLst/>
            <a:rect l="l" t="t" r="r" b="b"/>
            <a:pathLst>
              <a:path w="72389" h="83820">
                <a:moveTo>
                  <a:pt x="0" y="0"/>
                </a:moveTo>
                <a:lnTo>
                  <a:pt x="13970" y="83819"/>
                </a:lnTo>
                <a:lnTo>
                  <a:pt x="72390" y="228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87670" y="3475990"/>
            <a:ext cx="591820" cy="1866900"/>
          </a:xfrm>
          <a:custGeom>
            <a:avLst/>
            <a:gdLst/>
            <a:ahLst/>
            <a:cxnLst/>
            <a:rect l="l" t="t" r="r" b="b"/>
            <a:pathLst>
              <a:path w="591820" h="1866900">
                <a:moveTo>
                  <a:pt x="582929" y="0"/>
                </a:moveTo>
                <a:lnTo>
                  <a:pt x="0" y="1864360"/>
                </a:lnTo>
                <a:lnTo>
                  <a:pt x="8889" y="1866900"/>
                </a:lnTo>
                <a:lnTo>
                  <a:pt x="591819" y="2539"/>
                </a:lnTo>
                <a:lnTo>
                  <a:pt x="582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38190" y="4302759"/>
            <a:ext cx="753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кПк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1990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1728470"/>
            <a:ext cx="9144000" cy="4945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87550" y="1145540"/>
            <a:ext cx="50977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Галактика Млечный</a:t>
            </a:r>
            <a:r>
              <a:rPr sz="3200" b="1" spc="-3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путь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03441" y="130809"/>
            <a:ext cx="3274695" cy="216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300"/>
              </a:lnSpc>
              <a:spcBef>
                <a:spcPts val="100"/>
              </a:spcBef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Размеры: 30000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Пс (100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000 св.л.) 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Общее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число звезд: 200</a:t>
            </a:r>
            <a:r>
              <a:rPr sz="17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млрд.</a:t>
            </a:r>
            <a:endParaRPr sz="1700">
              <a:latin typeface="Times New Roman"/>
              <a:cs typeface="Times New Roman"/>
            </a:endParaRPr>
          </a:p>
          <a:p>
            <a:pPr marL="12700" marR="50800">
              <a:lnSpc>
                <a:spcPct val="132800"/>
              </a:lnSpc>
              <a:spcBef>
                <a:spcPts val="30"/>
              </a:spcBef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Период обращения: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230млн. лет.  Вес: 7-10 *</a:t>
            </a:r>
            <a:r>
              <a:rPr sz="17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sz="1500" b="1" spc="-89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11</a:t>
            </a:r>
            <a:r>
              <a:rPr sz="17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b="1" spc="-89" baseline="-30555" dirty="0">
                <a:solidFill>
                  <a:srgbClr val="FFFFFF"/>
                </a:solidFill>
                <a:latin typeface="Tahoma"/>
                <a:cs typeface="Tahoma"/>
              </a:rPr>
              <a:t></a:t>
            </a:r>
            <a:endParaRPr sz="1500" baseline="-30555">
              <a:latin typeface="Tahoma"/>
              <a:cs typeface="Tahoma"/>
            </a:endParaRPr>
          </a:p>
          <a:p>
            <a:pPr marL="12700" marR="370840">
              <a:lnSpc>
                <a:spcPct val="133800"/>
              </a:lnSpc>
              <a:spcBef>
                <a:spcPts val="430"/>
              </a:spcBef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Плотность: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от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1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до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sz="1500" b="1" spc="-7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6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1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Пс</a:t>
            </a:r>
            <a:r>
              <a:rPr sz="1500" b="1" spc="-7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3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Возраст: 15 млрд.</a:t>
            </a:r>
            <a:r>
              <a:rPr sz="17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лет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4729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41236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Строение</a:t>
            </a:r>
            <a:r>
              <a:rPr sz="3200" b="1" spc="-4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7710" y="2014220"/>
            <a:ext cx="3886835" cy="4014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9060">
              <a:lnSpc>
                <a:spcPct val="100099"/>
              </a:lnSpc>
              <a:spcBef>
                <a:spcPts val="95"/>
              </a:spcBef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Гало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(К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~20кПк) Определяет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границы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 Имеет размеры в  несколько сот тысяч с.в лет. Состоит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 неярких,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старых маломассивных  звезд как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одиночке, так и в составе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шаровых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скоплений, которые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могут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содержать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более миллиона</a:t>
            </a:r>
            <a:r>
              <a:rPr sz="17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звезд.</a:t>
            </a:r>
            <a:endParaRPr sz="1700">
              <a:latin typeface="Times New Roman"/>
              <a:cs typeface="Times New Roman"/>
            </a:endParaRPr>
          </a:p>
          <a:p>
            <a:pPr marL="12700" marR="118110"/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Характерная особенность звезд гало –  бедность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тяжелыми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элементами (в  сотни раз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меньше).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spcBef>
                <a:spcPts val="800"/>
              </a:spcBef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Балдж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(R &lt; 2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кПк)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Звезды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сферической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составляющей концентрируются к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центру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 Центральная,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наиболее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плотная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часть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гало  называется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балджем</a:t>
            </a:r>
            <a:r>
              <a:rPr sz="17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(утолщение).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000" y="2160271"/>
            <a:ext cx="4572000" cy="36106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865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83450" y="13971"/>
            <a:ext cx="3384550" cy="37757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44370" y="1145540"/>
            <a:ext cx="8171815" cy="555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Исторический отчерк</a:t>
            </a:r>
            <a:endParaRPr sz="3200" dirty="0">
              <a:latin typeface="Arial"/>
              <a:cs typeface="Arial"/>
            </a:endParaRPr>
          </a:p>
          <a:p>
            <a:pPr marL="30480" marR="3070860">
              <a:lnSpc>
                <a:spcPct val="95000"/>
              </a:lnSpc>
              <a:spcBef>
                <a:spcPts val="1570"/>
              </a:spcBef>
              <a:buSzPct val="94117"/>
              <a:buFont typeface="Times New Roman"/>
              <a:buChar char="•"/>
              <a:tabLst>
                <a:tab pos="107314" algn="l"/>
              </a:tabLst>
            </a:pPr>
            <a:r>
              <a:rPr sz="1700" b="1" dirty="0">
                <a:latin typeface="Times New Roman"/>
                <a:cs typeface="Times New Roman"/>
              </a:rPr>
              <a:t>Природу спиральных туманностей окончательно  </a:t>
            </a:r>
            <a:r>
              <a:rPr sz="1700" b="1" spc="5" dirty="0">
                <a:latin typeface="Times New Roman"/>
                <a:cs typeface="Times New Roman"/>
              </a:rPr>
              <a:t>удалось установить </a:t>
            </a:r>
            <a:r>
              <a:rPr sz="1700" b="1" dirty="0">
                <a:latin typeface="Times New Roman"/>
                <a:cs typeface="Times New Roman"/>
              </a:rPr>
              <a:t>Эдвину </a:t>
            </a:r>
            <a:r>
              <a:rPr sz="1700" b="1" spc="5" dirty="0">
                <a:latin typeface="Times New Roman"/>
                <a:cs typeface="Times New Roman"/>
              </a:rPr>
              <a:t>Хабблу, </a:t>
            </a:r>
            <a:r>
              <a:rPr sz="1700" b="1" dirty="0">
                <a:latin typeface="Times New Roman"/>
                <a:cs typeface="Times New Roman"/>
              </a:rPr>
              <a:t>который в  </a:t>
            </a:r>
            <a:r>
              <a:rPr sz="1700" b="1" spc="-5" dirty="0">
                <a:latin typeface="Times New Roman"/>
                <a:cs typeface="Times New Roman"/>
              </a:rPr>
              <a:t>конце </a:t>
            </a:r>
            <a:r>
              <a:rPr sz="1700" b="1" dirty="0">
                <a:latin typeface="Times New Roman"/>
                <a:cs typeface="Times New Roman"/>
              </a:rPr>
              <a:t>1923г. обнаружил в Туманности Андромеды  </a:t>
            </a:r>
            <a:r>
              <a:rPr sz="1700" b="1" spc="5" dirty="0">
                <a:latin typeface="Times New Roman"/>
                <a:cs typeface="Times New Roman"/>
              </a:rPr>
              <a:t>первую </a:t>
            </a:r>
            <a:r>
              <a:rPr sz="1700" b="1" spc="-5" dirty="0">
                <a:latin typeface="Times New Roman"/>
                <a:cs typeface="Times New Roman"/>
              </a:rPr>
              <a:t>цефеиду </a:t>
            </a:r>
            <a:r>
              <a:rPr sz="1700" b="1" dirty="0">
                <a:latin typeface="Times New Roman"/>
                <a:cs typeface="Times New Roman"/>
              </a:rPr>
              <a:t>и оценил расстояние до галактики  в 900000 св. лет (в реальности, 2,3 млн. св.</a:t>
            </a:r>
            <a:r>
              <a:rPr sz="1700" b="1" spc="7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лет</a:t>
            </a:r>
            <a:r>
              <a:rPr sz="1700" b="1" dirty="0">
                <a:latin typeface="Times New Roman"/>
                <a:cs typeface="Times New Roman"/>
              </a:rPr>
              <a:t>).</a:t>
            </a:r>
            <a:endParaRPr sz="1700" dirty="0">
              <a:latin typeface="Times New Roman"/>
              <a:cs typeface="Times New Roman"/>
            </a:endParaRPr>
          </a:p>
          <a:p>
            <a:pPr marL="30480" marR="2953385">
              <a:lnSpc>
                <a:spcPts val="1939"/>
              </a:lnSpc>
              <a:spcBef>
                <a:spcPts val="850"/>
              </a:spcBef>
              <a:buSzPct val="94117"/>
              <a:buFont typeface="Times New Roman"/>
              <a:buChar char="•"/>
              <a:tabLst>
                <a:tab pos="107314" algn="l"/>
              </a:tabLst>
            </a:pPr>
            <a:r>
              <a:rPr sz="1700" b="1" dirty="0">
                <a:latin typeface="Times New Roman"/>
                <a:cs typeface="Times New Roman"/>
              </a:rPr>
              <a:t>Это доказывало, что спиральные туманности  являются галактиками, подобными </a:t>
            </a:r>
            <a:r>
              <a:rPr sz="1700" b="1" spc="-5" dirty="0">
                <a:latin typeface="Times New Roman"/>
                <a:cs typeface="Times New Roman"/>
              </a:rPr>
              <a:t>нашей </a:t>
            </a:r>
            <a:r>
              <a:rPr sz="1700" b="1" dirty="0">
                <a:latin typeface="Times New Roman"/>
                <a:cs typeface="Times New Roman"/>
              </a:rPr>
              <a:t>-  грандиозными образованиями </a:t>
            </a:r>
            <a:r>
              <a:rPr sz="1700" b="1" spc="-5" dirty="0">
                <a:latin typeface="Times New Roman"/>
                <a:cs typeface="Times New Roman"/>
              </a:rPr>
              <a:t>из </a:t>
            </a:r>
            <a:r>
              <a:rPr sz="1700" b="1" dirty="0">
                <a:latin typeface="Times New Roman"/>
                <a:cs typeface="Times New Roman"/>
              </a:rPr>
              <a:t>миллиардов звезд  и </a:t>
            </a:r>
            <a:r>
              <a:rPr sz="1700" b="1" spc="-5" dirty="0">
                <a:latin typeface="Times New Roman"/>
                <a:cs typeface="Times New Roman"/>
              </a:rPr>
              <a:t>находятся </a:t>
            </a:r>
            <a:r>
              <a:rPr sz="1700" b="1" dirty="0">
                <a:latin typeface="Times New Roman"/>
                <a:cs typeface="Times New Roman"/>
              </a:rPr>
              <a:t>на расстоянии в миллионы св. </a:t>
            </a:r>
            <a:r>
              <a:rPr sz="1700" b="1" spc="-5" dirty="0">
                <a:latin typeface="Times New Roman"/>
                <a:cs typeface="Times New Roman"/>
              </a:rPr>
              <a:t>л. </a:t>
            </a:r>
            <a:r>
              <a:rPr sz="1700" b="1" dirty="0">
                <a:latin typeface="Times New Roman"/>
                <a:cs typeface="Times New Roman"/>
              </a:rPr>
              <a:t>от</a:t>
            </a:r>
            <a:r>
              <a:rPr sz="1700" b="1" spc="9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нас</a:t>
            </a:r>
            <a:r>
              <a:rPr sz="1700" b="1" dirty="0"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  <a:p>
            <a:pPr marL="12700" marR="109855">
              <a:spcBef>
                <a:spcPts val="66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latin typeface="Times New Roman"/>
                <a:cs typeface="Times New Roman"/>
              </a:rPr>
              <a:t>В 1929 </a:t>
            </a:r>
            <a:r>
              <a:rPr sz="1700" b="1" spc="-5" dirty="0">
                <a:latin typeface="Times New Roman"/>
                <a:cs typeface="Times New Roman"/>
              </a:rPr>
              <a:t>году </a:t>
            </a:r>
            <a:r>
              <a:rPr sz="1700" b="1" dirty="0">
                <a:latin typeface="Times New Roman"/>
                <a:cs typeface="Times New Roman"/>
              </a:rPr>
              <a:t>Эдвин Хаббл вывел свой знаменитый закон: галактики разлетаются  со скоростью пропорциональной расстоянию </a:t>
            </a:r>
            <a:r>
              <a:rPr sz="1700" b="1" spc="-5" dirty="0">
                <a:latin typeface="Times New Roman"/>
                <a:cs typeface="Times New Roman"/>
              </a:rPr>
              <a:t>между </a:t>
            </a:r>
            <a:r>
              <a:rPr sz="1700" b="1" dirty="0">
                <a:latin typeface="Times New Roman"/>
                <a:cs typeface="Times New Roman"/>
              </a:rPr>
              <a:t>ними </a:t>
            </a:r>
            <a:r>
              <a:rPr sz="1700" b="1" spc="-5" dirty="0">
                <a:latin typeface="Times New Roman"/>
                <a:cs typeface="Times New Roman"/>
              </a:rPr>
              <a:t>(v=Hr). Это </a:t>
            </a:r>
            <a:r>
              <a:rPr sz="1700" b="1" dirty="0">
                <a:latin typeface="Times New Roman"/>
                <a:cs typeface="Times New Roman"/>
              </a:rPr>
              <a:t>было  сделано </a:t>
            </a:r>
            <a:r>
              <a:rPr sz="1700" b="1" spc="-5" dirty="0">
                <a:latin typeface="Times New Roman"/>
                <a:cs typeface="Times New Roman"/>
              </a:rPr>
              <a:t>на </a:t>
            </a:r>
            <a:r>
              <a:rPr sz="1700" b="1" dirty="0">
                <a:latin typeface="Times New Roman"/>
                <a:cs typeface="Times New Roman"/>
              </a:rPr>
              <a:t>статистическом </a:t>
            </a:r>
            <a:r>
              <a:rPr sz="1700" b="1" spc="5" dirty="0">
                <a:latin typeface="Times New Roman"/>
                <a:cs typeface="Times New Roman"/>
              </a:rPr>
              <a:t>уровне: </a:t>
            </a:r>
            <a:r>
              <a:rPr sz="1700" b="1" dirty="0">
                <a:latin typeface="Times New Roman"/>
                <a:cs typeface="Times New Roman"/>
              </a:rPr>
              <a:t>расстояние </a:t>
            </a:r>
            <a:r>
              <a:rPr sz="1700" b="1" spc="5" dirty="0">
                <a:latin typeface="Times New Roman"/>
                <a:cs typeface="Times New Roman"/>
              </a:rPr>
              <a:t>до </a:t>
            </a:r>
            <a:r>
              <a:rPr sz="1700" b="1" dirty="0">
                <a:latin typeface="Times New Roman"/>
                <a:cs typeface="Times New Roman"/>
              </a:rPr>
              <a:t>галактики в среднем обратно  пропорционально квадрату </a:t>
            </a:r>
            <a:r>
              <a:rPr sz="1700" b="1" spc="-5" dirty="0">
                <a:latin typeface="Times New Roman"/>
                <a:cs typeface="Times New Roman"/>
              </a:rPr>
              <a:t>ее </a:t>
            </a:r>
            <a:r>
              <a:rPr sz="1700" b="1" dirty="0">
                <a:latin typeface="Times New Roman"/>
                <a:cs typeface="Times New Roman"/>
              </a:rPr>
              <a:t>яркости. </a:t>
            </a:r>
            <a:r>
              <a:rPr sz="1700" b="1" spc="-5" dirty="0">
                <a:latin typeface="Times New Roman"/>
                <a:cs typeface="Times New Roman"/>
              </a:rPr>
              <a:t>Скорость </a:t>
            </a:r>
            <a:r>
              <a:rPr sz="1700" b="1" dirty="0">
                <a:latin typeface="Times New Roman"/>
                <a:cs typeface="Times New Roman"/>
              </a:rPr>
              <a:t>убегания была определена  красным </a:t>
            </a:r>
            <a:r>
              <a:rPr sz="1700" b="1" spc="-5" dirty="0">
                <a:latin typeface="Times New Roman"/>
                <a:cs typeface="Times New Roman"/>
              </a:rPr>
              <a:t>смещением </a:t>
            </a:r>
            <a:r>
              <a:rPr sz="1700" b="1" spc="-10" dirty="0">
                <a:latin typeface="Times New Roman"/>
                <a:cs typeface="Times New Roman"/>
              </a:rPr>
              <a:t>(эффект</a:t>
            </a:r>
            <a:r>
              <a:rPr sz="1700" b="1" spc="3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Доплера</a:t>
            </a:r>
            <a:r>
              <a:rPr sz="1700" b="1" dirty="0">
                <a:latin typeface="Times New Roman"/>
                <a:cs typeface="Times New Roman"/>
              </a:rPr>
              <a:t>).</a:t>
            </a:r>
            <a:endParaRPr sz="1700" dirty="0">
              <a:latin typeface="Times New Roman"/>
              <a:cs typeface="Times New Roman"/>
            </a:endParaRPr>
          </a:p>
          <a:p>
            <a:pPr marL="12700" marR="5080">
              <a:spcBef>
                <a:spcPts val="81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latin typeface="Times New Roman"/>
                <a:cs typeface="Times New Roman"/>
              </a:rPr>
              <a:t>Вместе с ОТО </a:t>
            </a:r>
            <a:r>
              <a:rPr sz="1700" b="1" spc="-5" dirty="0">
                <a:latin typeface="Times New Roman"/>
                <a:cs typeface="Times New Roman"/>
              </a:rPr>
              <a:t>Эйнштейна </a:t>
            </a:r>
            <a:r>
              <a:rPr sz="1700" b="1" dirty="0">
                <a:latin typeface="Times New Roman"/>
                <a:cs typeface="Times New Roman"/>
              </a:rPr>
              <a:t>и </a:t>
            </a:r>
            <a:r>
              <a:rPr sz="1700" b="1" spc="-5" dirty="0">
                <a:latin typeface="Times New Roman"/>
                <a:cs typeface="Times New Roman"/>
              </a:rPr>
              <a:t>решениями </a:t>
            </a:r>
            <a:r>
              <a:rPr sz="1700" b="1" dirty="0">
                <a:latin typeface="Times New Roman"/>
                <a:cs typeface="Times New Roman"/>
              </a:rPr>
              <a:t>Фридмана </a:t>
            </a:r>
            <a:r>
              <a:rPr sz="1700" b="1" spc="-5" dirty="0">
                <a:latin typeface="Times New Roman"/>
                <a:cs typeface="Times New Roman"/>
              </a:rPr>
              <a:t>показывающими  </a:t>
            </a:r>
            <a:r>
              <a:rPr sz="1700" b="1" dirty="0">
                <a:latin typeface="Times New Roman"/>
                <a:cs typeface="Times New Roman"/>
              </a:rPr>
              <a:t>нестационарность Вселенной, этот </a:t>
            </a:r>
            <a:r>
              <a:rPr sz="1700" b="1" spc="-5" dirty="0">
                <a:latin typeface="Times New Roman"/>
                <a:cs typeface="Times New Roman"/>
              </a:rPr>
              <a:t>закон изменил </a:t>
            </a:r>
            <a:r>
              <a:rPr sz="1700" b="1" dirty="0">
                <a:latin typeface="Times New Roman"/>
                <a:cs typeface="Times New Roman"/>
              </a:rPr>
              <a:t>мировоззрение: вместо </a:t>
            </a:r>
            <a:r>
              <a:rPr sz="1700" b="1" spc="-5" dirty="0">
                <a:latin typeface="Times New Roman"/>
                <a:cs typeface="Times New Roman"/>
              </a:rPr>
              <a:t>вечной </a:t>
            </a:r>
            <a:r>
              <a:rPr sz="1700" b="1" dirty="0">
                <a:latin typeface="Times New Roman"/>
                <a:cs typeface="Times New Roman"/>
              </a:rPr>
              <a:t>и  неизменной </a:t>
            </a:r>
            <a:r>
              <a:rPr sz="1700" b="1" spc="5" dirty="0">
                <a:latin typeface="Times New Roman"/>
                <a:cs typeface="Times New Roman"/>
              </a:rPr>
              <a:t>мы получили </a:t>
            </a:r>
            <a:r>
              <a:rPr sz="1700" b="1" dirty="0">
                <a:latin typeface="Times New Roman"/>
                <a:cs typeface="Times New Roman"/>
              </a:rPr>
              <a:t>расширяющуюся эволюционирующую </a:t>
            </a:r>
            <a:r>
              <a:rPr sz="1700" b="1" spc="5" dirty="0">
                <a:latin typeface="Times New Roman"/>
                <a:cs typeface="Times New Roman"/>
              </a:rPr>
              <a:t>Вселенную  </a:t>
            </a:r>
            <a:r>
              <a:rPr sz="1700" b="1" dirty="0">
                <a:latin typeface="Times New Roman"/>
                <a:cs typeface="Times New Roman"/>
              </a:rPr>
              <a:t>возникшую миллиарды лет</a:t>
            </a:r>
            <a:r>
              <a:rPr sz="1700" b="1" spc="3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назад</a:t>
            </a:r>
            <a:r>
              <a:rPr sz="1700" b="1" dirty="0"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7710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4856480" cy="4961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Строение</a:t>
            </a:r>
            <a:r>
              <a:rPr sz="3200" b="1" spc="-1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Галактики</a:t>
            </a:r>
            <a:endParaRPr sz="3200">
              <a:latin typeface="Arial"/>
              <a:cs typeface="Arial"/>
            </a:endParaRPr>
          </a:p>
          <a:p>
            <a:pPr marL="22225" marR="5080">
              <a:lnSpc>
                <a:spcPct val="100099"/>
              </a:lnSpc>
              <a:spcBef>
                <a:spcPts val="1575"/>
              </a:spcBef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Диск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(R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~30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кПк) По сравнению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 гало диск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вращается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заметно быстрее. Скорость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вращения  не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одинакова на разных расстояниях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от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центра.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Вблизи плоскости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диска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концентрируются  яркие и горячие молодые звёзды и звёздные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скопления,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возраст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которых не превышает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нескольких миллиардов лет, 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также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газопылевые облака.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Они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образуют плоскую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составляющую.</a:t>
            </a:r>
            <a:endParaRPr sz="1700">
              <a:latin typeface="Times New Roman"/>
              <a:cs typeface="Times New Roman"/>
            </a:endParaRPr>
          </a:p>
          <a:p>
            <a:pPr marL="22225" marR="25400">
              <a:spcBef>
                <a:spcPts val="800"/>
              </a:spcBef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Ядро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(R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~30Пк) Имеет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сильную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концентрацией  звезд (тысячи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Кпк</a:t>
            </a:r>
            <a:r>
              <a:rPr sz="1500" b="1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). Включает в себя  околоядерный газовый диск,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состоящий из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молекулярного водорода 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центре Галактики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предполагается существование чёрной дыры  массой около млн. масс Солнца ( радиоисточник  Стрелец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А).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70420" y="1944371"/>
            <a:ext cx="3352800" cy="3655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360920" y="5746750"/>
            <a:ext cx="2866390" cy="64262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590"/>
              </a:lnSpc>
              <a:spcBef>
                <a:spcPts val="225"/>
              </a:spcBef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Изофоты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теплового радиоизлучения  центра Галактики.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Показан 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радиоисточник Стрелец А</a:t>
            </a:r>
            <a:r>
              <a:rPr sz="1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Западный.</a:t>
            </a:r>
            <a:endParaRPr sz="1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4902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4488180" cy="548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Строение</a:t>
            </a:r>
            <a:r>
              <a:rPr sz="3200" b="1" spc="-2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Галактики</a:t>
            </a:r>
            <a:endParaRPr sz="3200">
              <a:latin typeface="Arial"/>
              <a:cs typeface="Arial"/>
            </a:endParaRPr>
          </a:p>
          <a:p>
            <a:pPr marL="22225" marR="5080">
              <a:lnSpc>
                <a:spcPct val="100099"/>
              </a:lnSpc>
              <a:spcBef>
                <a:spcPts val="1575"/>
              </a:spcBef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Спиральные ветви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Вдоль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двух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спиральных 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рукавов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 сосредоточены самые  молодые звёзды,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многие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рассеянные  звёздные скопления и ассоциации, а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также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цепочки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плотных облаков меж звёздного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газа,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которых продолжают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образовываться  звёзды.</a:t>
            </a:r>
            <a:endParaRPr sz="1700">
              <a:latin typeface="Times New Roman"/>
              <a:cs typeface="Times New Roman"/>
            </a:endParaRPr>
          </a:p>
          <a:p>
            <a:pPr marL="22225" marR="292100"/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спиральных ветвях находится большое  количество переменных 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вспыхивающих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звёзд, в них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чаще всего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наблюдаются  взрывы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некоторых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типов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сверхновых.</a:t>
            </a:r>
            <a:endParaRPr sz="1700">
              <a:latin typeface="Times New Roman"/>
              <a:cs typeface="Times New Roman"/>
            </a:endParaRPr>
          </a:p>
          <a:p>
            <a:pPr marL="22225" marR="70485"/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Галактическое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магнитное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поле,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пронизывающее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весь газовый диск,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также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сосредоточено главным образом в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спиралях.</a:t>
            </a:r>
            <a:endParaRPr sz="1700">
              <a:latin typeface="Times New Roman"/>
              <a:cs typeface="Times New Roman"/>
            </a:endParaRPr>
          </a:p>
          <a:p>
            <a:pPr marL="22225" marR="5080">
              <a:spcBef>
                <a:spcPts val="800"/>
              </a:spcBef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Корона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(R ~150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кПк)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Диск 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окружающее его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погружены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корону.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Размеры короны  в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10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раз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больше,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чем размеры</a:t>
            </a:r>
            <a:r>
              <a:rPr sz="17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диска.</a:t>
            </a:r>
            <a:endParaRPr sz="1700">
              <a:latin typeface="Times New Roman"/>
              <a:cs typeface="Times New Roman"/>
            </a:endParaRPr>
          </a:p>
          <a:p>
            <a:pPr marL="22225">
              <a:spcBef>
                <a:spcPts val="10"/>
              </a:spcBef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Природа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короны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ясна.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25309" y="1663700"/>
            <a:ext cx="3421380" cy="3340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93560" y="5133340"/>
            <a:ext cx="3124835" cy="1451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5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Распределение гигантских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 зон</a:t>
            </a: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ct val="94800"/>
              </a:lnSpc>
              <a:spcBef>
                <a:spcPts val="40"/>
              </a:spcBef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HII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в плоскости Галактики. Оно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лучше  всего соответствует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модели 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двухрукавной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спиральной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структуры. 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Штриховыми линиями отмечены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те  участки,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где нет надёжного определения  положения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ветвей.</a:t>
            </a:r>
            <a:endParaRPr sz="1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9230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/>
          <p:nvPr/>
        </p:nvSpPr>
        <p:spPr>
          <a:xfrm>
            <a:off x="7095490" y="1799589"/>
            <a:ext cx="3572510" cy="343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87551" y="1145540"/>
            <a:ext cx="8076565" cy="5448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srgbClr val="00CCFF"/>
                </a:solidFill>
                <a:latin typeface="Arial"/>
                <a:cs typeface="Arial"/>
              </a:rPr>
              <a:t>Типы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галактического</a:t>
            </a:r>
            <a:r>
              <a:rPr sz="3200" b="1" spc="-1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населения</a:t>
            </a:r>
            <a:endParaRPr sz="3200">
              <a:latin typeface="Arial"/>
              <a:cs typeface="Arial"/>
            </a:endParaRPr>
          </a:p>
          <a:p>
            <a:pPr marL="22860" marR="3014980">
              <a:spcBef>
                <a:spcPts val="1560"/>
              </a:spcBef>
              <a:buClr>
                <a:srgbClr val="FFFFFF"/>
              </a:buClr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Звёздные населения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 — типы звёздного состава  галактик, различаются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химическому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составу,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пространственному распределению,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положению на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диаграмме Герцшпрунга-Рассела, собственным  скоростям и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другим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критериям.</a:t>
            </a:r>
            <a:endParaRPr sz="1700">
              <a:latin typeface="Times New Roman"/>
              <a:cs typeface="Times New Roman"/>
            </a:endParaRPr>
          </a:p>
          <a:p>
            <a:pPr marL="22860" marR="3193415">
              <a:spcBef>
                <a:spcPts val="800"/>
              </a:spcBef>
              <a:buClr>
                <a:srgbClr val="FFFFFF"/>
              </a:buClr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Население I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 характеризуется заметным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содержанием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спектре элементов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тяжелее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гелия.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Тяжёлые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элементы образовались в более ранних  звёздах и распространились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взрывах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сверхновых.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Солнце,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как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большинство звёзд  галактического диска, является типичным  представителем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Населения</a:t>
            </a:r>
            <a:r>
              <a:rPr sz="17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I.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Times New Roman"/>
              <a:buChar char="•"/>
            </a:pPr>
            <a:endParaRPr sz="1650">
              <a:latin typeface="Times New Roman"/>
              <a:cs typeface="Times New Roman"/>
            </a:endParaRPr>
          </a:p>
          <a:p>
            <a:pPr marL="21590" marR="5080">
              <a:lnSpc>
                <a:spcPct val="95000"/>
              </a:lnSpc>
              <a:spcBef>
                <a:spcPts val="5"/>
              </a:spcBef>
              <a:buSzPct val="94117"/>
              <a:buFont typeface="Times New Roman"/>
              <a:buChar char="•"/>
              <a:tabLst>
                <a:tab pos="9842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звёздах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 населения 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II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содержание тяжёлых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элементов на несколько порядков 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ниже.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старые звёзды,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сформировавшиеся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вскоре после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Большого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Взрыва,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старше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10 млрд лет. В спиральных галактиках население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II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составляют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шаровые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скопления в галактическом гало, переменные звезды типа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RR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Лиры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 субкарлики.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2191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43624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Население</a:t>
            </a:r>
            <a:r>
              <a:rPr sz="3200" b="1" spc="-6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14219" y="1907540"/>
            <a:ext cx="2096770" cy="1761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79009" y="4295140"/>
            <a:ext cx="2073910" cy="1826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57771" y="1907539"/>
            <a:ext cx="2118359" cy="1800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80279" y="1903729"/>
            <a:ext cx="2142490" cy="18148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67929" y="4356100"/>
            <a:ext cx="2171700" cy="18008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28190" y="4378960"/>
            <a:ext cx="2101850" cy="17868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24381" y="3689350"/>
            <a:ext cx="1741805" cy="5308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245"/>
              </a:spcBef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Межзвездный</a:t>
            </a:r>
            <a:r>
              <a:rPr sz="17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газ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Темная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материя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23129" y="3689350"/>
            <a:ext cx="1361440" cy="5308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245"/>
              </a:spcBef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опы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ле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ые  туманности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4760" y="3689350"/>
            <a:ext cx="1369695" cy="5308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245"/>
              </a:spcBef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та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ы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е  туманности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6790" y="6155690"/>
            <a:ext cx="1923414" cy="5308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245"/>
              </a:spcBef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Шаровые</a:t>
            </a:r>
            <a:r>
              <a:rPr sz="17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звездные  скопления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32371" y="6156959"/>
            <a:ext cx="2127885" cy="5308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245"/>
              </a:spcBef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Рассеянные</a:t>
            </a:r>
            <a:r>
              <a:rPr sz="17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звездные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скопления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15490" y="6155690"/>
            <a:ext cx="2033270" cy="5308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245"/>
              </a:spcBef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Отдельные звезды</a:t>
            </a:r>
            <a:r>
              <a:rPr sz="17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 ассоциации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377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362200" y="1825625"/>
            <a:ext cx="10515600" cy="2162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Межзвездный газ. Поглощение</a:t>
            </a:r>
            <a:r>
              <a:rPr spc="-15" dirty="0"/>
              <a:t> </a:t>
            </a:r>
            <a:r>
              <a:rPr spc="-5" dirty="0"/>
              <a:t>света</a:t>
            </a:r>
          </a:p>
          <a:p>
            <a:pPr marL="22860" marR="2473325">
              <a:lnSpc>
                <a:spcPct val="100000"/>
              </a:lnSpc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Изучая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распределение звезд в разл.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участках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неба, 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В.Я. Струве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в 1847г.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предположил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идею об  ослаблении света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межзвездной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материей.</a:t>
            </a:r>
            <a:endParaRPr sz="1700">
              <a:latin typeface="Times New Roman"/>
              <a:cs typeface="Times New Roman"/>
            </a:endParaRPr>
          </a:p>
          <a:p>
            <a:pPr marL="22860" marR="2418080">
              <a:lnSpc>
                <a:spcPct val="100000"/>
              </a:lnSpc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1904г.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И.Гартман (1865-1936) открыл  присутствие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диффузного межзвездного вещества по 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линиям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поглощения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ионизованного кальция в  спектре звезды </a:t>
            </a:r>
            <a:r>
              <a:rPr sz="1700" dirty="0">
                <a:solidFill>
                  <a:srgbClr val="FFFFFF"/>
                </a:solidFill>
                <a:latin typeface="Symbol"/>
                <a:cs typeface="Symbol"/>
              </a:rPr>
              <a:t>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Ориона.</a:t>
            </a:r>
            <a:endParaRPr sz="1700">
              <a:latin typeface="Times New Roman"/>
              <a:cs typeface="Times New Roman"/>
            </a:endParaRPr>
          </a:p>
          <a:p>
            <a:pPr marL="22860">
              <a:lnSpc>
                <a:spcPct val="100000"/>
              </a:lnSpc>
              <a:spcBef>
                <a:spcPts val="81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Позже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таким образом были обнаружены</a:t>
            </a: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линии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7709" y="4110990"/>
            <a:ext cx="498094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межзвездного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Na,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Ka,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Fe, Ti,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молекул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CH,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CN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1700" b="1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др.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83451" y="1856740"/>
            <a:ext cx="3242309" cy="2536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97709" y="4462779"/>
            <a:ext cx="8422640" cy="219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расчетам около 3%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вещества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находится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виде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межзвездной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материи.  Средняя плотность материи –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sz="1500" b="1" spc="-7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-23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г/см</a:t>
            </a:r>
            <a:r>
              <a:rPr sz="1500" b="1" spc="-7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или несколько частиц на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см</a:t>
            </a:r>
            <a:r>
              <a:rPr sz="1500" b="1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2700" marR="255904">
              <a:spcBef>
                <a:spcPts val="800"/>
              </a:spcBef>
              <a:buClr>
                <a:srgbClr val="FFFFFF"/>
              </a:buClr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Межзвездное поглощение 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света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, окончательно установленное работами Б.А.  Воронцова-Вельяминова и Р.Трюмьера в 1931г., составляет вблизи гал. плоскости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500" b="1" spc="-7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кПк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виз.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лучах,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1500" b="1" spc="-15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кПк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17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фотографических.</a:t>
            </a:r>
            <a:endParaRPr sz="1700">
              <a:latin typeface="Times New Roman"/>
              <a:cs typeface="Times New Roman"/>
            </a:endParaRPr>
          </a:p>
          <a:p>
            <a:pPr marL="12700">
              <a:spcBef>
                <a:spcPts val="800"/>
              </a:spcBef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Если 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1500" b="1" spc="-7" baseline="-3055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=m-A</a:t>
            </a:r>
            <a:r>
              <a:rPr sz="1500" b="1" spc="-7" baseline="-3055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r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, где A</a:t>
            </a:r>
            <a:r>
              <a:rPr sz="1500" b="1" baseline="-30555" dirty="0">
                <a:solidFill>
                  <a:srgbClr val="FFFFFF"/>
                </a:solidFill>
                <a:latin typeface="Times New Roman"/>
                <a:cs typeface="Times New Roman"/>
              </a:rPr>
              <a:t>1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поглощение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света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1Пс. Тогда 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M = m + 5 – 5 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lg 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r –</a:t>
            </a:r>
            <a:r>
              <a:rPr sz="1700" b="1" spc="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500" b="1" baseline="-3055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700">
              <a:latin typeface="Times New Roman"/>
              <a:cs typeface="Times New Roman"/>
            </a:endParaRPr>
          </a:p>
          <a:p>
            <a:pPr marL="12700">
              <a:spcBef>
                <a:spcPts val="1220"/>
              </a:spcBef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Поглощение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света увеличивается с уменьшением длины волны.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-&gt; (частицы</a:t>
            </a:r>
            <a:r>
              <a:rPr sz="1700" b="1" spc="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sz="1500" b="1" spc="-7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-5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см)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88529" y="4151629"/>
            <a:ext cx="32537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Туманность «Угольный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мешок»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14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Орле</a:t>
            </a:r>
            <a:endParaRPr sz="1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219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5194300" cy="314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srgbClr val="00CCFF"/>
                </a:solidFill>
                <a:latin typeface="Arial"/>
                <a:cs typeface="Arial"/>
              </a:rPr>
              <a:t>Диффузные</a:t>
            </a:r>
            <a:r>
              <a:rPr sz="3200" b="1" spc="-3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туманности</a:t>
            </a:r>
            <a:endParaRPr sz="3200">
              <a:latin typeface="Arial"/>
              <a:cs typeface="Arial"/>
            </a:endParaRPr>
          </a:p>
          <a:p>
            <a:pPr marL="21590" marR="5080">
              <a:spcBef>
                <a:spcPts val="1580"/>
              </a:spcBef>
              <a:buSzPct val="94117"/>
              <a:buFont typeface="Times New Roman"/>
              <a:buChar char="•"/>
              <a:tabLst>
                <a:tab pos="9842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Диффузные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туманности предс. Собой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протяженные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газо-пылевые облака неправильной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формы,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диаметрами до нескольких сотен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Пс.</a:t>
            </a:r>
            <a:endParaRPr sz="1700">
              <a:latin typeface="Times New Roman"/>
              <a:cs typeface="Times New Roman"/>
            </a:endParaRPr>
          </a:p>
          <a:p>
            <a:pPr marL="21590" marR="1358900">
              <a:spcBef>
                <a:spcPts val="800"/>
              </a:spcBef>
              <a:buSzPct val="94117"/>
              <a:buFont typeface="Times New Roman"/>
              <a:buChar char="•"/>
              <a:tabLst>
                <a:tab pos="9842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Концентрация пыли в них растет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  приближении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плоскости</a:t>
            </a:r>
            <a:r>
              <a:rPr sz="17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</a:t>
            </a:r>
            <a:endParaRPr sz="1700">
              <a:latin typeface="Times New Roman"/>
              <a:cs typeface="Times New Roman"/>
            </a:endParaRPr>
          </a:p>
          <a:p>
            <a:pPr marL="21590" marR="553720">
              <a:spcBef>
                <a:spcPts val="800"/>
              </a:spcBef>
              <a:buSzPct val="94117"/>
              <a:buFont typeface="Times New Roman"/>
              <a:buChar char="•"/>
              <a:tabLst>
                <a:tab pos="9842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плоскости Галактики туманности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образуют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целые комплексы массами в</a:t>
            </a:r>
            <a:r>
              <a:rPr sz="17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10000M</a:t>
            </a:r>
            <a:r>
              <a:rPr sz="1500" b="1" spc="-60" baseline="-30555" dirty="0">
                <a:solidFill>
                  <a:srgbClr val="FFFFFF"/>
                </a:solidFill>
                <a:latin typeface="Tahoma"/>
                <a:cs typeface="Tahoma"/>
              </a:rPr>
              <a:t></a:t>
            </a:r>
            <a:r>
              <a:rPr sz="17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21590">
              <a:spcBef>
                <a:spcPts val="1220"/>
              </a:spcBef>
              <a:buSzPct val="94117"/>
              <a:buFont typeface="Times New Roman"/>
              <a:buChar char="•"/>
              <a:tabLst>
                <a:tab pos="98425" algn="l"/>
              </a:tabLst>
            </a:pP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Туманность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становится видимой вблизи звезд.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7710" y="4462779"/>
            <a:ext cx="8163559" cy="1884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Светлые туманности бывают 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двух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типов: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 эмиссионные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 типа Туманности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Ориона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(имеют спектры с яркими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эмиссионными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линиями) и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отражательные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(спектры  поглощения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обычных</a:t>
            </a:r>
            <a:r>
              <a:rPr sz="17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звезд).</a:t>
            </a:r>
            <a:endParaRPr sz="1700">
              <a:latin typeface="Times New Roman"/>
              <a:cs typeface="Times New Roman"/>
            </a:endParaRPr>
          </a:p>
          <a:p>
            <a:pPr marL="1270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Эмиссионные звезды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находятся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вблизи горячих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О-В</a:t>
            </a:r>
            <a:r>
              <a:rPr sz="17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звезд.</a:t>
            </a:r>
            <a:endParaRPr sz="1700">
              <a:latin typeface="Times New Roman"/>
              <a:cs typeface="Times New Roman"/>
            </a:endParaRPr>
          </a:p>
          <a:p>
            <a:pPr marL="1270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Спектр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отражательных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туманностей совпадает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спектром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освещающей</a:t>
            </a:r>
            <a:r>
              <a:rPr sz="1700" b="1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звезды.</a:t>
            </a:r>
            <a:endParaRPr sz="1700">
              <a:latin typeface="Times New Roman"/>
              <a:cs typeface="Times New Roman"/>
            </a:endParaRPr>
          </a:p>
          <a:p>
            <a:pPr marL="1270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Известно около 150 таких туманностей,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но их должно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быть в 1000 раз</a:t>
            </a:r>
            <a:r>
              <a:rPr sz="1700" b="1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больше.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63790" y="1714500"/>
            <a:ext cx="2905760" cy="2533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67600" y="4043679"/>
            <a:ext cx="29146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Туманность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«Розочка»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Единороге</a:t>
            </a:r>
            <a:endParaRPr sz="1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5951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52451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Планетарные</a:t>
            </a:r>
            <a:r>
              <a:rPr sz="3200" b="1" spc="-4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туманности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93379" y="35559"/>
            <a:ext cx="2531110" cy="2090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97709" y="1639570"/>
            <a:ext cx="8229600" cy="51308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6095365" marR="5080">
              <a:lnSpc>
                <a:spcPts val="1600"/>
              </a:lnSpc>
              <a:spcBef>
                <a:spcPts val="219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Планетарная туманность  M27 «Гантель” в</a:t>
            </a:r>
            <a:r>
              <a:rPr sz="1400" b="1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Лисичке</a:t>
            </a:r>
            <a:endParaRPr sz="1400">
              <a:latin typeface="Times New Roman"/>
              <a:cs typeface="Times New Roman"/>
            </a:endParaRPr>
          </a:p>
          <a:p>
            <a:pPr marL="12700" marR="376555">
              <a:spcBef>
                <a:spcPts val="105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Диффузные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кольцевидной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формы, выглядящие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слабыми дисками  зеленоватого цвета, напоминающие планеты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(поэтому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они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получили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названия 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планетарных</a:t>
            </a:r>
            <a:r>
              <a:rPr sz="17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туманностей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).</a:t>
            </a:r>
            <a:endParaRPr sz="1700">
              <a:latin typeface="Times New Roman"/>
              <a:cs typeface="Times New Roman"/>
            </a:endParaRPr>
          </a:p>
          <a:p>
            <a:pPr marL="1270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центре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П.Т. обычно наблюдается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горячая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звезда – ядро</a:t>
            </a:r>
            <a:r>
              <a:rPr sz="1700" b="1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туманности.</a:t>
            </a:r>
            <a:endParaRPr sz="1700">
              <a:latin typeface="Times New Roman"/>
              <a:cs typeface="Times New Roman"/>
            </a:endParaRPr>
          </a:p>
          <a:p>
            <a:pPr marL="12700" marR="31242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Спектры П.Т.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похожи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спектры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эмиссионных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туманностей,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спектральные  линии раздвоены, что говорит 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расширении</a:t>
            </a:r>
            <a:r>
              <a:rPr sz="17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туманности.</a:t>
            </a:r>
            <a:endParaRPr sz="1700">
              <a:latin typeface="Times New Roman"/>
              <a:cs typeface="Times New Roman"/>
            </a:endParaRPr>
          </a:p>
          <a:p>
            <a:pPr marL="12700" marR="386715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Свечение П.Т. возбуждается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находящейся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центре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горячей звездой –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мощным  источником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ультрафиолетового излучения. УФ-излучение ионизирует атомы  водорода и возбуждает атомы кислорода, которые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излучают</a:t>
            </a:r>
            <a:r>
              <a:rPr sz="1700" b="1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свет.</a:t>
            </a:r>
            <a:endParaRPr sz="1700">
              <a:latin typeface="Times New Roman"/>
              <a:cs typeface="Times New Roman"/>
            </a:endParaRPr>
          </a:p>
          <a:p>
            <a:pPr marL="12700" marR="649605">
              <a:spcBef>
                <a:spcPts val="81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Ближайшая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нам П.Т. -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Улитка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(Helix)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созвездии Водолея имеет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угловые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размеры 0,25°,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тогда как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у остальных туманностей они &gt;</a:t>
            </a:r>
            <a:r>
              <a:rPr sz="1700" b="1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0,3-0,4'.</a:t>
            </a:r>
            <a:endParaRPr sz="1700">
              <a:latin typeface="Times New Roman"/>
              <a:cs typeface="Times New Roman"/>
            </a:endParaRPr>
          </a:p>
          <a:p>
            <a:pPr marL="12700" marR="400050">
              <a:lnSpc>
                <a:spcPct val="108100"/>
              </a:lnSpc>
              <a:spcBef>
                <a:spcPts val="725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2550" b="1" baseline="3267" dirty="0">
                <a:solidFill>
                  <a:srgbClr val="FFFFFF"/>
                </a:solidFill>
                <a:latin typeface="Times New Roman"/>
                <a:cs typeface="Times New Roman"/>
              </a:rPr>
              <a:t>П.Т. – конец эволюции </a:t>
            </a:r>
            <a:r>
              <a:rPr sz="2550" b="1" spc="-7" baseline="3267" dirty="0">
                <a:solidFill>
                  <a:srgbClr val="FFFFFF"/>
                </a:solidFill>
                <a:latin typeface="Times New Roman"/>
                <a:cs typeface="Times New Roman"/>
              </a:rPr>
              <a:t>звезд </a:t>
            </a:r>
            <a:r>
              <a:rPr sz="2550" b="1" baseline="3267" dirty="0">
                <a:solidFill>
                  <a:srgbClr val="FFFFFF"/>
                </a:solidFill>
                <a:latin typeface="Times New Roman"/>
                <a:cs typeface="Times New Roman"/>
              </a:rPr>
              <a:t>с M &lt; 1,2 </a:t>
            </a:r>
            <a:r>
              <a:rPr sz="2550" b="1" spc="-165" baseline="3267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b="1" spc="-165" baseline="-25000" dirty="0">
                <a:solidFill>
                  <a:srgbClr val="FFFFFF"/>
                </a:solidFill>
                <a:latin typeface="Tahoma"/>
                <a:cs typeface="Tahoma"/>
              </a:rPr>
              <a:t></a:t>
            </a:r>
            <a:r>
              <a:rPr sz="2550" b="1" spc="-165" baseline="3267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2550" b="1" baseline="3267" dirty="0">
                <a:solidFill>
                  <a:srgbClr val="FFFFFF"/>
                </a:solidFill>
                <a:latin typeface="Times New Roman"/>
                <a:cs typeface="Times New Roman"/>
              </a:rPr>
              <a:t>Это </a:t>
            </a:r>
            <a:r>
              <a:rPr sz="2550" b="1" spc="-7" baseline="3267" dirty="0">
                <a:solidFill>
                  <a:srgbClr val="FFFFFF"/>
                </a:solidFill>
                <a:latin typeface="Times New Roman"/>
                <a:cs typeface="Times New Roman"/>
              </a:rPr>
              <a:t>отделившаяся </a:t>
            </a:r>
            <a:r>
              <a:rPr sz="2550" b="1" baseline="3267" dirty="0">
                <a:solidFill>
                  <a:srgbClr val="FFFFFF"/>
                </a:solidFill>
                <a:latin typeface="Times New Roman"/>
                <a:cs typeface="Times New Roman"/>
              </a:rPr>
              <a:t>оболочка звезды,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ставшей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белым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карликом, расширяющаяся со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ск. 20-50км/сек. Возраст П.Т.  оценивается в несколько десятков тыс.</a:t>
            </a:r>
            <a:r>
              <a:rPr sz="1700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лет.</a:t>
            </a:r>
            <a:endParaRPr sz="1700">
              <a:latin typeface="Times New Roman"/>
              <a:cs typeface="Times New Roman"/>
            </a:endParaRPr>
          </a:p>
          <a:p>
            <a:pPr marL="1270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Сейчас в Галактике известно о существовании более 1000</a:t>
            </a:r>
            <a:r>
              <a:rPr sz="1700"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П.Т..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5539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1" y="1145540"/>
            <a:ext cx="47542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Рассеянные</a:t>
            </a:r>
            <a:r>
              <a:rPr sz="3200" b="1" spc="-6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скопления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56120" y="78740"/>
            <a:ext cx="3534410" cy="2297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97710" y="2171700"/>
            <a:ext cx="8399145" cy="4442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12740"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Рассеянное скопление</a:t>
            </a: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“Плеяды»G</a:t>
            </a:r>
            <a:endParaRPr sz="1400">
              <a:latin typeface="Times New Roman"/>
              <a:cs typeface="Times New Roman"/>
            </a:endParaRPr>
          </a:p>
          <a:p>
            <a:pPr marL="12700" marR="272415">
              <a:spcBef>
                <a:spcPts val="133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Звездные скопления в дисках Галактики, обычно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состоящие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из нескольких сотен  или тысяч звезд молодого или умеренного возраста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(10-100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млн лет), называются  “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рассеянными</a:t>
            </a:r>
            <a:r>
              <a:rPr sz="1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скоплениями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”.</a:t>
            </a:r>
            <a:endParaRPr sz="1700">
              <a:latin typeface="Times New Roman"/>
              <a:cs typeface="Times New Roman"/>
            </a:endParaRPr>
          </a:p>
          <a:p>
            <a:pPr marL="12700" marR="21971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Рассеянные скопления имеют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общее происхождение,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состоят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нескольких сотен  звезд, связанных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гравитационными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силами, движутся в пространстве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как единое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целое и концентрируются в плоскости Галактики. Диаметры Р.С. -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от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1,5 до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15</a:t>
            </a:r>
            <a:r>
              <a:rPr sz="1700" b="1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Пс.</a:t>
            </a:r>
            <a:endParaRPr sz="1700">
              <a:latin typeface="Times New Roman"/>
              <a:cs typeface="Times New Roman"/>
            </a:endParaRPr>
          </a:p>
          <a:p>
            <a:pPr marL="12700" marR="478790">
              <a:spcBef>
                <a:spcPts val="81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Чем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старше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скопление, тем меньше в нем температура самых горячих звезд гл.  последовательности. Возраст Р.С. -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от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десятков до сотен млн.</a:t>
            </a:r>
            <a:r>
              <a:rPr sz="17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лет.</a:t>
            </a:r>
            <a:endParaRPr sz="1700">
              <a:latin typeface="Times New Roman"/>
              <a:cs typeface="Times New Roman"/>
            </a:endParaRPr>
          </a:p>
          <a:p>
            <a:pPr marL="12700" marR="227965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устаревшее название "галактические скопления" указывает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видимую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концентрацию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плоскости Галактики, т.е. к Млечному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Пути.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Англоязычное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название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рассеянных скоплений (open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cluster) иногда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неверно переводят в научно-  популярной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литературе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как "открытое</a:t>
            </a:r>
            <a:r>
              <a:rPr sz="17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скопление".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Галактике известны около 800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Р.С..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Два самых близких к нам - Плеяды 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Гиады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-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хорошо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видны невооруженным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глазом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созвездии</a:t>
            </a:r>
            <a:r>
              <a:rPr sz="17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Тельца.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0979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550" y="1145540"/>
            <a:ext cx="42329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Шаровые</a:t>
            </a:r>
            <a:r>
              <a:rPr sz="3200" b="1" spc="-6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скопления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28229" y="36830"/>
            <a:ext cx="3023870" cy="25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97709" y="2279650"/>
            <a:ext cx="8582660" cy="409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48300"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Шаровое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скопление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Омега</a:t>
            </a:r>
            <a:r>
              <a:rPr sz="1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Центавра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50">
              <a:latin typeface="Times New Roman"/>
              <a:cs typeface="Times New Roman"/>
            </a:endParaRPr>
          </a:p>
          <a:p>
            <a:pPr marL="12700" marR="722630">
              <a:buClr>
                <a:srgbClr val="FFFFFF"/>
              </a:buClr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00"/>
                </a:solidFill>
                <a:latin typeface="Times New Roman"/>
                <a:cs typeface="Times New Roman"/>
              </a:rPr>
              <a:t>Шаровые звездные скопления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 отличаются от рассеянных скопления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большим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количеством звезд,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более высокой концентрацией к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центру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скопления и  значительно большим возрастом,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близким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возрасту</a:t>
            </a:r>
            <a:r>
              <a:rPr sz="1700" b="1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</a:t>
            </a:r>
            <a:endParaRPr sz="1700">
              <a:latin typeface="Times New Roman"/>
              <a:cs typeface="Times New Roman"/>
            </a:endParaRPr>
          </a:p>
          <a:p>
            <a:pPr marL="1270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Обычно 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шаровых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скоплениях заключено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sz="1500" b="1" spc="-7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-10</a:t>
            </a:r>
            <a:r>
              <a:rPr sz="1500" b="1" spc="-7" baseline="30555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звезд. Диаметры – от 15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до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200</a:t>
            </a:r>
            <a:r>
              <a:rPr sz="17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Пс.</a:t>
            </a:r>
            <a:endParaRPr sz="1700">
              <a:latin typeface="Times New Roman"/>
              <a:cs typeface="Times New Roman"/>
            </a:endParaRPr>
          </a:p>
          <a:p>
            <a:pPr marL="1270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Возраст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шаровых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скоплений – 8-10 млрд. лет (значительно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больший,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чем у</a:t>
            </a:r>
            <a:r>
              <a:rPr sz="1700" b="1" spc="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Р.С.).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нашей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Галактике обнаружено около 150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шаровых скоплений; всего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их,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вероятно,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более 200. Шаровые скопления относятся к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сферической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составляющей</a:t>
            </a:r>
            <a:r>
              <a:rPr sz="1700" b="1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</a:t>
            </a:r>
            <a:endParaRPr sz="1700">
              <a:latin typeface="Times New Roman"/>
              <a:cs typeface="Times New Roman"/>
            </a:endParaRPr>
          </a:p>
          <a:p>
            <a:pPr marL="12700" marR="393065">
              <a:spcBef>
                <a:spcPts val="81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шаровых скоплениях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наиболее яркими звездами являются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гиганты поздних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спектральных классов, 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переменных звезд преобладают звезды типа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RR</a:t>
            </a:r>
            <a:r>
              <a:rPr sz="17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Лиры.</a:t>
            </a:r>
            <a:endParaRPr sz="1700">
              <a:latin typeface="Times New Roman"/>
              <a:cs typeface="Times New Roman"/>
            </a:endParaRPr>
          </a:p>
          <a:p>
            <a:pPr marL="12700" marR="65405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северном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полушарии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шаровые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скопления невооруженным глазом не видны. Самое  яркое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шаровое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скопление -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Омега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Центавра -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имеющее 4-ю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звездную величину,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наблюдается только в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южных</a:t>
            </a:r>
            <a:r>
              <a:rPr sz="17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широтах.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5399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2469" y="299720"/>
            <a:ext cx="44577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9889" algn="l"/>
              </a:tabLst>
            </a:pPr>
            <a:r>
              <a:rPr dirty="0"/>
              <a:t>Наша	Га</a:t>
            </a:r>
            <a:r>
              <a:rPr spc="-10" dirty="0"/>
              <a:t>л</a:t>
            </a:r>
            <a:r>
              <a:rPr dirty="0"/>
              <a:t>а</a:t>
            </a:r>
            <a:r>
              <a:rPr spc="5" dirty="0"/>
              <a:t>ктик</a:t>
            </a:r>
            <a:r>
              <a:rPr dirty="0"/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58669" y="1145540"/>
            <a:ext cx="8065134" cy="462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Список</a:t>
            </a:r>
            <a:r>
              <a:rPr sz="3200" b="1" spc="-1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литературы</a:t>
            </a:r>
            <a:endParaRPr sz="3200">
              <a:latin typeface="Arial"/>
              <a:cs typeface="Arial"/>
            </a:endParaRPr>
          </a:p>
          <a:p>
            <a:pPr marL="22860">
              <a:spcBef>
                <a:spcPts val="196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М.М.Дагаев и др., Астрономия - М.:Просвещение,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1983г.</a:t>
            </a:r>
            <a:endParaRPr sz="2000">
              <a:latin typeface="Times New Roman"/>
              <a:cs typeface="Times New Roman"/>
            </a:endParaRPr>
          </a:p>
          <a:p>
            <a:pPr marL="22860" marR="554355">
              <a:spcBef>
                <a:spcPts val="800"/>
              </a:spcBef>
              <a:buSzPct val="95000"/>
              <a:buFont typeface="Times New Roman"/>
              <a:buChar char="•"/>
              <a:tabLst>
                <a:tab pos="175260" algn="l"/>
              </a:tabLst>
            </a:pP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М.М.Дагаев,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В.М.Чаругин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“Астрофизика. Книга для чтения по 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астрономии” - М.:Просвещение,</a:t>
            </a:r>
            <a:r>
              <a:rPr sz="20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1988г.</a:t>
            </a:r>
            <a:endParaRPr sz="2000">
              <a:latin typeface="Times New Roman"/>
              <a:cs typeface="Times New Roman"/>
            </a:endParaRPr>
          </a:p>
          <a:p>
            <a:pPr marL="22860">
              <a:spcBef>
                <a:spcPts val="80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Сучков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Л.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А., Галактика.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URL</a:t>
            </a:r>
            <a:r>
              <a:rPr sz="20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http://www.astronet.ru/db/msg/1180523</a:t>
            </a:r>
            <a:endParaRPr sz="2000">
              <a:latin typeface="Times New Roman"/>
              <a:cs typeface="Times New Roman"/>
            </a:endParaRPr>
          </a:p>
          <a:p>
            <a:pPr marL="22860">
              <a:spcBef>
                <a:spcPts val="80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Агекян Т.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А.,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Звезды,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галактики, Метагалактика, 3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изд.,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М.,</a:t>
            </a:r>
            <a:r>
              <a:rPr sz="20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1981;</a:t>
            </a:r>
            <a:endParaRPr sz="2000">
              <a:latin typeface="Times New Roman"/>
              <a:cs typeface="Times New Roman"/>
            </a:endParaRPr>
          </a:p>
          <a:p>
            <a:pPr marL="22860">
              <a:spcBef>
                <a:spcPts val="80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Бок Б.,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Бок П.,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Млечный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путь,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пер.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с англ., М.,</a:t>
            </a:r>
            <a:r>
              <a:rPr sz="2000" b="1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1978;</a:t>
            </a:r>
            <a:endParaRPr sz="2000">
              <a:latin typeface="Times New Roman"/>
              <a:cs typeface="Times New Roman"/>
            </a:endParaRPr>
          </a:p>
          <a:p>
            <a:pPr marL="22860">
              <a:spcBef>
                <a:spcPts val="80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Ефремов Ю.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Н., В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глубины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Вселенной,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2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изд.,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М.,</a:t>
            </a:r>
            <a:r>
              <a:rPr sz="2000"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1977;</a:t>
            </a:r>
            <a:endParaRPr sz="2000">
              <a:latin typeface="Times New Roman"/>
              <a:cs typeface="Times New Roman"/>
            </a:endParaRPr>
          </a:p>
          <a:p>
            <a:pPr marL="22860">
              <a:spcBef>
                <a:spcPts val="80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Куликовский П.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Г., Звездная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астрономия, М.,</a:t>
            </a:r>
            <a:r>
              <a:rPr sz="20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1978;</a:t>
            </a:r>
            <a:endParaRPr sz="2000">
              <a:latin typeface="Times New Roman"/>
              <a:cs typeface="Times New Roman"/>
            </a:endParaRPr>
          </a:p>
          <a:p>
            <a:pPr marL="22860">
              <a:spcBef>
                <a:spcPts val="80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Марочник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Л.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С.,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Сучков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А.А., Галактика, М.,</a:t>
            </a:r>
            <a:r>
              <a:rPr sz="2000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1984;</a:t>
            </a:r>
            <a:endParaRPr sz="2000">
              <a:latin typeface="Times New Roman"/>
              <a:cs typeface="Times New Roman"/>
            </a:endParaRPr>
          </a:p>
          <a:p>
            <a:pPr marL="22860">
              <a:spcBef>
                <a:spcPts val="800"/>
              </a:spcBef>
              <a:buSzPct val="95000"/>
              <a:buFont typeface="Times New Roman"/>
              <a:buChar char="•"/>
              <a:tabLst>
                <a:tab pos="113030" algn="l"/>
              </a:tabLst>
            </a:pP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Уитни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Ч.,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Открытие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нашей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Галактики, пер.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с англ.,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М.,</a:t>
            </a:r>
            <a:r>
              <a:rPr sz="2000" b="1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1975;</a:t>
            </a:r>
            <a:endParaRPr sz="2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199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44369" y="1145540"/>
            <a:ext cx="8437880" cy="549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 marR="2465705"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Закон Хаббла </a:t>
            </a:r>
            <a:r>
              <a:rPr sz="3200" b="1" dirty="0">
                <a:latin typeface="Arial"/>
                <a:cs typeface="Arial"/>
              </a:rPr>
              <a:t>и </a:t>
            </a:r>
            <a:r>
              <a:rPr sz="3200" b="1" spc="-5" dirty="0">
                <a:latin typeface="Arial"/>
                <a:cs typeface="Arial"/>
              </a:rPr>
              <a:t>определение  расстояний до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галактик</a:t>
            </a:r>
            <a:endParaRPr sz="3200" dirty="0">
              <a:latin typeface="Arial"/>
              <a:cs typeface="Arial"/>
            </a:endParaRPr>
          </a:p>
          <a:p>
            <a:pPr marL="12700" marR="5080">
              <a:spcBef>
                <a:spcPts val="199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spc="-5" dirty="0">
                <a:latin typeface="Times New Roman"/>
                <a:cs typeface="Times New Roman"/>
              </a:rPr>
              <a:t>Еще </a:t>
            </a:r>
            <a:r>
              <a:rPr sz="1700" b="1" dirty="0">
                <a:latin typeface="Times New Roman"/>
                <a:cs typeface="Times New Roman"/>
              </a:rPr>
              <a:t>в начале </a:t>
            </a:r>
            <a:r>
              <a:rPr sz="1700" b="1" spc="-5" dirty="0">
                <a:latin typeface="Times New Roman"/>
                <a:cs typeface="Times New Roman"/>
              </a:rPr>
              <a:t>нашего </a:t>
            </a:r>
            <a:r>
              <a:rPr sz="1700" b="1" dirty="0">
                <a:latin typeface="Times New Roman"/>
                <a:cs typeface="Times New Roman"/>
              </a:rPr>
              <a:t>века было установлено, что в спектрах большинства галактик  линии всех </a:t>
            </a:r>
            <a:r>
              <a:rPr sz="1700" b="1" spc="-5" dirty="0">
                <a:latin typeface="Times New Roman"/>
                <a:cs typeface="Times New Roman"/>
              </a:rPr>
              <a:t>химических </a:t>
            </a:r>
            <a:r>
              <a:rPr sz="1700" b="1" dirty="0">
                <a:latin typeface="Times New Roman"/>
                <a:cs typeface="Times New Roman"/>
              </a:rPr>
              <a:t>элементов </a:t>
            </a:r>
            <a:r>
              <a:rPr sz="1700" b="1" spc="-5" dirty="0">
                <a:latin typeface="Times New Roman"/>
                <a:cs typeface="Times New Roman"/>
              </a:rPr>
              <a:t>смещены </a:t>
            </a:r>
            <a:r>
              <a:rPr sz="1700" b="1" dirty="0">
                <a:latin typeface="Times New Roman"/>
                <a:cs typeface="Times New Roman"/>
              </a:rPr>
              <a:t>в </a:t>
            </a:r>
            <a:r>
              <a:rPr sz="1700" b="1" spc="5" dirty="0">
                <a:latin typeface="Times New Roman"/>
                <a:cs typeface="Times New Roman"/>
              </a:rPr>
              <a:t>красную сторону. </a:t>
            </a:r>
            <a:r>
              <a:rPr sz="1700" b="1" dirty="0">
                <a:latin typeface="Times New Roman"/>
                <a:cs typeface="Times New Roman"/>
              </a:rPr>
              <a:t>Мерой </a:t>
            </a:r>
            <a:r>
              <a:rPr sz="1700" b="1" spc="-5" dirty="0">
                <a:latin typeface="Times New Roman"/>
                <a:cs typeface="Times New Roman"/>
              </a:rPr>
              <a:t>этого  красного смещения </a:t>
            </a:r>
            <a:r>
              <a:rPr sz="1700" b="1" dirty="0">
                <a:latin typeface="Times New Roman"/>
                <a:cs typeface="Times New Roman"/>
              </a:rPr>
              <a:t>является величина</a:t>
            </a:r>
            <a:r>
              <a:rPr sz="1700" b="1" dirty="0">
                <a:latin typeface="Times New Roman"/>
                <a:cs typeface="Times New Roman"/>
              </a:rPr>
              <a:t> z = ( </a:t>
            </a:r>
            <a:r>
              <a:rPr sz="1700" dirty="0">
                <a:latin typeface="Symbol"/>
                <a:cs typeface="Symbol"/>
              </a:rPr>
              <a:t></a:t>
            </a:r>
            <a:r>
              <a:rPr sz="1700" b="1" dirty="0">
                <a:latin typeface="Times New Roman"/>
                <a:cs typeface="Times New Roman"/>
              </a:rPr>
              <a:t>'-</a:t>
            </a:r>
            <a:r>
              <a:rPr sz="1700" dirty="0">
                <a:latin typeface="Symbol"/>
                <a:cs typeface="Symbol"/>
              </a:rPr>
              <a:t></a:t>
            </a:r>
            <a:r>
              <a:rPr sz="1500" b="1" baseline="-30555" dirty="0">
                <a:latin typeface="Times New Roman"/>
                <a:cs typeface="Times New Roman"/>
              </a:rPr>
              <a:t>0</a:t>
            </a:r>
            <a:r>
              <a:rPr sz="1000" b="1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) /</a:t>
            </a:r>
            <a:r>
              <a:rPr sz="1700" b="1" spc="85" dirty="0">
                <a:latin typeface="Times New Roman"/>
                <a:cs typeface="Times New Roman"/>
              </a:rPr>
              <a:t> </a:t>
            </a:r>
            <a:r>
              <a:rPr sz="1700" spc="5" dirty="0">
                <a:latin typeface="Symbol"/>
                <a:cs typeface="Symbol"/>
              </a:rPr>
              <a:t></a:t>
            </a:r>
            <a:r>
              <a:rPr sz="1500" b="1" spc="7" baseline="-30555" dirty="0">
                <a:latin typeface="Times New Roman"/>
                <a:cs typeface="Times New Roman"/>
              </a:rPr>
              <a:t>0</a:t>
            </a:r>
            <a:endParaRPr sz="1500" baseline="-30555" dirty="0">
              <a:latin typeface="Times New Roman"/>
              <a:cs typeface="Times New Roman"/>
            </a:endParaRPr>
          </a:p>
          <a:p>
            <a:pPr marL="12700" marR="101600">
              <a:spcBef>
                <a:spcPts val="122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spc="-5" dirty="0">
                <a:latin typeface="Times New Roman"/>
                <a:cs typeface="Times New Roman"/>
              </a:rPr>
              <a:t>Смещение </a:t>
            </a:r>
            <a:r>
              <a:rPr sz="1700" b="1" dirty="0">
                <a:latin typeface="Times New Roman"/>
                <a:cs typeface="Times New Roman"/>
              </a:rPr>
              <a:t>в спектрах галактик объясняется </a:t>
            </a:r>
            <a:r>
              <a:rPr sz="1700" b="1" spc="-10" dirty="0">
                <a:latin typeface="Times New Roman"/>
                <a:cs typeface="Times New Roman"/>
              </a:rPr>
              <a:t>эффектом </a:t>
            </a:r>
            <a:r>
              <a:rPr sz="1700" b="1" dirty="0">
                <a:latin typeface="Times New Roman"/>
                <a:cs typeface="Times New Roman"/>
              </a:rPr>
              <a:t>Доплера, согласно которому  чем быстрее </a:t>
            </a:r>
            <a:r>
              <a:rPr sz="1700" b="1" spc="5" dirty="0">
                <a:latin typeface="Times New Roman"/>
                <a:cs typeface="Times New Roman"/>
              </a:rPr>
              <a:t>удаляется </a:t>
            </a:r>
            <a:r>
              <a:rPr sz="1700" b="1" dirty="0">
                <a:latin typeface="Times New Roman"/>
                <a:cs typeface="Times New Roman"/>
              </a:rPr>
              <a:t>от нас </a:t>
            </a:r>
            <a:r>
              <a:rPr sz="1700" b="1" spc="-5" dirty="0">
                <a:latin typeface="Times New Roman"/>
                <a:cs typeface="Times New Roman"/>
              </a:rPr>
              <a:t>какой-либо </a:t>
            </a:r>
            <a:r>
              <a:rPr sz="1700" b="1" dirty="0">
                <a:latin typeface="Times New Roman"/>
                <a:cs typeface="Times New Roman"/>
              </a:rPr>
              <a:t>объект, тем больше величина </a:t>
            </a:r>
            <a:r>
              <a:rPr sz="1700" b="1" spc="-5" dirty="0">
                <a:latin typeface="Times New Roman"/>
                <a:cs typeface="Times New Roman"/>
              </a:rPr>
              <a:t>красного  смещения. </a:t>
            </a:r>
            <a:r>
              <a:rPr sz="1700" b="1" dirty="0">
                <a:latin typeface="Times New Roman"/>
                <a:cs typeface="Times New Roman"/>
              </a:rPr>
              <a:t>Связь </a:t>
            </a:r>
            <a:r>
              <a:rPr sz="1700" b="1" spc="-10" dirty="0">
                <a:latin typeface="Times New Roman"/>
                <a:cs typeface="Times New Roman"/>
              </a:rPr>
              <a:t>между </a:t>
            </a:r>
            <a:r>
              <a:rPr sz="1700" b="1" dirty="0">
                <a:latin typeface="Times New Roman"/>
                <a:cs typeface="Times New Roman"/>
              </a:rPr>
              <a:t>скоростью </a:t>
            </a:r>
            <a:r>
              <a:rPr sz="1700" b="1" spc="5" dirty="0">
                <a:latin typeface="Times New Roman"/>
                <a:cs typeface="Times New Roman"/>
              </a:rPr>
              <a:t>удаления </a:t>
            </a:r>
            <a:r>
              <a:rPr sz="1700" b="1" dirty="0">
                <a:latin typeface="Times New Roman"/>
                <a:cs typeface="Times New Roman"/>
              </a:rPr>
              <a:t>v и z v = </a:t>
            </a:r>
            <a:r>
              <a:rPr sz="1700" b="1" spc="5" dirty="0">
                <a:latin typeface="Times New Roman"/>
                <a:cs typeface="Times New Roman"/>
              </a:rPr>
              <a:t>cz. </a:t>
            </a:r>
            <a:r>
              <a:rPr sz="1700" b="1" dirty="0">
                <a:latin typeface="Times New Roman"/>
                <a:cs typeface="Times New Roman"/>
              </a:rPr>
              <a:t>Самая далекая галактика  имеет</a:t>
            </a:r>
            <a:r>
              <a:rPr sz="1700" b="1" dirty="0">
                <a:latin typeface="Times New Roman"/>
                <a:cs typeface="Times New Roman"/>
              </a:rPr>
              <a:t> </a:t>
            </a:r>
            <a:r>
              <a:rPr sz="1700" b="1" spc="5" dirty="0">
                <a:latin typeface="Times New Roman"/>
                <a:cs typeface="Times New Roman"/>
              </a:rPr>
              <a:t>z=6.68</a:t>
            </a:r>
            <a:endParaRPr sz="1700" dirty="0">
              <a:latin typeface="Times New Roman"/>
              <a:cs typeface="Times New Roman"/>
            </a:endParaRPr>
          </a:p>
          <a:p>
            <a:pPr marL="12700" marR="146050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latin typeface="Times New Roman"/>
                <a:cs typeface="Times New Roman"/>
              </a:rPr>
              <a:t>В 1929 </a:t>
            </a:r>
            <a:r>
              <a:rPr sz="1700" b="1" spc="-5" dirty="0">
                <a:latin typeface="Times New Roman"/>
                <a:cs typeface="Times New Roman"/>
              </a:rPr>
              <a:t>году </a:t>
            </a:r>
            <a:r>
              <a:rPr sz="1700" b="1" dirty="0">
                <a:latin typeface="Times New Roman"/>
                <a:cs typeface="Times New Roman"/>
              </a:rPr>
              <a:t>американский астроном Эдвин </a:t>
            </a:r>
            <a:r>
              <a:rPr sz="1700" b="1" spc="5" dirty="0">
                <a:latin typeface="Times New Roman"/>
                <a:cs typeface="Times New Roman"/>
              </a:rPr>
              <a:t>Хаббл </a:t>
            </a:r>
            <a:r>
              <a:rPr sz="1700" b="1" dirty="0">
                <a:latin typeface="Times New Roman"/>
                <a:cs typeface="Times New Roman"/>
              </a:rPr>
              <a:t>сделал замечательное открытие:  </a:t>
            </a:r>
            <a:r>
              <a:rPr sz="1700" b="1" spc="5" dirty="0">
                <a:latin typeface="Times New Roman"/>
                <a:cs typeface="Times New Roman"/>
              </a:rPr>
              <a:t>лучевая </a:t>
            </a:r>
            <a:r>
              <a:rPr sz="1700" b="1" dirty="0">
                <a:latin typeface="Times New Roman"/>
                <a:cs typeface="Times New Roman"/>
              </a:rPr>
              <a:t>скорость v любой галактики (измеренная с </a:t>
            </a:r>
            <a:r>
              <a:rPr sz="1700" b="1" spc="-5" dirty="0">
                <a:latin typeface="Times New Roman"/>
                <a:cs typeface="Times New Roman"/>
              </a:rPr>
              <a:t>помощью красного смещения)  </a:t>
            </a:r>
            <a:r>
              <a:rPr sz="1700" b="1" dirty="0">
                <a:latin typeface="Times New Roman"/>
                <a:cs typeface="Times New Roman"/>
              </a:rPr>
              <a:t>пропорциональна расстоянию r от нее: v = </a:t>
            </a:r>
            <a:r>
              <a:rPr sz="1700" b="1" spc="-5" dirty="0">
                <a:latin typeface="Times New Roman"/>
                <a:cs typeface="Times New Roman"/>
              </a:rPr>
              <a:t>Hr </a:t>
            </a:r>
            <a:r>
              <a:rPr sz="1700" b="1" dirty="0">
                <a:latin typeface="Times New Roman"/>
                <a:cs typeface="Times New Roman"/>
              </a:rPr>
              <a:t>, </a:t>
            </a:r>
            <a:r>
              <a:rPr sz="1700" b="1" spc="-5" dirty="0">
                <a:latin typeface="Times New Roman"/>
                <a:cs typeface="Times New Roman"/>
              </a:rPr>
              <a:t>где H- </a:t>
            </a:r>
            <a:r>
              <a:rPr sz="1700" b="1" spc="-10" dirty="0">
                <a:latin typeface="Times New Roman"/>
                <a:cs typeface="Times New Roman"/>
              </a:rPr>
              <a:t>коэффициент  </a:t>
            </a:r>
            <a:r>
              <a:rPr sz="1700" b="1" dirty="0">
                <a:latin typeface="Times New Roman"/>
                <a:cs typeface="Times New Roman"/>
              </a:rPr>
              <a:t>пропорциональности, называемый постоянной</a:t>
            </a:r>
            <a:r>
              <a:rPr sz="1700" b="1" spc="3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Хаббла</a:t>
            </a:r>
            <a:r>
              <a:rPr sz="1700" b="1" dirty="0"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  <a:p>
            <a:pPr marL="12700">
              <a:spcBef>
                <a:spcPts val="10"/>
              </a:spcBef>
            </a:pPr>
            <a:r>
              <a:rPr sz="1700" b="1" dirty="0">
                <a:latin typeface="Times New Roman"/>
                <a:cs typeface="Times New Roman"/>
              </a:rPr>
              <a:t>55 </a:t>
            </a:r>
            <a:r>
              <a:rPr sz="1700" b="1" spc="-5" dirty="0">
                <a:latin typeface="Times New Roman"/>
                <a:cs typeface="Times New Roman"/>
              </a:rPr>
              <a:t>км/(с·Мпк) </a:t>
            </a:r>
            <a:r>
              <a:rPr sz="1700" b="1" dirty="0">
                <a:latin typeface="Times New Roman"/>
                <a:cs typeface="Times New Roman"/>
              </a:rPr>
              <a:t>&lt; H &lt; </a:t>
            </a:r>
            <a:r>
              <a:rPr sz="1700" b="1" spc="5" dirty="0">
                <a:latin typeface="Times New Roman"/>
                <a:cs typeface="Times New Roman"/>
              </a:rPr>
              <a:t>75 </a:t>
            </a:r>
            <a:r>
              <a:rPr sz="1700" b="1" spc="-5" dirty="0">
                <a:latin typeface="Times New Roman"/>
                <a:cs typeface="Times New Roman"/>
              </a:rPr>
              <a:t>км/(с·Мпк) </a:t>
            </a:r>
            <a:r>
              <a:rPr sz="1700" b="1" dirty="0">
                <a:latin typeface="Times New Roman"/>
                <a:cs typeface="Times New Roman"/>
              </a:rPr>
              <a:t>~ 65</a:t>
            </a:r>
            <a:r>
              <a:rPr sz="1700" b="1" spc="60" dirty="0">
                <a:latin typeface="Times New Roman"/>
                <a:cs typeface="Times New Roman"/>
              </a:rPr>
              <a:t> </a:t>
            </a:r>
            <a:r>
              <a:rPr sz="1700" b="1" spc="-5" dirty="0">
                <a:latin typeface="Times New Roman"/>
                <a:cs typeface="Times New Roman"/>
              </a:rPr>
              <a:t>км/(с·Мпк</a:t>
            </a:r>
            <a:r>
              <a:rPr sz="1700" b="1" spc="-5" dirty="0">
                <a:latin typeface="Times New Roman"/>
                <a:cs typeface="Times New Roman"/>
              </a:rPr>
              <a:t>).</a:t>
            </a:r>
            <a:endParaRPr sz="1700" dirty="0">
              <a:latin typeface="Times New Roman"/>
              <a:cs typeface="Times New Roman"/>
            </a:endParaRPr>
          </a:p>
          <a:p>
            <a:pPr marL="12700" marR="132715">
              <a:spcBef>
                <a:spcPts val="800"/>
              </a:spcBef>
              <a:buSzPct val="94117"/>
              <a:buFont typeface="Times New Roman"/>
              <a:buChar char="•"/>
              <a:tabLst>
                <a:tab pos="89535" algn="l"/>
              </a:tabLst>
            </a:pPr>
            <a:r>
              <a:rPr sz="1700" b="1" dirty="0">
                <a:latin typeface="Times New Roman"/>
                <a:cs typeface="Times New Roman"/>
              </a:rPr>
              <a:t>Главным методом измерения внегалактических расстояний является метод  “стандартной свечи”. В качестве «свеч» выбираются </a:t>
            </a:r>
            <a:r>
              <a:rPr sz="1700" b="1" spc="-5" dirty="0">
                <a:latin typeface="Times New Roman"/>
                <a:cs typeface="Times New Roman"/>
              </a:rPr>
              <a:t>цефеиды </a:t>
            </a:r>
            <a:r>
              <a:rPr sz="1700" b="1" dirty="0">
                <a:latin typeface="Times New Roman"/>
                <a:cs typeface="Times New Roman"/>
              </a:rPr>
              <a:t>(до 100млн. св. лет) и  сверхновые звезды типа </a:t>
            </a:r>
            <a:r>
              <a:rPr sz="1700" b="1" spc="-5" dirty="0">
                <a:latin typeface="Times New Roman"/>
                <a:cs typeface="Times New Roman"/>
              </a:rPr>
              <a:t>Ia, имеющие </a:t>
            </a:r>
            <a:r>
              <a:rPr sz="1700" b="1" dirty="0">
                <a:latin typeface="Times New Roman"/>
                <a:cs typeface="Times New Roman"/>
              </a:rPr>
              <a:t>одну светимость </a:t>
            </a:r>
            <a:r>
              <a:rPr sz="1700" b="1" spc="-45" dirty="0">
                <a:latin typeface="Times New Roman"/>
                <a:cs typeface="Times New Roman"/>
              </a:rPr>
              <a:t>(10</a:t>
            </a:r>
            <a:r>
              <a:rPr sz="1500" b="1" spc="-67" baseline="30555" dirty="0">
                <a:latin typeface="Times New Roman"/>
                <a:cs typeface="Times New Roman"/>
              </a:rPr>
              <a:t>11</a:t>
            </a:r>
            <a:r>
              <a:rPr sz="1700" b="1" spc="-45" dirty="0">
                <a:latin typeface="Times New Roman"/>
                <a:cs typeface="Times New Roman"/>
              </a:rPr>
              <a:t>L</a:t>
            </a:r>
            <a:r>
              <a:rPr sz="1500" b="1" spc="-67" baseline="-30555" dirty="0">
                <a:latin typeface="Tahoma"/>
                <a:cs typeface="Tahoma"/>
              </a:rPr>
              <a:t></a:t>
            </a:r>
            <a:r>
              <a:rPr sz="1700" b="1" spc="-45" dirty="0">
                <a:latin typeface="Times New Roman"/>
                <a:cs typeface="Times New Roman"/>
              </a:rPr>
              <a:t>) </a:t>
            </a:r>
            <a:r>
              <a:rPr sz="1700" b="1" dirty="0">
                <a:latin typeface="Times New Roman"/>
                <a:cs typeface="Times New Roman"/>
              </a:rPr>
              <a:t>(более млрд. </a:t>
            </a:r>
            <a:r>
              <a:rPr sz="1700" b="1" spc="5" dirty="0">
                <a:latin typeface="Times New Roman"/>
                <a:cs typeface="Times New Roman"/>
              </a:rPr>
              <a:t>св.</a:t>
            </a:r>
            <a:r>
              <a:rPr sz="1700" b="1" spc="17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лет</a:t>
            </a:r>
            <a:r>
              <a:rPr sz="1700" b="1" dirty="0">
                <a:latin typeface="Times New Roman"/>
                <a:cs typeface="Times New Roman"/>
              </a:rPr>
              <a:t>).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03540" y="59690"/>
            <a:ext cx="2664460" cy="2259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5042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87550" y="1145540"/>
            <a:ext cx="593344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Закон Хаббла </a:t>
            </a:r>
            <a:r>
              <a:rPr sz="3200" b="1" dirty="0">
                <a:solidFill>
                  <a:srgbClr val="00CCFF"/>
                </a:solidFill>
                <a:latin typeface="Arial"/>
                <a:cs typeface="Arial"/>
              </a:rPr>
              <a:t>и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определение  расстояний до</a:t>
            </a:r>
            <a:r>
              <a:rPr sz="3200" b="1" spc="-1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09933" y="2359024"/>
            <a:ext cx="4229100" cy="3286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41218" y="5858509"/>
            <a:ext cx="8277399" cy="518732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245"/>
              </a:spcBef>
            </a:pPr>
            <a:r>
              <a:rPr sz="1700" b="1" spc="-5" dirty="0">
                <a:latin typeface="Times New Roman"/>
                <a:cs typeface="Times New Roman"/>
              </a:rPr>
              <a:t>Линейность соотношения </a:t>
            </a:r>
            <a:r>
              <a:rPr sz="1700" b="1" spc="-10" dirty="0">
                <a:latin typeface="Times New Roman"/>
                <a:cs typeface="Times New Roman"/>
              </a:rPr>
              <a:t>между </a:t>
            </a:r>
            <a:r>
              <a:rPr sz="1700" b="1" dirty="0">
                <a:latin typeface="Times New Roman"/>
                <a:cs typeface="Times New Roman"/>
              </a:rPr>
              <a:t>скоростью </a:t>
            </a:r>
            <a:r>
              <a:rPr sz="1700" b="1" spc="5" dirty="0">
                <a:latin typeface="Times New Roman"/>
                <a:cs typeface="Times New Roman"/>
              </a:rPr>
              <a:t>удаления </a:t>
            </a:r>
            <a:r>
              <a:rPr sz="1700" b="1" dirty="0">
                <a:latin typeface="Times New Roman"/>
                <a:cs typeface="Times New Roman"/>
              </a:rPr>
              <a:t>галактик и расстоянием до  </a:t>
            </a:r>
            <a:r>
              <a:rPr sz="1700" b="1" spc="-5" dirty="0">
                <a:latin typeface="Times New Roman"/>
                <a:cs typeface="Times New Roman"/>
              </a:rPr>
              <a:t>них. </a:t>
            </a:r>
            <a:r>
              <a:rPr sz="1700" b="1" dirty="0">
                <a:latin typeface="Times New Roman"/>
                <a:cs typeface="Times New Roman"/>
              </a:rPr>
              <a:t>Расстояния до галактик вычислены с </a:t>
            </a:r>
            <a:r>
              <a:rPr sz="1700" b="1" spc="-5" dirty="0">
                <a:latin typeface="Times New Roman"/>
                <a:cs typeface="Times New Roman"/>
              </a:rPr>
              <a:t>помощью сверхновых </a:t>
            </a:r>
            <a:r>
              <a:rPr sz="1700" b="1" dirty="0">
                <a:latin typeface="Times New Roman"/>
                <a:cs typeface="Times New Roman"/>
              </a:rPr>
              <a:t>типа</a:t>
            </a:r>
            <a:r>
              <a:rPr sz="1700" b="1" spc="85" dirty="0">
                <a:latin typeface="Times New Roman"/>
                <a:cs typeface="Times New Roman"/>
              </a:rPr>
              <a:t> </a:t>
            </a:r>
            <a:r>
              <a:rPr sz="1700" b="1" spc="-5" dirty="0">
                <a:latin typeface="Times New Roman"/>
                <a:cs typeface="Times New Roman"/>
              </a:rPr>
              <a:t>Ia</a:t>
            </a:r>
            <a:endParaRPr sz="17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0168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87550" y="1145540"/>
            <a:ext cx="75526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Камертонная классификация</a:t>
            </a:r>
            <a:r>
              <a:rPr sz="3200" b="1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Хаббла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29939" y="1727200"/>
            <a:ext cx="5429250" cy="3409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713541"/>
              </p:ext>
            </p:extLst>
          </p:nvPr>
        </p:nvGraphicFramePr>
        <p:xfrm>
          <a:off x="2799714" y="5178425"/>
          <a:ext cx="6526528" cy="1121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9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8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955">
                <a:tc>
                  <a:txBody>
                    <a:bodyPr/>
                    <a:lstStyle/>
                    <a:p>
                      <a:pPr marL="12700">
                        <a:lnSpc>
                          <a:spcPts val="2000"/>
                        </a:lnSpc>
                      </a:pPr>
                      <a:r>
                        <a:rPr sz="175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Класс</a:t>
                      </a:r>
                      <a:endParaRPr sz="17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2000"/>
                        </a:lnSpc>
                      </a:pPr>
                      <a:r>
                        <a:rPr sz="175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Абс.</a:t>
                      </a:r>
                      <a:r>
                        <a:rPr sz="1750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Величина</a:t>
                      </a:r>
                      <a:endParaRPr sz="17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1655"/>
                        </a:lnSpc>
                      </a:pPr>
                      <a:r>
                        <a:rPr sz="1750" spc="-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Масса,</a:t>
                      </a:r>
                      <a:r>
                        <a:rPr sz="1750" spc="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-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М</a:t>
                      </a:r>
                      <a:endParaRPr sz="17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92735" algn="ctr">
                        <a:lnSpc>
                          <a:spcPts val="415"/>
                        </a:lnSpc>
                      </a:pPr>
                      <a:r>
                        <a:rPr sz="55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</a:t>
                      </a:r>
                      <a:endParaRPr sz="550">
                        <a:solidFill>
                          <a:schemeClr val="tx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2000"/>
                        </a:lnSpc>
                      </a:pPr>
                      <a:r>
                        <a:rPr sz="1750" spc="-4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Диаметр,</a:t>
                      </a:r>
                      <a:r>
                        <a:rPr sz="175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кПк</a:t>
                      </a:r>
                      <a:endParaRPr sz="17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12700">
                        <a:lnSpc>
                          <a:spcPts val="2030"/>
                        </a:lnSpc>
                      </a:pPr>
                      <a:r>
                        <a:rPr sz="175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Эллиптические</a:t>
                      </a:r>
                      <a:endParaRPr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2030"/>
                        </a:lnSpc>
                      </a:pPr>
                      <a:r>
                        <a:rPr sz="175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От -8 </a:t>
                      </a:r>
                      <a:r>
                        <a:rPr sz="175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до</a:t>
                      </a:r>
                      <a:r>
                        <a:rPr sz="175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-4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-23</a:t>
                      </a:r>
                      <a:endParaRPr sz="17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2070"/>
                        </a:lnSpc>
                      </a:pPr>
                      <a:r>
                        <a:rPr sz="175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От </a:t>
                      </a:r>
                      <a:r>
                        <a:rPr sz="175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425" spc="-67" baseline="46783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 </a:t>
                      </a:r>
                      <a:r>
                        <a:rPr sz="175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до</a:t>
                      </a:r>
                      <a:r>
                        <a:rPr sz="1750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425" spc="-75" baseline="46783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13</a:t>
                      </a:r>
                      <a:endParaRPr sz="1425" baseline="46783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2030"/>
                        </a:lnSpc>
                      </a:pPr>
                      <a:r>
                        <a:rPr sz="175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0,3 </a:t>
                      </a:r>
                      <a:r>
                        <a:rPr sz="175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– </a:t>
                      </a:r>
                      <a:r>
                        <a:rPr sz="1750" spc="-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7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12700">
                        <a:lnSpc>
                          <a:spcPts val="1989"/>
                        </a:lnSpc>
                      </a:pPr>
                      <a:r>
                        <a:rPr sz="175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Спиральные</a:t>
                      </a:r>
                      <a:endParaRPr sz="17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1989"/>
                        </a:lnSpc>
                      </a:pPr>
                      <a:r>
                        <a:rPr sz="175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От </a:t>
                      </a:r>
                      <a:r>
                        <a:rPr sz="175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– </a:t>
                      </a:r>
                      <a:r>
                        <a:rPr sz="175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16 </a:t>
                      </a:r>
                      <a:r>
                        <a:rPr sz="1750" spc="-4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до</a:t>
                      </a:r>
                      <a:r>
                        <a:rPr sz="175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-23</a:t>
                      </a:r>
                      <a:endParaRPr sz="17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1989"/>
                        </a:lnSpc>
                      </a:pPr>
                      <a:r>
                        <a:rPr sz="175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От </a:t>
                      </a:r>
                      <a:r>
                        <a:rPr sz="175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425" spc="-67" baseline="46783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 </a:t>
                      </a:r>
                      <a:r>
                        <a:rPr sz="175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до</a:t>
                      </a:r>
                      <a:r>
                        <a:rPr sz="1750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425" spc="-75" baseline="46783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1425" baseline="46783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989"/>
                        </a:lnSpc>
                      </a:pPr>
                      <a:r>
                        <a:rPr sz="175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–</a:t>
                      </a:r>
                      <a:r>
                        <a:rPr sz="1750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-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7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0">
                        <a:lnSpc>
                          <a:spcPts val="2020"/>
                        </a:lnSpc>
                      </a:pPr>
                      <a:r>
                        <a:rPr sz="175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Неправильные</a:t>
                      </a:r>
                      <a:endParaRPr sz="17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2020"/>
                        </a:lnSpc>
                      </a:pPr>
                      <a:r>
                        <a:rPr sz="175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От </a:t>
                      </a:r>
                      <a:r>
                        <a:rPr sz="175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– </a:t>
                      </a:r>
                      <a:r>
                        <a:rPr sz="175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13 </a:t>
                      </a:r>
                      <a:r>
                        <a:rPr sz="1750" spc="-4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до</a:t>
                      </a:r>
                      <a:r>
                        <a:rPr sz="175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-20</a:t>
                      </a:r>
                      <a:endParaRPr sz="175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1989"/>
                        </a:lnSpc>
                      </a:pPr>
                      <a:r>
                        <a:rPr sz="175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От </a:t>
                      </a:r>
                      <a:r>
                        <a:rPr sz="175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425" spc="-67" baseline="46783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 </a:t>
                      </a:r>
                      <a:r>
                        <a:rPr sz="175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до</a:t>
                      </a:r>
                      <a:r>
                        <a:rPr sz="1750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425" spc="-75" baseline="46783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425" baseline="46783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2020"/>
                        </a:lnSpc>
                      </a:pPr>
                      <a:r>
                        <a:rPr sz="175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–</a:t>
                      </a:r>
                      <a:r>
                        <a:rPr sz="1750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BFBFBF"/>
                      </a:solidFill>
                      <a:prstDash val="solid"/>
                    </a:lnL>
                    <a:lnR w="3175">
                      <a:solidFill>
                        <a:srgbClr val="BFBFBF"/>
                      </a:solidFill>
                      <a:prstDash val="solid"/>
                    </a:lnR>
                    <a:lnT w="3175">
                      <a:solidFill>
                        <a:srgbClr val="BFBFBF"/>
                      </a:solidFill>
                      <a:prstDash val="solid"/>
                    </a:lnT>
                    <a:lnB w="3175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780540" y="6319520"/>
            <a:ext cx="8077200" cy="5308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245"/>
              </a:spcBef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Во Вселенной 25% галактик – эллиптические,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50%-спиральные (из них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половина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SB),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20% - линзовидные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S0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17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5%-неправильные.</a:t>
            </a:r>
            <a:endParaRPr sz="17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9126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94829" y="1"/>
            <a:ext cx="3773170" cy="3059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87551" y="1145540"/>
            <a:ext cx="4876165" cy="552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Спиральные</a:t>
            </a:r>
            <a:r>
              <a:rPr sz="3200" b="1" spc="-2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галактики</a:t>
            </a:r>
            <a:endParaRPr sz="3200">
              <a:latin typeface="Arial"/>
              <a:cs typeface="Arial"/>
            </a:endParaRPr>
          </a:p>
          <a:p>
            <a:pPr marL="22860" marR="40005">
              <a:spcBef>
                <a:spcPts val="158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Галактика, основным наблюдаемым элементом  которой является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вращающийся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диск с  выделяющимися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нем спиральными ветвями,  называется</a:t>
            </a:r>
            <a:r>
              <a:rPr sz="17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спиральной.</a:t>
            </a:r>
            <a:endParaRPr sz="1700">
              <a:latin typeface="Times New Roman"/>
              <a:cs typeface="Times New Roman"/>
            </a:endParaRPr>
          </a:p>
          <a:p>
            <a:pPr marL="22860" marR="252729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 числу таких галактик относится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наша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Галактика и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ближайшие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крупные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 - 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Туманность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Андромеды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(М31)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Туманность 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Треугольника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(М33).</a:t>
            </a:r>
            <a:endParaRPr sz="1700">
              <a:latin typeface="Times New Roman"/>
              <a:cs typeface="Times New Roman"/>
            </a:endParaRPr>
          </a:p>
          <a:p>
            <a:pPr marL="22860" marR="219075">
              <a:spcBef>
                <a:spcPts val="81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Спиральные ветви галактик выделяются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повышенной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яркостью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фоне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галактических  дисков благодаря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концентрации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в них звезд  высокой светимости и звездных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скоплений.</a:t>
            </a:r>
            <a:endParaRPr sz="1700">
              <a:latin typeface="Times New Roman"/>
              <a:cs typeface="Times New Roman"/>
            </a:endParaRPr>
          </a:p>
          <a:p>
            <a:pPr marL="22860" marR="508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Содержат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области,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где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концентрируются облака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межзвездного газа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происходит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рождение</a:t>
            </a:r>
            <a:r>
              <a:rPr sz="17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звезд.</a:t>
            </a:r>
            <a:endParaRPr sz="1700">
              <a:latin typeface="Times New Roman"/>
              <a:cs typeface="Times New Roman"/>
            </a:endParaRPr>
          </a:p>
          <a:p>
            <a:pPr marL="22860" marR="317500">
              <a:spcBef>
                <a:spcPts val="800"/>
              </a:spcBef>
              <a:buSzPct val="94117"/>
              <a:buFont typeface="Times New Roman"/>
              <a:buChar char="•"/>
              <a:tabLst>
                <a:tab pos="99695" algn="l"/>
              </a:tabLst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Спиральные ветви возникают в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результате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распространения гигантских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по размеру волн 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сжатия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разряжения по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диску</a:t>
            </a:r>
            <a:r>
              <a:rPr sz="1700" b="1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25309" y="3023870"/>
            <a:ext cx="3742690" cy="381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65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83020" y="35559"/>
            <a:ext cx="4284980" cy="1334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2470" y="299720"/>
            <a:ext cx="284289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Г</a:t>
            </a:r>
            <a:r>
              <a:rPr spc="-10" dirty="0"/>
              <a:t>а</a:t>
            </a:r>
            <a:r>
              <a:rPr dirty="0"/>
              <a:t>ла</a:t>
            </a:r>
            <a:r>
              <a:rPr spc="5" dirty="0"/>
              <a:t>ктик</a:t>
            </a:r>
            <a:r>
              <a:rPr dirty="0"/>
              <a:t>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60880" y="1145540"/>
            <a:ext cx="8418830" cy="5133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">
              <a:spcBef>
                <a:spcPts val="100"/>
              </a:spcBef>
            </a:pP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Эллиптические</a:t>
            </a:r>
            <a:r>
              <a:rPr sz="3200" b="1" spc="-1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CCFF"/>
                </a:solidFill>
                <a:latin typeface="Arial"/>
                <a:cs typeface="Arial"/>
              </a:rPr>
              <a:t>галактики</a:t>
            </a:r>
            <a:endParaRPr sz="3200">
              <a:latin typeface="Arial"/>
              <a:cs typeface="Arial"/>
            </a:endParaRPr>
          </a:p>
          <a:p>
            <a:pPr marL="12700" marR="41275">
              <a:spcBef>
                <a:spcPts val="214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Многочисленный класс галактик, не обладающих ни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ярким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звездным диском,  ни спиральными ветвями. Среди эллиптических галактик находятся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как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самые  массивные галактики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(с массой до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sz="1575" b="1" spc="-7" baseline="31746" dirty="0">
                <a:solidFill>
                  <a:srgbClr val="FFFFFF"/>
                </a:solidFill>
                <a:latin typeface="Times New Roman"/>
                <a:cs typeface="Times New Roman"/>
              </a:rPr>
              <a:t>12</a:t>
            </a:r>
            <a:r>
              <a:rPr sz="105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масс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Солнца), так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самые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маломассивные (10</a:t>
            </a:r>
            <a:r>
              <a:rPr sz="1575" b="1" spc="-7" baseline="31746" dirty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-10</a:t>
            </a:r>
            <a:r>
              <a:rPr sz="1575" b="1" spc="-7" baseline="31746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05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масс</a:t>
            </a:r>
            <a:r>
              <a:rPr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Солнца).</a:t>
            </a:r>
            <a:endParaRPr>
              <a:latin typeface="Times New Roman"/>
              <a:cs typeface="Times New Roman"/>
            </a:endParaRPr>
          </a:p>
          <a:p>
            <a:pPr marL="12700" marR="552450">
              <a:spcBef>
                <a:spcPts val="8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Эллиптические галактики не имеют резких границ,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яркость монотонно  уменьшается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с удалением от</a:t>
            </a:r>
            <a:r>
              <a:rPr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центра.</a:t>
            </a:r>
            <a:endParaRPr>
              <a:latin typeface="Times New Roman"/>
              <a:cs typeface="Times New Roman"/>
            </a:endParaRPr>
          </a:p>
          <a:p>
            <a:pPr marL="12700" marR="330835">
              <a:spcBef>
                <a:spcPts val="8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Эллиптические галактики почти не содержат холодного межзвездного газа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и 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молодых</a:t>
            </a:r>
            <a:r>
              <a:rPr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звезд.</a:t>
            </a:r>
            <a:endParaRPr>
              <a:latin typeface="Times New Roman"/>
              <a:cs typeface="Times New Roman"/>
            </a:endParaRPr>
          </a:p>
          <a:p>
            <a:pPr marL="12700" marR="173990">
              <a:spcBef>
                <a:spcPts val="8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Звезды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эллиптических галактик, как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правило,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имеют возраст,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превышающий 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10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миллиардов</a:t>
            </a:r>
            <a:r>
              <a:rPr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лет.</a:t>
            </a:r>
            <a:endParaRPr>
              <a:latin typeface="Times New Roman"/>
              <a:cs typeface="Times New Roman"/>
            </a:endParaRPr>
          </a:p>
          <a:p>
            <a:pPr marL="12700" marR="5080">
              <a:spcBef>
                <a:spcPts val="8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Ряд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близких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карликовых эллиптических галактик является спутниками нашей 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Галактики.</a:t>
            </a:r>
            <a:endParaRPr>
              <a:latin typeface="Times New Roman"/>
              <a:cs typeface="Times New Roman"/>
            </a:endParaRPr>
          </a:p>
          <a:p>
            <a:pPr marL="12700" marR="75565">
              <a:spcBef>
                <a:spcPts val="800"/>
              </a:spcBef>
              <a:buSzPct val="94444"/>
              <a:buFont typeface="Times New Roman"/>
              <a:buChar char="•"/>
              <a:tabLst>
                <a:tab pos="93980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Много эллиптических галактик высокой светимости содержится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ближайшем 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к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нам крупном скоплении галактик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созвездии</a:t>
            </a:r>
            <a:r>
              <a:rPr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Девы.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57699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5736</Words>
  <Application>Microsoft Office PowerPoint</Application>
  <PresentationFormat>Широкоэкранный</PresentationFormat>
  <Paragraphs>329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Symbol</vt:lpstr>
      <vt:lpstr>Tahoma</vt:lpstr>
      <vt:lpstr>Times New Roman</vt:lpstr>
      <vt:lpstr>Тема Office</vt:lpstr>
      <vt:lpstr>Галактика Млечный Путь</vt:lpstr>
      <vt:lpstr>ИСТОРИЯ</vt:lpstr>
      <vt:lpstr>Презентация PowerPoint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Галактики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Презентация PowerPoint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  <vt:lpstr>Наша Галактика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Галактика Млечный Путь</dc:title>
  <dc:creator>Бельтюкова Екатрина Евгеньевна</dc:creator>
  <cp:lastModifiedBy>Бельтюкова Екатрина Евгеньевна</cp:lastModifiedBy>
  <cp:revision>2</cp:revision>
  <dcterms:created xsi:type="dcterms:W3CDTF">2018-03-06T06:52:42Z</dcterms:created>
  <dcterms:modified xsi:type="dcterms:W3CDTF">2018-03-06T07:14:27Z</dcterms:modified>
</cp:coreProperties>
</file>