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76" r:id="rId4"/>
    <p:sldId id="291" r:id="rId5"/>
    <p:sldId id="277" r:id="rId6"/>
    <p:sldId id="292" r:id="rId7"/>
    <p:sldId id="316" r:id="rId8"/>
    <p:sldId id="296" r:id="rId9"/>
    <p:sldId id="307" r:id="rId10"/>
    <p:sldId id="317" r:id="rId11"/>
    <p:sldId id="281" r:id="rId12"/>
    <p:sldId id="312" r:id="rId13"/>
    <p:sldId id="315"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098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47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02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2540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79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66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35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1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943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2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80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3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32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95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84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11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9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3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95296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849" y="1510509"/>
            <a:ext cx="11048301" cy="2509213"/>
          </a:xfrm>
        </p:spPr>
        <p:txBody>
          <a:bodyPr>
            <a:normAutofit fontScale="90000"/>
          </a:bodyPr>
          <a:lstStyle/>
          <a:p>
            <a:r>
              <a:rPr lang="ru-RU" b="0" i="0" dirty="0">
                <a:solidFill>
                  <a:srgbClr val="363636"/>
                </a:solidFill>
                <a:effectLst/>
                <a:latin typeface="tahoma" panose="020B0604030504040204" pitchFamily="34" charset="0"/>
              </a:rPr>
              <a:t>Знаки препинания в сложноподчиненном предложении и в предложениях с разными видами связи</a:t>
            </a:r>
            <a:endParaRPr lang="ru-RU" dirty="0"/>
          </a:p>
        </p:txBody>
      </p:sp>
      <p:sp>
        <p:nvSpPr>
          <p:cNvPr id="3" name="Подзаголовок 2"/>
          <p:cNvSpPr>
            <a:spLocks noGrp="1"/>
          </p:cNvSpPr>
          <p:nvPr>
            <p:ph type="subTitle" idx="1"/>
          </p:nvPr>
        </p:nvSpPr>
        <p:spPr/>
        <p:txBody>
          <a:bodyPr/>
          <a:lstStyle/>
          <a:p>
            <a:endParaRPr lang="ru-RU" dirty="0"/>
          </a:p>
          <a:p>
            <a:r>
              <a:rPr lang="ru-RU" dirty="0"/>
              <a:t>Практика 22</a:t>
            </a:r>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0AE343-7AE8-E79E-67AD-E7F2DCD5F12F}"/>
              </a:ext>
            </a:extLst>
          </p:cNvPr>
          <p:cNvSpPr>
            <a:spLocks noGrp="1"/>
          </p:cNvSpPr>
          <p:nvPr>
            <p:ph idx="1"/>
          </p:nvPr>
        </p:nvSpPr>
        <p:spPr>
          <a:xfrm>
            <a:off x="913775" y="830510"/>
            <a:ext cx="10364452" cy="5620623"/>
          </a:xfrm>
        </p:spPr>
        <p:txBody>
          <a:bodyPr>
            <a:normAutofit fontScale="92500"/>
          </a:bodyPr>
          <a:lstStyle/>
          <a:p>
            <a:pPr algn="just"/>
            <a:r>
              <a:rPr lang="ru-RU" sz="2800" b="0" i="0" cap="none" dirty="0">
                <a:solidFill>
                  <a:srgbClr val="363636"/>
                </a:solidFill>
                <a:effectLst/>
                <a:latin typeface="tahoma" panose="020B0604030504040204" pitchFamily="34" charset="0"/>
              </a:rPr>
              <a:t>16) Поздней осенью перед самой зимой степь опять зеленеет. Наверху журавлиный крик птицы улетают на юг. Внизу блеют козлы и бараны кочевники едут на зимнее стойбище. 17) Глубже пахать больше хлеба видать. 18) Я люблю лес как бродяга для меня он родной он дороже мне всего дороже моря и неба. 19) По лопухам по крапиве по всякой зелёной траве рассыпались белые лепестки отцветает черёмуха. 20) Будешь книги читать будешь всё знать. 21) Уля попыталась поймать вожжи но не смогла дотянуться кони едва не налетев грудью на бричку впереди взмыли на дыбы и рванули в сторону чуть не оборвав постромки.</a:t>
            </a:r>
            <a:endParaRPr lang="ru-RU" sz="2800" dirty="0"/>
          </a:p>
        </p:txBody>
      </p:sp>
    </p:spTree>
    <p:extLst>
      <p:ext uri="{BB962C8B-B14F-4D97-AF65-F5344CB8AC3E}">
        <p14:creationId xmlns:p14="http://schemas.microsoft.com/office/powerpoint/2010/main" val="166704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Задание 3</a:t>
            </a:r>
          </a:p>
        </p:txBody>
      </p:sp>
      <p:sp>
        <p:nvSpPr>
          <p:cNvPr id="3" name="Объект 2"/>
          <p:cNvSpPr>
            <a:spLocks noGrp="1"/>
          </p:cNvSpPr>
          <p:nvPr>
            <p:ph idx="1"/>
          </p:nvPr>
        </p:nvSpPr>
        <p:spPr>
          <a:xfrm>
            <a:off x="657791" y="1048696"/>
            <a:ext cx="10876417" cy="5651518"/>
          </a:xfrm>
        </p:spPr>
        <p:txBody>
          <a:bodyPr>
            <a:normAutofit/>
          </a:bodyPr>
          <a:lstStyle/>
          <a:p>
            <a:pPr algn="just"/>
            <a:r>
              <a:rPr lang="ru-RU" sz="2400" b="1" i="0" cap="none" dirty="0">
                <a:solidFill>
                  <a:srgbClr val="363636"/>
                </a:solidFill>
                <a:effectLst/>
                <a:latin typeface="tahoma" panose="020B0604030504040204" pitchFamily="34" charset="0"/>
              </a:rPr>
              <a:t>Объясните расстановку знаков препинания. Составьте схемы предложений.</a:t>
            </a:r>
          </a:p>
          <a:p>
            <a:pPr algn="just"/>
            <a:r>
              <a:rPr lang="ru-RU" sz="2400" b="0" i="0" cap="none" dirty="0">
                <a:solidFill>
                  <a:srgbClr val="363636"/>
                </a:solidFill>
                <a:effectLst/>
                <a:latin typeface="tahoma" panose="020B0604030504040204" pitchFamily="34" charset="0"/>
              </a:rPr>
              <a:t>1) Павел Петрович старался не глядеть на Базарова; помириться с ним он всё-таки не хотел; он стыдился своей заносчивости, своей неудачи, стыдился всего затеянного им дела, хотя и чувствовал, что более благоприятным образом оно кончиться не могло. 2) Ещё была зима, но солнце начинало ходить выше и в полдень, когда вышедший рано утром отряд прошёл уже вёрст десять, пригревало так, что становилось жарко, и лучи его были так ярки, что больно было смотреть на сталь штыков и на блёстки, которые вдруг вспыхивали на меди пушек, как маленькие солнца. </a:t>
            </a:r>
          </a:p>
        </p:txBody>
      </p:sp>
    </p:spTree>
    <p:extLst>
      <p:ext uri="{BB962C8B-B14F-4D97-AF65-F5344CB8AC3E}">
        <p14:creationId xmlns:p14="http://schemas.microsoft.com/office/powerpoint/2010/main" val="458510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670" y="495987"/>
            <a:ext cx="11115413" cy="5866025"/>
          </a:xfrm>
        </p:spPr>
        <p:txBody>
          <a:bodyPr>
            <a:normAutofit/>
          </a:bodyPr>
          <a:lstStyle/>
          <a:p>
            <a:pPr marL="457200" indent="457200" algn="just">
              <a:lnSpc>
                <a:spcPct val="107000"/>
              </a:lnSpc>
              <a:spcAft>
                <a:spcPts val="800"/>
              </a:spcAft>
            </a:pPr>
            <a:r>
              <a:rPr lang="ru-RU" sz="2800" b="0" i="0" cap="none" dirty="0">
                <a:solidFill>
                  <a:srgbClr val="363636"/>
                </a:solidFill>
                <a:effectLst/>
                <a:latin typeface="tahoma" panose="020B0604030504040204" pitchFamily="34" charset="0"/>
              </a:rPr>
              <a:t>3) Хотя день был очень хорош, но земля до такой степени загрязнилась, что колёса брички, захватывая её, сделались скоро покрытыми ею, как войлоком, что значительно отяжелило экипаж; к тому же почва была глинистая и цепка необыкновенно. 4) Зима начала хозяйничать над землёй, но мы знали, что под рыхлым снегом, если разгрести его руками, ещё можно найти свежие лесные цветы, знали, что в печах всегда будет трещать огонь, что с нами остались зимовать синицы, и зима показалась нам такой же прекрасной, как лето.</a:t>
            </a:r>
            <a:endParaRPr lang="ru-RU" sz="2800" cap="none"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734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2AEFC5-1335-F1E4-48D7-6CE3061D4A71}"/>
              </a:ext>
            </a:extLst>
          </p:cNvPr>
          <p:cNvSpPr>
            <a:spLocks noGrp="1"/>
          </p:cNvSpPr>
          <p:nvPr>
            <p:ph type="title"/>
          </p:nvPr>
        </p:nvSpPr>
        <p:spPr/>
        <p:txBody>
          <a:bodyPr/>
          <a:lstStyle/>
          <a:p>
            <a:r>
              <a:rPr lang="ru-RU" dirty="0"/>
              <a:t>Задание 4</a:t>
            </a:r>
          </a:p>
        </p:txBody>
      </p:sp>
      <p:sp>
        <p:nvSpPr>
          <p:cNvPr id="3" name="Объект 2">
            <a:extLst>
              <a:ext uri="{FF2B5EF4-FFF2-40B4-BE49-F238E27FC236}">
                <a16:creationId xmlns:a16="http://schemas.microsoft.com/office/drawing/2014/main" id="{D5613F0B-FE70-6588-088E-9A439CB09BF0}"/>
              </a:ext>
            </a:extLst>
          </p:cNvPr>
          <p:cNvSpPr>
            <a:spLocks noGrp="1"/>
          </p:cNvSpPr>
          <p:nvPr>
            <p:ph idx="1"/>
          </p:nvPr>
        </p:nvSpPr>
        <p:spPr>
          <a:xfrm>
            <a:off x="377505" y="1837188"/>
            <a:ext cx="11450972" cy="4714613"/>
          </a:xfrm>
        </p:spPr>
        <p:txBody>
          <a:bodyPr>
            <a:normAutofit fontScale="92500" lnSpcReduction="20000"/>
          </a:bodyPr>
          <a:lstStyle/>
          <a:p>
            <a:pPr algn="just"/>
            <a:r>
              <a:rPr lang="ru-RU" sz="2100" b="1" i="0" cap="none" dirty="0">
                <a:solidFill>
                  <a:srgbClr val="363636"/>
                </a:solidFill>
                <a:effectLst/>
                <a:latin typeface="tahoma" panose="020B0604030504040204" pitchFamily="34" charset="0"/>
              </a:rPr>
              <a:t>Перепишите, ставя нужные знаки препинания. Выберите для разбора по одному предложению разного типа (простое, сложносочиненное, сложноподчиненное, бессоюзное, сложное с разными видами связи).</a:t>
            </a:r>
          </a:p>
          <a:p>
            <a:pPr algn="just"/>
            <a:r>
              <a:rPr lang="ru-RU" sz="2100" b="0" i="0" cap="none" dirty="0">
                <a:solidFill>
                  <a:srgbClr val="363636"/>
                </a:solidFill>
                <a:effectLst/>
                <a:latin typeface="tahoma" panose="020B0604030504040204" pitchFamily="34" charset="0"/>
              </a:rPr>
              <a:t>1. Я выглянул из кибитки все было мрак и вихорь</a:t>
            </a:r>
            <a:r>
              <a:rPr lang="ru-RU" sz="2100" b="0" i="1" cap="none" dirty="0">
                <a:solidFill>
                  <a:srgbClr val="363636"/>
                </a:solidFill>
                <a:effectLst/>
                <a:latin typeface="tahoma" panose="020B0604030504040204" pitchFamily="34" charset="0"/>
              </a:rPr>
              <a:t>. </a:t>
            </a:r>
            <a:r>
              <a:rPr lang="ru-RU" sz="2100" b="0" i="0" cap="none" dirty="0">
                <a:solidFill>
                  <a:srgbClr val="363636"/>
                </a:solidFill>
                <a:effectLst/>
                <a:latin typeface="tahoma" panose="020B0604030504040204" pitchFamily="34" charset="0"/>
              </a:rPr>
              <a:t>2. Река белая в этом месте понравилась мне более чем под городом песков было менее русло </a:t>
            </a:r>
            <a:r>
              <a:rPr lang="ru-RU" sz="2100" b="0" i="0" cap="none" dirty="0" err="1">
                <a:solidFill>
                  <a:srgbClr val="363636"/>
                </a:solidFill>
                <a:effectLst/>
                <a:latin typeface="tahoma" panose="020B0604030504040204" pitchFamily="34" charset="0"/>
              </a:rPr>
              <a:t>сжатее</a:t>
            </a:r>
            <a:r>
              <a:rPr lang="ru-RU" sz="2100" b="0" i="0" cap="none" dirty="0">
                <a:solidFill>
                  <a:srgbClr val="363636"/>
                </a:solidFill>
                <a:effectLst/>
                <a:latin typeface="tahoma" panose="020B0604030504040204" pitchFamily="34" charset="0"/>
              </a:rPr>
              <a:t> и берег гораздо живописнее</a:t>
            </a:r>
            <a:r>
              <a:rPr lang="ru-RU" sz="2100" b="0" i="1" cap="none" dirty="0">
                <a:solidFill>
                  <a:srgbClr val="363636"/>
                </a:solidFill>
                <a:effectLst/>
                <a:latin typeface="tahoma" panose="020B0604030504040204" pitchFamily="34" charset="0"/>
              </a:rPr>
              <a:t>. </a:t>
            </a:r>
            <a:r>
              <a:rPr lang="ru-RU" sz="2100" b="0" i="0" cap="none" dirty="0">
                <a:solidFill>
                  <a:srgbClr val="363636"/>
                </a:solidFill>
                <a:effectLst/>
                <a:latin typeface="tahoma" panose="020B0604030504040204" pitchFamily="34" charset="0"/>
              </a:rPr>
              <a:t>3. Конец рассказа она вела таким возвышенным угрожающим тоном и все-таки в этом тоне звучала боязливая рабская нота. 4. Там в темноте чьи-то глаза смотрели не мигая</a:t>
            </a:r>
            <a:r>
              <a:rPr lang="ru-RU" sz="2100" b="0" i="1" cap="none" dirty="0">
                <a:solidFill>
                  <a:srgbClr val="363636"/>
                </a:solidFill>
                <a:effectLst/>
                <a:latin typeface="tahoma" panose="020B0604030504040204" pitchFamily="34" charset="0"/>
              </a:rPr>
              <a:t>. </a:t>
            </a:r>
            <a:r>
              <a:rPr lang="ru-RU" sz="2100" b="0" i="0" cap="none" dirty="0">
                <a:solidFill>
                  <a:srgbClr val="363636"/>
                </a:solidFill>
                <a:effectLst/>
                <a:latin typeface="tahoma" panose="020B0604030504040204" pitchFamily="34" charset="0"/>
              </a:rPr>
              <a:t>5. По голосу его по тому как он вдыхал запах речной воды оглядывался по сторонами засмеялся когда пароход дал за поворотом короткий гудок и ночное эхо начало перекатывать этот гудок все дальше пока не занесло в заокские леса я понял что Зуев не хочет торопиться только потому что с необыкновенной и какой-то изумительной радостью ощущает себя в привычных местах</a:t>
            </a:r>
            <a:r>
              <a:rPr lang="ru-RU" sz="2100" b="0" i="1" cap="none" dirty="0">
                <a:solidFill>
                  <a:srgbClr val="363636"/>
                </a:solidFill>
                <a:effectLst/>
                <a:latin typeface="tahoma" panose="020B0604030504040204" pitchFamily="34" charset="0"/>
              </a:rPr>
              <a:t>. </a:t>
            </a:r>
            <a:r>
              <a:rPr lang="ru-RU" sz="2100" b="0" i="0" cap="none" dirty="0">
                <a:solidFill>
                  <a:srgbClr val="363636"/>
                </a:solidFill>
                <a:effectLst/>
                <a:latin typeface="tahoma" panose="020B0604030504040204" pitchFamily="34" charset="0"/>
              </a:rPr>
              <a:t>6. </a:t>
            </a:r>
            <a:r>
              <a:rPr lang="ru-RU" sz="2100" b="0" i="0" cap="none" dirty="0" err="1">
                <a:solidFill>
                  <a:srgbClr val="363636"/>
                </a:solidFill>
                <a:effectLst/>
                <a:latin typeface="tahoma" panose="020B0604030504040204" pitchFamily="34" charset="0"/>
              </a:rPr>
              <a:t>Подтягин</a:t>
            </a:r>
            <a:r>
              <a:rPr lang="ru-RU" sz="2100" b="0" i="0" cap="none" dirty="0">
                <a:solidFill>
                  <a:srgbClr val="363636"/>
                </a:solidFill>
                <a:effectLst/>
                <a:latin typeface="tahoma" panose="020B0604030504040204" pitchFamily="34" charset="0"/>
              </a:rPr>
              <a:t> рассказывал Лидии Николаевне о своей стариковской мучительной болезни и о том что он уже давно полгода хлопочет о визе в Париж где живет его племянница и где очень дешевы длинные хрустящие булки и красное вино. 7. Сила у него </a:t>
            </a:r>
            <a:r>
              <a:rPr lang="ru-RU" sz="2100" b="0" i="0" cap="none" dirty="0" err="1">
                <a:solidFill>
                  <a:srgbClr val="363636"/>
                </a:solidFill>
                <a:effectLst/>
                <a:latin typeface="tahoma" panose="020B0604030504040204" pitchFamily="34" charset="0"/>
              </a:rPr>
              <a:t>медвежиная</a:t>
            </a:r>
            <a:r>
              <a:rPr lang="ru-RU" sz="2100" b="0" i="0" cap="none" dirty="0">
                <a:solidFill>
                  <a:srgbClr val="363636"/>
                </a:solidFill>
                <a:effectLst/>
                <a:latin typeface="tahoma" panose="020B0604030504040204" pitchFamily="34" charset="0"/>
              </a:rPr>
              <a:t> за что ни возьмется кипит у него в руках</a:t>
            </a:r>
            <a:r>
              <a:rPr lang="ru-RU" sz="2100" b="0" i="1" cap="none" dirty="0">
                <a:solidFill>
                  <a:srgbClr val="363636"/>
                </a:solidFill>
                <a:effectLst/>
                <a:latin typeface="tahoma" panose="020B0604030504040204" pitchFamily="34" charset="0"/>
              </a:rPr>
              <a:t>.</a:t>
            </a:r>
            <a:endParaRPr lang="ru-RU" sz="2100" b="0" i="0" cap="none" dirty="0">
              <a:solidFill>
                <a:srgbClr val="363636"/>
              </a:solidFill>
              <a:effectLst/>
              <a:latin typeface="tahoma" panose="020B0604030504040204" pitchFamily="34" charset="0"/>
            </a:endParaRPr>
          </a:p>
          <a:p>
            <a:pPr marL="0" indent="0">
              <a:buNone/>
            </a:pPr>
            <a:endParaRPr lang="ru-RU" b="1" dirty="0"/>
          </a:p>
        </p:txBody>
      </p:sp>
    </p:spTree>
    <p:extLst>
      <p:ext uri="{BB962C8B-B14F-4D97-AF65-F5344CB8AC3E}">
        <p14:creationId xmlns:p14="http://schemas.microsoft.com/office/powerpoint/2010/main" val="1762487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584961" y="313509"/>
            <a:ext cx="8534400" cy="1507067"/>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339634" y="1463040"/>
            <a:ext cx="11429999" cy="5094514"/>
          </a:xfrm>
        </p:spPr>
        <p:txBody>
          <a:bodyPr>
            <a:normAutofit fontScale="92500"/>
          </a:bodyPr>
          <a:lstStyle/>
          <a:p>
            <a:pPr algn="just"/>
            <a:r>
              <a:rPr lang="ru-RU" b="1" i="0" cap="none" dirty="0">
                <a:effectLst/>
                <a:latin typeface="jost"/>
              </a:rPr>
              <a:t>Спишите предложения с последовательным подчинением, расставляя недостающие знаки препинания. Объясните их постановку.</a:t>
            </a:r>
          </a:p>
          <a:p>
            <a:pPr algn="just"/>
            <a:r>
              <a:rPr lang="ru-RU" b="0" i="0" cap="none" dirty="0">
                <a:effectLst/>
                <a:latin typeface="jost"/>
              </a:rPr>
              <a:t>1. Сам он не помнил никогда как бежал лесом как попал в село и как добрался до своей родной хаты. 2. Если сравнить как это делают поэты жизнь с дорогой то можно сказать что на самых крутых поворотах этой дороги я всегда встречал регулировщиков которые указывали мне верное направление. 3. Едва увидел он массу воды как в голове его уже утвердилась мысль что у него будет своё собственное море. 4. Однажды я прочитал статью в которой описывалась история редкой марки. Я не помню теперь всех подробностей этой истории помню только что марка находилась в руках немецкого генерала и что он хранил её под фотокарточкой в своём документе. 5. Им казалось что я страдаю и если я говорю смеюсь ем то только для того чтобы скрыть свои страдания и даже в весёлые минуты когда мне было хорошо я чувствовал на себе их пытливые взгляды. 6. Если бы природа могла чувствовать благодарность к человеку за то что он проник в её тайную жизнь и воспел её красоту то прежде всего эта благодарность выпала бы на долю </a:t>
            </a:r>
            <a:r>
              <a:rPr lang="ru-RU" b="0" i="0" cap="none">
                <a:effectLst/>
                <a:latin typeface="jost"/>
              </a:rPr>
              <a:t>писателя Михаила </a:t>
            </a:r>
            <a:r>
              <a:rPr lang="ru-RU" cap="none" dirty="0">
                <a:latin typeface="jost"/>
              </a:rPr>
              <a:t>М</a:t>
            </a:r>
            <a:r>
              <a:rPr lang="ru-RU" b="0" i="0" cap="none" dirty="0">
                <a:effectLst/>
                <a:latin typeface="jost"/>
              </a:rPr>
              <a:t>ихайловича Пришвина. </a:t>
            </a:r>
          </a:p>
        </p:txBody>
      </p:sp>
    </p:spTree>
    <p:extLst>
      <p:ext uri="{BB962C8B-B14F-4D97-AF65-F5344CB8AC3E}">
        <p14:creationId xmlns:p14="http://schemas.microsoft.com/office/powerpoint/2010/main" val="298387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157786"/>
            <a:ext cx="10876417" cy="1061415"/>
          </a:xfrm>
        </p:spPr>
        <p:txBody>
          <a:bodyPr>
            <a:normAutofit/>
          </a:bodyPr>
          <a:lstStyle/>
          <a:p>
            <a:r>
              <a:rPr lang="ru-RU" dirty="0"/>
              <a:t>Сложноподчиненные предложения</a:t>
            </a:r>
          </a:p>
        </p:txBody>
      </p:sp>
      <p:sp>
        <p:nvSpPr>
          <p:cNvPr id="3" name="Объект 2"/>
          <p:cNvSpPr>
            <a:spLocks noGrp="1"/>
          </p:cNvSpPr>
          <p:nvPr>
            <p:ph idx="1"/>
          </p:nvPr>
        </p:nvSpPr>
        <p:spPr>
          <a:xfrm>
            <a:off x="261841" y="1048696"/>
            <a:ext cx="10374075" cy="5651518"/>
          </a:xfrm>
        </p:spPr>
        <p:txBody>
          <a:bodyPr>
            <a:normAutofit fontScale="85000" lnSpcReduction="20000"/>
          </a:bodyPr>
          <a:lstStyle/>
          <a:p>
            <a:pPr algn="just"/>
            <a:r>
              <a:rPr lang="ru-RU" sz="2800" b="0" i="0" cap="none" dirty="0">
                <a:solidFill>
                  <a:srgbClr val="363636"/>
                </a:solidFill>
                <a:effectLst/>
                <a:latin typeface="tahoma" panose="020B0604030504040204" pitchFamily="34" charset="0"/>
              </a:rPr>
              <a:t>1 Придаточное отделяется от главного предложения запятой, а если стоит внутри главного, то выделяется запятыми с обеих сторон.</a:t>
            </a:r>
          </a:p>
          <a:p>
            <a:pPr algn="just"/>
            <a:r>
              <a:rPr lang="ru-RU" sz="2800" b="0" i="0" cap="none" dirty="0">
                <a:solidFill>
                  <a:srgbClr val="363636"/>
                </a:solidFill>
                <a:effectLst/>
                <a:latin typeface="tahoma" panose="020B0604030504040204" pitchFamily="34" charset="0"/>
              </a:rPr>
              <a:t>2 Если придаточное предложение присоединяется к главному при помощи составного союза (потому что, оттого что, в то время как, с тех пор как и др.), Запятая ставится или до всего сочетания, или перед союзами </a:t>
            </a:r>
            <a:r>
              <a:rPr lang="ru-RU" sz="2800" b="0" i="1" cap="none" dirty="0">
                <a:solidFill>
                  <a:srgbClr val="363636"/>
                </a:solidFill>
                <a:effectLst/>
                <a:latin typeface="tahoma" panose="020B0604030504040204" pitchFamily="34" charset="0"/>
              </a:rPr>
              <a:t>что, чтобы, как</a:t>
            </a:r>
            <a:r>
              <a:rPr lang="ru-RU" sz="2800" b="0" i="0" cap="none" dirty="0">
                <a:solidFill>
                  <a:srgbClr val="363636"/>
                </a:solidFill>
                <a:effectLst/>
                <a:latin typeface="tahoma" panose="020B0604030504040204" pitchFamily="34" charset="0"/>
              </a:rPr>
              <a:t>.</a:t>
            </a:r>
          </a:p>
          <a:p>
            <a:pPr algn="just"/>
            <a:r>
              <a:rPr lang="ru-RU" sz="2800" b="0" i="0" cap="none" dirty="0">
                <a:solidFill>
                  <a:srgbClr val="363636"/>
                </a:solidFill>
                <a:effectLst/>
                <a:latin typeface="tahoma" panose="020B0604030504040204" pitchFamily="34" charset="0"/>
              </a:rPr>
              <a:t>3 В конце сложных предложений, включающих придаточное с косвенным вопросом, вопросительный знак не ставится (при условии, что все предложение целиком не является вопросительным).</a:t>
            </a:r>
          </a:p>
          <a:p>
            <a:pPr algn="just"/>
            <a:r>
              <a:rPr lang="ru-RU" sz="2800" b="0" i="0" cap="none" dirty="0">
                <a:solidFill>
                  <a:srgbClr val="363636"/>
                </a:solidFill>
                <a:effectLst/>
                <a:latin typeface="tahoma" panose="020B0604030504040204" pitchFamily="34" charset="0"/>
              </a:rPr>
              <a:t>4 Двоеточие ставится перед придаточным предложением при наличии в главном предложении слов, предупреждающих о дальнейшем разъяснении (в этом случае перед приточным можно поставить </a:t>
            </a:r>
            <a:r>
              <a:rPr lang="ru-RU" sz="2800" b="0" i="1" cap="none" dirty="0">
                <a:solidFill>
                  <a:srgbClr val="363636"/>
                </a:solidFill>
                <a:effectLst/>
                <a:latin typeface="tahoma" panose="020B0604030504040204" pitchFamily="34" charset="0"/>
              </a:rPr>
              <a:t>а именно</a:t>
            </a:r>
            <a:r>
              <a:rPr lang="ru-RU" sz="2800" b="0" i="0" cap="none" dirty="0">
                <a:solidFill>
                  <a:srgbClr val="363636"/>
                </a:solidFill>
                <a:effectLst/>
                <a:latin typeface="tahoma" panose="020B0604030504040204" pitchFamily="34" charset="0"/>
              </a:rPr>
              <a:t>).</a:t>
            </a:r>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Сложноподчиненные предложения</a:t>
            </a:r>
          </a:p>
        </p:txBody>
      </p:sp>
      <p:sp>
        <p:nvSpPr>
          <p:cNvPr id="3" name="Объект 2"/>
          <p:cNvSpPr>
            <a:spLocks noGrp="1"/>
          </p:cNvSpPr>
          <p:nvPr>
            <p:ph idx="1"/>
          </p:nvPr>
        </p:nvSpPr>
        <p:spPr>
          <a:xfrm>
            <a:off x="261841" y="1048696"/>
            <a:ext cx="10876417" cy="5651518"/>
          </a:xfrm>
        </p:spPr>
        <p:txBody>
          <a:bodyPr>
            <a:normAutofit fontScale="92500" lnSpcReduction="20000"/>
          </a:bodyPr>
          <a:lstStyle/>
          <a:p>
            <a:pPr algn="just"/>
            <a:r>
              <a:rPr lang="ru-RU" sz="2400" b="0" i="0" cap="none" dirty="0">
                <a:solidFill>
                  <a:srgbClr val="363636"/>
                </a:solidFill>
                <a:effectLst/>
                <a:latin typeface="tahoma" panose="020B0604030504040204" pitchFamily="34" charset="0"/>
              </a:rPr>
              <a:t>1 Все придаточные присоединяются непосредственно к главному предложению;</a:t>
            </a:r>
          </a:p>
          <a:p>
            <a:pPr algn="just"/>
            <a:r>
              <a:rPr lang="ru-RU" sz="2400" b="0" i="0" cap="none" dirty="0">
                <a:solidFill>
                  <a:srgbClr val="363636"/>
                </a:solidFill>
                <a:effectLst/>
                <a:latin typeface="tahoma" panose="020B0604030504040204" pitchFamily="34" charset="0"/>
              </a:rPr>
              <a:t>Придаточные, присоединяющиеся непосредственно к главному предложению, могут быть </a:t>
            </a:r>
            <a:r>
              <a:rPr lang="ru-RU" sz="2400" b="1" i="1" cap="none" dirty="0">
                <a:solidFill>
                  <a:srgbClr val="363636"/>
                </a:solidFill>
                <a:effectLst/>
                <a:latin typeface="tahoma" panose="020B0604030504040204" pitchFamily="34" charset="0"/>
              </a:rPr>
              <a:t>однородными и параллельными (неоднородными)</a:t>
            </a:r>
            <a:endParaRPr lang="ru-RU" sz="2400" b="0" i="0" cap="none" dirty="0">
              <a:solidFill>
                <a:srgbClr val="363636"/>
              </a:solidFill>
              <a:effectLst/>
              <a:latin typeface="tahoma" panose="020B0604030504040204" pitchFamily="34" charset="0"/>
            </a:endParaRPr>
          </a:p>
          <a:p>
            <a:pPr lvl="1" algn="just"/>
            <a:r>
              <a:rPr lang="ru-RU" sz="2200" b="0" i="0" cap="none" dirty="0">
                <a:solidFill>
                  <a:srgbClr val="363636"/>
                </a:solidFill>
                <a:effectLst/>
                <a:latin typeface="tahoma" panose="020B0604030504040204" pitchFamily="34" charset="0"/>
              </a:rPr>
              <a:t>Однородные придаточные имеют одинаковое значение и, как и однородные члены, произносятся тоном перечисления. Между ними могут быть сочинительные союзы. Такие придаточные называют соподчиненными. </a:t>
            </a:r>
            <a:r>
              <a:rPr lang="ru-RU" sz="2200" b="0" i="1" cap="none" dirty="0">
                <a:solidFill>
                  <a:srgbClr val="363636"/>
                </a:solidFill>
                <a:effectLst/>
                <a:latin typeface="tahoma" panose="020B0604030504040204" pitchFamily="34" charset="0"/>
              </a:rPr>
              <a:t>Видел Егорушка, как мало-помалу темнело небо и опускалась на землю мгла, как засветились одна за другой звезды.</a:t>
            </a:r>
            <a:endParaRPr lang="ru-RU" sz="2200" b="0" i="0" cap="none" dirty="0">
              <a:solidFill>
                <a:srgbClr val="363636"/>
              </a:solidFill>
              <a:effectLst/>
              <a:latin typeface="tahoma" panose="020B0604030504040204" pitchFamily="34" charset="0"/>
            </a:endParaRPr>
          </a:p>
          <a:p>
            <a:pPr lvl="1" algn="just"/>
            <a:r>
              <a:rPr lang="ru-RU" sz="2200" b="0" i="0" cap="none" dirty="0">
                <a:solidFill>
                  <a:srgbClr val="363636"/>
                </a:solidFill>
                <a:effectLst/>
                <a:latin typeface="tahoma" panose="020B0604030504040204" pitchFamily="34" charset="0"/>
              </a:rPr>
              <a:t>Неоднородные придаточные имеют разные значения. </a:t>
            </a:r>
            <a:r>
              <a:rPr lang="ru-RU" sz="2200" b="0" i="1" cap="none" dirty="0">
                <a:solidFill>
                  <a:srgbClr val="363636"/>
                </a:solidFill>
                <a:effectLst/>
                <a:latin typeface="tahoma" panose="020B0604030504040204" pitchFamily="34" charset="0"/>
              </a:rPr>
              <a:t>Когда наша шлюпка направилась от фрегата к берегу, мы увидели, что из деревни бросилось бежать множество женщин и детей.</a:t>
            </a:r>
            <a:endParaRPr lang="ru-RU" sz="2200" b="0" i="0" cap="none" dirty="0">
              <a:solidFill>
                <a:srgbClr val="363636"/>
              </a:solidFill>
              <a:effectLst/>
              <a:latin typeface="tahoma" panose="020B0604030504040204" pitchFamily="34" charset="0"/>
            </a:endParaRPr>
          </a:p>
          <a:p>
            <a:pPr algn="just"/>
            <a:r>
              <a:rPr lang="ru-RU" sz="2400" b="0" i="0" cap="none" dirty="0">
                <a:solidFill>
                  <a:srgbClr val="363636"/>
                </a:solidFill>
                <a:effectLst/>
                <a:latin typeface="tahoma" panose="020B0604030504040204" pitchFamily="34" charset="0"/>
              </a:rPr>
              <a:t>2 Первое придаточное присоединяется к главному, второе – к первому придаточному и т.д. Такую связь называют </a:t>
            </a:r>
            <a:r>
              <a:rPr lang="ru-RU" sz="2400" b="1" i="1" cap="none" dirty="0">
                <a:solidFill>
                  <a:srgbClr val="363636"/>
                </a:solidFill>
                <a:effectLst/>
                <a:latin typeface="tahoma" panose="020B0604030504040204" pitchFamily="34" charset="0"/>
              </a:rPr>
              <a:t>последовательным подчинением</a:t>
            </a:r>
            <a:r>
              <a:rPr lang="ru-RU" sz="2400" b="0" i="0" cap="none" dirty="0">
                <a:solidFill>
                  <a:srgbClr val="363636"/>
                </a:solidFill>
                <a:effectLst/>
                <a:latin typeface="tahoma" panose="020B0604030504040204" pitchFamily="34" charset="0"/>
              </a:rPr>
              <a:t>. </a:t>
            </a:r>
            <a:r>
              <a:rPr lang="ru-RU" sz="2400" b="0" i="1" cap="none" dirty="0">
                <a:solidFill>
                  <a:srgbClr val="363636"/>
                </a:solidFill>
                <a:effectLst/>
                <a:latin typeface="tahoma" panose="020B0604030504040204" pitchFamily="34" charset="0"/>
              </a:rPr>
              <a:t>Старик предупредил, что, если погода не улучшится, о рыбалке нечего и думать</a:t>
            </a:r>
            <a:r>
              <a:rPr lang="ru-RU" sz="2400" b="0" i="0" cap="none" dirty="0">
                <a:solidFill>
                  <a:srgbClr val="363636"/>
                </a:solidFill>
                <a:effectLst/>
                <a:latin typeface="tahoma" panose="020B0604030504040204" pitchFamily="34" charset="0"/>
              </a:rPr>
              <a:t>.</a:t>
            </a:r>
          </a:p>
          <a:p>
            <a:pPr algn="just"/>
            <a:endParaRPr lang="ru-RU" dirty="0"/>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1719EB0-2D3F-AC0F-CE90-0FCE888CA7E1}"/>
              </a:ext>
            </a:extLst>
          </p:cNvPr>
          <p:cNvSpPr>
            <a:spLocks noGrp="1"/>
          </p:cNvSpPr>
          <p:nvPr>
            <p:ph type="title"/>
          </p:nvPr>
        </p:nvSpPr>
        <p:spPr>
          <a:xfrm>
            <a:off x="1464389" y="396624"/>
            <a:ext cx="9438355" cy="913063"/>
          </a:xfrm>
        </p:spPr>
        <p:txBody>
          <a:bodyPr>
            <a:normAutofit/>
          </a:bodyPr>
          <a:lstStyle/>
          <a:p>
            <a:r>
              <a:rPr lang="ru-RU" dirty="0"/>
              <a:t>Бессоюзные предложения</a:t>
            </a:r>
          </a:p>
        </p:txBody>
      </p:sp>
      <p:sp>
        <p:nvSpPr>
          <p:cNvPr id="5" name="Объект 4">
            <a:extLst>
              <a:ext uri="{FF2B5EF4-FFF2-40B4-BE49-F238E27FC236}">
                <a16:creationId xmlns:a16="http://schemas.microsoft.com/office/drawing/2014/main" id="{B02A528F-659B-64A5-47FF-937D64F40341}"/>
              </a:ext>
            </a:extLst>
          </p:cNvPr>
          <p:cNvSpPr>
            <a:spLocks noGrp="1"/>
          </p:cNvSpPr>
          <p:nvPr>
            <p:ph type="body" idx="1"/>
          </p:nvPr>
        </p:nvSpPr>
        <p:spPr>
          <a:xfrm>
            <a:off x="465221" y="1604211"/>
            <a:ext cx="11277599" cy="5021178"/>
          </a:xfrm>
        </p:spPr>
        <p:txBody>
          <a:bodyPr>
            <a:normAutofit fontScale="62500" lnSpcReduction="20000"/>
          </a:bodyPr>
          <a:lstStyle/>
          <a:p>
            <a:pPr algn="just"/>
            <a:r>
              <a:rPr lang="ru-RU" sz="2800" b="1" i="0" cap="none" dirty="0">
                <a:solidFill>
                  <a:srgbClr val="363636"/>
                </a:solidFill>
                <a:effectLst/>
                <a:latin typeface="tahoma" panose="020B0604030504040204" pitchFamily="34" charset="0"/>
              </a:rPr>
              <a:t>1 Запятая</a:t>
            </a:r>
            <a:r>
              <a:rPr lang="ru-RU" sz="2800" b="0" i="0" cap="none" dirty="0">
                <a:solidFill>
                  <a:srgbClr val="363636"/>
                </a:solidFill>
                <a:effectLst/>
                <a:latin typeface="tahoma" panose="020B0604030504040204" pitchFamily="34" charset="0"/>
              </a:rPr>
              <a:t> ставится в том случае, когда предложения обозначают одновременно или последовательно происходящие события, тесно связаны между собой и кратки (можно вставить союз И). </a:t>
            </a:r>
            <a:r>
              <a:rPr lang="ru-RU" sz="2800" b="0" i="1" cap="none" dirty="0">
                <a:solidFill>
                  <a:srgbClr val="363636"/>
                </a:solidFill>
                <a:effectLst/>
                <a:latin typeface="tahoma" panose="020B0604030504040204" pitchFamily="34" charset="0"/>
              </a:rPr>
              <a:t>Далеко за доном громоздились тяжелые тучи, наискось резали небо молнии, чуть слышно погромыхивал гром.</a:t>
            </a:r>
            <a:endParaRPr lang="ru-RU" sz="2800" b="0" i="0" cap="none" dirty="0">
              <a:solidFill>
                <a:srgbClr val="363636"/>
              </a:solidFill>
              <a:effectLst/>
              <a:latin typeface="tahoma" panose="020B0604030504040204" pitchFamily="34" charset="0"/>
            </a:endParaRPr>
          </a:p>
          <a:p>
            <a:pPr algn="just"/>
            <a:r>
              <a:rPr lang="ru-RU" sz="2800" b="1" i="0" cap="none" dirty="0">
                <a:solidFill>
                  <a:srgbClr val="363636"/>
                </a:solidFill>
                <a:effectLst/>
                <a:latin typeface="tahoma" panose="020B0604030504040204" pitchFamily="34" charset="0"/>
              </a:rPr>
              <a:t>2 Точка с запятой</a:t>
            </a:r>
            <a:r>
              <a:rPr lang="ru-RU" sz="2800" b="0" i="0" cap="none" dirty="0">
                <a:solidFill>
                  <a:srgbClr val="363636"/>
                </a:solidFill>
                <a:effectLst/>
                <a:latin typeface="tahoma" panose="020B0604030504040204" pitchFamily="34" charset="0"/>
              </a:rPr>
              <a:t> ставится тогда, когда предложения менее связаны по смыслу и более распространены (особенно, если внутри них есть запятые). </a:t>
            </a:r>
            <a:r>
              <a:rPr lang="ru-RU" sz="2800" b="0" i="1" cap="none" dirty="0">
                <a:solidFill>
                  <a:srgbClr val="363636"/>
                </a:solidFill>
                <a:effectLst/>
                <a:latin typeface="tahoma" panose="020B0604030504040204" pitchFamily="34" charset="0"/>
              </a:rPr>
              <a:t>Время стоит еще раннее, шестой час в начале; золотистый утренний туман вьется над проселком, едва пропуская только что показавшееся солнце; трава блестит.</a:t>
            </a:r>
            <a:endParaRPr lang="ru-RU" sz="2800" b="0" i="0" cap="none" dirty="0">
              <a:solidFill>
                <a:srgbClr val="363636"/>
              </a:solidFill>
              <a:effectLst/>
              <a:latin typeface="tahoma" panose="020B0604030504040204" pitchFamily="34" charset="0"/>
            </a:endParaRPr>
          </a:p>
          <a:p>
            <a:pPr algn="just"/>
            <a:r>
              <a:rPr lang="ru-RU" sz="2800" b="1" i="0" cap="none" dirty="0">
                <a:solidFill>
                  <a:srgbClr val="363636"/>
                </a:solidFill>
                <a:effectLst/>
                <a:latin typeface="tahoma" panose="020B0604030504040204" pitchFamily="34" charset="0"/>
              </a:rPr>
              <a:t>3 Двоеточие</a:t>
            </a:r>
            <a:r>
              <a:rPr lang="ru-RU" sz="2800" b="0" i="0" cap="none" dirty="0">
                <a:solidFill>
                  <a:srgbClr val="363636"/>
                </a:solidFill>
                <a:effectLst/>
                <a:latin typeface="tahoma" panose="020B0604030504040204" pitchFamily="34" charset="0"/>
              </a:rPr>
              <a:t> ставится в трех случаях:</a:t>
            </a:r>
          </a:p>
          <a:p>
            <a:pPr algn="just"/>
            <a:r>
              <a:rPr lang="ru-RU" sz="2800" b="0" i="0" cap="none" dirty="0">
                <a:solidFill>
                  <a:srgbClr val="363636"/>
                </a:solidFill>
                <a:effectLst/>
                <a:latin typeface="tahoma" panose="020B0604030504040204" pitchFamily="34" charset="0"/>
              </a:rPr>
              <a:t>- Когда второе предложение указывает </a:t>
            </a:r>
            <a:r>
              <a:rPr lang="ru-RU" sz="2800" b="1" i="0" cap="none" dirty="0">
                <a:solidFill>
                  <a:srgbClr val="363636"/>
                </a:solidFill>
                <a:effectLst/>
                <a:latin typeface="tahoma" panose="020B0604030504040204" pitchFamily="34" charset="0"/>
              </a:rPr>
              <a:t>причину</a:t>
            </a:r>
            <a:r>
              <a:rPr lang="ru-RU" sz="2800" b="0" i="0" cap="none" dirty="0">
                <a:solidFill>
                  <a:srgbClr val="363636"/>
                </a:solidFill>
                <a:effectLst/>
                <a:latin typeface="tahoma" panose="020B0604030504040204" pitchFamily="34" charset="0"/>
              </a:rPr>
              <a:t> того, о чем говорится в первом. </a:t>
            </a:r>
            <a:r>
              <a:rPr lang="ru-RU" sz="2800" b="0" i="1" cap="none" dirty="0">
                <a:solidFill>
                  <a:srgbClr val="363636"/>
                </a:solidFill>
                <a:effectLst/>
                <a:latin typeface="tahoma" panose="020B0604030504040204" pitchFamily="34" charset="0"/>
              </a:rPr>
              <a:t>Любите книгу: она поможет вам разобраться в пестрой путанице мыслей, она научит вас уважать человека.</a:t>
            </a:r>
            <a:endParaRPr lang="ru-RU" sz="2800" b="0" i="0" cap="none" dirty="0">
              <a:solidFill>
                <a:srgbClr val="363636"/>
              </a:solidFill>
              <a:effectLst/>
              <a:latin typeface="tahoma" panose="020B0604030504040204" pitchFamily="34" charset="0"/>
            </a:endParaRPr>
          </a:p>
          <a:p>
            <a:pPr algn="just"/>
            <a:r>
              <a:rPr lang="ru-RU" sz="2800" b="0" i="0" cap="none" dirty="0">
                <a:solidFill>
                  <a:srgbClr val="363636"/>
                </a:solidFill>
                <a:effectLst/>
                <a:latin typeface="tahoma" panose="020B0604030504040204" pitchFamily="34" charset="0"/>
              </a:rPr>
              <a:t>- Когда второе предложение </a:t>
            </a:r>
            <a:r>
              <a:rPr lang="ru-RU" sz="2800" b="1" i="0" cap="none" dirty="0">
                <a:solidFill>
                  <a:srgbClr val="363636"/>
                </a:solidFill>
                <a:effectLst/>
                <a:latin typeface="tahoma" panose="020B0604030504040204" pitchFamily="34" charset="0"/>
              </a:rPr>
              <a:t>раскрывает содержание первого или поясняет какой-нибудь его член</a:t>
            </a:r>
            <a:r>
              <a:rPr lang="ru-RU" sz="2800" b="0" i="0" cap="none" dirty="0">
                <a:solidFill>
                  <a:srgbClr val="363636"/>
                </a:solidFill>
                <a:effectLst/>
                <a:latin typeface="tahoma" panose="020B0604030504040204" pitchFamily="34" charset="0"/>
              </a:rPr>
              <a:t>. </a:t>
            </a:r>
            <a:r>
              <a:rPr lang="ru-RU" sz="2800" b="0" i="1" cap="none" dirty="0">
                <a:solidFill>
                  <a:srgbClr val="363636"/>
                </a:solidFill>
                <a:effectLst/>
                <a:latin typeface="tahoma" panose="020B0604030504040204" pitchFamily="34" charset="0"/>
              </a:rPr>
              <a:t>Степь весело пестреет цветами: ярко желтеет дрок, скромно синеют колокольчики, белеет целыми зарослями пахучая ромашка, дикая гвоздика горит пунцовыми пятнами.</a:t>
            </a:r>
            <a:endParaRPr lang="ru-RU" sz="2800" b="0" i="0" cap="none" dirty="0">
              <a:solidFill>
                <a:srgbClr val="363636"/>
              </a:solidFill>
              <a:effectLst/>
              <a:latin typeface="tahoma" panose="020B0604030504040204" pitchFamily="34" charset="0"/>
            </a:endParaRPr>
          </a:p>
          <a:p>
            <a:pPr algn="just"/>
            <a:r>
              <a:rPr lang="ru-RU" sz="2800" b="0" i="0" cap="none" dirty="0">
                <a:solidFill>
                  <a:srgbClr val="363636"/>
                </a:solidFill>
                <a:effectLst/>
                <a:latin typeface="tahoma" panose="020B0604030504040204" pitchFamily="34" charset="0"/>
              </a:rPr>
              <a:t>- Когда второе предложение </a:t>
            </a:r>
            <a:r>
              <a:rPr lang="ru-RU" sz="2800" b="1" i="0" cap="none" dirty="0">
                <a:solidFill>
                  <a:srgbClr val="363636"/>
                </a:solidFill>
                <a:effectLst/>
                <a:latin typeface="tahoma" panose="020B0604030504040204" pitchFamily="34" charset="0"/>
              </a:rPr>
              <a:t>дополняет</a:t>
            </a:r>
            <a:r>
              <a:rPr lang="ru-RU" sz="2800" b="0" i="0" cap="none" dirty="0">
                <a:solidFill>
                  <a:srgbClr val="363636"/>
                </a:solidFill>
                <a:effectLst/>
                <a:latin typeface="tahoma" panose="020B0604030504040204" pitchFamily="34" charset="0"/>
              </a:rPr>
              <a:t> первое. </a:t>
            </a:r>
            <a:r>
              <a:rPr lang="ru-RU" sz="2800" b="0" i="1" cap="none" dirty="0">
                <a:solidFill>
                  <a:srgbClr val="363636"/>
                </a:solidFill>
                <a:effectLst/>
                <a:latin typeface="tahoma" panose="020B0604030504040204" pitchFamily="34" charset="0"/>
              </a:rPr>
              <a:t>Вдруг я чувствую: кто-то берет меня за плечо и толкает.</a:t>
            </a:r>
            <a:endParaRPr lang="ru-RU" sz="2800" b="0" i="0" cap="none" dirty="0">
              <a:solidFill>
                <a:srgbClr val="363636"/>
              </a:solidFill>
              <a:effectLst/>
              <a:latin typeface="tahoma" panose="020B0604030504040204" pitchFamily="34" charset="0"/>
            </a:endParaRPr>
          </a:p>
          <a:p>
            <a:endParaRPr lang="ru-RU" dirty="0"/>
          </a:p>
        </p:txBody>
      </p:sp>
    </p:spTree>
    <p:extLst>
      <p:ext uri="{BB962C8B-B14F-4D97-AF65-F5344CB8AC3E}">
        <p14:creationId xmlns:p14="http://schemas.microsoft.com/office/powerpoint/2010/main" val="782334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483325"/>
            <a:ext cx="10876417" cy="1061415"/>
          </a:xfrm>
        </p:spPr>
        <p:txBody>
          <a:bodyPr>
            <a:normAutofit/>
          </a:bodyPr>
          <a:lstStyle/>
          <a:p>
            <a:endParaRPr lang="ru-RU" dirty="0"/>
          </a:p>
        </p:txBody>
      </p:sp>
      <p:sp>
        <p:nvSpPr>
          <p:cNvPr id="3" name="Объект 2"/>
          <p:cNvSpPr>
            <a:spLocks noGrp="1"/>
          </p:cNvSpPr>
          <p:nvPr>
            <p:ph idx="1"/>
          </p:nvPr>
        </p:nvSpPr>
        <p:spPr>
          <a:xfrm>
            <a:off x="419449" y="1544740"/>
            <a:ext cx="10435905" cy="5042264"/>
          </a:xfrm>
        </p:spPr>
        <p:txBody>
          <a:bodyPr>
            <a:normAutofit fontScale="70000" lnSpcReduction="20000"/>
          </a:bodyPr>
          <a:lstStyle/>
          <a:p>
            <a:pPr algn="just"/>
            <a:r>
              <a:rPr lang="ru-RU" sz="2800" b="1" i="0" cap="none" dirty="0">
                <a:solidFill>
                  <a:srgbClr val="363636"/>
                </a:solidFill>
                <a:effectLst/>
                <a:latin typeface="tahoma" panose="020B0604030504040204" pitchFamily="34" charset="0"/>
              </a:rPr>
              <a:t>4 </a:t>
            </a:r>
            <a:r>
              <a:rPr lang="ru-RU" sz="2800" b="1" cap="none" dirty="0">
                <a:solidFill>
                  <a:srgbClr val="363636"/>
                </a:solidFill>
                <a:latin typeface="tahoma" panose="020B0604030504040204" pitchFamily="34" charset="0"/>
              </a:rPr>
              <a:t>Т</a:t>
            </a:r>
            <a:r>
              <a:rPr lang="ru-RU" sz="2800" b="1" i="0" cap="none" dirty="0" smtClean="0">
                <a:solidFill>
                  <a:srgbClr val="363636"/>
                </a:solidFill>
                <a:effectLst/>
                <a:latin typeface="tahoma" panose="020B0604030504040204" pitchFamily="34" charset="0"/>
              </a:rPr>
              <a:t>ире</a:t>
            </a:r>
            <a:r>
              <a:rPr lang="ru-RU" sz="2800" b="0" i="0" cap="none" dirty="0">
                <a:solidFill>
                  <a:srgbClr val="363636"/>
                </a:solidFill>
                <a:effectLst/>
                <a:latin typeface="tahoma" panose="020B0604030504040204" pitchFamily="34" charset="0"/>
              </a:rPr>
              <a:t> ставится в следующих случаях:</a:t>
            </a:r>
          </a:p>
          <a:p>
            <a:pPr algn="just"/>
            <a:r>
              <a:rPr lang="ru-RU" sz="2800" b="0" i="0" cap="none" dirty="0">
                <a:solidFill>
                  <a:srgbClr val="363636"/>
                </a:solidFill>
                <a:effectLst/>
                <a:latin typeface="tahoma" panose="020B0604030504040204" pitchFamily="34" charset="0"/>
              </a:rPr>
              <a:t>- Если предложения рисуют </a:t>
            </a:r>
            <a:r>
              <a:rPr lang="ru-RU" sz="2800" b="1" i="0" cap="none" dirty="0">
                <a:solidFill>
                  <a:srgbClr val="363636"/>
                </a:solidFill>
                <a:effectLst/>
                <a:latin typeface="tahoma" panose="020B0604030504040204" pitchFamily="34" charset="0"/>
              </a:rPr>
              <a:t>быструю смену событий или неожиданный результат действий</a:t>
            </a:r>
            <a:r>
              <a:rPr lang="ru-RU" sz="2800" b="0" i="0" cap="none" dirty="0">
                <a:solidFill>
                  <a:srgbClr val="363636"/>
                </a:solidFill>
                <a:effectLst/>
                <a:latin typeface="tahoma" panose="020B0604030504040204" pitchFamily="34" charset="0"/>
              </a:rPr>
              <a:t>. </a:t>
            </a:r>
            <a:r>
              <a:rPr lang="ru-RU" sz="2800" b="0" i="1" cap="none" dirty="0">
                <a:solidFill>
                  <a:srgbClr val="363636"/>
                </a:solidFill>
                <a:effectLst/>
                <a:latin typeface="tahoma" panose="020B0604030504040204" pitchFamily="34" charset="0"/>
              </a:rPr>
              <a:t>Проснулся – пять станций убежало назад.</a:t>
            </a:r>
            <a:endParaRPr lang="ru-RU" sz="2800" b="0" i="0" cap="none" dirty="0">
              <a:solidFill>
                <a:srgbClr val="363636"/>
              </a:solidFill>
              <a:effectLst/>
              <a:latin typeface="tahoma" panose="020B0604030504040204" pitchFamily="34" charset="0"/>
            </a:endParaRPr>
          </a:p>
          <a:p>
            <a:pPr algn="just"/>
            <a:r>
              <a:rPr lang="ru-RU" sz="2800" b="0" i="0" cap="none" dirty="0">
                <a:solidFill>
                  <a:srgbClr val="363636"/>
                </a:solidFill>
                <a:effectLst/>
                <a:latin typeface="tahoma" panose="020B0604030504040204" pitchFamily="34" charset="0"/>
              </a:rPr>
              <a:t>- Если в предложении содержится </a:t>
            </a:r>
            <a:r>
              <a:rPr lang="ru-RU" sz="2800" b="1" i="0" cap="none" dirty="0">
                <a:solidFill>
                  <a:srgbClr val="363636"/>
                </a:solidFill>
                <a:effectLst/>
                <a:latin typeface="tahoma" panose="020B0604030504040204" pitchFamily="34" charset="0"/>
              </a:rPr>
              <a:t>противопоставление</a:t>
            </a:r>
            <a:r>
              <a:rPr lang="ru-RU" sz="2800" b="0" i="0" cap="none" dirty="0">
                <a:solidFill>
                  <a:srgbClr val="363636"/>
                </a:solidFill>
                <a:effectLst/>
                <a:latin typeface="tahoma" panose="020B0604030504040204" pitchFamily="34" charset="0"/>
              </a:rPr>
              <a:t>. </a:t>
            </a:r>
            <a:r>
              <a:rPr lang="ru-RU" sz="2800" b="0" i="1" cap="none" dirty="0">
                <a:solidFill>
                  <a:srgbClr val="363636"/>
                </a:solidFill>
                <a:effectLst/>
                <a:latin typeface="tahoma" panose="020B0604030504040204" pitchFamily="34" charset="0"/>
              </a:rPr>
              <a:t>Ввысь взлетает сокол – жмется уж к земле</a:t>
            </a:r>
            <a:r>
              <a:rPr lang="ru-RU" sz="2800" b="0" i="0" cap="none" dirty="0">
                <a:solidFill>
                  <a:srgbClr val="363636"/>
                </a:solidFill>
                <a:effectLst/>
                <a:latin typeface="tahoma" panose="020B0604030504040204" pitchFamily="34" charset="0"/>
              </a:rPr>
              <a:t>.</a:t>
            </a:r>
          </a:p>
          <a:p>
            <a:pPr algn="just"/>
            <a:r>
              <a:rPr lang="ru-RU" sz="2800" b="0" i="0" cap="none" dirty="0">
                <a:solidFill>
                  <a:srgbClr val="363636"/>
                </a:solidFill>
                <a:effectLst/>
                <a:latin typeface="tahoma" panose="020B0604030504040204" pitchFamily="34" charset="0"/>
              </a:rPr>
              <a:t>- Если первое предложение обозначает </a:t>
            </a:r>
            <a:r>
              <a:rPr lang="ru-RU" sz="2800" b="1" i="0" cap="none" dirty="0">
                <a:solidFill>
                  <a:srgbClr val="363636"/>
                </a:solidFill>
                <a:effectLst/>
                <a:latin typeface="tahoma" panose="020B0604030504040204" pitchFamily="34" charset="0"/>
              </a:rPr>
              <a:t>время или условие</a:t>
            </a:r>
            <a:r>
              <a:rPr lang="ru-RU" sz="2800" b="0" i="0" cap="none" dirty="0">
                <a:solidFill>
                  <a:srgbClr val="363636"/>
                </a:solidFill>
                <a:effectLst/>
                <a:latin typeface="tahoma" panose="020B0604030504040204" pitchFamily="34" charset="0"/>
              </a:rPr>
              <a:t> совершения действия, о котором говорится во втором предложении. </a:t>
            </a:r>
            <a:r>
              <a:rPr lang="ru-RU" sz="2800" b="0" i="1" cap="none" dirty="0">
                <a:solidFill>
                  <a:srgbClr val="363636"/>
                </a:solidFill>
                <a:effectLst/>
                <a:latin typeface="tahoma" panose="020B0604030504040204" pitchFamily="34" charset="0"/>
              </a:rPr>
              <a:t>Лес рубят – щепки летят.</a:t>
            </a:r>
            <a:endParaRPr lang="ru-RU" sz="2800" b="0" i="0" cap="none" dirty="0">
              <a:solidFill>
                <a:srgbClr val="363636"/>
              </a:solidFill>
              <a:effectLst/>
              <a:latin typeface="tahoma" panose="020B0604030504040204" pitchFamily="34" charset="0"/>
            </a:endParaRPr>
          </a:p>
          <a:p>
            <a:pPr algn="just"/>
            <a:r>
              <a:rPr lang="ru-RU" sz="2800" b="0" i="0" cap="none" dirty="0">
                <a:solidFill>
                  <a:srgbClr val="363636"/>
                </a:solidFill>
                <a:effectLst/>
                <a:latin typeface="tahoma" panose="020B0604030504040204" pitchFamily="34" charset="0"/>
              </a:rPr>
              <a:t>- Если то, о чем говорится в одном предложении, </a:t>
            </a:r>
            <a:r>
              <a:rPr lang="ru-RU" sz="2800" b="1" i="0" cap="none" dirty="0">
                <a:solidFill>
                  <a:srgbClr val="363636"/>
                </a:solidFill>
                <a:effectLst/>
                <a:latin typeface="tahoma" panose="020B0604030504040204" pitchFamily="34" charset="0"/>
              </a:rPr>
              <a:t>сравнивается</a:t>
            </a:r>
            <a:r>
              <a:rPr lang="ru-RU" sz="2800" b="0" i="0" cap="none" dirty="0">
                <a:solidFill>
                  <a:srgbClr val="363636"/>
                </a:solidFill>
                <a:effectLst/>
                <a:latin typeface="tahoma" panose="020B0604030504040204" pitchFamily="34" charset="0"/>
              </a:rPr>
              <a:t> с тем, что сказано в другом. </a:t>
            </a:r>
            <a:r>
              <a:rPr lang="ru-RU" sz="2800" b="0" i="1" cap="none" dirty="0">
                <a:solidFill>
                  <a:srgbClr val="363636"/>
                </a:solidFill>
                <a:effectLst/>
                <a:latin typeface="tahoma" panose="020B0604030504040204" pitchFamily="34" charset="0"/>
              </a:rPr>
              <a:t>Молвит слово – соловей поет.</a:t>
            </a:r>
          </a:p>
          <a:p>
            <a:pPr algn="just"/>
            <a:r>
              <a:rPr lang="ru-RU" sz="2800" b="0" i="0" cap="none" dirty="0">
                <a:solidFill>
                  <a:srgbClr val="363636"/>
                </a:solidFill>
                <a:effectLst/>
                <a:latin typeface="tahoma" panose="020B0604030504040204" pitchFamily="34" charset="0"/>
              </a:rPr>
              <a:t>- Если второе предложение заключает в себе </a:t>
            </a:r>
            <a:r>
              <a:rPr lang="ru-RU" sz="2800" b="1" i="0" cap="none" dirty="0">
                <a:solidFill>
                  <a:srgbClr val="363636"/>
                </a:solidFill>
                <a:effectLst/>
                <a:latin typeface="tahoma" panose="020B0604030504040204" pitchFamily="34" charset="0"/>
              </a:rPr>
              <a:t>результат или вывод</a:t>
            </a:r>
            <a:r>
              <a:rPr lang="ru-RU" sz="2800" b="0" i="0" cap="none" dirty="0">
                <a:solidFill>
                  <a:srgbClr val="363636"/>
                </a:solidFill>
                <a:effectLst/>
                <a:latin typeface="tahoma" panose="020B0604030504040204" pitchFamily="34" charset="0"/>
              </a:rPr>
              <a:t> того, о чем говорится в первом. </a:t>
            </a:r>
            <a:r>
              <a:rPr lang="ru-RU" sz="2800" b="0" i="1" cap="none" dirty="0">
                <a:solidFill>
                  <a:srgbClr val="363636"/>
                </a:solidFill>
                <a:effectLst/>
                <a:latin typeface="tahoma" panose="020B0604030504040204" pitchFamily="34" charset="0"/>
              </a:rPr>
              <a:t>Солнце дымное встает – будет день горячий.</a:t>
            </a:r>
            <a:endParaRPr lang="ru-RU" sz="2800" b="0" i="0" cap="none" dirty="0">
              <a:solidFill>
                <a:srgbClr val="363636"/>
              </a:solidFill>
              <a:effectLst/>
              <a:latin typeface="tahoma" panose="020B0604030504040204" pitchFamily="34" charset="0"/>
            </a:endParaRPr>
          </a:p>
          <a:p>
            <a:pPr algn="just"/>
            <a:endParaRPr lang="ru-RU"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684212" y="1459832"/>
            <a:ext cx="10884206" cy="5122109"/>
          </a:xfrm>
        </p:spPr>
        <p:txBody>
          <a:bodyPr>
            <a:normAutofit/>
          </a:bodyPr>
          <a:lstStyle/>
          <a:p>
            <a:pPr algn="just"/>
            <a:r>
              <a:rPr lang="ru-RU" sz="2400" b="1" i="0" cap="none" dirty="0">
                <a:solidFill>
                  <a:srgbClr val="363636"/>
                </a:solidFill>
                <a:effectLst/>
                <a:latin typeface="tahoma" panose="020B0604030504040204" pitchFamily="34" charset="0"/>
              </a:rPr>
              <a:t>Расставьте знаки препинания. Составьте схемы предложений, определите тип придаточных предложений.</a:t>
            </a:r>
          </a:p>
          <a:p>
            <a:pPr algn="just"/>
            <a:r>
              <a:rPr lang="ru-RU" sz="2400" b="0" i="0" cap="none" dirty="0">
                <a:solidFill>
                  <a:srgbClr val="363636"/>
                </a:solidFill>
                <a:effectLst/>
                <a:latin typeface="tahoma" panose="020B0604030504040204" pitchFamily="34" charset="0"/>
              </a:rPr>
              <a:t>1. Мне казалось что нужно иметь колоссальные знания чтобы по компасу и звездам определить в какой части обширнейшего океана находится наше судно. 2. Мальчики оделись и пошли в столовую где пахло горячим хлебом сдобными лепешками где от светло вычищенного самовара шел такой пар до потолка что запотели окна. 3. Он хотел уверить себя что никакой опасности что отсутствие </a:t>
            </a:r>
            <a:r>
              <a:rPr lang="ru-RU" sz="2400" b="0" i="0" cap="none" dirty="0" smtClean="0">
                <a:solidFill>
                  <a:srgbClr val="363636"/>
                </a:solidFill>
                <a:effectLst/>
                <a:latin typeface="tahoma" panose="020B0604030504040204" pitchFamily="34" charset="0"/>
              </a:rPr>
              <a:t>Кубика </a:t>
            </a:r>
            <a:r>
              <a:rPr lang="ru-RU" sz="2400" b="0" i="0" cap="none" dirty="0">
                <a:solidFill>
                  <a:srgbClr val="363636"/>
                </a:solidFill>
                <a:effectLst/>
                <a:latin typeface="tahoma" panose="020B0604030504040204" pitchFamily="34" charset="0"/>
              </a:rPr>
              <a:t>объяснится со временем какой-нибудь пустой случайностью что верховые по дороге просто померещились мальчику от страха. </a:t>
            </a:r>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ADBDEB-657B-2B07-62C7-C81C04839341}"/>
              </a:ext>
            </a:extLst>
          </p:cNvPr>
          <p:cNvSpPr>
            <a:spLocks noGrp="1"/>
          </p:cNvSpPr>
          <p:nvPr>
            <p:ph idx="1"/>
          </p:nvPr>
        </p:nvSpPr>
        <p:spPr>
          <a:xfrm>
            <a:off x="913774" y="773884"/>
            <a:ext cx="10364452" cy="5310231"/>
          </a:xfrm>
        </p:spPr>
        <p:txBody>
          <a:bodyPr>
            <a:normAutofit/>
          </a:bodyPr>
          <a:lstStyle/>
          <a:p>
            <a:pPr algn="just"/>
            <a:r>
              <a:rPr lang="ru-RU" sz="2400" b="0" i="0" cap="none" dirty="0">
                <a:solidFill>
                  <a:srgbClr val="363636"/>
                </a:solidFill>
                <a:effectLst/>
                <a:latin typeface="tahoma" panose="020B0604030504040204" pitchFamily="34" charset="0"/>
              </a:rPr>
              <a:t>4. На снежном обрыве где желтели пятна и полосы от золы которую сегодня утром выгребли из печек двигались маленькие фигурки. 5. Он рассказывает как жилось прежде здорово весело и интересно какая была в России умная интеллигенция и как высоко она ставила понятия о чести и дружбе. 6. По возвращении домой Пьеру казалось, что он приехал из какого-то дальнего путешествия где он провел десятки лет. 7. В жизни в балагане Пьер узнал не умом а всем существом своей жизни что человек сотворен для счастья в нем самом в удовлетворении естественных человеческих потребностей и что все несчастье происходит не от недостатка а от излишка.</a:t>
            </a:r>
            <a:endParaRPr lang="ru-RU" sz="2400" dirty="0"/>
          </a:p>
        </p:txBody>
      </p:sp>
    </p:spTree>
    <p:extLst>
      <p:ext uri="{BB962C8B-B14F-4D97-AF65-F5344CB8AC3E}">
        <p14:creationId xmlns:p14="http://schemas.microsoft.com/office/powerpoint/2010/main" val="2063445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217336"/>
            <a:ext cx="9598777" cy="1507067"/>
          </a:xfrm>
        </p:spPr>
        <p:txBody>
          <a:bodyPr/>
          <a:lstStyle/>
          <a:p>
            <a:r>
              <a:rPr lang="ru-RU" dirty="0"/>
              <a:t>Задание 2</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12396" y="1523999"/>
            <a:ext cx="10617077" cy="4658834"/>
          </a:xfrm>
        </p:spPr>
        <p:txBody>
          <a:bodyPr>
            <a:noAutofit/>
          </a:bodyPr>
          <a:lstStyle/>
          <a:p>
            <a:pPr algn="just"/>
            <a:r>
              <a:rPr lang="ru-RU" sz="2400" b="1" i="0" cap="none" dirty="0">
                <a:solidFill>
                  <a:srgbClr val="363636"/>
                </a:solidFill>
                <a:effectLst/>
                <a:latin typeface="tahoma" panose="020B0604030504040204" pitchFamily="34" charset="0"/>
              </a:rPr>
              <a:t>Расставьте знаки препинания.</a:t>
            </a:r>
          </a:p>
          <a:p>
            <a:pPr algn="just"/>
            <a:r>
              <a:rPr lang="ru-RU" sz="2400" b="0" i="0" cap="none" dirty="0">
                <a:solidFill>
                  <a:srgbClr val="363636"/>
                </a:solidFill>
                <a:effectLst/>
                <a:latin typeface="tahoma" panose="020B0604030504040204" pitchFamily="34" charset="0"/>
              </a:rPr>
              <a:t>1) Уже вечерело солнце скрылось за небольшую осиновую рощу лежавшую в полуверсте от сада тень от неё без конца тянулась через неподвижные поля. 2) Картина переменилась уже на чёрной скатерти полей кое-где виднеются белые пятна и полосы снежных сугробов. 3) Я стал звать хозяина молчат стучу молчат. 4) Несчастья бояться счастья не видать. 5) На мостике трудно было стоять обливали волны а ветер хлестал по лицу солёными брызгами как плетью. 6) Мне страшно нравилось слушать девочку она рассказывала о море незнакомом мне. 7) Счастливы сосны и ели вечно они зеленеют гибели им не приносят метели смертью морозы не веют. </a:t>
            </a:r>
          </a:p>
        </p:txBody>
      </p:sp>
    </p:spTree>
    <p:extLst>
      <p:ext uri="{BB962C8B-B14F-4D97-AF65-F5344CB8AC3E}">
        <p14:creationId xmlns:p14="http://schemas.microsoft.com/office/powerpoint/2010/main" val="1794265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29174" y="1099583"/>
            <a:ext cx="10558354" cy="4658834"/>
          </a:xfrm>
        </p:spPr>
        <p:txBody>
          <a:bodyPr>
            <a:noAutofit/>
          </a:bodyPr>
          <a:lstStyle/>
          <a:p>
            <a:pPr algn="just"/>
            <a:r>
              <a:rPr lang="ru-RU" sz="2800" b="0" i="0" cap="none" dirty="0">
                <a:solidFill>
                  <a:srgbClr val="363636"/>
                </a:solidFill>
                <a:effectLst/>
                <a:latin typeface="tahoma" panose="020B0604030504040204" pitchFamily="34" charset="0"/>
              </a:rPr>
              <a:t>8) Мне стало совестно и я не мог докончить начатой речи. 9) Это была песня. Прислушиваюсь напев стройный то протяжный и печальный то быстрый и живой. Оглядываюсь никого нет кругом прислушиваюсь снова звуки как будто падают с неба. 10) Взойдёт красно солнце прощай светел месяц! 11) Я поглядел кругом торжественно и царственно стояла ночь. 12) </a:t>
            </a:r>
            <a:r>
              <a:rPr lang="ru-RU" sz="2800" cap="none" dirty="0">
                <a:solidFill>
                  <a:srgbClr val="363636"/>
                </a:solidFill>
                <a:latin typeface="tahoma" panose="020B0604030504040204" pitchFamily="34" charset="0"/>
              </a:rPr>
              <a:t>У</a:t>
            </a:r>
            <a:r>
              <a:rPr lang="ru-RU" sz="2800" b="0" i="0" cap="none" dirty="0">
                <a:solidFill>
                  <a:srgbClr val="363636"/>
                </a:solidFill>
                <a:effectLst/>
                <a:latin typeface="tahoma" panose="020B0604030504040204" pitchFamily="34" charset="0"/>
              </a:rPr>
              <a:t>спокойтесь рана не опасная. 13) Шестнадцать лет служу такого со мной не было. 14) Хочет пить не нравятся ей вина хочет есть кусок не лезет в рот слушает как шепчется рябина как щегол за окнами поёт. 15) И дни бегут желтеют нивы с дерев спадает дряхлый лист. </a:t>
            </a:r>
            <a:endParaRPr lang="ru-RU" sz="2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368253"/>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2380</TotalTime>
  <Words>1133</Words>
  <Application>Microsoft Office PowerPoint</Application>
  <PresentationFormat>Широкоэкранный</PresentationFormat>
  <Paragraphs>46</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jost</vt:lpstr>
      <vt:lpstr>tahoma</vt:lpstr>
      <vt:lpstr>Times New Roman</vt:lpstr>
      <vt:lpstr>Tw Cen MT</vt:lpstr>
      <vt:lpstr>Капля</vt:lpstr>
      <vt:lpstr>Знаки препинания в сложноподчиненном предложении и в предложениях с разными видами связи</vt:lpstr>
      <vt:lpstr>Сложноподчиненные предложения</vt:lpstr>
      <vt:lpstr>Сложноподчиненные предложения</vt:lpstr>
      <vt:lpstr>Бессоюзные предложения</vt:lpstr>
      <vt:lpstr>Презентация PowerPoint</vt:lpstr>
      <vt:lpstr>Задание 1</vt:lpstr>
      <vt:lpstr>Презентация PowerPoint</vt:lpstr>
      <vt:lpstr>Задание 2</vt:lpstr>
      <vt:lpstr>Презентация PowerPoint</vt:lpstr>
      <vt:lpstr>Презентация PowerPoint</vt:lpstr>
      <vt:lpstr>Задание 3</vt:lpstr>
      <vt:lpstr>Презентация PowerPoint</vt:lpstr>
      <vt:lpstr>Задание 4</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61</cp:revision>
  <dcterms:created xsi:type="dcterms:W3CDTF">2022-11-23T07:38:40Z</dcterms:created>
  <dcterms:modified xsi:type="dcterms:W3CDTF">2023-11-03T05:14:17Z</dcterms:modified>
</cp:coreProperties>
</file>