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500" y="4514786"/>
            <a:ext cx="1819275" cy="1843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5126" y="4572000"/>
            <a:ext cx="1928749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257" y="10160"/>
            <a:ext cx="8933484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5750" y="1220850"/>
            <a:ext cx="8378190" cy="4525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Jerusalem%20G%5bAuthor%5d&amp;cauthor=true&amp;cauthor_uid=27980734" TargetMode="External"/><Relationship Id="rId7" Type="http://schemas.openxmlformats.org/officeDocument/2006/relationships/hyperlink" Target="https://www.ncbi.nlm.nih.gov/pubmed/27980734" TargetMode="External"/><Relationship Id="rId2" Type="http://schemas.openxmlformats.org/officeDocument/2006/relationships/hyperlink" Target="https://www.ncbi.nlm.nih.gov/pubmed/?term=Leclerc%20AF%5bAuthor%5d&amp;cauthor=true&amp;cauthor_uid=279807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Maquet%20D%5bAuthor%5d&amp;cauthor=true&amp;cauthor_uid=27980734" TargetMode="External"/><Relationship Id="rId5" Type="http://schemas.openxmlformats.org/officeDocument/2006/relationships/hyperlink" Target="https://www.ncbi.nlm.nih.gov/pubmed/?term=Crielaard%20JM%5bAuthor%5d&amp;cauthor=true&amp;cauthor_uid=27980734" TargetMode="External"/><Relationship Id="rId4" Type="http://schemas.openxmlformats.org/officeDocument/2006/relationships/hyperlink" Target="https://www.ncbi.nlm.nih.gov/pubmed/?term=Devos%20M%5bAuthor%5d&amp;cauthor=true&amp;cauthor_uid=27980734" TargetMode="Externa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Zopf%20E%5bAuthor%5d&amp;cauthor=true&amp;cauthor_uid=27942857" TargetMode="External"/><Relationship Id="rId3" Type="http://schemas.openxmlformats.org/officeDocument/2006/relationships/hyperlink" Target="https://www.ncbi.nlm.nih.gov/pubmed/?term=Bieck%20O%5bAuthor%5d&amp;cauthor=true&amp;cauthor_uid=27942857" TargetMode="External"/><Relationship Id="rId7" Type="http://schemas.openxmlformats.org/officeDocument/2006/relationships/hyperlink" Target="https://www.ncbi.nlm.nih.gov/pubmed/?term=Wentrock%20S%5bAuthor%5d&amp;cauthor=true&amp;cauthor_uid=27942857" TargetMode="External"/><Relationship Id="rId12" Type="http://schemas.openxmlformats.org/officeDocument/2006/relationships/hyperlink" Target="https://www.ncbi.nlm.nih.gov/pubmed/27942857" TargetMode="External"/><Relationship Id="rId2" Type="http://schemas.openxmlformats.org/officeDocument/2006/relationships/hyperlink" Target="https://www.ncbi.nlm.nih.gov/pubmed/?term=Baumann%20FT%5bAuthor%5d&amp;cauthor=true&amp;cauthor_uid=279428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chmitt%20J%5bAuthor%5d&amp;cauthor=true&amp;cauthor_uid=27942857" TargetMode="External"/><Relationship Id="rId11" Type="http://schemas.openxmlformats.org/officeDocument/2006/relationships/hyperlink" Target="https://www.ncbi.nlm.nih.gov/pubmed/?term=Reuss-Borst%20M%5bAuthor%5d&amp;cauthor=true&amp;cauthor_uid=27942857" TargetMode="External"/><Relationship Id="rId5" Type="http://schemas.openxmlformats.org/officeDocument/2006/relationships/hyperlink" Target="https://www.ncbi.nlm.nih.gov/pubmed/?term=Kuhn%20R%5bAuthor%5d&amp;cauthor=true&amp;cauthor_uid=27942857" TargetMode="External"/><Relationship Id="rId10" Type="http://schemas.openxmlformats.org/officeDocument/2006/relationships/hyperlink" Target="https://www.ncbi.nlm.nih.gov/pubmed/?term=Sch%C3%BCle%20K%5bAuthor%5d&amp;cauthor=true&amp;cauthor_uid=27942857" TargetMode="External"/><Relationship Id="rId4" Type="http://schemas.openxmlformats.org/officeDocument/2006/relationships/hyperlink" Target="https://www.ncbi.nlm.nih.gov/pubmed/?term=Oberste%20M%5bAuthor%5d&amp;cauthor=true&amp;cauthor_uid=27942857" TargetMode="External"/><Relationship Id="rId9" Type="http://schemas.openxmlformats.org/officeDocument/2006/relationships/hyperlink" Target="https://www.ncbi.nlm.nih.gov/pubmed/?term=Bloch%20W%5bAuthor%5d&amp;cauthor=true&amp;cauthor_uid=27942857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7" Type="http://schemas.openxmlformats.org/officeDocument/2006/relationships/image" Target="../media/image92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g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brsr.com/sites/default/files/documents/executive-summary-srebr_final_16ed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rsr.c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250"/>
          </a:xfrm>
          <a:custGeom>
            <a:avLst/>
            <a:gdLst/>
            <a:ahLst/>
            <a:cxnLst/>
            <a:rect l="l" t="t" r="r" b="b"/>
            <a:pathLst>
              <a:path w="9144000" h="476250">
                <a:moveTo>
                  <a:pt x="0" y="476250"/>
                </a:moveTo>
                <a:lnTo>
                  <a:pt x="9144000" y="476250"/>
                </a:lnTo>
                <a:lnTo>
                  <a:pt x="9144000" y="0"/>
                </a:lnTo>
                <a:lnTo>
                  <a:pt x="0" y="0"/>
                </a:lnTo>
                <a:lnTo>
                  <a:pt x="0" y="476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9808" y="504190"/>
            <a:ext cx="62471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7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Физиотерапия </a:t>
            </a:r>
            <a:r>
              <a:rPr sz="3600" dirty="0">
                <a:solidFill>
                  <a:srgbClr val="000000"/>
                </a:solidFill>
              </a:rPr>
              <a:t>основных  </a:t>
            </a:r>
            <a:r>
              <a:rPr sz="3600" spc="-5" dirty="0">
                <a:solidFill>
                  <a:srgbClr val="000000"/>
                </a:solidFill>
              </a:rPr>
              <a:t>неинфекционных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заболеваний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3357626" y="3071748"/>
            <a:ext cx="2500249" cy="208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72251" y="3071748"/>
            <a:ext cx="2428875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50" y="3071876"/>
            <a:ext cx="2857500" cy="2071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497838"/>
            <a:ext cx="8557895" cy="149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300" b="1" spc="-10" dirty="0">
                <a:latin typeface="Calibri"/>
                <a:cs typeface="Calibri"/>
              </a:rPr>
              <a:t>Наибольшей </a:t>
            </a:r>
            <a:r>
              <a:rPr sz="2300" b="1" spc="-5" dirty="0">
                <a:latin typeface="Calibri"/>
                <a:cs typeface="Calibri"/>
              </a:rPr>
              <a:t>чувствительностью </a:t>
            </a:r>
            <a:r>
              <a:rPr sz="2300" b="1" dirty="0">
                <a:latin typeface="Calibri"/>
                <a:cs typeface="Calibri"/>
              </a:rPr>
              <a:t>к </a:t>
            </a:r>
            <a:r>
              <a:rPr sz="2300" b="1" spc="-5" dirty="0">
                <a:latin typeface="Calibri"/>
                <a:cs typeface="Calibri"/>
              </a:rPr>
              <a:t>магнитному </a:t>
            </a:r>
            <a:r>
              <a:rPr sz="2300" b="1" spc="-10" dirty="0">
                <a:latin typeface="Calibri"/>
                <a:cs typeface="Calibri"/>
              </a:rPr>
              <a:t>полю </a:t>
            </a:r>
            <a:r>
              <a:rPr sz="2300" b="1" spc="-5" dirty="0">
                <a:latin typeface="Calibri"/>
                <a:cs typeface="Calibri"/>
              </a:rPr>
              <a:t>обладают  </a:t>
            </a:r>
            <a:r>
              <a:rPr sz="2300" b="1" spc="-15" dirty="0">
                <a:latin typeface="Calibri"/>
                <a:cs typeface="Calibri"/>
              </a:rPr>
              <a:t>сосудистая, </a:t>
            </a:r>
            <a:r>
              <a:rPr sz="2300" b="1" spc="-5" dirty="0">
                <a:latin typeface="Calibri"/>
                <a:cs typeface="Calibri"/>
              </a:rPr>
              <a:t>эндокринная </a:t>
            </a:r>
            <a:r>
              <a:rPr sz="2300" b="1" dirty="0">
                <a:latin typeface="Calibri"/>
                <a:cs typeface="Calibri"/>
              </a:rPr>
              <a:t>и </a:t>
            </a:r>
            <a:r>
              <a:rPr sz="2300" b="1" spc="-5" dirty="0">
                <a:latin typeface="Calibri"/>
                <a:cs typeface="Calibri"/>
              </a:rPr>
              <a:t>центральная нервная </a:t>
            </a:r>
            <a:r>
              <a:rPr sz="2300" b="1" spc="-10" dirty="0">
                <a:latin typeface="Calibri"/>
                <a:cs typeface="Calibri"/>
              </a:rPr>
              <a:t>системы,  </a:t>
            </a:r>
            <a:r>
              <a:rPr sz="2300" b="1" spc="-5" dirty="0">
                <a:latin typeface="Calibri"/>
                <a:cs typeface="Calibri"/>
              </a:rPr>
              <a:t>системы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крови.</a:t>
            </a:r>
            <a:endParaRPr sz="2300">
              <a:latin typeface="Calibri"/>
              <a:cs typeface="Calibri"/>
            </a:endParaRPr>
          </a:p>
          <a:p>
            <a:pPr marL="354965" indent="-342900" algn="just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u="heavy" spc="-5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Уменьшается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периневральный </a:t>
            </a:r>
            <a:r>
              <a:rPr sz="2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отек</a:t>
            </a:r>
            <a:r>
              <a:rPr sz="2300" b="1" spc="-10" dirty="0">
                <a:latin typeface="Calibri"/>
                <a:cs typeface="Calibri"/>
              </a:rPr>
              <a:t>, </a:t>
            </a:r>
            <a:r>
              <a:rPr sz="2300" b="1" spc="-5" dirty="0">
                <a:latin typeface="Calibri"/>
                <a:cs typeface="Calibri"/>
              </a:rPr>
              <a:t>увеличивается</a:t>
            </a:r>
            <a:r>
              <a:rPr sz="2300" b="1" spc="16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скорость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2970402"/>
            <a:ext cx="8214359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92935" algn="l"/>
                <a:tab pos="3611245" algn="l"/>
                <a:tab pos="4266565" algn="l"/>
                <a:tab pos="5793740" algn="l"/>
                <a:tab pos="7399020" algn="l"/>
                <a:tab pos="7903209" algn="l"/>
              </a:tabLst>
            </a:pPr>
            <a:r>
              <a:rPr sz="2300" b="1" spc="-5" dirty="0">
                <a:latin typeface="Calibri"/>
                <a:cs typeface="Calibri"/>
              </a:rPr>
              <a:t>пров</a:t>
            </a:r>
            <a:r>
              <a:rPr sz="2300" b="1" spc="-35" dirty="0">
                <a:latin typeface="Calibri"/>
                <a:cs typeface="Calibri"/>
              </a:rPr>
              <a:t>е</a:t>
            </a:r>
            <a:r>
              <a:rPr sz="2300" b="1" spc="-25" dirty="0">
                <a:latin typeface="Calibri"/>
                <a:cs typeface="Calibri"/>
              </a:rPr>
              <a:t>д</a:t>
            </a:r>
            <a:r>
              <a:rPr sz="2300" b="1" spc="-10" dirty="0">
                <a:latin typeface="Calibri"/>
                <a:cs typeface="Calibri"/>
              </a:rPr>
              <a:t>ен</a:t>
            </a:r>
            <a:r>
              <a:rPr sz="2300" b="1" dirty="0">
                <a:latin typeface="Calibri"/>
                <a:cs typeface="Calibri"/>
              </a:rPr>
              <a:t>ия	и</a:t>
            </a:r>
            <a:r>
              <a:rPr sz="2300" b="1" spc="-10" dirty="0">
                <a:latin typeface="Calibri"/>
                <a:cs typeface="Calibri"/>
              </a:rPr>
              <a:t>м</a:t>
            </a:r>
            <a:r>
              <a:rPr sz="2300" b="1" spc="-5" dirty="0">
                <a:latin typeface="Calibri"/>
                <a:cs typeface="Calibri"/>
              </a:rPr>
              <a:t>п</a:t>
            </a:r>
            <a:r>
              <a:rPr sz="2300" b="1" spc="-80" dirty="0">
                <a:latin typeface="Calibri"/>
                <a:cs typeface="Calibri"/>
              </a:rPr>
              <a:t>у</a:t>
            </a:r>
            <a:r>
              <a:rPr sz="2300" b="1" dirty="0">
                <a:latin typeface="Calibri"/>
                <a:cs typeface="Calibri"/>
              </a:rPr>
              <a:t>ль</a:t>
            </a:r>
            <a:r>
              <a:rPr sz="2300" b="1" spc="-20" dirty="0">
                <a:latin typeface="Calibri"/>
                <a:cs typeface="Calibri"/>
              </a:rPr>
              <a:t>с</a:t>
            </a:r>
            <a:r>
              <a:rPr sz="2300" b="1" dirty="0">
                <a:latin typeface="Calibri"/>
                <a:cs typeface="Calibri"/>
              </a:rPr>
              <a:t>ов	</a:t>
            </a:r>
            <a:r>
              <a:rPr sz="2300" b="1" spc="5" dirty="0">
                <a:latin typeface="Calibri"/>
                <a:cs typeface="Calibri"/>
              </a:rPr>
              <a:t>п</a:t>
            </a:r>
            <a:r>
              <a:rPr sz="2300" b="1" dirty="0">
                <a:latin typeface="Calibri"/>
                <a:cs typeface="Calibri"/>
              </a:rPr>
              <a:t>о	</a:t>
            </a:r>
            <a:r>
              <a:rPr sz="2300" b="1" spc="-5" dirty="0">
                <a:latin typeface="Calibri"/>
                <a:cs typeface="Calibri"/>
              </a:rPr>
              <a:t>н</a:t>
            </a:r>
            <a:r>
              <a:rPr sz="2300" b="1" spc="5" dirty="0">
                <a:latin typeface="Calibri"/>
                <a:cs typeface="Calibri"/>
              </a:rPr>
              <a:t>е</a:t>
            </a:r>
            <a:r>
              <a:rPr sz="2300" b="1" dirty="0">
                <a:latin typeface="Calibri"/>
                <a:cs typeface="Calibri"/>
              </a:rPr>
              <a:t>рв</a:t>
            </a:r>
            <a:r>
              <a:rPr sz="2300" b="1" spc="-10" dirty="0">
                <a:latin typeface="Calibri"/>
                <a:cs typeface="Calibri"/>
              </a:rPr>
              <a:t>н</a:t>
            </a:r>
            <a:r>
              <a:rPr sz="2300" b="1" dirty="0">
                <a:latin typeface="Calibri"/>
                <a:cs typeface="Calibri"/>
              </a:rPr>
              <a:t>ым	</a:t>
            </a:r>
            <a:r>
              <a:rPr sz="2300" b="1" spc="-15" dirty="0">
                <a:latin typeface="Calibri"/>
                <a:cs typeface="Calibri"/>
              </a:rPr>
              <a:t>в</a:t>
            </a:r>
            <a:r>
              <a:rPr sz="2300" b="1" spc="-40" dirty="0">
                <a:latin typeface="Calibri"/>
                <a:cs typeface="Calibri"/>
              </a:rPr>
              <a:t>о</a:t>
            </a:r>
            <a:r>
              <a:rPr sz="2300" b="1" dirty="0">
                <a:latin typeface="Calibri"/>
                <a:cs typeface="Calibri"/>
              </a:rPr>
              <a:t>локн</a:t>
            </a:r>
            <a:r>
              <a:rPr sz="2300" b="1" spc="-10" dirty="0">
                <a:latin typeface="Calibri"/>
                <a:cs typeface="Calibri"/>
              </a:rPr>
              <a:t>а</a:t>
            </a:r>
            <a:r>
              <a:rPr sz="2300" b="1" dirty="0">
                <a:latin typeface="Calibri"/>
                <a:cs typeface="Calibri"/>
              </a:rPr>
              <a:t>м	и	их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10" dirty="0">
                <a:latin typeface="Calibri"/>
                <a:cs typeface="Calibri"/>
              </a:rPr>
              <a:t>возбудимость,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1188" y="3320872"/>
            <a:ext cx="1587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повышается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3978" y="3320872"/>
            <a:ext cx="18084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5" dirty="0">
                <a:latin typeface="Calibri"/>
                <a:cs typeface="Calibri"/>
              </a:rPr>
              <a:t>возбудимость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2822" y="3320872"/>
            <a:ext cx="172275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latin typeface="Calibri"/>
                <a:cs typeface="Calibri"/>
              </a:rPr>
              <a:t>центральной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ве</a:t>
            </a:r>
            <a:r>
              <a:rPr sz="2300" b="1" spc="-20" dirty="0">
                <a:latin typeface="Calibri"/>
                <a:cs typeface="Calibri"/>
              </a:rPr>
              <a:t>г</a:t>
            </a:r>
            <a:r>
              <a:rPr sz="2300" b="1" spc="-5" dirty="0">
                <a:latin typeface="Calibri"/>
                <a:cs typeface="Calibri"/>
              </a:rPr>
              <a:t>етат</a:t>
            </a:r>
            <a:r>
              <a:rPr sz="2300" b="1" spc="-15" dirty="0">
                <a:latin typeface="Calibri"/>
                <a:cs typeface="Calibri"/>
              </a:rPr>
              <a:t>и</a:t>
            </a:r>
            <a:r>
              <a:rPr sz="2300" b="1" dirty="0">
                <a:latin typeface="Calibri"/>
                <a:cs typeface="Calibri"/>
              </a:rPr>
              <a:t>вн</a:t>
            </a:r>
            <a:r>
              <a:rPr sz="2300" b="1" spc="-15" dirty="0">
                <a:latin typeface="Calibri"/>
                <a:cs typeface="Calibri"/>
              </a:rPr>
              <a:t>о</a:t>
            </a:r>
            <a:r>
              <a:rPr sz="2300" b="1" dirty="0">
                <a:latin typeface="Calibri"/>
                <a:cs typeface="Calibri"/>
              </a:rPr>
              <a:t>й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1360" y="3671696"/>
            <a:ext cx="127381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latin typeface="Calibri"/>
                <a:cs typeface="Calibri"/>
              </a:rPr>
              <a:t>системы,  </a:t>
            </a:r>
            <a:r>
              <a:rPr sz="2300" b="1" spc="-5" dirty="0">
                <a:latin typeface="Calibri"/>
                <a:cs typeface="Calibri"/>
              </a:rPr>
              <a:t>сис</a:t>
            </a:r>
            <a:r>
              <a:rPr sz="2300" b="1" spc="-20" dirty="0">
                <a:latin typeface="Calibri"/>
                <a:cs typeface="Calibri"/>
              </a:rPr>
              <a:t>те</a:t>
            </a:r>
            <a:r>
              <a:rPr sz="2300" b="1" spc="-5" dirty="0">
                <a:latin typeface="Calibri"/>
                <a:cs typeface="Calibri"/>
              </a:rPr>
              <a:t>м</a:t>
            </a:r>
            <a:r>
              <a:rPr sz="2300" b="1" spc="-10" dirty="0">
                <a:latin typeface="Calibri"/>
                <a:cs typeface="Calibri"/>
              </a:rPr>
              <a:t>ы</a:t>
            </a:r>
            <a:r>
              <a:rPr sz="2300" b="1" dirty="0">
                <a:latin typeface="Calibri"/>
                <a:cs typeface="Calibri"/>
              </a:rPr>
              <a:t>,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9828" y="3671696"/>
            <a:ext cx="3364229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  <a:tabLst>
                <a:tab pos="2243455" algn="l"/>
              </a:tabLst>
            </a:pPr>
            <a:r>
              <a:rPr sz="2300" b="1" spc="-10" dirty="0">
                <a:latin typeface="Calibri"/>
                <a:cs typeface="Calibri"/>
              </a:rPr>
              <a:t>н</a:t>
            </a:r>
            <a:r>
              <a:rPr sz="2300" b="1" dirty="0">
                <a:latin typeface="Calibri"/>
                <a:cs typeface="Calibri"/>
              </a:rPr>
              <a:t>ормали</a:t>
            </a:r>
            <a:r>
              <a:rPr sz="2300" b="1" spc="-15" dirty="0">
                <a:latin typeface="Calibri"/>
                <a:cs typeface="Calibri"/>
              </a:rPr>
              <a:t>з</a:t>
            </a:r>
            <a:r>
              <a:rPr sz="2300" b="1" spc="-40" dirty="0">
                <a:latin typeface="Calibri"/>
                <a:cs typeface="Calibri"/>
              </a:rPr>
              <a:t>у</a:t>
            </a:r>
            <a:r>
              <a:rPr sz="2300" b="1" spc="-5" dirty="0">
                <a:latin typeface="Calibri"/>
                <a:cs typeface="Calibri"/>
              </a:rPr>
              <a:t>е</a:t>
            </a:r>
            <a:r>
              <a:rPr sz="2300" b="1" spc="-20" dirty="0">
                <a:latin typeface="Calibri"/>
                <a:cs typeface="Calibri"/>
              </a:rPr>
              <a:t>т</a:t>
            </a:r>
            <a:r>
              <a:rPr sz="2300" b="1" spc="-5" dirty="0">
                <a:latin typeface="Calibri"/>
                <a:cs typeface="Calibri"/>
              </a:rPr>
              <a:t>с</a:t>
            </a:r>
            <a:r>
              <a:rPr sz="2300" b="1" dirty="0">
                <a:latin typeface="Calibri"/>
                <a:cs typeface="Calibri"/>
              </a:rPr>
              <a:t>я	</a:t>
            </a:r>
            <a:r>
              <a:rPr sz="2300" b="1" spc="-20" dirty="0">
                <a:latin typeface="Calibri"/>
                <a:cs typeface="Calibri"/>
              </a:rPr>
              <a:t>ф</a:t>
            </a:r>
            <a:r>
              <a:rPr sz="2300" b="1" spc="-15" dirty="0">
                <a:latin typeface="Calibri"/>
                <a:cs typeface="Calibri"/>
              </a:rPr>
              <a:t>у</a:t>
            </a:r>
            <a:r>
              <a:rPr sz="2300" b="1" spc="-5" dirty="0">
                <a:latin typeface="Calibri"/>
                <a:cs typeface="Calibri"/>
              </a:rPr>
              <a:t>н</a:t>
            </a:r>
            <a:r>
              <a:rPr sz="2300" b="1" spc="-15" dirty="0">
                <a:latin typeface="Calibri"/>
                <a:cs typeface="Calibri"/>
              </a:rPr>
              <a:t>к</a:t>
            </a:r>
            <a:r>
              <a:rPr sz="2300" b="1" dirty="0">
                <a:latin typeface="Calibri"/>
                <a:cs typeface="Calibri"/>
              </a:rPr>
              <a:t>ц</a:t>
            </a:r>
            <a:r>
              <a:rPr sz="2300" b="1" spc="-10" dirty="0">
                <a:latin typeface="Calibri"/>
                <a:cs typeface="Calibri"/>
              </a:rPr>
              <a:t>и</a:t>
            </a:r>
            <a:r>
              <a:rPr sz="2300" b="1" dirty="0">
                <a:latin typeface="Calibri"/>
                <a:cs typeface="Calibri"/>
              </a:rPr>
              <a:t>я  </a:t>
            </a:r>
            <a:r>
              <a:rPr sz="2300" b="1" spc="-10" dirty="0">
                <a:latin typeface="Calibri"/>
                <a:cs typeface="Calibri"/>
              </a:rPr>
              <a:t>активируется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0841" y="4022216"/>
            <a:ext cx="14503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latin typeface="Calibri"/>
                <a:cs typeface="Calibri"/>
              </a:rPr>
              <a:t>ло</a:t>
            </a:r>
            <a:r>
              <a:rPr sz="2300" b="1" spc="-30" dirty="0">
                <a:latin typeface="Calibri"/>
                <a:cs typeface="Calibri"/>
              </a:rPr>
              <a:t>к</a:t>
            </a:r>
            <a:r>
              <a:rPr sz="2300" b="1" dirty="0">
                <a:latin typeface="Calibri"/>
                <a:cs typeface="Calibri"/>
              </a:rPr>
              <a:t>ал</a:t>
            </a:r>
            <a:r>
              <a:rPr sz="2300" b="1" spc="-15" dirty="0">
                <a:latin typeface="Calibri"/>
                <a:cs typeface="Calibri"/>
              </a:rPr>
              <a:t>ь</a:t>
            </a:r>
            <a:r>
              <a:rPr sz="2300" b="1" spc="-5" dirty="0">
                <a:latin typeface="Calibri"/>
                <a:cs typeface="Calibri"/>
              </a:rPr>
              <a:t>ный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1167" y="3671696"/>
            <a:ext cx="135382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Calibri"/>
                <a:cs typeface="Calibri"/>
              </a:rPr>
              <a:t>нервной  нервной  сни</a:t>
            </a:r>
            <a:r>
              <a:rPr sz="2300" b="1" spc="-30" dirty="0">
                <a:latin typeface="Calibri"/>
                <a:cs typeface="Calibri"/>
              </a:rPr>
              <a:t>ж</a:t>
            </a:r>
            <a:r>
              <a:rPr sz="2300" b="1" spc="-10" dirty="0">
                <a:latin typeface="Calibri"/>
                <a:cs typeface="Calibri"/>
              </a:rPr>
              <a:t>а</a:t>
            </a:r>
            <a:r>
              <a:rPr sz="2300" b="1" spc="-5" dirty="0">
                <a:latin typeface="Calibri"/>
                <a:cs typeface="Calibri"/>
              </a:rPr>
              <a:t>ет</a:t>
            </a:r>
            <a:r>
              <a:rPr sz="2300" b="1" spc="-15" dirty="0">
                <a:latin typeface="Calibri"/>
                <a:cs typeface="Calibri"/>
              </a:rPr>
              <a:t>с</a:t>
            </a:r>
            <a:r>
              <a:rPr sz="2300" b="1" dirty="0">
                <a:latin typeface="Calibri"/>
                <a:cs typeface="Calibri"/>
              </a:rPr>
              <a:t>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3727" y="4710684"/>
            <a:ext cx="5554980" cy="20320"/>
          </a:xfrm>
          <a:custGeom>
            <a:avLst/>
            <a:gdLst/>
            <a:ahLst/>
            <a:cxnLst/>
            <a:rect l="l" t="t" r="r" b="b"/>
            <a:pathLst>
              <a:path w="5554980" h="20320">
                <a:moveTo>
                  <a:pt x="5554980" y="0"/>
                </a:moveTo>
                <a:lnTo>
                  <a:pt x="0" y="0"/>
                </a:lnTo>
                <a:lnTo>
                  <a:pt x="0" y="19812"/>
                </a:lnTo>
                <a:lnTo>
                  <a:pt x="5554980" y="19812"/>
                </a:lnTo>
                <a:lnTo>
                  <a:pt x="5554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01672" y="4022216"/>
            <a:ext cx="661289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40350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969260" algn="l"/>
                <a:tab pos="4315460" algn="l"/>
                <a:tab pos="5001260" algn="l"/>
              </a:tabLst>
            </a:pPr>
            <a:r>
              <a:rPr sz="2300" b="1" dirty="0">
                <a:latin typeface="Calibri"/>
                <a:cs typeface="Calibri"/>
              </a:rPr>
              <a:t>кро</a:t>
            </a:r>
            <a:r>
              <a:rPr sz="2300" b="1" spc="-20" dirty="0">
                <a:latin typeface="Calibri"/>
                <a:cs typeface="Calibri"/>
              </a:rPr>
              <a:t>во</a:t>
            </a:r>
            <a:r>
              <a:rPr sz="2300" b="1" spc="-25" dirty="0">
                <a:latin typeface="Calibri"/>
                <a:cs typeface="Calibri"/>
              </a:rPr>
              <a:t>т</a:t>
            </a:r>
            <a:r>
              <a:rPr sz="2300" b="1" dirty="0">
                <a:latin typeface="Calibri"/>
                <a:cs typeface="Calibri"/>
              </a:rPr>
              <a:t>ок,  </a:t>
            </a:r>
            <a:r>
              <a:rPr sz="2300" b="1" spc="-5" dirty="0">
                <a:latin typeface="Calibri"/>
                <a:cs typeface="Calibri"/>
              </a:rPr>
              <a:t>повыш</a:t>
            </a:r>
            <a:r>
              <a:rPr sz="2300" b="1" spc="-10" dirty="0">
                <a:latin typeface="Calibri"/>
                <a:cs typeface="Calibri"/>
              </a:rPr>
              <a:t>ен</a:t>
            </a:r>
            <a:r>
              <a:rPr sz="2300" b="1" spc="-5" dirty="0">
                <a:latin typeface="Calibri"/>
                <a:cs typeface="Calibri"/>
              </a:rPr>
              <a:t>ны</a:t>
            </a:r>
            <a:r>
              <a:rPr sz="2300" b="1" dirty="0">
                <a:latin typeface="Calibri"/>
                <a:cs typeface="Calibri"/>
              </a:rPr>
              <a:t>й	</a:t>
            </a:r>
            <a:r>
              <a:rPr sz="2300" b="1" spc="-25" dirty="0">
                <a:latin typeface="Calibri"/>
                <a:cs typeface="Calibri"/>
              </a:rPr>
              <a:t>т</a:t>
            </a:r>
            <a:r>
              <a:rPr sz="2300" b="1" dirty="0">
                <a:latin typeface="Calibri"/>
                <a:cs typeface="Calibri"/>
              </a:rPr>
              <a:t>он</a:t>
            </a:r>
            <a:r>
              <a:rPr sz="2300" b="1" spc="-15" dirty="0">
                <a:latin typeface="Calibri"/>
                <a:cs typeface="Calibri"/>
              </a:rPr>
              <a:t>у</a:t>
            </a:r>
            <a:r>
              <a:rPr sz="2300" b="1" dirty="0">
                <a:latin typeface="Calibri"/>
                <a:cs typeface="Calibri"/>
              </a:rPr>
              <a:t>с	</a:t>
            </a:r>
            <a:r>
              <a:rPr sz="2300" b="1" spc="-5" dirty="0">
                <a:latin typeface="Calibri"/>
                <a:cs typeface="Calibri"/>
              </a:rPr>
              <a:t>со</a:t>
            </a:r>
            <a:r>
              <a:rPr sz="2300" b="1" spc="-15" dirty="0">
                <a:latin typeface="Calibri"/>
                <a:cs typeface="Calibri"/>
              </a:rPr>
              <a:t>с</a:t>
            </a:r>
            <a:r>
              <a:rPr sz="2300" b="1" spc="-85" dirty="0">
                <a:latin typeface="Calibri"/>
                <a:cs typeface="Calibri"/>
              </a:rPr>
              <a:t>у</a:t>
            </a:r>
            <a:r>
              <a:rPr sz="2300" b="1" spc="-25" dirty="0">
                <a:latin typeface="Calibri"/>
                <a:cs typeface="Calibri"/>
              </a:rPr>
              <a:t>д</a:t>
            </a:r>
            <a:r>
              <a:rPr sz="2300" b="1" dirty="0">
                <a:latin typeface="Calibri"/>
                <a:cs typeface="Calibri"/>
              </a:rPr>
              <a:t>ов,	</a:t>
            </a:r>
            <a:r>
              <a:rPr sz="2300" b="1" spc="-5" dirty="0">
                <a:latin typeface="Calibri"/>
                <a:cs typeface="Calibri"/>
              </a:rPr>
              <a:t>ч</a:t>
            </a:r>
            <a:r>
              <a:rPr sz="2300" b="1" spc="-20" dirty="0">
                <a:latin typeface="Calibri"/>
                <a:cs typeface="Calibri"/>
              </a:rPr>
              <a:t>т</a:t>
            </a:r>
            <a:r>
              <a:rPr sz="2300" b="1" dirty="0">
                <a:latin typeface="Calibri"/>
                <a:cs typeface="Calibri"/>
              </a:rPr>
              <a:t>о	ув</a:t>
            </a:r>
            <a:r>
              <a:rPr sz="2300" b="1" spc="-35" dirty="0">
                <a:latin typeface="Calibri"/>
                <a:cs typeface="Calibri"/>
              </a:rPr>
              <a:t>е</a:t>
            </a:r>
            <a:r>
              <a:rPr sz="2300" b="1" dirty="0">
                <a:latin typeface="Calibri"/>
                <a:cs typeface="Calibri"/>
              </a:rPr>
              <a:t>ли</a:t>
            </a:r>
            <a:r>
              <a:rPr sz="2300" b="1" spc="-10" dirty="0">
                <a:latin typeface="Calibri"/>
                <a:cs typeface="Calibri"/>
              </a:rPr>
              <a:t>ч</a:t>
            </a:r>
            <a:r>
              <a:rPr sz="2300" b="1" dirty="0">
                <a:latin typeface="Calibri"/>
                <a:cs typeface="Calibri"/>
              </a:rPr>
              <a:t>ив</a:t>
            </a:r>
            <a:r>
              <a:rPr sz="2300" b="1" spc="-10" dirty="0">
                <a:latin typeface="Calibri"/>
                <a:cs typeface="Calibri"/>
              </a:rPr>
              <a:t>а</a:t>
            </a:r>
            <a:r>
              <a:rPr sz="2300" b="1" spc="-5" dirty="0">
                <a:latin typeface="Calibri"/>
                <a:cs typeface="Calibri"/>
              </a:rPr>
              <a:t>ет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67" y="4723333"/>
            <a:ext cx="8557260" cy="1864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latin typeface="Calibri"/>
                <a:cs typeface="Calibri"/>
              </a:rPr>
              <a:t>кровоснабжение </a:t>
            </a:r>
            <a:r>
              <a:rPr sz="2300" b="1" spc="-5" dirty="0">
                <a:latin typeface="Calibri"/>
                <a:cs typeface="Calibri"/>
              </a:rPr>
              <a:t>различных органов </a:t>
            </a:r>
            <a:r>
              <a:rPr sz="2300" b="1" dirty="0">
                <a:latin typeface="Calibri"/>
                <a:cs typeface="Calibri"/>
              </a:rPr>
              <a:t>и </a:t>
            </a:r>
            <a:r>
              <a:rPr sz="2300" b="1" spc="-10" dirty="0">
                <a:latin typeface="Calibri"/>
                <a:cs typeface="Calibri"/>
              </a:rPr>
              <a:t>тканей,</a:t>
            </a:r>
            <a:r>
              <a:rPr sz="2300" b="1" spc="10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следовательно,</a:t>
            </a:r>
            <a:endParaRPr sz="23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и их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трофику.</a:t>
            </a:r>
            <a:endParaRPr sz="23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300" b="1" spc="-15" dirty="0">
                <a:latin typeface="Calibri"/>
                <a:cs typeface="Calibri"/>
              </a:rPr>
              <a:t>Наблюдается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слабое гипотензивное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действие, нормализуется  </a:t>
            </a:r>
            <a:r>
              <a:rPr sz="2300" b="1" spc="-5" dirty="0">
                <a:latin typeface="Calibri"/>
                <a:cs typeface="Calibri"/>
              </a:rPr>
              <a:t>свертывающая </a:t>
            </a:r>
            <a:r>
              <a:rPr sz="2300" b="1" spc="-10" dirty="0">
                <a:latin typeface="Calibri"/>
                <a:cs typeface="Calibri"/>
              </a:rPr>
              <a:t>система </a:t>
            </a:r>
            <a:r>
              <a:rPr sz="2300" b="1" dirty="0">
                <a:latin typeface="Calibri"/>
                <a:cs typeface="Calibri"/>
              </a:rPr>
              <a:t>крови, </a:t>
            </a:r>
            <a:r>
              <a:rPr sz="2300" b="1" spc="-15" dirty="0">
                <a:latin typeface="Calibri"/>
                <a:cs typeface="Calibri"/>
              </a:rPr>
              <a:t>стимулируются </a:t>
            </a:r>
            <a:r>
              <a:rPr sz="2300" b="1" spc="-5" dirty="0">
                <a:latin typeface="Calibri"/>
                <a:cs typeface="Calibri"/>
              </a:rPr>
              <a:t>обмен веществ,  р</a:t>
            </a:r>
            <a:r>
              <a:rPr sz="2400" b="1" spc="-5" dirty="0">
                <a:latin typeface="Calibri"/>
                <a:cs typeface="Calibri"/>
              </a:rPr>
              <a:t>егенерационные </a:t>
            </a:r>
            <a:r>
              <a:rPr sz="2400" b="1" spc="-10" dirty="0">
                <a:latin typeface="Calibri"/>
                <a:cs typeface="Calibri"/>
              </a:rPr>
              <a:t>процессы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функция эндокринных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желез.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2390" rIns="0" bIns="0" rtlCol="0">
            <a:spAutoFit/>
          </a:bodyPr>
          <a:lstStyle/>
          <a:p>
            <a:pPr marL="3088640" marR="529590" indent="-2548890">
              <a:lnSpc>
                <a:spcPct val="100000"/>
              </a:lnSpc>
              <a:spcBef>
                <a:spcPts val="570"/>
              </a:spcBef>
            </a:pPr>
            <a:r>
              <a:rPr sz="3200" spc="-5" dirty="0">
                <a:latin typeface="Arial"/>
                <a:cs typeface="Arial"/>
              </a:rPr>
              <a:t>Низкоинтенсивная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магнитотерапия  </a:t>
            </a:r>
            <a:r>
              <a:rPr sz="3200" dirty="0">
                <a:latin typeface="Arial"/>
                <a:cs typeface="Arial"/>
              </a:rPr>
              <a:t>при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ОНМК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887"/>
            <a:ext cx="8425180" cy="1008380"/>
          </a:xfrm>
          <a:custGeom>
            <a:avLst/>
            <a:gdLst/>
            <a:ahLst/>
            <a:cxnLst/>
            <a:rect l="l" t="t" r="r" b="b"/>
            <a:pathLst>
              <a:path w="8425180" h="1008380">
                <a:moveTo>
                  <a:pt x="8424799" y="0"/>
                </a:moveTo>
                <a:lnTo>
                  <a:pt x="0" y="0"/>
                </a:lnTo>
                <a:lnTo>
                  <a:pt x="0" y="1008062"/>
                </a:lnTo>
                <a:lnTo>
                  <a:pt x="8424799" y="1008062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037" rIns="0" bIns="0" rtlCol="0">
            <a:spAutoFit/>
          </a:bodyPr>
          <a:lstStyle/>
          <a:p>
            <a:pPr marL="1266825" marR="5080" indent="-841375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Основные осложнения послеоперационного </a:t>
            </a:r>
            <a:r>
              <a:rPr sz="2700" spc="-15" dirty="0"/>
              <a:t>периода,  </a:t>
            </a:r>
            <a:r>
              <a:rPr sz="2700" spc="-5" dirty="0"/>
              <a:t>требующие профилактики </a:t>
            </a:r>
            <a:r>
              <a:rPr sz="2700" dirty="0"/>
              <a:t>и</a:t>
            </a:r>
            <a:r>
              <a:rPr sz="2700" spc="-25" dirty="0"/>
              <a:t> </a:t>
            </a:r>
            <a:r>
              <a:rPr sz="2700" spc="-5" dirty="0"/>
              <a:t>реабилитации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4193540" y="1957958"/>
            <a:ext cx="807720" cy="20320"/>
          </a:xfrm>
          <a:custGeom>
            <a:avLst/>
            <a:gdLst/>
            <a:ahLst/>
            <a:cxnLst/>
            <a:rect l="l" t="t" r="r" b="b"/>
            <a:pathLst>
              <a:path w="807720" h="20319">
                <a:moveTo>
                  <a:pt x="807720" y="0"/>
                </a:moveTo>
                <a:lnTo>
                  <a:pt x="0" y="0"/>
                </a:lnTo>
                <a:lnTo>
                  <a:pt x="0" y="19812"/>
                </a:lnTo>
                <a:lnTo>
                  <a:pt x="807720" y="19812"/>
                </a:lnTo>
                <a:lnTo>
                  <a:pt x="807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51123" y="1605788"/>
            <a:ext cx="2322195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62915">
              <a:lnSpc>
                <a:spcPts val="2590"/>
              </a:lnSpc>
              <a:spcBef>
                <a:spcPts val="425"/>
              </a:spcBef>
              <a:tabLst>
                <a:tab pos="880744" algn="l"/>
              </a:tabLst>
            </a:pP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ан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ие  </a:t>
            </a:r>
            <a:r>
              <a:rPr sz="2400" b="1" spc="-10" dirty="0">
                <a:latin typeface="Calibri"/>
                <a:cs typeface="Calibri"/>
              </a:rPr>
              <a:t>осложнения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лимфатические  </a:t>
            </a:r>
            <a:r>
              <a:rPr sz="2400" b="1" spc="-10" dirty="0">
                <a:latin typeface="Calibri"/>
                <a:cs typeface="Calibri"/>
              </a:rPr>
              <a:t>воспалительные,  </a:t>
            </a:r>
            <a:r>
              <a:rPr sz="2400" b="1" dirty="0">
                <a:latin typeface="Calibri"/>
                <a:cs typeface="Calibri"/>
              </a:rPr>
              <a:t>мочевой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пузырь)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5038" y="1605788"/>
            <a:ext cx="279781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7555" marR="5080" indent="-74549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лео</a:t>
            </a:r>
            <a:r>
              <a:rPr sz="2400" b="1" spc="5" dirty="0">
                <a:latin typeface="Calibri"/>
                <a:cs typeface="Calibri"/>
              </a:rPr>
              <a:t>п</a:t>
            </a:r>
            <a:r>
              <a:rPr sz="2400" b="1" spc="-5" dirty="0">
                <a:latin typeface="Calibri"/>
                <a:cs typeface="Calibri"/>
              </a:rPr>
              <a:t>ераци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нные  </a:t>
            </a:r>
            <a:r>
              <a:rPr sz="2400" b="1" dirty="0">
                <a:latin typeface="Calibri"/>
                <a:cs typeface="Calibri"/>
              </a:rPr>
              <a:t>(к</a:t>
            </a:r>
            <a:r>
              <a:rPr sz="2400" b="1" spc="-1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ово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ч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е,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917" y="2264409"/>
            <a:ext cx="2617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1625" algn="l"/>
              </a:tabLst>
            </a:pPr>
            <a:r>
              <a:rPr sz="2400" b="1" spc="-1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исты,	гнойно-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6641" y="2593594"/>
            <a:ext cx="2156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аре</a:t>
            </a:r>
            <a:r>
              <a:rPr sz="2400" b="1" spc="-35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лек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орный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1123" y="3727830"/>
            <a:ext cx="1954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305" algn="l"/>
              </a:tabLst>
            </a:pPr>
            <a:r>
              <a:rPr sz="2400" b="1" dirty="0">
                <a:latin typeface="Calibri"/>
                <a:cs typeface="Calibri"/>
              </a:rPr>
              <a:t>-	По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-5" dirty="0">
                <a:latin typeface="Calibri"/>
                <a:cs typeface="Calibri"/>
              </a:rPr>
              <a:t>дние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2579" y="4079366"/>
            <a:ext cx="960119" cy="20320"/>
          </a:xfrm>
          <a:custGeom>
            <a:avLst/>
            <a:gdLst/>
            <a:ahLst/>
            <a:cxnLst/>
            <a:rect l="l" t="t" r="r" b="b"/>
            <a:pathLst>
              <a:path w="960120" h="20320">
                <a:moveTo>
                  <a:pt x="960120" y="0"/>
                </a:moveTo>
                <a:lnTo>
                  <a:pt x="0" y="0"/>
                </a:lnTo>
                <a:lnTo>
                  <a:pt x="0" y="19811"/>
                </a:lnTo>
                <a:lnTo>
                  <a:pt x="960120" y="19811"/>
                </a:lnTo>
                <a:lnTo>
                  <a:pt x="9601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65038" y="3727830"/>
            <a:ext cx="27990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" marR="5080" indent="-2286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сл</a:t>
            </a:r>
            <a:r>
              <a:rPr sz="2400" b="1" dirty="0">
                <a:latin typeface="Calibri"/>
                <a:cs typeface="Calibri"/>
              </a:rPr>
              <a:t>ео</a:t>
            </a:r>
            <a:r>
              <a:rPr sz="2400" b="1" spc="5" dirty="0">
                <a:latin typeface="Calibri"/>
                <a:cs typeface="Calibri"/>
              </a:rPr>
              <a:t>п</a:t>
            </a:r>
            <a:r>
              <a:rPr sz="2400" b="1" spc="-5" dirty="0">
                <a:latin typeface="Calibri"/>
                <a:cs typeface="Calibri"/>
              </a:rPr>
              <a:t>ерационные  </a:t>
            </a: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spc="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страц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онн</a:t>
            </a:r>
            <a:r>
              <a:rPr sz="2400" b="1" spc="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1123" y="4057015"/>
            <a:ext cx="166941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л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жнения  </a:t>
            </a:r>
            <a:r>
              <a:rPr sz="2400" b="1" spc="-5" dirty="0">
                <a:latin typeface="Calibri"/>
                <a:cs typeface="Calibri"/>
              </a:rPr>
              <a:t>синдром,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9302" y="4386198"/>
            <a:ext cx="133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стриктура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51123" y="4715332"/>
            <a:ext cx="3335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7135" algn="l"/>
              </a:tabLst>
            </a:pPr>
            <a:r>
              <a:rPr sz="2400" b="1" spc="-5" dirty="0">
                <a:latin typeface="Calibri"/>
                <a:cs typeface="Calibri"/>
              </a:rPr>
              <a:t>свищ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,	лимфа</a:t>
            </a:r>
            <a:r>
              <a:rPr sz="2400" b="1" spc="-1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ический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49897" y="4386198"/>
            <a:ext cx="20135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78435" marR="5080" indent="-166370">
              <a:lnSpc>
                <a:spcPts val="2590"/>
              </a:lnSpc>
              <a:spcBef>
                <a:spcPts val="425"/>
              </a:spcBef>
              <a:tabLst>
                <a:tab pos="963930" algn="l"/>
              </a:tabLst>
            </a:pP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4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ни</a:t>
            </a:r>
            <a:r>
              <a:rPr sz="2400" b="1" spc="-4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ов,  </a:t>
            </a:r>
            <a:r>
              <a:rPr sz="2400" b="1" spc="-5" dirty="0">
                <a:latin typeface="Calibri"/>
                <a:cs typeface="Calibri"/>
              </a:rPr>
              <a:t>ста</a:t>
            </a:r>
            <a:r>
              <a:rPr sz="2400" b="1" dirty="0">
                <a:latin typeface="Calibri"/>
                <a:cs typeface="Calibri"/>
              </a:rPr>
              <a:t>з	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51123" y="5044821"/>
            <a:ext cx="54133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tabLst>
                <a:tab pos="2014855" algn="l"/>
                <a:tab pos="4229735" algn="l"/>
              </a:tabLst>
            </a:pP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он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чнос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й,	аре</a:t>
            </a:r>
            <a:r>
              <a:rPr sz="2400" b="1" spc="-35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оный	</a:t>
            </a:r>
            <a:r>
              <a:rPr sz="2400" b="1" spc="10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ой  </a:t>
            </a:r>
            <a:r>
              <a:rPr sz="2400" b="1" spc="-5" dirty="0">
                <a:latin typeface="Calibri"/>
                <a:cs typeface="Calibri"/>
              </a:rPr>
              <a:t>пузырь)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7187" y="1714500"/>
            <a:ext cx="2643124" cy="1500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7187" y="3857625"/>
            <a:ext cx="2643124" cy="1541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2225" y="1268349"/>
            <a:ext cx="2778125" cy="5596255"/>
            <a:chOff x="6372225" y="1268349"/>
            <a:chExt cx="2778125" cy="5596255"/>
          </a:xfrm>
        </p:grpSpPr>
        <p:sp>
          <p:nvSpPr>
            <p:cNvPr id="3" name="object 3"/>
            <p:cNvSpPr/>
            <p:nvPr/>
          </p:nvSpPr>
          <p:spPr>
            <a:xfrm>
              <a:off x="6372225" y="1268349"/>
              <a:ext cx="2430399" cy="1819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72225" y="3068700"/>
              <a:ext cx="2447925" cy="1785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2225" y="4797425"/>
              <a:ext cx="2447925" cy="1774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5526" y="1916176"/>
              <a:ext cx="396875" cy="431800"/>
            </a:xfrm>
            <a:custGeom>
              <a:avLst/>
              <a:gdLst/>
              <a:ahLst/>
              <a:cxnLst/>
              <a:rect l="l" t="t" r="r" b="b"/>
              <a:pathLst>
                <a:path w="396875" h="431800">
                  <a:moveTo>
                    <a:pt x="396875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96875" y="431800"/>
                  </a:lnTo>
                  <a:lnTo>
                    <a:pt x="3968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75526" y="1916176"/>
              <a:ext cx="396875" cy="431800"/>
            </a:xfrm>
            <a:custGeom>
              <a:avLst/>
              <a:gdLst/>
              <a:ahLst/>
              <a:cxnLst/>
              <a:rect l="l" t="t" r="r" b="b"/>
              <a:pathLst>
                <a:path w="396875" h="431800">
                  <a:moveTo>
                    <a:pt x="0" y="431800"/>
                  </a:moveTo>
                  <a:lnTo>
                    <a:pt x="396875" y="431800"/>
                  </a:lnTo>
                  <a:lnTo>
                    <a:pt x="396875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87411" y="6519671"/>
              <a:ext cx="1656588" cy="338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7450" y="6550025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1606550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1606550" y="307975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BC0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7450" y="6550025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0" y="307975"/>
                  </a:moveTo>
                  <a:lnTo>
                    <a:pt x="1606550" y="307975"/>
                  </a:lnTo>
                  <a:lnTo>
                    <a:pt x="1606550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217" y="1569336"/>
            <a:ext cx="324167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Лечебная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гимнастика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Электросонтерапия</a:t>
            </a:r>
            <a:endParaRPr sz="2400">
              <a:latin typeface="Calibri"/>
              <a:cs typeface="Calibri"/>
            </a:endParaRPr>
          </a:p>
          <a:p>
            <a:pPr marL="354965" marR="66992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Магни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ерапия  </a:t>
            </a:r>
            <a:r>
              <a:rPr sz="2400" b="1" dirty="0">
                <a:latin typeface="Calibri"/>
                <a:cs typeface="Calibri"/>
              </a:rPr>
              <a:t>ПеМП)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Хромотерапия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3616" y="2520441"/>
            <a:ext cx="178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8730" algn="l"/>
              </a:tabLst>
            </a:pPr>
            <a:r>
              <a:rPr sz="2400" b="1" dirty="0">
                <a:latin typeface="Calibri"/>
                <a:cs typeface="Calibri"/>
              </a:rPr>
              <a:t>(ПоМП	или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3691254"/>
            <a:ext cx="4973320" cy="22205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Calibri"/>
                <a:cs typeface="Calibri"/>
              </a:rPr>
              <a:t>(поляризованный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свет)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ЧЭНС,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электростимуляция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Пневмокомпрессорный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массаж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Психо-эмоциональная</a:t>
            </a:r>
            <a:r>
              <a:rPr sz="2400" b="1" spc="-15" dirty="0">
                <a:latin typeface="Calibri"/>
                <a:cs typeface="Calibri"/>
              </a:rPr>
              <a:t> релаксация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1602105" algn="l"/>
              </a:tabLst>
            </a:pPr>
            <a:r>
              <a:rPr sz="2400" b="1" spc="-5" dirty="0">
                <a:latin typeface="Calibri"/>
                <a:cs typeface="Calibri"/>
              </a:rPr>
              <a:t>Массаж	</a:t>
            </a:r>
            <a:r>
              <a:rPr sz="2400" b="1" spc="-10" dirty="0">
                <a:latin typeface="Calibri"/>
                <a:cs typeface="Calibri"/>
              </a:rPr>
              <a:t>расслабляющий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3800" y="6578600"/>
            <a:ext cx="159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Бодрова</a:t>
            </a:r>
            <a:r>
              <a:rPr sz="14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Р.А.,2019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5287" y="115951"/>
            <a:ext cx="8425180" cy="1016000"/>
          </a:xfrm>
          <a:custGeom>
            <a:avLst/>
            <a:gdLst/>
            <a:ahLst/>
            <a:cxnLst/>
            <a:rect l="l" t="t" r="r" b="b"/>
            <a:pathLst>
              <a:path w="8425180" h="1016000">
                <a:moveTo>
                  <a:pt x="8424799" y="0"/>
                </a:moveTo>
                <a:lnTo>
                  <a:pt x="0" y="0"/>
                </a:lnTo>
                <a:lnTo>
                  <a:pt x="0" y="1016000"/>
                </a:lnTo>
                <a:lnTo>
                  <a:pt x="8424799" y="1016000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49" rIns="0" bIns="0" rtlCol="0">
            <a:spAutoFit/>
          </a:bodyPr>
          <a:lstStyle/>
          <a:p>
            <a:pPr marL="2253615" marR="5080" indent="-67437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Физические </a:t>
            </a:r>
            <a:r>
              <a:rPr sz="3000" spc="-25" dirty="0"/>
              <a:t>методы </a:t>
            </a:r>
            <a:r>
              <a:rPr sz="3000" spc="-5" dirty="0"/>
              <a:t>реабилитации  </a:t>
            </a:r>
            <a:r>
              <a:rPr sz="3000" spc="-10" dirty="0"/>
              <a:t>онкологических пациентов</a:t>
            </a:r>
            <a:endParaRPr sz="30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6648" y="1852574"/>
            <a:ext cx="5546090" cy="2617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Магнитное </a:t>
            </a:r>
            <a:r>
              <a:rPr sz="2500" b="1" spc="-20" dirty="0">
                <a:latin typeface="Calibri"/>
                <a:cs typeface="Calibri"/>
              </a:rPr>
              <a:t>поле </a:t>
            </a:r>
            <a:r>
              <a:rPr sz="2500" b="1" spc="-5" dirty="0">
                <a:latin typeface="Calibri"/>
                <a:cs typeface="Calibri"/>
              </a:rPr>
              <a:t>с </a:t>
            </a:r>
            <a:r>
              <a:rPr sz="2500" b="1" spc="-15" dirty="0">
                <a:latin typeface="Calibri"/>
                <a:cs typeface="Calibri"/>
              </a:rPr>
              <a:t>частотой </a:t>
            </a:r>
            <a:r>
              <a:rPr sz="2500" b="1" spc="-10" dirty="0">
                <a:latin typeface="Calibri"/>
                <a:cs typeface="Calibri"/>
              </a:rPr>
              <a:t>100</a:t>
            </a:r>
            <a:r>
              <a:rPr sz="2500" b="1" spc="114" dirty="0">
                <a:latin typeface="Calibri"/>
                <a:cs typeface="Calibri"/>
              </a:rPr>
              <a:t> </a:t>
            </a:r>
            <a:r>
              <a:rPr sz="2500" b="1" spc="-35" dirty="0">
                <a:latin typeface="Calibri"/>
                <a:cs typeface="Calibri"/>
              </a:rPr>
              <a:t>Гц;</a:t>
            </a:r>
            <a:endParaRPr sz="25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  <a:tab pos="4043679" algn="l"/>
              </a:tabLst>
            </a:pPr>
            <a:r>
              <a:rPr sz="2500" b="1" spc="-5" dirty="0">
                <a:latin typeface="Calibri"/>
                <a:cs typeface="Calibri"/>
              </a:rPr>
              <a:t>Ин</a:t>
            </a:r>
            <a:r>
              <a:rPr sz="2500" b="1" spc="-20" dirty="0">
                <a:latin typeface="Calibri"/>
                <a:cs typeface="Calibri"/>
              </a:rPr>
              <a:t>т</a:t>
            </a:r>
            <a:r>
              <a:rPr sz="2500" b="1" spc="-10" dirty="0">
                <a:latin typeface="Calibri"/>
                <a:cs typeface="Calibri"/>
              </a:rPr>
              <a:t>енсив</a:t>
            </a:r>
            <a:r>
              <a:rPr sz="2500" b="1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ост</a:t>
            </a:r>
            <a:r>
              <a:rPr sz="2500" b="1" spc="5" dirty="0">
                <a:latin typeface="Calibri"/>
                <a:cs typeface="Calibri"/>
              </a:rPr>
              <a:t>ь</a:t>
            </a:r>
            <a:r>
              <a:rPr sz="2500" b="1" spc="-5" dirty="0">
                <a:latin typeface="Calibri"/>
                <a:cs typeface="Calibri"/>
              </a:rPr>
              <a:t>ю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ма</a:t>
            </a:r>
            <a:r>
              <a:rPr sz="2500" b="1" dirty="0">
                <a:latin typeface="Calibri"/>
                <a:cs typeface="Calibri"/>
              </a:rPr>
              <a:t>г</a:t>
            </a:r>
            <a:r>
              <a:rPr sz="2500" b="1" spc="-10" dirty="0">
                <a:latin typeface="Calibri"/>
                <a:cs typeface="Calibri"/>
              </a:rPr>
              <a:t>нит</a:t>
            </a:r>
            <a:r>
              <a:rPr sz="2500" b="1" spc="-15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ой  </a:t>
            </a:r>
            <a:r>
              <a:rPr sz="2500" b="1" spc="-10" dirty="0">
                <a:latin typeface="Calibri"/>
                <a:cs typeface="Calibri"/>
              </a:rPr>
              <a:t>индукции </a:t>
            </a:r>
            <a:r>
              <a:rPr sz="2500" b="1" spc="-5" dirty="0">
                <a:latin typeface="Calibri"/>
                <a:cs typeface="Calibri"/>
              </a:rPr>
              <a:t>1-2</a:t>
            </a:r>
            <a:r>
              <a:rPr sz="2500" b="1" spc="-30" dirty="0">
                <a:latin typeface="Calibri"/>
                <a:cs typeface="Calibri"/>
              </a:rPr>
              <a:t> </a:t>
            </a:r>
            <a:r>
              <a:rPr sz="2500" b="1" spc="-65" dirty="0">
                <a:latin typeface="Calibri"/>
                <a:cs typeface="Calibri"/>
              </a:rPr>
              <a:t>мТл;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Время </a:t>
            </a:r>
            <a:r>
              <a:rPr sz="2500" b="1" spc="-15" dirty="0">
                <a:latin typeface="Calibri"/>
                <a:cs typeface="Calibri"/>
              </a:rPr>
              <a:t>проведения процедуры </a:t>
            </a:r>
            <a:r>
              <a:rPr sz="2500" b="1" spc="-10" dirty="0">
                <a:latin typeface="Calibri"/>
                <a:cs typeface="Calibri"/>
              </a:rPr>
              <a:t>10-30  мин;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5" dirty="0">
                <a:latin typeface="Calibri"/>
                <a:cs typeface="Calibri"/>
              </a:rPr>
              <a:t>Количество </a:t>
            </a:r>
            <a:r>
              <a:rPr sz="2500" b="1" spc="-20" dirty="0">
                <a:latin typeface="Calibri"/>
                <a:cs typeface="Calibri"/>
              </a:rPr>
              <a:t>процедур</a:t>
            </a:r>
            <a:r>
              <a:rPr sz="2500" b="1" spc="4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12.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57274"/>
            <a:ext cx="2651760" cy="5300980"/>
            <a:chOff x="0" y="1557274"/>
            <a:chExt cx="2651760" cy="5300980"/>
          </a:xfrm>
        </p:grpSpPr>
        <p:sp>
          <p:nvSpPr>
            <p:cNvPr id="4" name="object 4"/>
            <p:cNvSpPr/>
            <p:nvPr/>
          </p:nvSpPr>
          <p:spPr>
            <a:xfrm>
              <a:off x="0" y="1557274"/>
              <a:ext cx="2643251" cy="1930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429000"/>
              <a:ext cx="2651760" cy="3428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23850" y="115887"/>
            <a:ext cx="8641080" cy="878205"/>
          </a:xfrm>
          <a:custGeom>
            <a:avLst/>
            <a:gdLst/>
            <a:ahLst/>
            <a:cxnLst/>
            <a:rect l="l" t="t" r="r" b="b"/>
            <a:pathLst>
              <a:path w="8641080" h="878205">
                <a:moveTo>
                  <a:pt x="8640826" y="0"/>
                </a:moveTo>
                <a:lnTo>
                  <a:pt x="0" y="0"/>
                </a:lnTo>
                <a:lnTo>
                  <a:pt x="0" y="877887"/>
                </a:lnTo>
                <a:lnTo>
                  <a:pt x="8640826" y="877887"/>
                </a:lnTo>
                <a:lnTo>
                  <a:pt x="8640826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0319" y="124409"/>
            <a:ext cx="6705600" cy="810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09370" algn="l"/>
              </a:tabLst>
            </a:pPr>
            <a:r>
              <a:rPr sz="3000" spc="-10" dirty="0"/>
              <a:t>Общая	магнитотерапия</a:t>
            </a:r>
            <a:endParaRPr sz="3000"/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2100" dirty="0"/>
              <a:t>(на </a:t>
            </a:r>
            <a:r>
              <a:rPr sz="2100" spc="-5" dirty="0"/>
              <a:t>базе </a:t>
            </a:r>
            <a:r>
              <a:rPr sz="2100" spc="-70" dirty="0"/>
              <a:t>ГАУЗ </a:t>
            </a:r>
            <a:r>
              <a:rPr sz="2100" spc="-25" dirty="0"/>
              <a:t>«Госпиталь </a:t>
            </a:r>
            <a:r>
              <a:rPr sz="2100" spc="-5" dirty="0"/>
              <a:t>для ветеранов войн», </a:t>
            </a:r>
            <a:r>
              <a:rPr sz="2100" spc="-45" dirty="0"/>
              <a:t>г.</a:t>
            </a:r>
            <a:r>
              <a:rPr sz="2100" spc="125" dirty="0"/>
              <a:t> </a:t>
            </a:r>
            <a:r>
              <a:rPr sz="2100" spc="-5" dirty="0"/>
              <a:t>Казань)</a:t>
            </a:r>
            <a:endParaRPr sz="210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951"/>
            <a:ext cx="8425180" cy="936625"/>
          </a:xfrm>
          <a:custGeom>
            <a:avLst/>
            <a:gdLst/>
            <a:ahLst/>
            <a:cxnLst/>
            <a:rect l="l" t="t" r="r" b="b"/>
            <a:pathLst>
              <a:path w="8425180" h="936625">
                <a:moveTo>
                  <a:pt x="8424799" y="0"/>
                </a:moveTo>
                <a:lnTo>
                  <a:pt x="0" y="0"/>
                </a:lnTo>
                <a:lnTo>
                  <a:pt x="0" y="936625"/>
                </a:lnTo>
                <a:lnTo>
                  <a:pt x="8424799" y="936625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162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Электростимуляция</a:t>
            </a:r>
            <a:endParaRPr sz="3000"/>
          </a:p>
          <a:p>
            <a:pPr marL="67945" algn="ctr">
              <a:lnSpc>
                <a:spcPct val="100000"/>
              </a:lnSpc>
              <a:spcBef>
                <a:spcPts val="60"/>
              </a:spcBef>
            </a:pPr>
            <a:r>
              <a:rPr sz="2100" b="0" spc="-5" dirty="0">
                <a:latin typeface="Calibri"/>
                <a:cs typeface="Calibri"/>
              </a:rPr>
              <a:t>(</a:t>
            </a:r>
            <a:r>
              <a:rPr sz="2100" spc="-5" dirty="0"/>
              <a:t>на базе </a:t>
            </a:r>
            <a:r>
              <a:rPr sz="2100" spc="-70" dirty="0"/>
              <a:t>ГАУЗ </a:t>
            </a:r>
            <a:r>
              <a:rPr sz="2100" spc="-25" dirty="0"/>
              <a:t>«Госпиталь </a:t>
            </a:r>
            <a:r>
              <a:rPr sz="2100" spc="-5" dirty="0"/>
              <a:t>для ветеранов войн»,</a:t>
            </a:r>
            <a:r>
              <a:rPr sz="2100" spc="100" dirty="0"/>
              <a:t> </a:t>
            </a:r>
            <a:r>
              <a:rPr sz="2100" spc="-15" dirty="0"/>
              <a:t>г.Казань)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0895" y="1637487"/>
            <a:ext cx="5980430" cy="25812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351915" marR="826135" indent="-677545">
              <a:lnSpc>
                <a:spcPts val="2590"/>
              </a:lnSpc>
              <a:spcBef>
                <a:spcPts val="730"/>
              </a:spcBef>
            </a:pPr>
            <a:r>
              <a:rPr sz="2700" b="1" spc="-15" dirty="0">
                <a:latin typeface="Calibri"/>
                <a:cs typeface="Calibri"/>
              </a:rPr>
              <a:t>Электростимуляция </a:t>
            </a:r>
            <a:r>
              <a:rPr sz="2700" b="1" spc="-10" dirty="0">
                <a:latin typeface="Calibri"/>
                <a:cs typeface="Calibri"/>
              </a:rPr>
              <a:t>мочевого  </a:t>
            </a:r>
            <a:r>
              <a:rPr sz="2700" b="1" spc="-5" dirty="0">
                <a:latin typeface="Calibri"/>
                <a:cs typeface="Calibri"/>
              </a:rPr>
              <a:t>пузыря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spc="-15" dirty="0">
                <a:latin typeface="Calibri"/>
                <a:cs typeface="Calibri"/>
              </a:rPr>
              <a:t>проводилась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884295" algn="l"/>
                <a:tab pos="5371465" algn="l"/>
              </a:tabLst>
            </a:pP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поперечной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методике	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10" dirty="0">
                <a:latin typeface="Calibri"/>
                <a:cs typeface="Calibri"/>
              </a:rPr>
              <a:t> частотой	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Гц;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Продолжительностью </a:t>
            </a:r>
            <a:r>
              <a:rPr sz="2400" b="1" spc="-10" dirty="0">
                <a:latin typeface="Calibri"/>
                <a:cs typeface="Calibri"/>
              </a:rPr>
              <a:t>импульса </a:t>
            </a:r>
            <a:r>
              <a:rPr sz="2400" b="1" spc="-5" dirty="0">
                <a:latin typeface="Calibri"/>
                <a:cs typeface="Calibri"/>
              </a:rPr>
              <a:t>120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мс;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Время </a:t>
            </a:r>
            <a:r>
              <a:rPr sz="2400" b="1" spc="-10" dirty="0">
                <a:latin typeface="Calibri"/>
                <a:cs typeface="Calibri"/>
              </a:rPr>
              <a:t>проведения </a:t>
            </a:r>
            <a:r>
              <a:rPr sz="2400" b="1" spc="-15" dirty="0">
                <a:latin typeface="Calibri"/>
                <a:cs typeface="Calibri"/>
              </a:rPr>
              <a:t>процедуры </a:t>
            </a:r>
            <a:r>
              <a:rPr sz="2400" b="1" dirty="0">
                <a:latin typeface="Calibri"/>
                <a:cs typeface="Calibri"/>
              </a:rPr>
              <a:t>8-15</a:t>
            </a:r>
            <a:r>
              <a:rPr sz="2400" b="1" spc="-5" dirty="0">
                <a:latin typeface="Calibri"/>
                <a:cs typeface="Calibri"/>
              </a:rPr>
              <a:t> мин;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Количество </a:t>
            </a:r>
            <a:r>
              <a:rPr sz="2400" b="1" spc="-20" dirty="0">
                <a:latin typeface="Calibri"/>
                <a:cs typeface="Calibri"/>
              </a:rPr>
              <a:t>процедур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52499"/>
            <a:ext cx="2709672" cy="540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887"/>
            <a:ext cx="8425180" cy="865505"/>
          </a:xfrm>
          <a:custGeom>
            <a:avLst/>
            <a:gdLst/>
            <a:ahLst/>
            <a:cxnLst/>
            <a:rect l="l" t="t" r="r" b="b"/>
            <a:pathLst>
              <a:path w="8425180" h="865505">
                <a:moveTo>
                  <a:pt x="8424799" y="0"/>
                </a:moveTo>
                <a:lnTo>
                  <a:pt x="0" y="0"/>
                </a:lnTo>
                <a:lnTo>
                  <a:pt x="0" y="865187"/>
                </a:lnTo>
                <a:lnTo>
                  <a:pt x="8424799" y="865187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7098" y="282955"/>
            <a:ext cx="5360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Оценка </a:t>
            </a:r>
            <a:r>
              <a:rPr sz="3000" spc="-5" dirty="0"/>
              <a:t>эффективности</a:t>
            </a:r>
            <a:r>
              <a:rPr sz="3000" spc="-25" dirty="0"/>
              <a:t> </a:t>
            </a:r>
            <a:r>
              <a:rPr sz="3000" dirty="0"/>
              <a:t>лечения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18540" y="1494790"/>
            <a:ext cx="2633980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Клинические  иссл</a:t>
            </a:r>
            <a:r>
              <a:rPr sz="2800" b="1" spc="-40" dirty="0">
                <a:latin typeface="Calibri"/>
                <a:cs typeface="Calibri"/>
              </a:rPr>
              <a:t>е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ани</a:t>
            </a:r>
            <a:r>
              <a:rPr sz="2800" b="1" spc="-20" dirty="0">
                <a:latin typeface="Calibri"/>
                <a:cs typeface="Calibri"/>
              </a:rPr>
              <a:t>я</a:t>
            </a:r>
            <a:r>
              <a:rPr sz="2800" b="1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Опросники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9022" y="1494790"/>
            <a:ext cx="3610610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95"/>
              </a:spcBef>
              <a:tabLst>
                <a:tab pos="875030" algn="l"/>
              </a:tabLst>
            </a:pPr>
            <a:r>
              <a:rPr sz="2800" b="1" spc="-5" dirty="0">
                <a:latin typeface="Calibri"/>
                <a:cs typeface="Calibri"/>
              </a:rPr>
              <a:t>и	функциональные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868930" algn="l"/>
              </a:tabLst>
            </a:pPr>
            <a:r>
              <a:rPr sz="2800" b="1" dirty="0">
                <a:latin typeface="Calibri"/>
                <a:cs typeface="Calibri"/>
              </a:rPr>
              <a:t>ICIQ-SF(3+4+5)	</a:t>
            </a:r>
            <a:r>
              <a:rPr sz="2800" b="1" spc="-15" dirty="0">
                <a:latin typeface="Calibri"/>
                <a:cs typeface="Calibri"/>
              </a:rPr>
              <a:t>по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7947" y="1494790"/>
            <a:ext cx="1235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методы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7193" y="2433954"/>
            <a:ext cx="1421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влиянию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440" y="2860674"/>
            <a:ext cx="5833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недержания </a:t>
            </a:r>
            <a:r>
              <a:rPr sz="2800" b="1" spc="-10" dirty="0">
                <a:latin typeface="Calibri"/>
                <a:cs typeface="Calibri"/>
              </a:rPr>
              <a:t>мочи </a:t>
            </a: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качество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жизни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9750" y="3929062"/>
            <a:ext cx="8175625" cy="2441575"/>
            <a:chOff x="539750" y="3929062"/>
            <a:chExt cx="8175625" cy="2441575"/>
          </a:xfrm>
        </p:grpSpPr>
        <p:sp>
          <p:nvSpPr>
            <p:cNvPr id="10" name="object 10"/>
            <p:cNvSpPr/>
            <p:nvPr/>
          </p:nvSpPr>
          <p:spPr>
            <a:xfrm>
              <a:off x="3132201" y="3933825"/>
              <a:ext cx="2952750" cy="2428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9750" y="3933761"/>
              <a:ext cx="2643251" cy="2436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2251" y="3929062"/>
              <a:ext cx="2643124" cy="2432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8908" y="1658996"/>
            <a:ext cx="5785104" cy="3594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7995" y="5801055"/>
            <a:ext cx="1129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*-р&lt;0,05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15887"/>
            <a:ext cx="8425180" cy="865505"/>
          </a:xfrm>
          <a:custGeom>
            <a:avLst/>
            <a:gdLst/>
            <a:ahLst/>
            <a:cxnLst/>
            <a:rect l="l" t="t" r="r" b="b"/>
            <a:pathLst>
              <a:path w="8425180" h="865505">
                <a:moveTo>
                  <a:pt x="8424799" y="0"/>
                </a:moveTo>
                <a:lnTo>
                  <a:pt x="0" y="0"/>
                </a:lnTo>
                <a:lnTo>
                  <a:pt x="0" y="865187"/>
                </a:lnTo>
                <a:lnTo>
                  <a:pt x="8424799" y="865187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4195" y="124409"/>
            <a:ext cx="40487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Эффективность</a:t>
            </a:r>
            <a:r>
              <a:rPr sz="3000" spc="-15" dirty="0"/>
              <a:t> </a:t>
            </a:r>
            <a:r>
              <a:rPr sz="3000" spc="-10" dirty="0"/>
              <a:t>лечения</a:t>
            </a:r>
            <a:endParaRPr sz="30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066038"/>
            <a:ext cx="482663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2016 </a:t>
            </a:r>
            <a:r>
              <a:rPr sz="2400" b="1" spc="-35" dirty="0">
                <a:latin typeface="Calibri"/>
                <a:cs typeface="Calibri"/>
              </a:rPr>
              <a:t>году </a:t>
            </a:r>
            <a:r>
              <a:rPr sz="2400" b="1" spc="-5" dirty="0">
                <a:latin typeface="Calibri"/>
                <a:cs typeface="Calibri"/>
              </a:rPr>
              <a:t>выявлено </a:t>
            </a:r>
            <a:r>
              <a:rPr sz="2400" b="1" spc="-15" dirty="0">
                <a:latin typeface="Calibri"/>
                <a:cs typeface="Calibri"/>
              </a:rPr>
              <a:t>около </a:t>
            </a:r>
            <a:r>
              <a:rPr sz="2400" b="1" spc="-5" dirty="0">
                <a:latin typeface="Calibri"/>
                <a:cs typeface="Calibri"/>
              </a:rPr>
              <a:t>464  000 случаев </a:t>
            </a:r>
            <a:r>
              <a:rPr sz="2400" b="1" spc="-10" dirty="0">
                <a:latin typeface="Calibri"/>
                <a:cs typeface="Calibri"/>
              </a:rPr>
              <a:t>рака </a:t>
            </a:r>
            <a:r>
              <a:rPr sz="2400" b="1" spc="-30" dirty="0">
                <a:latin typeface="Calibri"/>
                <a:cs typeface="Calibri"/>
              </a:rPr>
              <a:t>груди 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женщин</a:t>
            </a:r>
            <a:endParaRPr sz="2400">
              <a:latin typeface="Calibri"/>
              <a:cs typeface="Calibri"/>
            </a:endParaRPr>
          </a:p>
          <a:p>
            <a:pPr marL="354965" marR="56197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1 </a:t>
            </a:r>
            <a:r>
              <a:rPr sz="2400" b="1" spc="-5" dirty="0">
                <a:latin typeface="Calibri"/>
                <a:cs typeface="Calibri"/>
              </a:rPr>
              <a:t>400 000 новых случаев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рака  </a:t>
            </a:r>
            <a:r>
              <a:rPr sz="2400" b="1" spc="-30" dirty="0">
                <a:latin typeface="Calibri"/>
                <a:cs typeface="Calibri"/>
              </a:rPr>
              <a:t>груди</a:t>
            </a:r>
            <a:r>
              <a:rPr sz="2400" b="1" spc="-15" dirty="0">
                <a:latin typeface="Calibri"/>
                <a:cs typeface="Calibri"/>
              </a:rPr>
              <a:t> (ЕС).</a:t>
            </a:r>
            <a:endParaRPr sz="2400">
              <a:latin typeface="Calibri"/>
              <a:cs typeface="Calibri"/>
            </a:endParaRPr>
          </a:p>
          <a:p>
            <a:pPr marL="354965" marR="14414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России распространенность  составляет 43,2 </a:t>
            </a:r>
            <a:r>
              <a:rPr sz="2400" b="1" spc="-15" dirty="0">
                <a:latin typeface="Calibri"/>
                <a:cs typeface="Calibri"/>
              </a:rPr>
              <a:t>женщин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10" dirty="0">
                <a:latin typeface="Calibri"/>
                <a:cs typeface="Calibri"/>
              </a:rPr>
              <a:t>раком  </a:t>
            </a:r>
            <a:r>
              <a:rPr sz="2400" b="1" spc="-30" dirty="0">
                <a:latin typeface="Calibri"/>
                <a:cs typeface="Calibri"/>
              </a:rPr>
              <a:t>груди </a:t>
            </a:r>
            <a:r>
              <a:rPr sz="2400" b="1" spc="-5" dirty="0">
                <a:latin typeface="Calibri"/>
                <a:cs typeface="Calibri"/>
              </a:rPr>
              <a:t>на 100 000 </a:t>
            </a:r>
            <a:r>
              <a:rPr sz="2400" b="1" spc="-15" dirty="0">
                <a:latin typeface="Calibri"/>
                <a:cs typeface="Calibri"/>
              </a:rPr>
              <a:t>популяции,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15" dirty="0">
                <a:latin typeface="Calibri"/>
                <a:cs typeface="Calibri"/>
              </a:rPr>
              <a:t>целом </a:t>
            </a:r>
            <a:r>
              <a:rPr sz="2400" b="1" spc="-10" dirty="0">
                <a:latin typeface="Calibri"/>
                <a:cs typeface="Calibri"/>
              </a:rPr>
              <a:t>более </a:t>
            </a:r>
            <a:r>
              <a:rPr sz="2400" b="1" dirty="0">
                <a:latin typeface="Calibri"/>
                <a:cs typeface="Calibri"/>
              </a:rPr>
              <a:t>50 </a:t>
            </a:r>
            <a:r>
              <a:rPr sz="2400" b="1" spc="-5" dirty="0">
                <a:latin typeface="Calibri"/>
                <a:cs typeface="Calibri"/>
              </a:rPr>
              <a:t>000 новых  случаев </a:t>
            </a:r>
            <a:r>
              <a:rPr sz="2400" b="1" spc="-10" dirty="0">
                <a:latin typeface="Calibri"/>
                <a:cs typeface="Calibri"/>
              </a:rPr>
              <a:t>(каждая </a:t>
            </a:r>
            <a:r>
              <a:rPr sz="2400" b="1" spc="-5" dirty="0">
                <a:latin typeface="Calibri"/>
                <a:cs typeface="Calibri"/>
              </a:rPr>
              <a:t>8-я</a:t>
            </a:r>
            <a:r>
              <a:rPr sz="2400" b="1" spc="-10" dirty="0">
                <a:latin typeface="Calibri"/>
                <a:cs typeface="Calibri"/>
              </a:rPr>
              <a:t> женщина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имеет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риск)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287" y="115887"/>
            <a:ext cx="8425180" cy="884555"/>
          </a:xfrm>
          <a:custGeom>
            <a:avLst/>
            <a:gdLst/>
            <a:ahLst/>
            <a:cxnLst/>
            <a:rect l="l" t="t" r="r" b="b"/>
            <a:pathLst>
              <a:path w="8425180" h="884555">
                <a:moveTo>
                  <a:pt x="8424799" y="0"/>
                </a:moveTo>
                <a:lnTo>
                  <a:pt x="0" y="0"/>
                </a:lnTo>
                <a:lnTo>
                  <a:pt x="0" y="884237"/>
                </a:lnTo>
                <a:lnTo>
                  <a:pt x="8424799" y="884237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8391" y="264921"/>
            <a:ext cx="82384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2335" algn="l"/>
                <a:tab pos="4570095" algn="l"/>
              </a:tabLst>
            </a:pPr>
            <a:r>
              <a:rPr sz="3200" spc="-15" dirty="0">
                <a:latin typeface="Arial"/>
                <a:cs typeface="Arial"/>
              </a:rPr>
              <a:t>Эпидемиология	</a:t>
            </a:r>
            <a:r>
              <a:rPr sz="3200" spc="-5" dirty="0">
                <a:latin typeface="Arial"/>
                <a:cs typeface="Arial"/>
              </a:rPr>
              <a:t>рака	</a:t>
            </a:r>
            <a:r>
              <a:rPr sz="3200" spc="-30" dirty="0">
                <a:latin typeface="Arial"/>
                <a:cs typeface="Arial"/>
              </a:rPr>
              <a:t>молочной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железы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48101" y="1733550"/>
            <a:ext cx="5540375" cy="4914900"/>
            <a:chOff x="3348101" y="1733550"/>
            <a:chExt cx="5540375" cy="4914900"/>
          </a:xfrm>
        </p:grpSpPr>
        <p:sp>
          <p:nvSpPr>
            <p:cNvPr id="6" name="object 6"/>
            <p:cNvSpPr/>
            <p:nvPr/>
          </p:nvSpPr>
          <p:spPr>
            <a:xfrm>
              <a:off x="5386451" y="1733550"/>
              <a:ext cx="3502025" cy="3586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8101" y="5000625"/>
              <a:ext cx="2503424" cy="16478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11187" y="4929251"/>
            <a:ext cx="2540000" cy="1725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951"/>
            <a:ext cx="8425180" cy="1143000"/>
          </a:xfrm>
          <a:custGeom>
            <a:avLst/>
            <a:gdLst/>
            <a:ahLst/>
            <a:cxnLst/>
            <a:rect l="l" t="t" r="r" b="b"/>
            <a:pathLst>
              <a:path w="8425180" h="1143000">
                <a:moveTo>
                  <a:pt x="8424799" y="0"/>
                </a:moveTo>
                <a:lnTo>
                  <a:pt x="0" y="0"/>
                </a:lnTo>
                <a:lnTo>
                  <a:pt x="0" y="1143000"/>
                </a:lnTo>
                <a:lnTo>
                  <a:pt x="8424799" y="1143000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29" rIns="0" bIns="0" rtlCol="0">
            <a:spAutoFit/>
          </a:bodyPr>
          <a:lstStyle/>
          <a:p>
            <a:pPr marL="2125345" marR="5080" indent="1111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Доказательные технологии  </a:t>
            </a:r>
            <a:r>
              <a:rPr sz="3000" spc="-10" dirty="0"/>
              <a:t>медицинской</a:t>
            </a:r>
            <a:r>
              <a:rPr sz="3000" spc="-70" dirty="0"/>
              <a:t> </a:t>
            </a:r>
            <a:r>
              <a:rPr sz="3000" spc="-5" dirty="0"/>
              <a:t>реабилитации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547217" y="1900555"/>
            <a:ext cx="61734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905" indent="-116839">
              <a:lnSpc>
                <a:spcPct val="100000"/>
              </a:lnSpc>
              <a:spcBef>
                <a:spcPts val="105"/>
              </a:spcBef>
              <a:buSzPct val="96153"/>
              <a:buFont typeface="Arial"/>
              <a:buChar char="•"/>
              <a:tabLst>
                <a:tab pos="129539" algn="l"/>
                <a:tab pos="4342765" algn="l"/>
                <a:tab pos="5996305" algn="l"/>
              </a:tabLst>
            </a:pPr>
            <a:r>
              <a:rPr sz="2600" b="1" spc="-5" dirty="0">
                <a:latin typeface="Calibri"/>
                <a:cs typeface="Calibri"/>
              </a:rPr>
              <a:t>М</a:t>
            </a:r>
            <a:r>
              <a:rPr sz="2600" b="1" spc="-95" dirty="0">
                <a:latin typeface="Calibri"/>
                <a:cs typeface="Calibri"/>
              </a:rPr>
              <a:t>у</a:t>
            </a:r>
            <a:r>
              <a:rPr sz="2600" b="1" dirty="0">
                <a:latin typeface="Calibri"/>
                <a:cs typeface="Calibri"/>
              </a:rPr>
              <a:t>л</a:t>
            </a:r>
            <a:r>
              <a:rPr sz="2600" b="1" spc="-95" dirty="0">
                <a:latin typeface="Calibri"/>
                <a:cs typeface="Calibri"/>
              </a:rPr>
              <a:t>ь</a:t>
            </a:r>
            <a:r>
              <a:rPr sz="2600" b="1" dirty="0">
                <a:latin typeface="Calibri"/>
                <a:cs typeface="Calibri"/>
              </a:rPr>
              <a:t>тид</a:t>
            </a:r>
            <a:r>
              <a:rPr sz="2600" b="1" spc="-10" dirty="0">
                <a:latin typeface="Calibri"/>
                <a:cs typeface="Calibri"/>
              </a:rPr>
              <a:t>и</a:t>
            </a:r>
            <a:r>
              <a:rPr sz="2600" b="1" spc="-5" dirty="0">
                <a:latin typeface="Calibri"/>
                <a:cs typeface="Calibri"/>
              </a:rPr>
              <a:t>сципли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spc="-15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р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ый	</a:t>
            </a:r>
            <a:r>
              <a:rPr sz="2600" b="1" spc="-5" dirty="0">
                <a:latin typeface="Calibri"/>
                <a:cs typeface="Calibri"/>
              </a:rPr>
              <a:t>п</a:t>
            </a:r>
            <a:r>
              <a:rPr sz="2600" b="1" spc="-60" dirty="0">
                <a:latin typeface="Calibri"/>
                <a:cs typeface="Calibri"/>
              </a:rPr>
              <a:t>о</a:t>
            </a:r>
            <a:r>
              <a:rPr sz="2600" b="1" spc="5" dirty="0">
                <a:latin typeface="Calibri"/>
                <a:cs typeface="Calibri"/>
              </a:rPr>
              <a:t>д</a:t>
            </a:r>
            <a:r>
              <a:rPr sz="2600" b="1" spc="-50" dirty="0">
                <a:latin typeface="Calibri"/>
                <a:cs typeface="Calibri"/>
              </a:rPr>
              <a:t>х</a:t>
            </a:r>
            <a:r>
              <a:rPr sz="2600" b="1" spc="-6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д	к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1900555"/>
            <a:ext cx="807212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751955">
              <a:lnSpc>
                <a:spcPct val="100000"/>
              </a:lnSpc>
              <a:spcBef>
                <a:spcPts val="105"/>
              </a:spcBef>
              <a:tabLst>
                <a:tab pos="1821814" algn="l"/>
                <a:tab pos="2246630" algn="l"/>
                <a:tab pos="3444875" algn="l"/>
                <a:tab pos="5193030" algn="l"/>
                <a:tab pos="6595109" algn="l"/>
              </a:tabLst>
            </a:pPr>
            <a:r>
              <a:rPr sz="2600" b="1" dirty="0">
                <a:latin typeface="Calibri"/>
                <a:cs typeface="Calibri"/>
              </a:rPr>
              <a:t>в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30" dirty="0">
                <a:latin typeface="Calibri"/>
                <a:cs typeface="Calibri"/>
              </a:rPr>
              <a:t>д</a:t>
            </a:r>
            <a:r>
              <a:rPr sz="2600" b="1" spc="5" dirty="0">
                <a:latin typeface="Calibri"/>
                <a:cs typeface="Calibri"/>
              </a:rPr>
              <a:t>е</a:t>
            </a:r>
            <a:r>
              <a:rPr sz="2600" b="1" spc="-5" dirty="0">
                <a:latin typeface="Calibri"/>
                <a:cs typeface="Calibri"/>
              </a:rPr>
              <a:t>нию  пациен</a:t>
            </a:r>
            <a:r>
              <a:rPr sz="2600" b="1" spc="-25" dirty="0">
                <a:latin typeface="Calibri"/>
                <a:cs typeface="Calibri"/>
              </a:rPr>
              <a:t>т</a:t>
            </a:r>
            <a:r>
              <a:rPr sz="2600" b="1" dirty="0">
                <a:latin typeface="Calibri"/>
                <a:cs typeface="Calibri"/>
              </a:rPr>
              <a:t>ов	с	р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spc="-55" dirty="0">
                <a:latin typeface="Calibri"/>
                <a:cs typeface="Calibri"/>
              </a:rPr>
              <a:t>к</a:t>
            </a:r>
            <a:r>
              <a:rPr sz="2600" b="1" spc="1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м	</a:t>
            </a:r>
            <a:r>
              <a:rPr sz="2600" b="1" spc="-5" dirty="0">
                <a:latin typeface="Calibri"/>
                <a:cs typeface="Calibri"/>
              </a:rPr>
              <a:t>м</a:t>
            </a:r>
            <a:r>
              <a:rPr sz="2600" b="1" spc="-45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ло</a:t>
            </a:r>
            <a:r>
              <a:rPr sz="2600" b="1" spc="-15" dirty="0">
                <a:latin typeface="Calibri"/>
                <a:cs typeface="Calibri"/>
              </a:rPr>
              <a:t>ч</a:t>
            </a:r>
            <a:r>
              <a:rPr sz="2600" b="1" spc="-5" dirty="0">
                <a:latin typeface="Calibri"/>
                <a:cs typeface="Calibri"/>
              </a:rPr>
              <a:t>но</a:t>
            </a:r>
            <a:r>
              <a:rPr sz="2600" b="1" dirty="0">
                <a:latin typeface="Calibri"/>
                <a:cs typeface="Calibri"/>
              </a:rPr>
              <a:t>й	</a:t>
            </a:r>
            <a:r>
              <a:rPr sz="2600" b="1" spc="-35" dirty="0">
                <a:latin typeface="Calibri"/>
                <a:cs typeface="Calibri"/>
              </a:rPr>
              <a:t>ж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15" dirty="0">
                <a:latin typeface="Calibri"/>
                <a:cs typeface="Calibri"/>
              </a:rPr>
              <a:t>л</a:t>
            </a:r>
            <a:r>
              <a:rPr sz="2600" b="1" spc="-5" dirty="0">
                <a:latin typeface="Calibri"/>
                <a:cs typeface="Calibri"/>
              </a:rPr>
              <a:t>ез</a:t>
            </a:r>
            <a:r>
              <a:rPr sz="2600" b="1" dirty="0">
                <a:latin typeface="Calibri"/>
                <a:cs typeface="Calibri"/>
              </a:rPr>
              <a:t>ы	</a:t>
            </a:r>
            <a:r>
              <a:rPr sz="2600" b="1" spc="-5" dirty="0">
                <a:latin typeface="Calibri"/>
                <a:cs typeface="Calibri"/>
              </a:rPr>
              <a:t>по</a:t>
            </a:r>
            <a:r>
              <a:rPr sz="2600" b="1" dirty="0">
                <a:latin typeface="Calibri"/>
                <a:cs typeface="Calibri"/>
              </a:rPr>
              <a:t>зв</a:t>
            </a:r>
            <a:r>
              <a:rPr sz="2600" b="1" spc="-5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ля</a:t>
            </a:r>
            <a:r>
              <a:rPr sz="2600" b="1" spc="-20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т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117" y="2693288"/>
            <a:ext cx="8148320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41275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уменьшить </a:t>
            </a:r>
            <a:r>
              <a:rPr sz="2600" b="1" dirty="0">
                <a:latin typeface="Calibri"/>
                <a:cs typeface="Calibri"/>
              </a:rPr>
              <a:t>развитие побочных </a:t>
            </a:r>
            <a:r>
              <a:rPr sz="2600" b="1" spc="-5" dirty="0">
                <a:latin typeface="Calibri"/>
                <a:cs typeface="Calibri"/>
              </a:rPr>
              <a:t>эффектов от основной  терапии.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Calibri"/>
              <a:cs typeface="Calibri"/>
            </a:endParaRPr>
          </a:p>
          <a:p>
            <a:pPr marL="50800" marR="43180" algn="just">
              <a:lnSpc>
                <a:spcPct val="100000"/>
              </a:lnSpc>
              <a:buSzPct val="96153"/>
              <a:buFont typeface="Arial"/>
              <a:buChar char="•"/>
              <a:tabLst>
                <a:tab pos="167640" algn="l"/>
              </a:tabLst>
            </a:pPr>
            <a:r>
              <a:rPr sz="2600" b="1" spc="-5" dirty="0">
                <a:latin typeface="Calibri"/>
                <a:cs typeface="Calibri"/>
              </a:rPr>
              <a:t>Multidisciplinary </a:t>
            </a:r>
            <a:r>
              <a:rPr sz="2600" b="1" spc="-10" dirty="0">
                <a:latin typeface="Calibri"/>
                <a:cs typeface="Calibri"/>
              </a:rPr>
              <a:t>management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breast </a:t>
            </a:r>
            <a:r>
              <a:rPr sz="2600" b="1" spc="-40" dirty="0">
                <a:latin typeface="Calibri"/>
                <a:cs typeface="Calibri"/>
              </a:rPr>
              <a:t>cancer.</a:t>
            </a:r>
            <a:r>
              <a:rPr sz="2600" b="1" spc="-4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Leclerc  </a:t>
            </a:r>
            <a:r>
              <a:rPr sz="2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AF</a:t>
            </a:r>
            <a:r>
              <a:rPr sz="2550" spc="7" baseline="26143" dirty="0">
                <a:latin typeface="Calibri"/>
                <a:cs typeface="Calibri"/>
              </a:rPr>
              <a:t>1</a:t>
            </a:r>
            <a:r>
              <a:rPr sz="2600" spc="5" dirty="0">
                <a:latin typeface="Calibri"/>
                <a:cs typeface="Calibri"/>
              </a:rPr>
              <a:t>,</a:t>
            </a:r>
            <a:r>
              <a:rPr sz="2600" spc="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Jerusalem </a:t>
            </a:r>
            <a:r>
              <a:rPr sz="2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2550" spc="7" baseline="26143" dirty="0">
                <a:latin typeface="Calibri"/>
                <a:cs typeface="Calibri"/>
              </a:rPr>
              <a:t>2</a:t>
            </a:r>
            <a:r>
              <a:rPr sz="2600" spc="5" dirty="0">
                <a:latin typeface="Calibri"/>
                <a:cs typeface="Calibri"/>
              </a:rPr>
              <a:t>,</a:t>
            </a:r>
            <a:r>
              <a:rPr sz="2600" spc="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6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Devos </a:t>
            </a:r>
            <a:r>
              <a:rPr sz="2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2550" spc="7" baseline="26143" dirty="0">
                <a:latin typeface="Calibri"/>
                <a:cs typeface="Calibri"/>
              </a:rPr>
              <a:t>3</a:t>
            </a:r>
            <a:r>
              <a:rPr sz="2600" spc="5" dirty="0">
                <a:latin typeface="Calibri"/>
                <a:cs typeface="Calibri"/>
              </a:rPr>
              <a:t>,</a:t>
            </a:r>
            <a:r>
              <a:rPr sz="2600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Crielaard </a:t>
            </a:r>
            <a:r>
              <a:rPr sz="2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JM</a:t>
            </a:r>
            <a:r>
              <a:rPr sz="2550" spc="-7" baseline="26143" dirty="0">
                <a:latin typeface="Calibri"/>
                <a:cs typeface="Calibri"/>
              </a:rPr>
              <a:t>1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Maquet </a:t>
            </a:r>
            <a:r>
              <a:rPr sz="2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D</a:t>
            </a:r>
            <a:r>
              <a:rPr sz="2550" spc="7" baseline="26143" dirty="0">
                <a:latin typeface="Calibri"/>
                <a:cs typeface="Calibri"/>
              </a:rPr>
              <a:t>1</a:t>
            </a:r>
            <a:r>
              <a:rPr sz="2600" spc="5" dirty="0">
                <a:latin typeface="Calibri"/>
                <a:cs typeface="Calibri"/>
              </a:rPr>
              <a:t>.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 </a:t>
            </a:r>
            <a:r>
              <a:rPr sz="26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Arch </a:t>
            </a:r>
            <a:r>
              <a:rPr sz="26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Public </a:t>
            </a:r>
            <a:r>
              <a:rPr sz="26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Health.</a:t>
            </a:r>
            <a:r>
              <a:rPr sz="2600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2600" dirty="0">
                <a:latin typeface="Calibri"/>
                <a:cs typeface="Calibri"/>
              </a:rPr>
              <a:t>2016. </a:t>
            </a:r>
            <a:r>
              <a:rPr sz="2600" spc="-5" dirty="0">
                <a:latin typeface="Calibri"/>
                <a:cs typeface="Calibri"/>
              </a:rPr>
              <a:t>Dec </a:t>
            </a:r>
            <a:r>
              <a:rPr sz="2600" dirty="0">
                <a:latin typeface="Calibri"/>
                <a:cs typeface="Calibri"/>
              </a:rPr>
              <a:t>5;74:50. eCollection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201.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951"/>
            <a:ext cx="8425180" cy="1152525"/>
          </a:xfrm>
          <a:custGeom>
            <a:avLst/>
            <a:gdLst/>
            <a:ahLst/>
            <a:cxnLst/>
            <a:rect l="l" t="t" r="r" b="b"/>
            <a:pathLst>
              <a:path w="8425180" h="1152525">
                <a:moveTo>
                  <a:pt x="8424799" y="0"/>
                </a:moveTo>
                <a:lnTo>
                  <a:pt x="0" y="0"/>
                </a:lnTo>
                <a:lnTo>
                  <a:pt x="0" y="1152525"/>
                </a:lnTo>
                <a:lnTo>
                  <a:pt x="8424799" y="1152525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405" rIns="0" bIns="0" rtlCol="0">
            <a:spAutoFit/>
          </a:bodyPr>
          <a:lstStyle/>
          <a:p>
            <a:pPr marL="2125345" marR="5080" indent="111125">
              <a:lnSpc>
                <a:spcPct val="100000"/>
              </a:lnSpc>
              <a:spcBef>
                <a:spcPts val="100"/>
              </a:spcBef>
            </a:pPr>
            <a:r>
              <a:rPr sz="3000" spc="-15" dirty="0"/>
              <a:t>Доказательные технологии  медицинской</a:t>
            </a:r>
            <a:r>
              <a:rPr sz="3000" spc="-40" dirty="0"/>
              <a:t> </a:t>
            </a:r>
            <a:r>
              <a:rPr sz="3000" spc="-5" dirty="0"/>
              <a:t>реабилитации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445617" y="1863597"/>
            <a:ext cx="8238490" cy="35013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4300" marR="68580" algn="just">
              <a:lnSpc>
                <a:spcPct val="90000"/>
              </a:lnSpc>
              <a:spcBef>
                <a:spcPts val="385"/>
              </a:spcBef>
              <a:buSzPct val="95833"/>
              <a:buFont typeface="Arial"/>
              <a:buChar char="•"/>
              <a:tabLst>
                <a:tab pos="222250" algn="l"/>
              </a:tabLst>
            </a:pPr>
            <a:r>
              <a:rPr sz="2400" b="1" dirty="0">
                <a:latin typeface="Calibri"/>
                <a:cs typeface="Calibri"/>
              </a:rPr>
              <a:t>Программы реабилитации </a:t>
            </a:r>
            <a:r>
              <a:rPr sz="2400" b="1" spc="-15" dirty="0">
                <a:latin typeface="Calibri"/>
                <a:cs typeface="Calibri"/>
              </a:rPr>
              <a:t>должны </a:t>
            </a:r>
            <a:r>
              <a:rPr sz="2400" b="1" spc="-5" dirty="0">
                <a:latin typeface="Calibri"/>
                <a:cs typeface="Calibri"/>
              </a:rPr>
              <a:t>разрабатываться  индивидуально для </a:t>
            </a:r>
            <a:r>
              <a:rPr sz="2400" b="1" spc="-15" dirty="0">
                <a:latin typeface="Calibri"/>
                <a:cs typeface="Calibri"/>
              </a:rPr>
              <a:t>каждого </a:t>
            </a:r>
            <a:r>
              <a:rPr sz="2400" b="1" spc="-5" dirty="0">
                <a:latin typeface="Calibri"/>
                <a:cs typeface="Calibri"/>
              </a:rPr>
              <a:t>пациента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10" dirty="0">
                <a:latin typeface="Calibri"/>
                <a:cs typeface="Calibri"/>
              </a:rPr>
              <a:t>раком молочной  </a:t>
            </a:r>
            <a:r>
              <a:rPr sz="2400" b="1" spc="-15" dirty="0">
                <a:latin typeface="Calibri"/>
                <a:cs typeface="Calibri"/>
              </a:rPr>
              <a:t>железы </a:t>
            </a:r>
            <a:r>
              <a:rPr sz="2400" b="1" spc="-5" dirty="0">
                <a:latin typeface="Calibri"/>
                <a:cs typeface="Calibri"/>
              </a:rPr>
              <a:t>для повышения </a:t>
            </a:r>
            <a:r>
              <a:rPr sz="2400" b="1" spc="-10" dirty="0">
                <a:latin typeface="Calibri"/>
                <a:cs typeface="Calibri"/>
              </a:rPr>
              <a:t>физической </a:t>
            </a:r>
            <a:r>
              <a:rPr sz="2400" b="1" spc="-5" dirty="0">
                <a:latin typeface="Calibri"/>
                <a:cs typeface="Calibri"/>
              </a:rPr>
              <a:t>работоспособности,  </a:t>
            </a:r>
            <a:r>
              <a:rPr sz="2400" b="1" spc="-10" dirty="0">
                <a:latin typeface="Calibri"/>
                <a:cs typeface="Calibri"/>
              </a:rPr>
              <a:t>снижения </a:t>
            </a:r>
            <a:r>
              <a:rPr sz="2400" b="1" spc="-5" dirty="0">
                <a:latin typeface="Calibri"/>
                <a:cs typeface="Calibri"/>
              </a:rPr>
              <a:t>утомляемости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5" dirty="0">
                <a:latin typeface="Calibri"/>
                <a:cs typeface="Calibri"/>
              </a:rPr>
              <a:t>улучшения </a:t>
            </a:r>
            <a:r>
              <a:rPr sz="2400" b="1" spc="-5" dirty="0">
                <a:latin typeface="Calibri"/>
                <a:cs typeface="Calibri"/>
              </a:rPr>
              <a:t>качества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жизни.</a:t>
            </a:r>
            <a:endParaRPr sz="2400">
              <a:latin typeface="Calibri"/>
              <a:cs typeface="Calibri"/>
            </a:endParaRPr>
          </a:p>
          <a:p>
            <a:pPr marL="114300" marR="67945" algn="just">
              <a:lnSpc>
                <a:spcPts val="2590"/>
              </a:lnSpc>
              <a:spcBef>
                <a:spcPts val="615"/>
              </a:spcBef>
              <a:buSzPct val="95833"/>
              <a:buFont typeface="Arial"/>
              <a:buChar char="•"/>
              <a:tabLst>
                <a:tab pos="222250" algn="l"/>
              </a:tabLst>
            </a:pPr>
            <a:r>
              <a:rPr sz="2400" b="1" spc="-10" dirty="0">
                <a:latin typeface="Calibri"/>
                <a:cs typeface="Calibri"/>
              </a:rPr>
              <a:t>Sustainable </a:t>
            </a:r>
            <a:r>
              <a:rPr sz="2400" b="1" spc="-5" dirty="0">
                <a:latin typeface="Calibri"/>
                <a:cs typeface="Calibri"/>
              </a:rPr>
              <a:t>impact </a:t>
            </a:r>
            <a:r>
              <a:rPr sz="2400" b="1" dirty="0">
                <a:latin typeface="Calibri"/>
                <a:cs typeface="Calibri"/>
              </a:rPr>
              <a:t>of an </a:t>
            </a:r>
            <a:r>
              <a:rPr sz="2400" b="1" spc="-10" dirty="0">
                <a:latin typeface="Calibri"/>
                <a:cs typeface="Calibri"/>
              </a:rPr>
              <a:t>individualized </a:t>
            </a:r>
            <a:r>
              <a:rPr sz="2400" b="1" spc="-20" dirty="0">
                <a:latin typeface="Calibri"/>
                <a:cs typeface="Calibri"/>
              </a:rPr>
              <a:t>exercise </a:t>
            </a:r>
            <a:r>
              <a:rPr sz="2400" b="1" spc="-15" dirty="0">
                <a:latin typeface="Calibri"/>
                <a:cs typeface="Calibri"/>
              </a:rPr>
              <a:t>program </a:t>
            </a:r>
            <a:r>
              <a:rPr sz="2400" b="1" spc="5" dirty="0">
                <a:latin typeface="Calibri"/>
                <a:cs typeface="Calibri"/>
              </a:rPr>
              <a:t>on  </a:t>
            </a:r>
            <a:r>
              <a:rPr sz="2400" b="1" spc="-10" dirty="0">
                <a:latin typeface="Calibri"/>
                <a:cs typeface="Calibri"/>
              </a:rPr>
              <a:t>physical </a:t>
            </a:r>
            <a:r>
              <a:rPr sz="2400" b="1" spc="-5" dirty="0">
                <a:latin typeface="Calibri"/>
                <a:cs typeface="Calibri"/>
              </a:rPr>
              <a:t>activity </a:t>
            </a:r>
            <a:r>
              <a:rPr sz="2400" b="1" spc="-10" dirty="0">
                <a:latin typeface="Calibri"/>
                <a:cs typeface="Calibri"/>
              </a:rPr>
              <a:t>level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fatigue syndrome </a:t>
            </a:r>
            <a:r>
              <a:rPr sz="2400" b="1" spc="-5" dirty="0">
                <a:latin typeface="Calibri"/>
                <a:cs typeface="Calibri"/>
              </a:rPr>
              <a:t>on </a:t>
            </a:r>
            <a:r>
              <a:rPr sz="2400" b="1" spc="-10" dirty="0">
                <a:latin typeface="Calibri"/>
                <a:cs typeface="Calibri"/>
              </a:rPr>
              <a:t>breast </a:t>
            </a:r>
            <a:r>
              <a:rPr sz="2400" b="1" spc="-5" dirty="0">
                <a:latin typeface="Calibri"/>
                <a:cs typeface="Calibri"/>
              </a:rPr>
              <a:t>cancer  </a:t>
            </a:r>
            <a:r>
              <a:rPr sz="2400" b="1" spc="-10" dirty="0">
                <a:latin typeface="Calibri"/>
                <a:cs typeface="Calibri"/>
              </a:rPr>
              <a:t>patients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two </a:t>
            </a:r>
            <a:r>
              <a:rPr sz="2400" b="1" spc="-5" dirty="0">
                <a:latin typeface="Calibri"/>
                <a:cs typeface="Calibri"/>
              </a:rPr>
              <a:t>German </a:t>
            </a:r>
            <a:r>
              <a:rPr sz="2400" b="1" spc="-10" dirty="0">
                <a:latin typeface="Calibri"/>
                <a:cs typeface="Calibri"/>
              </a:rPr>
              <a:t>rehabilitation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centers.</a:t>
            </a:r>
            <a:endParaRPr sz="2400">
              <a:latin typeface="Calibri"/>
              <a:cs typeface="Calibri"/>
            </a:endParaRPr>
          </a:p>
          <a:p>
            <a:pPr marL="114300" marR="67310" algn="just">
              <a:lnSpc>
                <a:spcPct val="90100"/>
              </a:lnSpc>
              <a:spcBef>
                <a:spcPts val="545"/>
              </a:spcBef>
              <a:buClr>
                <a:srgbClr val="000000"/>
              </a:buClr>
              <a:buSzPct val="95833"/>
              <a:buFont typeface="Arial"/>
              <a:buChar char="•"/>
              <a:tabLst>
                <a:tab pos="222250" algn="l"/>
              </a:tabLst>
            </a:pP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Baumann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FT</a:t>
            </a:r>
            <a:r>
              <a:rPr sz="2400" spc="-7" baseline="2430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Bieck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400" spc="-15" baseline="2430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Oberste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2400" spc="-7" baseline="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Kuhn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</a:t>
            </a:r>
            <a:r>
              <a:rPr sz="2400" spc="-7" baseline="2430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Schmitt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J</a:t>
            </a:r>
            <a:r>
              <a:rPr sz="2400" spc="-7" baseline="2430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Wentrock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S</a:t>
            </a:r>
            <a:r>
              <a:rPr sz="2400" spc="-15" baseline="24305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Zopf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E</a:t>
            </a:r>
            <a:r>
              <a:rPr sz="2400" spc="-7" baseline="24305" dirty="0">
                <a:latin typeface="Calibri"/>
                <a:cs typeface="Calibri"/>
              </a:rPr>
              <a:t>2,4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Bloch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</a:t>
            </a:r>
            <a:r>
              <a:rPr sz="2400" spc="-7" baseline="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Schüle K</a:t>
            </a:r>
            <a:r>
              <a:rPr sz="2400" spc="-7" baseline="24305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Reuss-Borst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M</a:t>
            </a:r>
            <a:r>
              <a:rPr sz="2400" spc="-7" baseline="24305" dirty="0">
                <a:latin typeface="Calibri"/>
                <a:cs typeface="Calibri"/>
              </a:rPr>
              <a:t>5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 Support 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Care </a:t>
            </a:r>
            <a:r>
              <a:rPr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2"/>
              </a:rPr>
              <a:t>Cancer.</a:t>
            </a:r>
            <a:r>
              <a:rPr sz="2400" spc="-25" dirty="0">
                <a:latin typeface="Calibri"/>
                <a:cs typeface="Calibri"/>
              </a:rPr>
              <a:t>2016 </a:t>
            </a:r>
            <a:r>
              <a:rPr sz="2400" spc="-5" dirty="0">
                <a:latin typeface="Calibri"/>
                <a:cs typeface="Calibri"/>
              </a:rPr>
              <a:t>Dec 9. </a:t>
            </a:r>
            <a:r>
              <a:rPr sz="2400" dirty="0">
                <a:latin typeface="Calibri"/>
                <a:cs typeface="Calibri"/>
              </a:rPr>
              <a:t>[Epub ahead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200" spc="-10" dirty="0">
                <a:latin typeface="Calibri"/>
                <a:cs typeface="Calibri"/>
              </a:rPr>
              <a:t>].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1192212"/>
            <a:ext cx="8701405" cy="5568315"/>
            <a:chOff x="257175" y="1192212"/>
            <a:chExt cx="8701405" cy="5568315"/>
          </a:xfrm>
        </p:grpSpPr>
        <p:sp>
          <p:nvSpPr>
            <p:cNvPr id="3" name="object 3"/>
            <p:cNvSpPr/>
            <p:nvPr/>
          </p:nvSpPr>
          <p:spPr>
            <a:xfrm>
              <a:off x="271462" y="1206500"/>
              <a:ext cx="8672830" cy="5539740"/>
            </a:xfrm>
            <a:custGeom>
              <a:avLst/>
              <a:gdLst/>
              <a:ahLst/>
              <a:cxnLst/>
              <a:rect l="l" t="t" r="r" b="b"/>
              <a:pathLst>
                <a:path w="8672830" h="5539740">
                  <a:moveTo>
                    <a:pt x="3762438" y="0"/>
                  </a:moveTo>
                  <a:lnTo>
                    <a:pt x="3762438" y="5539549"/>
                  </a:lnTo>
                </a:path>
                <a:path w="8672830" h="5539740">
                  <a:moveTo>
                    <a:pt x="0" y="865251"/>
                  </a:moveTo>
                  <a:lnTo>
                    <a:pt x="8672512" y="865251"/>
                  </a:lnTo>
                </a:path>
                <a:path w="8672830" h="5539740">
                  <a:moveTo>
                    <a:pt x="0" y="3590036"/>
                  </a:moveTo>
                  <a:lnTo>
                    <a:pt x="8672512" y="35900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1462" y="1206500"/>
              <a:ext cx="8672830" cy="5539740"/>
            </a:xfrm>
            <a:custGeom>
              <a:avLst/>
              <a:gdLst/>
              <a:ahLst/>
              <a:cxnLst/>
              <a:rect l="l" t="t" r="r" b="b"/>
              <a:pathLst>
                <a:path w="8672830" h="5539740">
                  <a:moveTo>
                    <a:pt x="14287" y="0"/>
                  </a:moveTo>
                  <a:lnTo>
                    <a:pt x="14287" y="5539549"/>
                  </a:lnTo>
                </a:path>
                <a:path w="8672830" h="5539740">
                  <a:moveTo>
                    <a:pt x="8658288" y="0"/>
                  </a:moveTo>
                  <a:lnTo>
                    <a:pt x="8658288" y="5539549"/>
                  </a:lnTo>
                </a:path>
                <a:path w="8672830" h="5539740">
                  <a:moveTo>
                    <a:pt x="0" y="14350"/>
                  </a:moveTo>
                  <a:lnTo>
                    <a:pt x="8672512" y="14350"/>
                  </a:lnTo>
                </a:path>
                <a:path w="8672830" h="5539740">
                  <a:moveTo>
                    <a:pt x="0" y="5525263"/>
                  </a:moveTo>
                  <a:lnTo>
                    <a:pt x="8672512" y="552526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209034" y="2400935"/>
            <a:ext cx="2440305" cy="20320"/>
          </a:xfrm>
          <a:custGeom>
            <a:avLst/>
            <a:gdLst/>
            <a:ahLst/>
            <a:cxnLst/>
            <a:rect l="l" t="t" r="r" b="b"/>
            <a:pathLst>
              <a:path w="2440304" h="20319">
                <a:moveTo>
                  <a:pt x="2439923" y="0"/>
                </a:moveTo>
                <a:lnTo>
                  <a:pt x="0" y="0"/>
                </a:lnTo>
                <a:lnTo>
                  <a:pt x="0" y="19812"/>
                </a:lnTo>
                <a:lnTo>
                  <a:pt x="2439923" y="19812"/>
                </a:lnTo>
                <a:lnTo>
                  <a:pt x="2439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85750" y="1220850"/>
          <a:ext cx="8378190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8404"/>
                <a:gridCol w="4630420"/>
              </a:tblGrid>
              <a:tr h="850900">
                <a:tc>
                  <a:txBody>
                    <a:bodyPr/>
                    <a:lstStyle/>
                    <a:p>
                      <a:pPr marL="68580">
                        <a:lnSpc>
                          <a:spcPts val="2600"/>
                        </a:lnSpc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Болевой</a:t>
                      </a:r>
                      <a:r>
                        <a:rPr sz="2200" b="1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синдром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 indent="-99695">
                        <a:lnSpc>
                          <a:spcPts val="2470"/>
                        </a:lnSpc>
                        <a:buSzPct val="95454"/>
                        <a:buFont typeface="Arial"/>
                        <a:buChar char="•"/>
                        <a:tabLst>
                          <a:tab pos="168275" algn="l"/>
                        </a:tabLst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Низкочастотная</a:t>
                      </a:r>
                      <a:r>
                        <a:rPr sz="2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магнитотерапия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67640" indent="-99695">
                        <a:lnSpc>
                          <a:spcPts val="2510"/>
                        </a:lnSpc>
                        <a:buSzPct val="95454"/>
                        <a:buFont typeface="Arial"/>
                        <a:buChar char="•"/>
                        <a:tabLst>
                          <a:tab pos="168275" algn="l"/>
                        </a:tabLst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МДМ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724785">
                <a:tc>
                  <a:txBody>
                    <a:bodyPr/>
                    <a:lstStyle/>
                    <a:p>
                      <a:pPr marL="68580">
                        <a:lnSpc>
                          <a:spcPts val="2605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Постмастэктомический</a:t>
                      </a:r>
                      <a:r>
                        <a:rPr sz="220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отек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 indent="-107950">
                        <a:lnSpc>
                          <a:spcPts val="2655"/>
                        </a:lnSpc>
                        <a:buSzPct val="95833"/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Многосекционная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2590"/>
                        </a:lnSpc>
                      </a:pPr>
                      <a:r>
                        <a:rPr sz="2400" u="heavy" spc="-60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пневматическая</a:t>
                      </a:r>
                      <a:r>
                        <a:rPr sz="2400" b="1" u="heavy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компрессия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8580" marR="824230">
                        <a:lnSpc>
                          <a:spcPts val="2590"/>
                        </a:lnSpc>
                        <a:spcBef>
                          <a:spcPts val="180"/>
                        </a:spcBef>
                        <a:buSzPct val="95833"/>
                        <a:buFont typeface="Arial"/>
                        <a:buChar char="•"/>
                        <a:tabLst>
                          <a:tab pos="176530" algn="l"/>
                          <a:tab pos="1353820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Массаж	(щадящие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ручные 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методики)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75895" indent="-107950">
                        <a:lnSpc>
                          <a:spcPts val="2415"/>
                        </a:lnSpc>
                        <a:buSzPct val="95833"/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Низкочастотная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магнитотерапия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68580" marR="1070610">
                        <a:lnSpc>
                          <a:spcPts val="2590"/>
                        </a:lnSpc>
                        <a:spcBef>
                          <a:spcPts val="185"/>
                        </a:spcBef>
                        <a:buSzPct val="95833"/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Электростимуляционный  лимфодренаж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175895" indent="-107950">
                        <a:lnSpc>
                          <a:spcPts val="2555"/>
                        </a:lnSpc>
                        <a:buSzPct val="95833"/>
                        <a:buFont typeface="Arial"/>
                        <a:buChar char="•"/>
                        <a:tabLst>
                          <a:tab pos="176530" algn="l"/>
                        </a:tabLst>
                      </a:pPr>
                      <a:r>
                        <a:rPr sz="2400" b="1" spc="5" dirty="0">
                          <a:latin typeface="Calibri"/>
                          <a:cs typeface="Calibri"/>
                        </a:rPr>
                        <a:t>ЛФК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948867">
                <a:tc>
                  <a:txBody>
                    <a:bodyPr/>
                    <a:lstStyle/>
                    <a:p>
                      <a:pPr marL="68580" marR="81915">
                        <a:lnSpc>
                          <a:spcPts val="2380"/>
                        </a:lnSpc>
                        <a:spcBef>
                          <a:spcPts val="265"/>
                        </a:spcBef>
                      </a:pPr>
                      <a:r>
                        <a:rPr sz="2200" b="1" spc="-15" dirty="0">
                          <a:latin typeface="Calibri"/>
                          <a:cs typeface="Calibri"/>
                        </a:rPr>
                        <a:t>Тугоподвижность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2200" b="1" spc="-10" dirty="0">
                          <a:latin typeface="Calibri"/>
                          <a:cs typeface="Calibri"/>
                        </a:rPr>
                        <a:t>плечевом  суставе, плексит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167640" indent="-99695">
                        <a:lnSpc>
                          <a:spcPts val="2480"/>
                        </a:lnSpc>
                        <a:buSzPct val="95454"/>
                        <a:buFont typeface="Arial"/>
                        <a:buChar char="•"/>
                        <a:tabLst>
                          <a:tab pos="168275" algn="l"/>
                        </a:tabLst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Массаж (ручные</a:t>
                      </a:r>
                      <a:r>
                        <a:rPr sz="2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15" dirty="0">
                          <a:latin typeface="Calibri"/>
                          <a:cs typeface="Calibri"/>
                        </a:rPr>
                        <a:t>методики)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67640" indent="-99695">
                        <a:lnSpc>
                          <a:spcPts val="2375"/>
                        </a:lnSpc>
                        <a:buSzPct val="95454"/>
                        <a:buFont typeface="Arial"/>
                        <a:buChar char="•"/>
                        <a:tabLst>
                          <a:tab pos="168275" algn="l"/>
                        </a:tabLst>
                      </a:pPr>
                      <a:r>
                        <a:rPr sz="2200" b="1" spc="-10" dirty="0">
                          <a:latin typeface="Calibri"/>
                          <a:cs typeface="Calibri"/>
                        </a:rPr>
                        <a:t>Низкочастотная</a:t>
                      </a:r>
                      <a:r>
                        <a:rPr sz="2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магнитотерапия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L="167640" indent="-99695">
                        <a:lnSpc>
                          <a:spcPts val="2510"/>
                        </a:lnSpc>
                        <a:buSzPct val="95454"/>
                        <a:buFont typeface="Arial"/>
                        <a:buChar char="•"/>
                        <a:tabLst>
                          <a:tab pos="168275" algn="l"/>
                        </a:tabLst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ЛФК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906780" y="2844800"/>
            <a:ext cx="8243570" cy="4019550"/>
            <a:chOff x="906780" y="2844800"/>
            <a:chExt cx="8243570" cy="4019550"/>
          </a:xfrm>
        </p:grpSpPr>
        <p:sp>
          <p:nvSpPr>
            <p:cNvPr id="8" name="object 8"/>
            <p:cNvSpPr/>
            <p:nvPr/>
          </p:nvSpPr>
          <p:spPr>
            <a:xfrm>
              <a:off x="906780" y="4238244"/>
              <a:ext cx="2311908" cy="1418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662" y="2857500"/>
              <a:ext cx="2267712" cy="1376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2312" y="2851150"/>
              <a:ext cx="2280920" cy="1389380"/>
            </a:xfrm>
            <a:custGeom>
              <a:avLst/>
              <a:gdLst/>
              <a:ahLst/>
              <a:cxnLst/>
              <a:rect l="l" t="t" r="r" b="b"/>
              <a:pathLst>
                <a:path w="2280920" h="1389379">
                  <a:moveTo>
                    <a:pt x="0" y="1389252"/>
                  </a:moveTo>
                  <a:lnTo>
                    <a:pt x="2280412" y="1389252"/>
                  </a:lnTo>
                  <a:lnTo>
                    <a:pt x="2280412" y="0"/>
                  </a:lnTo>
                  <a:lnTo>
                    <a:pt x="0" y="0"/>
                  </a:lnTo>
                  <a:lnTo>
                    <a:pt x="0" y="1389252"/>
                  </a:lnTo>
                  <a:close/>
                </a:path>
              </a:pathLst>
            </a:custGeom>
            <a:ln w="12699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8687" y="5500687"/>
              <a:ext cx="2243074" cy="10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7223" y="6519671"/>
              <a:ext cx="1636776" cy="338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56499" y="6550025"/>
              <a:ext cx="1587500" cy="307975"/>
            </a:xfrm>
            <a:custGeom>
              <a:avLst/>
              <a:gdLst/>
              <a:ahLst/>
              <a:cxnLst/>
              <a:rect l="l" t="t" r="r" b="b"/>
              <a:pathLst>
                <a:path w="1587500" h="307975">
                  <a:moveTo>
                    <a:pt x="1587500" y="307973"/>
                  </a:moveTo>
                  <a:lnTo>
                    <a:pt x="1587500" y="0"/>
                  </a:lnTo>
                  <a:lnTo>
                    <a:pt x="0" y="0"/>
                  </a:lnTo>
                  <a:lnTo>
                    <a:pt x="0" y="307973"/>
                  </a:lnTo>
                  <a:lnTo>
                    <a:pt x="1587500" y="307973"/>
                  </a:lnTo>
                  <a:close/>
                </a:path>
              </a:pathLst>
            </a:custGeom>
            <a:solidFill>
              <a:srgbClr val="BC0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6499" y="6550025"/>
              <a:ext cx="1587500" cy="307975"/>
            </a:xfrm>
            <a:custGeom>
              <a:avLst/>
              <a:gdLst/>
              <a:ahLst/>
              <a:cxnLst/>
              <a:rect l="l" t="t" r="r" b="b"/>
              <a:pathLst>
                <a:path w="1587500" h="307975">
                  <a:moveTo>
                    <a:pt x="1587500" y="0"/>
                  </a:moveTo>
                  <a:lnTo>
                    <a:pt x="0" y="0"/>
                  </a:lnTo>
                  <a:lnTo>
                    <a:pt x="0" y="307973"/>
                  </a:lnTo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55432" y="6572504"/>
            <a:ext cx="1409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5287" y="142875"/>
            <a:ext cx="8425180" cy="984250"/>
          </a:xfrm>
          <a:prstGeom prst="rect">
            <a:avLst/>
          </a:prstGeom>
          <a:solidFill>
            <a:srgbClr val="BC0315"/>
          </a:solidFill>
        </p:spPr>
        <p:txBody>
          <a:bodyPr vert="horz" wrap="square" lIns="0" tIns="21590" rIns="0" bIns="0" rtlCol="0">
            <a:spAutoFit/>
          </a:bodyPr>
          <a:lstStyle/>
          <a:p>
            <a:pPr marL="419734" marR="248920" indent="965835">
              <a:lnSpc>
                <a:spcPct val="100000"/>
              </a:lnSpc>
              <a:spcBef>
                <a:spcPts val="170"/>
              </a:spcBef>
            </a:pPr>
            <a:r>
              <a:rPr sz="2900" dirty="0"/>
              <a:t>Физические </a:t>
            </a:r>
            <a:r>
              <a:rPr sz="2900" spc="-20" dirty="0"/>
              <a:t>методы </a:t>
            </a:r>
            <a:r>
              <a:rPr sz="2900" dirty="0"/>
              <a:t>реабилитации  </a:t>
            </a:r>
            <a:r>
              <a:rPr sz="2900" spc="-5" dirty="0"/>
              <a:t>пациенток </a:t>
            </a:r>
            <a:r>
              <a:rPr sz="2900" dirty="0"/>
              <a:t>с </a:t>
            </a:r>
            <a:r>
              <a:rPr sz="2900" spc="-5" dirty="0"/>
              <a:t>постмастэктомическим</a:t>
            </a:r>
            <a:r>
              <a:rPr sz="2900" spc="-45" dirty="0"/>
              <a:t> </a:t>
            </a:r>
            <a:r>
              <a:rPr sz="2900" spc="-5" dirty="0"/>
              <a:t>синдромом</a:t>
            </a:r>
            <a:endParaRPr sz="2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3180080" marR="953135" indent="-2218055">
              <a:lnSpc>
                <a:spcPct val="100000"/>
              </a:lnSpc>
              <a:spcBef>
                <a:spcPts val="459"/>
              </a:spcBef>
            </a:pPr>
            <a:r>
              <a:rPr sz="3200" spc="-5" dirty="0"/>
              <a:t>Низкоинтенсивная магнитотерапия  при</a:t>
            </a:r>
            <a:r>
              <a:rPr sz="3200" spc="-15" dirty="0"/>
              <a:t> </a:t>
            </a:r>
            <a:r>
              <a:rPr sz="3200" spc="-5" dirty="0"/>
              <a:t>ОНМК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8540" y="1524723"/>
            <a:ext cx="7240270" cy="24161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0" dirty="0">
                <a:latin typeface="Calibri"/>
                <a:cs typeface="Calibri"/>
              </a:rPr>
              <a:t>Трансцеребральная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магнитотерапия</a:t>
            </a:r>
            <a:endParaRPr sz="28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903730" algn="l"/>
              </a:tabLst>
            </a:pPr>
            <a:r>
              <a:rPr sz="2800" b="1" spc="-10" dirty="0">
                <a:latin typeface="Calibri"/>
                <a:cs typeface="Calibri"/>
              </a:rPr>
              <a:t>(Аппарат	</a:t>
            </a:r>
            <a:r>
              <a:rPr sz="2800" b="1" spc="-5" dirty="0">
                <a:latin typeface="Calibri"/>
                <a:cs typeface="Calibri"/>
              </a:rPr>
              <a:t>«Диамаг», «Алмаг </a:t>
            </a:r>
            <a:r>
              <a:rPr sz="2800" b="1" spc="-10" dirty="0">
                <a:latin typeface="Calibri"/>
                <a:cs typeface="Calibri"/>
              </a:rPr>
              <a:t>03», </a:t>
            </a:r>
            <a:r>
              <a:rPr sz="2800" b="1" spc="-5" dirty="0">
                <a:latin typeface="Calibri"/>
                <a:cs typeface="Calibri"/>
              </a:rPr>
              <a:t>t=</a:t>
            </a:r>
            <a:r>
              <a:rPr sz="2800" b="1" spc="-5" dirty="0">
                <a:solidFill>
                  <a:srgbClr val="03070D"/>
                </a:solidFill>
                <a:latin typeface="Calibri"/>
                <a:cs typeface="Calibri"/>
              </a:rPr>
              <a:t>20`, инд.  10 </a:t>
            </a:r>
            <a:r>
              <a:rPr sz="2800" b="1" spc="-70" dirty="0">
                <a:solidFill>
                  <a:srgbClr val="03070D"/>
                </a:solidFill>
                <a:latin typeface="Calibri"/>
                <a:cs typeface="Calibri"/>
              </a:rPr>
              <a:t>мТл, </a:t>
            </a:r>
            <a:r>
              <a:rPr sz="2800" b="1" spc="-5" dirty="0">
                <a:solidFill>
                  <a:srgbClr val="03070D"/>
                </a:solidFill>
                <a:latin typeface="Calibri"/>
                <a:cs typeface="Calibri"/>
              </a:rPr>
              <a:t>N=10-20</a:t>
            </a:r>
            <a:r>
              <a:rPr sz="2800" b="1" spc="145" dirty="0">
                <a:solidFill>
                  <a:srgbClr val="03070D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3070D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354965" marR="38290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Магнитотерапия </a:t>
            </a: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шейно-воротниковую  область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3501" y="3860800"/>
            <a:ext cx="3144774" cy="235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950" y="1484375"/>
            <a:ext cx="3155950" cy="5107305"/>
            <a:chOff x="742950" y="1484375"/>
            <a:chExt cx="3155950" cy="5107305"/>
          </a:xfrm>
        </p:grpSpPr>
        <p:sp>
          <p:nvSpPr>
            <p:cNvPr id="3" name="object 3"/>
            <p:cNvSpPr/>
            <p:nvPr/>
          </p:nvSpPr>
          <p:spPr>
            <a:xfrm>
              <a:off x="742950" y="1484375"/>
              <a:ext cx="3155950" cy="28399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0100" y="4352924"/>
              <a:ext cx="2857500" cy="2238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214876" y="1557274"/>
            <a:ext cx="4935855" cy="5307330"/>
            <a:chOff x="4214876" y="1557274"/>
            <a:chExt cx="4935855" cy="5307330"/>
          </a:xfrm>
        </p:grpSpPr>
        <p:sp>
          <p:nvSpPr>
            <p:cNvPr id="6" name="object 6"/>
            <p:cNvSpPr/>
            <p:nvPr/>
          </p:nvSpPr>
          <p:spPr>
            <a:xfrm>
              <a:off x="4716526" y="1557274"/>
              <a:ext cx="3814699" cy="26860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4876" y="4214875"/>
              <a:ext cx="3857625" cy="2404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951" y="2060575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4" h="431800">
                  <a:moveTo>
                    <a:pt x="395287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95287" y="431800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4951" y="2060575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4" h="431800">
                  <a:moveTo>
                    <a:pt x="0" y="431800"/>
                  </a:moveTo>
                  <a:lnTo>
                    <a:pt x="395287" y="431800"/>
                  </a:lnTo>
                  <a:lnTo>
                    <a:pt x="395287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3626" y="4857750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4" h="431800">
                  <a:moveTo>
                    <a:pt x="395287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95287" y="431800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3626" y="4857750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4" h="431800">
                  <a:moveTo>
                    <a:pt x="0" y="431800"/>
                  </a:moveTo>
                  <a:lnTo>
                    <a:pt x="395287" y="431800"/>
                  </a:lnTo>
                  <a:lnTo>
                    <a:pt x="395287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88935" y="6519671"/>
              <a:ext cx="1655064" cy="3383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37450" y="6550025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1606550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1606550" y="307975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BC0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7450" y="6550025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0" y="307975"/>
                  </a:moveTo>
                  <a:lnTo>
                    <a:pt x="1606550" y="307975"/>
                  </a:lnTo>
                  <a:lnTo>
                    <a:pt x="1606550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543800" y="6572504"/>
            <a:ext cx="159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5287" y="115951"/>
            <a:ext cx="8425180" cy="1016000"/>
          </a:xfrm>
          <a:custGeom>
            <a:avLst/>
            <a:gdLst/>
            <a:ahLst/>
            <a:cxnLst/>
            <a:rect l="l" t="t" r="r" b="b"/>
            <a:pathLst>
              <a:path w="8425180" h="1016000">
                <a:moveTo>
                  <a:pt x="8424799" y="0"/>
                </a:moveTo>
                <a:lnTo>
                  <a:pt x="0" y="0"/>
                </a:lnTo>
                <a:lnTo>
                  <a:pt x="0" y="1016000"/>
                </a:lnTo>
                <a:lnTo>
                  <a:pt x="8424799" y="1016000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6949" rIns="0" bIns="0" rtlCol="0">
            <a:spAutoFit/>
          </a:bodyPr>
          <a:lstStyle/>
          <a:p>
            <a:pPr marL="1689735" marR="5080" indent="31242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Лечебная </a:t>
            </a:r>
            <a:r>
              <a:rPr sz="3000" spc="-10" dirty="0"/>
              <a:t>гимнастика </a:t>
            </a:r>
            <a:r>
              <a:rPr sz="3000" spc="-5" dirty="0"/>
              <a:t>при при  </a:t>
            </a:r>
            <a:r>
              <a:rPr sz="3000" spc="-10" dirty="0"/>
              <a:t>постмастэктомическом</a:t>
            </a:r>
            <a:r>
              <a:rPr sz="3000" spc="-35" dirty="0"/>
              <a:t> </a:t>
            </a:r>
            <a:r>
              <a:rPr sz="3000" spc="-10" dirty="0"/>
              <a:t>синдроме</a:t>
            </a:r>
            <a:endParaRPr sz="3000"/>
          </a:p>
        </p:txBody>
      </p:sp>
      <p:grpSp>
        <p:nvGrpSpPr>
          <p:cNvPr id="18" name="object 18"/>
          <p:cNvGrpSpPr/>
          <p:nvPr/>
        </p:nvGrpSpPr>
        <p:grpSpPr>
          <a:xfrm>
            <a:off x="1822450" y="2192401"/>
            <a:ext cx="421005" cy="457200"/>
            <a:chOff x="1822450" y="2192401"/>
            <a:chExt cx="421005" cy="457200"/>
          </a:xfrm>
        </p:grpSpPr>
        <p:sp>
          <p:nvSpPr>
            <p:cNvPr id="19" name="object 19"/>
            <p:cNvSpPr/>
            <p:nvPr/>
          </p:nvSpPr>
          <p:spPr>
            <a:xfrm>
              <a:off x="1835150" y="2205101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5" h="431800">
                  <a:moveTo>
                    <a:pt x="395287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95287" y="431800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5150" y="2205101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5" h="431800">
                  <a:moveTo>
                    <a:pt x="0" y="431800"/>
                  </a:moveTo>
                  <a:lnTo>
                    <a:pt x="395287" y="431800"/>
                  </a:lnTo>
                  <a:lnTo>
                    <a:pt x="395287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895475" y="4640198"/>
            <a:ext cx="421005" cy="457200"/>
            <a:chOff x="1895475" y="4640198"/>
            <a:chExt cx="421005" cy="457200"/>
          </a:xfrm>
        </p:grpSpPr>
        <p:sp>
          <p:nvSpPr>
            <p:cNvPr id="22" name="object 22"/>
            <p:cNvSpPr/>
            <p:nvPr/>
          </p:nvSpPr>
          <p:spPr>
            <a:xfrm>
              <a:off x="1908175" y="4652898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5" h="431800">
                  <a:moveTo>
                    <a:pt x="395287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95287" y="431800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08175" y="4652898"/>
              <a:ext cx="395605" cy="431800"/>
            </a:xfrm>
            <a:custGeom>
              <a:avLst/>
              <a:gdLst/>
              <a:ahLst/>
              <a:cxnLst/>
              <a:rect l="l" t="t" r="r" b="b"/>
              <a:pathLst>
                <a:path w="395605" h="431800">
                  <a:moveTo>
                    <a:pt x="0" y="431800"/>
                  </a:moveTo>
                  <a:lnTo>
                    <a:pt x="395287" y="431800"/>
                  </a:lnTo>
                  <a:lnTo>
                    <a:pt x="395287" y="0"/>
                  </a:lnTo>
                  <a:lnTo>
                    <a:pt x="0" y="0"/>
                  </a:lnTo>
                  <a:lnTo>
                    <a:pt x="0" y="4318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1817" y="1822780"/>
            <a:ext cx="3422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Левая </a:t>
            </a:r>
            <a:r>
              <a:rPr sz="1600" b="1" spc="-10" dirty="0">
                <a:latin typeface="Calibri"/>
                <a:cs typeface="Calibri"/>
              </a:rPr>
              <a:t>верхняя </a:t>
            </a:r>
            <a:r>
              <a:rPr sz="1600" b="1" spc="-5" dirty="0">
                <a:latin typeface="Calibri"/>
                <a:cs typeface="Calibri"/>
              </a:rPr>
              <a:t>конечность </a:t>
            </a:r>
            <a:r>
              <a:rPr sz="1600" b="1" spc="-15" dirty="0">
                <a:latin typeface="Calibri"/>
                <a:cs typeface="Calibri"/>
              </a:rPr>
              <a:t>до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лечения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949" y="1688973"/>
            <a:ext cx="27476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Правая </a:t>
            </a:r>
            <a:r>
              <a:rPr sz="1600" b="1" spc="-10" dirty="0">
                <a:latin typeface="Calibri"/>
                <a:cs typeface="Calibri"/>
              </a:rPr>
              <a:t>верхняя </a:t>
            </a:r>
            <a:r>
              <a:rPr sz="1600" b="1" spc="-5" dirty="0">
                <a:latin typeface="Calibri"/>
                <a:cs typeface="Calibri"/>
              </a:rPr>
              <a:t>конечность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до</a:t>
            </a:r>
            <a:endParaRPr sz="1600">
              <a:latin typeface="Calibri"/>
              <a:cs typeface="Calibri"/>
            </a:endParaRPr>
          </a:p>
          <a:p>
            <a:pPr marR="125095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лечения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4354" y="4054221"/>
            <a:ext cx="29248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6010" marR="5080" indent="-108394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Левая </a:t>
            </a:r>
            <a:r>
              <a:rPr sz="1600" b="1" spc="-10" dirty="0">
                <a:latin typeface="Calibri"/>
                <a:cs typeface="Calibri"/>
              </a:rPr>
              <a:t>верхняя </a:t>
            </a:r>
            <a:r>
              <a:rPr sz="1600" b="1" spc="-5" dirty="0">
                <a:latin typeface="Calibri"/>
                <a:cs typeface="Calibri"/>
              </a:rPr>
              <a:t>конечность после  лечения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005" y="3984497"/>
            <a:ext cx="30333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0620" marR="5080" indent="-113855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Правая </a:t>
            </a:r>
            <a:r>
              <a:rPr sz="1600" b="1" spc="-10" dirty="0">
                <a:latin typeface="Calibri"/>
                <a:cs typeface="Calibri"/>
              </a:rPr>
              <a:t>верхняя </a:t>
            </a:r>
            <a:r>
              <a:rPr sz="1600" b="1" spc="-5" dirty="0">
                <a:latin typeface="Calibri"/>
                <a:cs typeface="Calibri"/>
              </a:rPr>
              <a:t>конечность после  лечения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43701" y="2214626"/>
            <a:ext cx="2000250" cy="178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2214626"/>
            <a:ext cx="1786001" cy="1785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5649" y="4661046"/>
            <a:ext cx="3084933" cy="173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671826" y="2214498"/>
            <a:ext cx="3386454" cy="1792605"/>
            <a:chOff x="2671826" y="2214498"/>
            <a:chExt cx="3386454" cy="1792605"/>
          </a:xfrm>
        </p:grpSpPr>
        <p:sp>
          <p:nvSpPr>
            <p:cNvPr id="10" name="object 10"/>
            <p:cNvSpPr/>
            <p:nvPr/>
          </p:nvSpPr>
          <p:spPr>
            <a:xfrm>
              <a:off x="2671826" y="2214625"/>
              <a:ext cx="1642999" cy="17922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3400" y="2214498"/>
              <a:ext cx="1714500" cy="1790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415783" y="6519671"/>
            <a:ext cx="1704339" cy="344805"/>
            <a:chOff x="7415783" y="6519671"/>
            <a:chExt cx="1704339" cy="344805"/>
          </a:xfrm>
        </p:grpSpPr>
        <p:sp>
          <p:nvSpPr>
            <p:cNvPr id="13" name="object 13"/>
            <p:cNvSpPr/>
            <p:nvPr/>
          </p:nvSpPr>
          <p:spPr>
            <a:xfrm>
              <a:off x="7415783" y="6519671"/>
              <a:ext cx="1703831" cy="338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4424" y="6550024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1606550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1606550" y="307975"/>
                  </a:lnTo>
                  <a:lnTo>
                    <a:pt x="1606550" y="0"/>
                  </a:lnTo>
                  <a:close/>
                </a:path>
              </a:pathLst>
            </a:custGeom>
            <a:solidFill>
              <a:srgbClr val="BC03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64424" y="6550024"/>
              <a:ext cx="1606550" cy="307975"/>
            </a:xfrm>
            <a:custGeom>
              <a:avLst/>
              <a:gdLst/>
              <a:ahLst/>
              <a:cxnLst/>
              <a:rect l="l" t="t" r="r" b="b"/>
              <a:pathLst>
                <a:path w="1606550" h="307975">
                  <a:moveTo>
                    <a:pt x="0" y="307975"/>
                  </a:moveTo>
                  <a:lnTo>
                    <a:pt x="1606550" y="307975"/>
                  </a:lnTo>
                  <a:lnTo>
                    <a:pt x="1606550" y="0"/>
                  </a:lnTo>
                  <a:lnTo>
                    <a:pt x="0" y="0"/>
                  </a:lnTo>
                  <a:lnTo>
                    <a:pt x="0" y="307975"/>
                  </a:lnTo>
                  <a:close/>
                </a:path>
              </a:pathLst>
            </a:custGeom>
            <a:ln w="12700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470775" y="6572504"/>
            <a:ext cx="1593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Бодрова</a:t>
            </a:r>
            <a:r>
              <a:rPr sz="14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Р.А.,2019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5287" y="115951"/>
            <a:ext cx="8425180" cy="984250"/>
          </a:xfrm>
          <a:custGeom>
            <a:avLst/>
            <a:gdLst/>
            <a:ahLst/>
            <a:cxnLst/>
            <a:rect l="l" t="t" r="r" b="b"/>
            <a:pathLst>
              <a:path w="8425180" h="984250">
                <a:moveTo>
                  <a:pt x="8424799" y="0"/>
                </a:moveTo>
                <a:lnTo>
                  <a:pt x="0" y="0"/>
                </a:lnTo>
                <a:lnTo>
                  <a:pt x="0" y="984250"/>
                </a:lnTo>
                <a:lnTo>
                  <a:pt x="8424799" y="984250"/>
                </a:lnTo>
                <a:lnTo>
                  <a:pt x="8424799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583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Динамика окружности верхней</a:t>
            </a:r>
            <a:r>
              <a:rPr sz="2900" spc="-80" dirty="0"/>
              <a:t> </a:t>
            </a:r>
            <a:r>
              <a:rPr sz="2900" spc="-5" dirty="0"/>
              <a:t>конечности</a:t>
            </a:r>
            <a:endParaRPr sz="2900"/>
          </a:p>
          <a:p>
            <a:pPr marL="68580" algn="ctr">
              <a:lnSpc>
                <a:spcPct val="100000"/>
              </a:lnSpc>
            </a:pPr>
            <a:r>
              <a:rPr sz="2900" dirty="0"/>
              <a:t>у </a:t>
            </a:r>
            <a:r>
              <a:rPr sz="2900" spc="-5" dirty="0"/>
              <a:t>пациентки </a:t>
            </a:r>
            <a:r>
              <a:rPr sz="2900" dirty="0"/>
              <a:t>с </a:t>
            </a:r>
            <a:r>
              <a:rPr sz="2900" spc="-5" dirty="0"/>
              <a:t>постмастэктомическим</a:t>
            </a:r>
            <a:r>
              <a:rPr sz="2900" spc="-90" dirty="0"/>
              <a:t> </a:t>
            </a:r>
            <a:r>
              <a:rPr sz="2900" spc="-5" dirty="0"/>
              <a:t>синдромом</a:t>
            </a:r>
            <a:endParaRPr sz="29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2591435" marR="5080" indent="-257937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Применение хромотерапии при </a:t>
            </a:r>
            <a:r>
              <a:rPr sz="2400" spc="-10" dirty="0"/>
              <a:t>нарушениях </a:t>
            </a:r>
            <a:r>
              <a:rPr sz="2400" spc="-5" dirty="0"/>
              <a:t>сна </a:t>
            </a:r>
            <a:r>
              <a:rPr sz="2400" dirty="0"/>
              <a:t>и </a:t>
            </a:r>
            <a:r>
              <a:rPr sz="2400" spc="-10" dirty="0"/>
              <a:t>головных болях  (зеленый </a:t>
            </a:r>
            <a:r>
              <a:rPr sz="2400" spc="-5" dirty="0"/>
              <a:t>спектр 575-510нм)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292725" y="1557337"/>
            <a:ext cx="3306826" cy="457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311" y="1758730"/>
            <a:ext cx="3999783" cy="414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9144000" y="0"/>
                </a:moveTo>
                <a:lnTo>
                  <a:pt x="0" y="0"/>
                </a:lnTo>
                <a:lnTo>
                  <a:pt x="0" y="954087"/>
                </a:lnTo>
                <a:lnTo>
                  <a:pt x="9144000" y="95408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34665" marR="5080" indent="-263588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5" dirty="0"/>
              <a:t>эффективности </a:t>
            </a:r>
            <a:r>
              <a:rPr spc="-15" dirty="0"/>
              <a:t>медицинской </a:t>
            </a:r>
            <a:r>
              <a:rPr spc="-5" dirty="0"/>
              <a:t>реабилитации  </a:t>
            </a:r>
            <a:r>
              <a:rPr spc="-10" dirty="0"/>
              <a:t>(шкала </a:t>
            </a:r>
            <a:r>
              <a:rPr spc="-5" dirty="0"/>
              <a:t>FIM,</a:t>
            </a:r>
            <a:r>
              <a:rPr spc="30" dirty="0"/>
              <a:t> </a:t>
            </a:r>
            <a:r>
              <a:rPr spc="-10" dirty="0"/>
              <a:t>балл.)</a:t>
            </a:r>
          </a:p>
        </p:txBody>
      </p:sp>
      <p:sp>
        <p:nvSpPr>
          <p:cNvPr id="4" name="object 4"/>
          <p:cNvSpPr/>
          <p:nvPr/>
        </p:nvSpPr>
        <p:spPr>
          <a:xfrm>
            <a:off x="603504" y="1703832"/>
            <a:ext cx="7949184" cy="428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37042" y="6431686"/>
            <a:ext cx="27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9144000" y="0"/>
                </a:moveTo>
                <a:lnTo>
                  <a:pt x="0" y="0"/>
                </a:lnTo>
                <a:lnTo>
                  <a:pt x="0" y="981075"/>
                </a:lnTo>
                <a:lnTo>
                  <a:pt x="9144000" y="981075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334" y="28143"/>
            <a:ext cx="72447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2775" marR="5080" indent="-6007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Критерии </a:t>
            </a:r>
            <a:r>
              <a:rPr spc="-5" dirty="0"/>
              <a:t>эффективности </a:t>
            </a:r>
            <a:r>
              <a:rPr spc="-10" dirty="0"/>
              <a:t>физической терапии  </a:t>
            </a:r>
            <a:r>
              <a:rPr spc="-5" dirty="0"/>
              <a:t>в </a:t>
            </a:r>
            <a:r>
              <a:rPr spc="-10" dirty="0"/>
              <a:t>системе </a:t>
            </a:r>
            <a:r>
              <a:rPr spc="-15" dirty="0"/>
              <a:t>медицинской</a:t>
            </a:r>
            <a:r>
              <a:rPr spc="45" dirty="0"/>
              <a:t> </a:t>
            </a:r>
            <a:r>
              <a:rPr spc="-5" dirty="0"/>
              <a:t>реабилитации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217" y="1159509"/>
            <a:ext cx="8162290" cy="2084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  <a:tab pos="2533015" algn="l"/>
                <a:tab pos="2938780" algn="l"/>
                <a:tab pos="4694555" algn="l"/>
                <a:tab pos="6650355" algn="l"/>
                <a:tab pos="7341870" algn="l"/>
              </a:tabLst>
            </a:pPr>
            <a:r>
              <a:rPr sz="2000" b="1" spc="-80" dirty="0">
                <a:latin typeface="Calibri"/>
                <a:cs typeface="Calibri"/>
              </a:rPr>
              <a:t>У</a:t>
            </a:r>
            <a:r>
              <a:rPr sz="2000" b="1" spc="-5" dirty="0">
                <a:latin typeface="Calibri"/>
                <a:cs typeface="Calibri"/>
              </a:rPr>
              <a:t>ниве</a:t>
            </a:r>
            <a:r>
              <a:rPr sz="2000" b="1" spc="5" dirty="0">
                <a:latin typeface="Calibri"/>
                <a:cs typeface="Calibri"/>
              </a:rPr>
              <a:t>р</a:t>
            </a:r>
            <a:r>
              <a:rPr sz="2000" b="1" spc="-5" dirty="0">
                <a:latin typeface="Calibri"/>
                <a:cs typeface="Calibri"/>
              </a:rPr>
              <a:t>са</a:t>
            </a:r>
            <a:r>
              <a:rPr sz="2000" b="1" spc="-15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ос</a:t>
            </a:r>
            <a:r>
              <a:rPr sz="2000" b="1" spc="-1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ь	–	</a:t>
            </a:r>
            <a:r>
              <a:rPr sz="2000" b="1" spc="-10" dirty="0">
                <a:latin typeface="Calibri"/>
                <a:cs typeface="Calibri"/>
              </a:rPr>
              <a:t>в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spc="-5" dirty="0">
                <a:latin typeface="Calibri"/>
                <a:cs typeface="Calibri"/>
              </a:rPr>
              <a:t>м</a:t>
            </a:r>
            <a:r>
              <a:rPr sz="2000" b="1" spc="-25" dirty="0">
                <a:latin typeface="Calibri"/>
                <a:cs typeface="Calibri"/>
              </a:rPr>
              <a:t>о</a:t>
            </a:r>
            <a:r>
              <a:rPr sz="2000" b="1" dirty="0">
                <a:latin typeface="Calibri"/>
                <a:cs typeface="Calibri"/>
              </a:rPr>
              <a:t>ж</a:t>
            </a:r>
            <a:r>
              <a:rPr sz="2000" b="1" spc="-15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ос</a:t>
            </a:r>
            <a:r>
              <a:rPr sz="2000" b="1" spc="-1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ь	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сп</a:t>
            </a:r>
            <a:r>
              <a:rPr sz="2000" b="1" spc="-35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ов</a:t>
            </a:r>
            <a:r>
              <a:rPr sz="2000" b="1" spc="-15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dirty="0">
                <a:latin typeface="Calibri"/>
                <a:cs typeface="Calibri"/>
              </a:rPr>
              <a:t>я	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spc="-15" dirty="0">
                <a:latin typeface="Calibri"/>
                <a:cs typeface="Calibri"/>
              </a:rPr>
              <a:t>р</a:t>
            </a:r>
            <a:r>
              <a:rPr sz="2000" b="1" dirty="0">
                <a:latin typeface="Calibri"/>
                <a:cs typeface="Calibri"/>
              </a:rPr>
              <a:t>и	раз</a:t>
            </a:r>
            <a:r>
              <a:rPr sz="2000" b="1" spc="-2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ых  </a:t>
            </a:r>
            <a:r>
              <a:rPr sz="2000" b="1" spc="-5" dirty="0">
                <a:latin typeface="Calibri"/>
                <a:cs typeface="Calibri"/>
              </a:rPr>
              <a:t>заболеваниях </a:t>
            </a:r>
            <a:r>
              <a:rPr sz="2000" b="1" dirty="0">
                <a:latin typeface="Calibri"/>
                <a:cs typeface="Calibri"/>
              </a:rPr>
              <a:t>и в </a:t>
            </a:r>
            <a:r>
              <a:rPr sz="2000" b="1" spc="-5" dirty="0">
                <a:latin typeface="Calibri"/>
                <a:cs typeface="Calibri"/>
              </a:rPr>
              <a:t>работе </a:t>
            </a:r>
            <a:r>
              <a:rPr sz="2000" b="1" dirty="0">
                <a:latin typeface="Calibri"/>
                <a:cs typeface="Calibri"/>
              </a:rPr>
              <a:t>разных </a:t>
            </a:r>
            <a:r>
              <a:rPr sz="2000" b="1" spc="-20" dirty="0">
                <a:latin typeface="Calibri"/>
                <a:cs typeface="Calibri"/>
              </a:rPr>
              <a:t>отделений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  <a:p>
            <a:pPr marL="413384" indent="-4013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413384" algn="l"/>
                <a:tab pos="414020" algn="l"/>
                <a:tab pos="2070100" algn="l"/>
                <a:tab pos="3362325" algn="l"/>
                <a:tab pos="4449445" algn="l"/>
                <a:tab pos="5531485" algn="l"/>
                <a:tab pos="6557009" algn="l"/>
              </a:tabLst>
            </a:pPr>
            <a:r>
              <a:rPr sz="2000" b="1" spc="-15" dirty="0">
                <a:latin typeface="Calibri"/>
                <a:cs typeface="Calibri"/>
              </a:rPr>
              <a:t>Унификация	</a:t>
            </a:r>
            <a:r>
              <a:rPr sz="2000" b="1" spc="-5" dirty="0">
                <a:latin typeface="Calibri"/>
                <a:cs typeface="Calibri"/>
              </a:rPr>
              <a:t>способов	оценки	разных	</a:t>
            </a:r>
            <a:r>
              <a:rPr sz="2000" b="1" spc="-10" dirty="0">
                <a:latin typeface="Calibri"/>
                <a:cs typeface="Calibri"/>
              </a:rPr>
              <a:t>сторон	</a:t>
            </a:r>
            <a:r>
              <a:rPr sz="2000" b="1" spc="-5" dirty="0">
                <a:latin typeface="Calibri"/>
                <a:cs typeface="Calibri"/>
              </a:rPr>
              <a:t>реабилитации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(функционального, бытового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социального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восстановления).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Возможность </a:t>
            </a:r>
            <a:r>
              <a:rPr sz="2000" b="1" dirty="0">
                <a:latin typeface="Calibri"/>
                <a:cs typeface="Calibri"/>
              </a:rPr>
              <a:t>сравнения </a:t>
            </a:r>
            <a:r>
              <a:rPr sz="2000" b="1" spc="-5" dirty="0">
                <a:latin typeface="Calibri"/>
                <a:cs typeface="Calibri"/>
              </a:rPr>
              <a:t>данных </a:t>
            </a:r>
            <a:r>
              <a:rPr sz="2000" b="1" spc="-15" dirty="0">
                <a:latin typeface="Calibri"/>
                <a:cs typeface="Calibri"/>
              </a:rPr>
              <a:t>до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после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3674745"/>
            <a:ext cx="541147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Возможность </a:t>
            </a:r>
            <a:r>
              <a:rPr sz="2000" b="1" dirty="0">
                <a:latin typeface="Calibri"/>
                <a:cs typeface="Calibri"/>
              </a:rPr>
              <a:t>цифрового </a:t>
            </a:r>
            <a:r>
              <a:rPr sz="2000" b="1" spc="-10" dirty="0">
                <a:latin typeface="Calibri"/>
                <a:cs typeface="Calibri"/>
              </a:rPr>
              <a:t>выражения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оценок.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eriod" startAt="4"/>
            </a:pPr>
            <a:endParaRPr sz="2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4"/>
              <a:tabLst>
                <a:tab pos="354965" algn="l"/>
                <a:tab pos="355600" algn="l"/>
                <a:tab pos="1612900" algn="l"/>
                <a:tab pos="2014855" algn="l"/>
                <a:tab pos="3623310" algn="l"/>
                <a:tab pos="4754245" algn="l"/>
              </a:tabLst>
            </a:pPr>
            <a:r>
              <a:rPr sz="2000" b="1" spc="-5" dirty="0">
                <a:latin typeface="Calibri"/>
                <a:cs typeface="Calibri"/>
              </a:rPr>
              <a:t>Простота	</a:t>
            </a:r>
            <a:r>
              <a:rPr sz="2000" b="1" dirty="0">
                <a:latin typeface="Calibri"/>
                <a:cs typeface="Calibri"/>
              </a:rPr>
              <a:t>и	</a:t>
            </a:r>
            <a:r>
              <a:rPr sz="2000" b="1" spc="-5" dirty="0">
                <a:latin typeface="Calibri"/>
                <a:cs typeface="Calibri"/>
              </a:rPr>
              <a:t>доступность	оценок,	опыт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клинической </a:t>
            </a:r>
            <a:r>
              <a:rPr sz="2000" b="1" dirty="0">
                <a:latin typeface="Calibri"/>
                <a:cs typeface="Calibri"/>
              </a:rPr>
              <a:t>и др.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практике.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1588" y="4436821"/>
            <a:ext cx="26073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32130" algn="l"/>
                <a:tab pos="2467610" algn="l"/>
              </a:tabLst>
            </a:pPr>
            <a:r>
              <a:rPr sz="2000" b="1" spc="-5" dirty="0">
                <a:latin typeface="Calibri"/>
                <a:cs typeface="Calibri"/>
              </a:rPr>
              <a:t>и</a:t>
            </a:r>
            <a:r>
              <a:rPr sz="2000" b="1" dirty="0">
                <a:latin typeface="Calibri"/>
                <a:cs typeface="Calibri"/>
              </a:rPr>
              <a:t>х	</a:t>
            </a:r>
            <a:r>
              <a:rPr sz="2000" b="1" spc="-15" dirty="0">
                <a:latin typeface="Calibri"/>
                <a:cs typeface="Calibri"/>
              </a:rPr>
              <a:t>и</a:t>
            </a:r>
            <a:r>
              <a:rPr sz="2000" b="1" spc="-5" dirty="0">
                <a:latin typeface="Calibri"/>
                <a:cs typeface="Calibri"/>
              </a:rPr>
              <a:t>сп</a:t>
            </a:r>
            <a:r>
              <a:rPr sz="2000" b="1" spc="-40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л</a:t>
            </a:r>
            <a:r>
              <a:rPr sz="2000" b="1" dirty="0">
                <a:latin typeface="Calibri"/>
                <a:cs typeface="Calibri"/>
              </a:rPr>
              <a:t>ь</a:t>
            </a:r>
            <a:r>
              <a:rPr sz="2000" b="1" spc="-15" dirty="0">
                <a:latin typeface="Calibri"/>
                <a:cs typeface="Calibri"/>
              </a:rPr>
              <a:t>з</a:t>
            </a:r>
            <a:r>
              <a:rPr sz="2000" b="1" dirty="0">
                <a:latin typeface="Calibri"/>
                <a:cs typeface="Calibri"/>
              </a:rPr>
              <a:t>ов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ни</a:t>
            </a:r>
            <a:r>
              <a:rPr sz="2000" b="1" dirty="0">
                <a:latin typeface="Calibri"/>
                <a:cs typeface="Calibri"/>
              </a:rPr>
              <a:t>я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5122926"/>
            <a:ext cx="81629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6. </a:t>
            </a:r>
            <a:r>
              <a:rPr sz="2000" b="1" spc="-25" dirty="0">
                <a:latin typeface="Calibri"/>
                <a:cs typeface="Calibri"/>
              </a:rPr>
              <a:t>Технология </a:t>
            </a:r>
            <a:r>
              <a:rPr sz="2000" b="1" spc="-5" dirty="0">
                <a:latin typeface="Calibri"/>
                <a:cs typeface="Calibri"/>
              </a:rPr>
              <a:t>реабилитационного </a:t>
            </a:r>
            <a:r>
              <a:rPr sz="2000" b="1" spc="-10" dirty="0">
                <a:latin typeface="Calibri"/>
                <a:cs typeface="Calibri"/>
              </a:rPr>
              <a:t>процесса </a:t>
            </a:r>
            <a:r>
              <a:rPr sz="2000" b="1" spc="-5" dirty="0">
                <a:latin typeface="Calibri"/>
                <a:cs typeface="Calibri"/>
              </a:rPr>
              <a:t>на </a:t>
            </a:r>
            <a:r>
              <a:rPr sz="2000" b="1" spc="-10" dirty="0">
                <a:latin typeface="Calibri"/>
                <a:cs typeface="Calibri"/>
              </a:rPr>
              <a:t>этапе медицинской  </a:t>
            </a:r>
            <a:r>
              <a:rPr sz="2000" b="1" spc="-5" dirty="0">
                <a:latin typeface="Calibri"/>
                <a:cs typeface="Calibri"/>
              </a:rPr>
              <a:t>реабилитации </a:t>
            </a:r>
            <a:r>
              <a:rPr sz="2000" b="1" spc="-10" dirty="0">
                <a:latin typeface="Calibri"/>
                <a:cs typeface="Calibri"/>
              </a:rPr>
              <a:t>начинается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10" dirty="0">
                <a:latin typeface="Calibri"/>
                <a:cs typeface="Calibri"/>
              </a:rPr>
              <a:t>заканчивается экспертной оценкой  </a:t>
            </a:r>
            <a:r>
              <a:rPr sz="2000" b="1" dirty="0">
                <a:latin typeface="Calibri"/>
                <a:cs typeface="Calibri"/>
              </a:rPr>
              <a:t>эффективности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реабилитации.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6626" y="6643687"/>
            <a:ext cx="2357755" cy="214629"/>
          </a:xfrm>
          <a:custGeom>
            <a:avLst/>
            <a:gdLst/>
            <a:ahLst/>
            <a:cxnLst/>
            <a:rect l="l" t="t" r="r" b="b"/>
            <a:pathLst>
              <a:path w="2357754" h="214629">
                <a:moveTo>
                  <a:pt x="2357374" y="0"/>
                </a:moveTo>
                <a:lnTo>
                  <a:pt x="0" y="0"/>
                </a:lnTo>
                <a:lnTo>
                  <a:pt x="0" y="214312"/>
                </a:lnTo>
                <a:lnTo>
                  <a:pt x="2357374" y="214312"/>
                </a:lnTo>
                <a:lnTo>
                  <a:pt x="23573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82357" y="6643827"/>
            <a:ext cx="1555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Иванова 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Г.Е.,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512" y="39751"/>
            <a:ext cx="9107805" cy="883919"/>
            <a:chOff x="36512" y="39751"/>
            <a:chExt cx="9107805" cy="883919"/>
          </a:xfrm>
        </p:grpSpPr>
        <p:sp>
          <p:nvSpPr>
            <p:cNvPr id="3" name="object 3"/>
            <p:cNvSpPr/>
            <p:nvPr/>
          </p:nvSpPr>
          <p:spPr>
            <a:xfrm>
              <a:off x="60959" y="64008"/>
              <a:ext cx="9083040" cy="859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32304" y="172212"/>
              <a:ext cx="4402836" cy="5364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12" y="39751"/>
              <a:ext cx="9107805" cy="857250"/>
            </a:xfrm>
            <a:custGeom>
              <a:avLst/>
              <a:gdLst/>
              <a:ahLst/>
              <a:cxnLst/>
              <a:rect l="l" t="t" r="r" b="b"/>
              <a:pathLst>
                <a:path w="9107805" h="857250">
                  <a:moveTo>
                    <a:pt x="0" y="857250"/>
                  </a:moveTo>
                  <a:lnTo>
                    <a:pt x="9107487" y="857250"/>
                  </a:lnTo>
                  <a:lnTo>
                    <a:pt x="9107487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9469" y="219583"/>
            <a:ext cx="4001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Благодарю </a:t>
            </a:r>
            <a:r>
              <a:rPr spc="-10" dirty="0"/>
              <a:t>за </a:t>
            </a:r>
            <a:r>
              <a:rPr spc="-5" dirty="0"/>
              <a:t>внимание</a:t>
            </a:r>
            <a:r>
              <a:rPr spc="30" dirty="0"/>
              <a:t> </a:t>
            </a:r>
            <a:r>
              <a:rPr spc="-5" dirty="0"/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333438"/>
            <a:ext cx="8229600" cy="935355"/>
          </a:xfrm>
          <a:prstGeom prst="rect">
            <a:avLst/>
          </a:prstGeom>
          <a:solidFill>
            <a:srgbClr val="D00808"/>
          </a:solidFill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4000" spc="-10" dirty="0"/>
              <a:t>Противопоказания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1420647"/>
            <a:ext cx="7376159" cy="49041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25" dirty="0">
                <a:latin typeface="Calibri"/>
                <a:cs typeface="Calibri"/>
              </a:rPr>
              <a:t>Геморрагический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40" dirty="0">
                <a:latin typeface="Calibri"/>
                <a:cs typeface="Calibri"/>
              </a:rPr>
              <a:t>инсульт,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25" dirty="0">
                <a:latin typeface="Calibri"/>
                <a:cs typeface="Calibri"/>
              </a:rPr>
              <a:t>Васкулит,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Кровотечения и </a:t>
            </a:r>
            <a:r>
              <a:rPr sz="2500" b="1" spc="-10" dirty="0">
                <a:latin typeface="Calibri"/>
                <a:cs typeface="Calibri"/>
              </a:rPr>
              <a:t>склонность </a:t>
            </a:r>
            <a:r>
              <a:rPr sz="2500" b="1" spc="-5" dirty="0">
                <a:latin typeface="Calibri"/>
                <a:cs typeface="Calibri"/>
              </a:rPr>
              <a:t>к</a:t>
            </a:r>
            <a:r>
              <a:rPr sz="2500" b="1" spc="6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ним,</a:t>
            </a:r>
            <a:endParaRPr sz="2500">
              <a:latin typeface="Calibri"/>
              <a:cs typeface="Calibri"/>
            </a:endParaRPr>
          </a:p>
          <a:p>
            <a:pPr marL="354965" marR="59055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5" dirty="0">
                <a:latin typeface="Calibri"/>
                <a:cs typeface="Calibri"/>
              </a:rPr>
              <a:t>Стойкая </a:t>
            </a:r>
            <a:r>
              <a:rPr sz="2500" b="1" spc="-10" dirty="0">
                <a:latin typeface="Calibri"/>
                <a:cs typeface="Calibri"/>
              </a:rPr>
              <a:t>гипотония </a:t>
            </a:r>
            <a:r>
              <a:rPr sz="2500" b="1" spc="-5" dirty="0">
                <a:latin typeface="Calibri"/>
                <a:cs typeface="Calibri"/>
              </a:rPr>
              <a:t>в </a:t>
            </a:r>
            <a:r>
              <a:rPr sz="2500" b="1" spc="-10" dirty="0">
                <a:latin typeface="Calibri"/>
                <a:cs typeface="Calibri"/>
              </a:rPr>
              <a:t>сочетании </a:t>
            </a:r>
            <a:r>
              <a:rPr sz="2500" b="1" spc="-5" dirty="0">
                <a:latin typeface="Calibri"/>
                <a:cs typeface="Calibri"/>
              </a:rPr>
              <a:t>с </a:t>
            </a:r>
            <a:r>
              <a:rPr sz="2500" b="1" spc="-10" dirty="0">
                <a:latin typeface="Calibri"/>
                <a:cs typeface="Calibri"/>
              </a:rPr>
              <a:t>повышенной  метеолабильностью,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Повышенная </a:t>
            </a:r>
            <a:r>
              <a:rPr sz="2500" b="1" spc="-10" dirty="0">
                <a:latin typeface="Calibri"/>
                <a:cs typeface="Calibri"/>
              </a:rPr>
              <a:t>температура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тела,</a:t>
            </a:r>
            <a:endParaRPr sz="25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Ишемическая болезнь </a:t>
            </a:r>
            <a:r>
              <a:rPr sz="2500" b="1" spc="-5" dirty="0">
                <a:latin typeface="Calibri"/>
                <a:cs typeface="Calibri"/>
              </a:rPr>
              <a:t>с </a:t>
            </a:r>
            <a:r>
              <a:rPr sz="2500" b="1" spc="-10" dirty="0">
                <a:latin typeface="Calibri"/>
                <a:cs typeface="Calibri"/>
              </a:rPr>
              <a:t>нарушениями </a:t>
            </a:r>
            <a:r>
              <a:rPr sz="2500" b="1" spc="-15" dirty="0">
                <a:latin typeface="Calibri"/>
                <a:cs typeface="Calibri"/>
              </a:rPr>
              <a:t>сердечного  </a:t>
            </a:r>
            <a:r>
              <a:rPr sz="2500" b="1" spc="-10" dirty="0">
                <a:latin typeface="Calibri"/>
                <a:cs typeface="Calibri"/>
              </a:rPr>
              <a:t>ритма,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Наличие</a:t>
            </a:r>
            <a:r>
              <a:rPr sz="2500" b="1" spc="-15" dirty="0">
                <a:latin typeface="Calibri"/>
                <a:cs typeface="Calibri"/>
              </a:rPr>
              <a:t> кардиостимулятора,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Беременность,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Индивидуальная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непереносимость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3091815" marR="1101725" indent="-1983105">
              <a:lnSpc>
                <a:spcPct val="100000"/>
              </a:lnSpc>
              <a:spcBef>
                <a:spcPts val="459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Симптоматическая физиотерапия  со 2-3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суток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1243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Прерывистая </a:t>
            </a:r>
            <a:r>
              <a:rPr sz="3200" b="1" spc="-5" dirty="0">
                <a:latin typeface="Calibri"/>
                <a:cs typeface="Calibri"/>
              </a:rPr>
              <a:t>пневматическая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компрессия;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Ингаляционная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терапия;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15811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Электростимуляция </a:t>
            </a:r>
            <a:r>
              <a:rPr sz="3200" b="1" spc="-5" dirty="0">
                <a:latin typeface="Calibri"/>
                <a:cs typeface="Calibri"/>
              </a:rPr>
              <a:t>кишечника, </a:t>
            </a:r>
            <a:r>
              <a:rPr sz="3200" b="1" spc="-10" dirty="0">
                <a:latin typeface="Calibri"/>
                <a:cs typeface="Calibri"/>
              </a:rPr>
              <a:t>мочевого  </a:t>
            </a:r>
            <a:r>
              <a:rPr sz="3200" b="1" spc="-5" dirty="0">
                <a:latin typeface="Calibri"/>
                <a:cs typeface="Calibri"/>
              </a:rPr>
              <a:t>пузыря.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"/>
            <a:ext cx="9144000" cy="1214755"/>
          </a:xfrm>
          <a:custGeom>
            <a:avLst/>
            <a:gdLst/>
            <a:ahLst/>
            <a:cxnLst/>
            <a:rect l="l" t="t" r="r" b="b"/>
            <a:pathLst>
              <a:path w="9144000" h="1214755">
                <a:moveTo>
                  <a:pt x="9144000" y="0"/>
                </a:moveTo>
                <a:lnTo>
                  <a:pt x="0" y="0"/>
                </a:lnTo>
                <a:lnTo>
                  <a:pt x="0" y="1214437"/>
                </a:lnTo>
                <a:lnTo>
                  <a:pt x="9144000" y="121443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36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Физиотерапия</a:t>
            </a:r>
            <a:endParaRPr sz="2400"/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spc="-5" dirty="0"/>
              <a:t>на </a:t>
            </a:r>
            <a:r>
              <a:rPr sz="2400" dirty="0"/>
              <a:t>I </a:t>
            </a:r>
            <a:r>
              <a:rPr sz="2400" spc="-5" dirty="0"/>
              <a:t>этапе </a:t>
            </a:r>
            <a:r>
              <a:rPr sz="2400" spc="-10" dirty="0"/>
              <a:t>медицинской </a:t>
            </a:r>
            <a:r>
              <a:rPr sz="2400" spc="-5" dirty="0"/>
              <a:t>реабилитации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реанимации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7187" y="1091183"/>
            <a:ext cx="8787130" cy="5767070"/>
            <a:chOff x="357187" y="1091183"/>
            <a:chExt cx="8787130" cy="5767070"/>
          </a:xfrm>
        </p:grpSpPr>
        <p:sp>
          <p:nvSpPr>
            <p:cNvPr id="5" name="object 5"/>
            <p:cNvSpPr/>
            <p:nvPr/>
          </p:nvSpPr>
          <p:spPr>
            <a:xfrm>
              <a:off x="2375916" y="1091183"/>
              <a:ext cx="4757928" cy="3374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1750" y="1285747"/>
              <a:ext cx="4168775" cy="27861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300" y="4090414"/>
              <a:ext cx="3695700" cy="2767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3626" y="4286250"/>
              <a:ext cx="3314700" cy="2384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187" y="4143375"/>
              <a:ext cx="3276600" cy="24574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32230"/>
          </a:xfrm>
          <a:custGeom>
            <a:avLst/>
            <a:gdLst/>
            <a:ahLst/>
            <a:cxnLst/>
            <a:rect l="l" t="t" r="r" b="b"/>
            <a:pathLst>
              <a:path w="9144000" h="1332230">
                <a:moveTo>
                  <a:pt x="9144000" y="0"/>
                </a:moveTo>
                <a:lnTo>
                  <a:pt x="0" y="0"/>
                </a:lnTo>
                <a:lnTo>
                  <a:pt x="0" y="1331976"/>
                </a:lnTo>
                <a:lnTo>
                  <a:pt x="9144000" y="133197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4549" y="430733"/>
            <a:ext cx="6452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latin typeface="Arial"/>
                <a:cs typeface="Arial"/>
              </a:rPr>
              <a:t>Прессотерапия </a:t>
            </a:r>
            <a:r>
              <a:rPr spc="-5" dirty="0">
                <a:latin typeface="Arial"/>
                <a:cs typeface="Arial"/>
              </a:rPr>
              <a:t>нижних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конечностей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29125" y="1500250"/>
            <a:ext cx="4215130" cy="4072254"/>
            <a:chOff x="4429125" y="1500250"/>
            <a:chExt cx="4215130" cy="4072254"/>
          </a:xfrm>
        </p:grpSpPr>
        <p:sp>
          <p:nvSpPr>
            <p:cNvPr id="5" name="object 5"/>
            <p:cNvSpPr/>
            <p:nvPr/>
          </p:nvSpPr>
          <p:spPr>
            <a:xfrm>
              <a:off x="4429125" y="1500250"/>
              <a:ext cx="4214749" cy="40718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2250" y="3214624"/>
              <a:ext cx="428625" cy="285750"/>
            </a:xfrm>
            <a:custGeom>
              <a:avLst/>
              <a:gdLst/>
              <a:ahLst/>
              <a:cxnLst/>
              <a:rect l="l" t="t" r="r" b="b"/>
              <a:pathLst>
                <a:path w="428625" h="285750">
                  <a:moveTo>
                    <a:pt x="4286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28625" y="285750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72250" y="3214624"/>
              <a:ext cx="428625" cy="285750"/>
            </a:xfrm>
            <a:custGeom>
              <a:avLst/>
              <a:gdLst/>
              <a:ahLst/>
              <a:cxnLst/>
              <a:rect l="l" t="t" r="r" b="b"/>
              <a:pathLst>
                <a:path w="428625" h="285750">
                  <a:moveTo>
                    <a:pt x="0" y="285750"/>
                  </a:moveTo>
                  <a:lnTo>
                    <a:pt x="428625" y="285750"/>
                  </a:lnTo>
                  <a:lnTo>
                    <a:pt x="4286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28625" y="1502410"/>
            <a:ext cx="3571875" cy="2320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642" y="3874770"/>
            <a:ext cx="1723389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Calibri"/>
                <a:cs typeface="Calibri"/>
              </a:rPr>
              <a:t>Существуют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latin typeface="Calibri"/>
                <a:cs typeface="Calibri"/>
              </a:rPr>
              <a:t>д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20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а</a:t>
            </a:r>
            <a:r>
              <a:rPr sz="2000" b="1" spc="-10" dirty="0">
                <a:latin typeface="Calibri"/>
                <a:cs typeface="Calibri"/>
              </a:rPr>
              <a:t>з</a:t>
            </a:r>
            <a:r>
              <a:rPr sz="2000" b="1" spc="-20" dirty="0">
                <a:latin typeface="Calibri"/>
                <a:cs typeface="Calibri"/>
              </a:rPr>
              <a:t>а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40" dirty="0">
                <a:latin typeface="Calibri"/>
                <a:cs typeface="Calibri"/>
              </a:rPr>
              <a:t>е</a:t>
            </a:r>
            <a:r>
              <a:rPr sz="2000" b="1" dirty="0">
                <a:latin typeface="Calibri"/>
                <a:cs typeface="Calibri"/>
              </a:rPr>
              <a:t>льс</a:t>
            </a:r>
            <a:r>
              <a:rPr sz="2000" b="1" spc="-2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ва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3694" y="3874770"/>
            <a:ext cx="21558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060" marR="5080" indent="-594360">
              <a:lnSpc>
                <a:spcPct val="100000"/>
              </a:lnSpc>
              <a:spcBef>
                <a:spcPts val="100"/>
              </a:spcBef>
              <a:tabLst>
                <a:tab pos="1717675" algn="l"/>
                <a:tab pos="1784985" algn="l"/>
              </a:tabLst>
            </a:pPr>
            <a:r>
              <a:rPr sz="2000" b="1" i="1" dirty="0">
                <a:latin typeface="Calibri"/>
                <a:cs typeface="Calibri"/>
              </a:rPr>
              <a:t>у</a:t>
            </a:r>
            <a:r>
              <a:rPr sz="2000" b="1" i="1" spc="-5" dirty="0">
                <a:latin typeface="Calibri"/>
                <a:cs typeface="Calibri"/>
              </a:rPr>
              <a:t>мере</a:t>
            </a:r>
            <a:r>
              <a:rPr sz="2000" b="1" i="1" spc="-25" dirty="0">
                <a:latin typeface="Calibri"/>
                <a:cs typeface="Calibri"/>
              </a:rPr>
              <a:t>н</a:t>
            </a:r>
            <a:r>
              <a:rPr sz="2000" b="1" i="1" spc="-20" dirty="0">
                <a:latin typeface="Calibri"/>
                <a:cs typeface="Calibri"/>
              </a:rPr>
              <a:t>н</a:t>
            </a:r>
            <a:r>
              <a:rPr sz="2000" b="1" i="1" dirty="0">
                <a:latin typeface="Calibri"/>
                <a:cs typeface="Calibri"/>
              </a:rPr>
              <a:t>ые	</a:t>
            </a:r>
            <a:r>
              <a:rPr sz="2000" b="1" spc="-5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1</a:t>
            </a:r>
            <a:r>
              <a:rPr sz="2000" b="1" dirty="0">
                <a:latin typeface="Calibri"/>
                <a:cs typeface="Calibri"/>
              </a:rPr>
              <a:t>b)  </a:t>
            </a:r>
            <a:r>
              <a:rPr sz="2000" b="1" spc="-15" dirty="0">
                <a:latin typeface="Calibri"/>
                <a:cs typeface="Calibri"/>
              </a:rPr>
              <a:t>т</a:t>
            </a:r>
            <a:r>
              <a:rPr sz="2000" b="1" spc="-10" dirty="0">
                <a:latin typeface="Calibri"/>
                <a:cs typeface="Calibri"/>
              </a:rPr>
              <a:t>о</a:t>
            </a:r>
            <a:r>
              <a:rPr sz="2000" b="1" spc="-15" dirty="0">
                <a:latin typeface="Calibri"/>
                <a:cs typeface="Calibri"/>
              </a:rPr>
              <a:t>г</a:t>
            </a:r>
            <a:r>
              <a:rPr sz="2000" b="1" dirty="0">
                <a:latin typeface="Calibri"/>
                <a:cs typeface="Calibri"/>
              </a:rPr>
              <a:t>о,		ч</a:t>
            </a:r>
            <a:r>
              <a:rPr sz="2000" b="1" spc="-30" dirty="0">
                <a:latin typeface="Calibri"/>
                <a:cs typeface="Calibri"/>
              </a:rPr>
              <a:t>т</a:t>
            </a:r>
            <a:r>
              <a:rPr sz="2000" b="1" dirty="0">
                <a:latin typeface="Calibri"/>
                <a:cs typeface="Calibri"/>
              </a:rPr>
              <a:t>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642" y="4484623"/>
            <a:ext cx="39147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интермитирующая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663190" algn="l"/>
              </a:tabLst>
            </a:pPr>
            <a:r>
              <a:rPr sz="2000" b="1" spc="-5" dirty="0">
                <a:latin typeface="Calibri"/>
                <a:cs typeface="Calibri"/>
              </a:rPr>
              <a:t>пнев</a:t>
            </a:r>
            <a:r>
              <a:rPr sz="2000" b="1" spc="-15" dirty="0">
                <a:latin typeface="Calibri"/>
                <a:cs typeface="Calibri"/>
              </a:rPr>
              <a:t>м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45" dirty="0">
                <a:latin typeface="Calibri"/>
                <a:cs typeface="Calibri"/>
              </a:rPr>
              <a:t>к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10" dirty="0">
                <a:latin typeface="Calibri"/>
                <a:cs typeface="Calibri"/>
              </a:rPr>
              <a:t>м</a:t>
            </a:r>
            <a:r>
              <a:rPr sz="2000" b="1" spc="-5" dirty="0">
                <a:latin typeface="Calibri"/>
                <a:cs typeface="Calibri"/>
              </a:rPr>
              <a:t>п</a:t>
            </a:r>
            <a:r>
              <a:rPr sz="2000" b="1" spc="-15" dirty="0">
                <a:latin typeface="Calibri"/>
                <a:cs typeface="Calibri"/>
              </a:rPr>
              <a:t>р</a:t>
            </a:r>
            <a:r>
              <a:rPr sz="2000" b="1" spc="-5" dirty="0">
                <a:latin typeface="Calibri"/>
                <a:cs typeface="Calibri"/>
              </a:rPr>
              <a:t>е</a:t>
            </a:r>
            <a:r>
              <a:rPr sz="2000" b="1" spc="-15" dirty="0">
                <a:latin typeface="Calibri"/>
                <a:cs typeface="Calibri"/>
              </a:rPr>
              <a:t>с</a:t>
            </a:r>
            <a:r>
              <a:rPr sz="2000" b="1" spc="-5" dirty="0">
                <a:latin typeface="Calibri"/>
                <a:cs typeface="Calibri"/>
              </a:rPr>
              <a:t>си</a:t>
            </a:r>
            <a:r>
              <a:rPr sz="2000" b="1" dirty="0">
                <a:latin typeface="Calibri"/>
                <a:cs typeface="Calibri"/>
              </a:rPr>
              <a:t>я	</a:t>
            </a:r>
            <a:r>
              <a:rPr sz="2000" b="1" spc="-15" dirty="0">
                <a:latin typeface="Calibri"/>
                <a:cs typeface="Calibri"/>
              </a:rPr>
              <a:t>у</a:t>
            </a:r>
            <a:r>
              <a:rPr sz="2000" b="1" spc="-5" dirty="0">
                <a:latin typeface="Calibri"/>
                <a:cs typeface="Calibri"/>
              </a:rPr>
              <a:t>меньш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spc="-5" dirty="0">
                <a:latin typeface="Calibri"/>
                <a:cs typeface="Calibri"/>
              </a:rPr>
              <a:t>ет  </a:t>
            </a:r>
            <a:r>
              <a:rPr sz="2000" b="1" dirty="0">
                <a:latin typeface="Calibri"/>
                <a:cs typeface="Calibri"/>
              </a:rPr>
              <a:t>вероятность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тромбозов.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691" y="5744667"/>
            <a:ext cx="85286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Обзор </a:t>
            </a:r>
            <a:r>
              <a:rPr sz="1200" b="1" spc="-20" dirty="0">
                <a:latin typeface="Arial"/>
                <a:cs typeface="Arial"/>
              </a:rPr>
              <a:t>постинсультной </a:t>
            </a:r>
            <a:r>
              <a:rPr sz="1200" b="1" spc="-5" dirty="0">
                <a:latin typeface="Arial"/>
                <a:cs typeface="Arial"/>
              </a:rPr>
              <a:t>реабилитации, </a:t>
            </a:r>
            <a:r>
              <a:rPr sz="1200" b="1" spc="-10" dirty="0">
                <a:latin typeface="Arial"/>
                <a:cs typeface="Arial"/>
              </a:rPr>
              <a:t>основанный </a:t>
            </a:r>
            <a:r>
              <a:rPr sz="1200" b="1" spc="-5" dirty="0">
                <a:latin typeface="Arial"/>
                <a:cs typeface="Arial"/>
              </a:rPr>
              <a:t>на доказательной </a:t>
            </a:r>
            <a:r>
              <a:rPr sz="1200" b="1" dirty="0">
                <a:latin typeface="Arial"/>
                <a:cs typeface="Arial"/>
              </a:rPr>
              <a:t>базе (16ое</a:t>
            </a:r>
            <a:r>
              <a:rPr sz="1200" b="1" spc="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издание)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Robert </a:t>
            </a:r>
            <a:r>
              <a:rPr sz="1200" spc="-20" dirty="0">
                <a:latin typeface="Arial"/>
                <a:cs typeface="Arial"/>
              </a:rPr>
              <a:t>Teasell </a:t>
            </a:r>
            <a:r>
              <a:rPr sz="1200" spc="-5" dirty="0">
                <a:latin typeface="Arial"/>
                <a:cs typeface="Arial"/>
              </a:rPr>
              <a:t>MD </a:t>
            </a:r>
            <a:r>
              <a:rPr sz="1200" dirty="0">
                <a:latin typeface="Arial"/>
                <a:cs typeface="Arial"/>
              </a:rPr>
              <a:t>1, </a:t>
            </a:r>
            <a:r>
              <a:rPr sz="1200" spc="-5" dirty="0">
                <a:latin typeface="Arial"/>
                <a:cs typeface="Arial"/>
              </a:rPr>
              <a:t>Norine Foley </a:t>
            </a:r>
            <a:r>
              <a:rPr sz="1200" dirty="0">
                <a:latin typeface="Arial"/>
                <a:cs typeface="Arial"/>
              </a:rPr>
              <a:t>MSc 1, </a:t>
            </a:r>
            <a:r>
              <a:rPr sz="1200" spc="-5" dirty="0">
                <a:latin typeface="Arial"/>
                <a:cs typeface="Arial"/>
              </a:rPr>
              <a:t>Katherine Salter MSc1, Marina Richardson MSc, Laura Allen MSc(cand.), Norhayati  </a:t>
            </a:r>
            <a:r>
              <a:rPr sz="1200" dirty="0">
                <a:latin typeface="Arial"/>
                <a:cs typeface="Arial"/>
              </a:rPr>
              <a:t>Hussein </a:t>
            </a:r>
            <a:r>
              <a:rPr sz="1200" spc="-5" dirty="0">
                <a:latin typeface="Arial"/>
                <a:cs typeface="Arial"/>
              </a:rPr>
              <a:t>MBBS2, Sanjit Bhogal PhD 3 </a:t>
            </a:r>
            <a:r>
              <a:rPr sz="1200" dirty="0">
                <a:latin typeface="Arial"/>
                <a:cs typeface="Arial"/>
              </a:rPr>
              <a:t>Jeffrey Jutai </a:t>
            </a:r>
            <a:r>
              <a:rPr sz="1200" spc="-5" dirty="0">
                <a:latin typeface="Arial"/>
                <a:cs typeface="Arial"/>
              </a:rPr>
              <a:t>PhD </a:t>
            </a:r>
            <a:r>
              <a:rPr sz="1200" dirty="0">
                <a:latin typeface="Arial"/>
                <a:cs typeface="Arial"/>
              </a:rPr>
              <a:t>1, </a:t>
            </a:r>
            <a:r>
              <a:rPr sz="1200" spc="-5" dirty="0">
                <a:latin typeface="Arial"/>
                <a:cs typeface="Arial"/>
              </a:rPr>
              <a:t>Mark </a:t>
            </a:r>
            <a:r>
              <a:rPr sz="1200" dirty="0">
                <a:latin typeface="Arial"/>
                <a:cs typeface="Arial"/>
              </a:rPr>
              <a:t>Speechley </a:t>
            </a:r>
            <a:r>
              <a:rPr sz="1200" spc="-5" dirty="0">
                <a:latin typeface="Arial"/>
                <a:cs typeface="Arial"/>
              </a:rPr>
              <a:t>PhD</a:t>
            </a:r>
            <a:r>
              <a:rPr sz="1200" spc="-2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  <a:p>
            <a:pPr marL="12700" marR="1034415" indent="4064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(17ое </a:t>
            </a:r>
            <a:r>
              <a:rPr sz="1200" spc="-5" dirty="0">
                <a:latin typeface="Arial"/>
                <a:cs typeface="Arial"/>
              </a:rPr>
              <a:t>издание, </a:t>
            </a:r>
            <a:r>
              <a:rPr sz="1200" dirty="0">
                <a:latin typeface="Arial"/>
                <a:cs typeface="Arial"/>
              </a:rPr>
              <a:t>2017 ) Robert </a:t>
            </a:r>
            <a:r>
              <a:rPr sz="1200" spc="-20" dirty="0">
                <a:latin typeface="Arial"/>
                <a:cs typeface="Arial"/>
              </a:rPr>
              <a:t>Teasell </a:t>
            </a:r>
            <a:r>
              <a:rPr sz="1200" spc="-5" dirty="0">
                <a:latin typeface="Arial"/>
                <a:cs typeface="Arial"/>
              </a:rPr>
              <a:t>MD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Norine Foley </a:t>
            </a:r>
            <a:r>
              <a:rPr sz="1200" dirty="0">
                <a:latin typeface="Arial"/>
                <a:cs typeface="Arial"/>
              </a:rPr>
              <a:t>MSc , </a:t>
            </a:r>
            <a:r>
              <a:rPr sz="1200" spc="-5" dirty="0">
                <a:latin typeface="Arial"/>
                <a:cs typeface="Arial"/>
              </a:rPr>
              <a:t>Norhayati </a:t>
            </a:r>
            <a:r>
              <a:rPr sz="1200" dirty="0">
                <a:latin typeface="Arial"/>
                <a:cs typeface="Arial"/>
              </a:rPr>
              <a:t>Hussein </a:t>
            </a:r>
            <a:r>
              <a:rPr sz="1200" spc="-5" dirty="0">
                <a:latin typeface="Arial"/>
                <a:cs typeface="Arial"/>
              </a:rPr>
              <a:t>MBBS </a:t>
            </a:r>
            <a:r>
              <a:rPr sz="1200" dirty="0">
                <a:latin typeface="Arial"/>
                <a:cs typeface="Arial"/>
              </a:rPr>
              <a:t>, </a:t>
            </a:r>
            <a:r>
              <a:rPr sz="1200" spc="-5" dirty="0">
                <a:latin typeface="Arial"/>
                <a:cs typeface="Arial"/>
              </a:rPr>
              <a:t>Andreea Cotoi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MSc  </a:t>
            </a:r>
            <a:r>
              <a:rPr sz="1200" spc="-5" dirty="0">
                <a:latin typeface="Arial"/>
                <a:cs typeface="Arial"/>
                <a:hlinkClick r:id="rId4"/>
              </a:rPr>
              <a:t>http://www.ebrsr.com/sites/default/files/documents/executive-summary-srebr_final_16ed.pdf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2380"/>
              </a:spcBef>
            </a:pPr>
            <a:r>
              <a:rPr sz="3200" dirty="0"/>
              <a:t>Прерывистая </a:t>
            </a:r>
            <a:r>
              <a:rPr sz="3200" spc="-5" dirty="0"/>
              <a:t>пневматическая</a:t>
            </a:r>
            <a:r>
              <a:rPr sz="3200" spc="-40" dirty="0"/>
              <a:t> </a:t>
            </a:r>
            <a:r>
              <a:rPr sz="3200" spc="-10" dirty="0"/>
              <a:t>компрессия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29627" y="1850135"/>
            <a:ext cx="7754620" cy="20320"/>
          </a:xfrm>
          <a:custGeom>
            <a:avLst/>
            <a:gdLst/>
            <a:ahLst/>
            <a:cxnLst/>
            <a:rect l="l" t="t" r="r" b="b"/>
            <a:pathLst>
              <a:path w="7754620" h="20319">
                <a:moveTo>
                  <a:pt x="7754111" y="0"/>
                </a:moveTo>
                <a:lnTo>
                  <a:pt x="0" y="0"/>
                </a:lnTo>
                <a:lnTo>
                  <a:pt x="0" y="19812"/>
                </a:lnTo>
                <a:lnTo>
                  <a:pt x="7754111" y="19812"/>
                </a:lnTo>
                <a:lnTo>
                  <a:pt x="7754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5" y="1497838"/>
            <a:ext cx="8122920" cy="229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20" dirty="0">
                <a:latin typeface="Calibri"/>
                <a:cs typeface="Calibri"/>
              </a:rPr>
              <a:t>Метод </a:t>
            </a:r>
            <a:r>
              <a:rPr sz="2400" b="1" spc="-10" dirty="0">
                <a:latin typeface="Calibri"/>
                <a:cs typeface="Calibri"/>
              </a:rPr>
              <a:t>прерывистой </a:t>
            </a:r>
            <a:r>
              <a:rPr sz="2400" b="1" spc="-5" dirty="0">
                <a:latin typeface="Calibri"/>
                <a:cs typeface="Calibri"/>
              </a:rPr>
              <a:t>пневматической </a:t>
            </a:r>
            <a:r>
              <a:rPr sz="2400" b="1" spc="-10" dirty="0">
                <a:latin typeface="Calibri"/>
                <a:cs typeface="Calibri"/>
              </a:rPr>
              <a:t>компрессии  </a:t>
            </a:r>
            <a:r>
              <a:rPr sz="2400" b="1" spc="-5" dirty="0">
                <a:latin typeface="Calibri"/>
                <a:cs typeface="Calibri"/>
              </a:rPr>
              <a:t>парализованных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конечностей используется для  </a:t>
            </a:r>
            <a:r>
              <a:rPr sz="2400" b="1" spc="-5" dirty="0">
                <a:latin typeface="Calibri"/>
                <a:cs typeface="Calibri"/>
              </a:rPr>
              <a:t>профилактики тромботических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осложнений.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Дозирование </a:t>
            </a:r>
            <a:r>
              <a:rPr sz="2400" b="1" dirty="0">
                <a:latin typeface="Calibri"/>
                <a:cs typeface="Calibri"/>
              </a:rPr>
              <a:t>– (начинают с </a:t>
            </a:r>
            <a:r>
              <a:rPr sz="2400" b="1" spc="-5" dirty="0">
                <a:latin typeface="Calibri"/>
                <a:cs typeface="Calibri"/>
              </a:rPr>
              <a:t>давления </a:t>
            </a:r>
            <a:r>
              <a:rPr sz="2400" b="1" dirty="0">
                <a:latin typeface="Calibri"/>
                <a:cs typeface="Calibri"/>
              </a:rPr>
              <a:t>20-30 мм </a:t>
            </a:r>
            <a:r>
              <a:rPr sz="2400" b="1" spc="-30" dirty="0">
                <a:latin typeface="Calibri"/>
                <a:cs typeface="Calibri"/>
              </a:rPr>
              <a:t>рт.ст.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постепенно повышают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spc="-5" dirty="0">
                <a:latin typeface="Calibri"/>
                <a:cs typeface="Calibri"/>
              </a:rPr>
              <a:t>50-60 </a:t>
            </a:r>
            <a:r>
              <a:rPr sz="2400" b="1" dirty="0">
                <a:latin typeface="Calibri"/>
                <a:cs typeface="Calibri"/>
              </a:rPr>
              <a:t>мм </a:t>
            </a:r>
            <a:r>
              <a:rPr sz="2400" b="1" spc="-30" dirty="0">
                <a:latin typeface="Calibri"/>
                <a:cs typeface="Calibri"/>
              </a:rPr>
              <a:t>рт.ст., </a:t>
            </a:r>
            <a:r>
              <a:rPr sz="2400" b="1" spc="-10" dirty="0">
                <a:latin typeface="Calibri"/>
                <a:cs typeface="Calibri"/>
              </a:rPr>
              <a:t>длительность  10-30 </a:t>
            </a:r>
            <a:r>
              <a:rPr sz="2400" b="1" spc="-5" dirty="0">
                <a:latin typeface="Calibri"/>
                <a:cs typeface="Calibri"/>
              </a:rPr>
              <a:t>мин, </a:t>
            </a:r>
            <a:r>
              <a:rPr sz="2400" b="1" spc="-15" dirty="0">
                <a:latin typeface="Calibri"/>
                <a:cs typeface="Calibri"/>
              </a:rPr>
              <a:t>ежедневно </a:t>
            </a:r>
            <a:r>
              <a:rPr sz="2400" b="1" spc="-5" dirty="0">
                <a:latin typeface="Calibri"/>
                <a:cs typeface="Calibri"/>
              </a:rPr>
              <a:t>3-4 раза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день).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3839336"/>
            <a:ext cx="81222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6350" indent="-342265" algn="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  <a:tab pos="3381375" algn="l"/>
                <a:tab pos="4781550" algn="l"/>
                <a:tab pos="633857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тивопо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аза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	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тр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й	тромбоз	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он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чнос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ей,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1258570" algn="l"/>
              </a:tabLst>
            </a:pPr>
            <a:r>
              <a:rPr sz="2400" b="1" dirty="0">
                <a:latin typeface="Calibri"/>
                <a:cs typeface="Calibri"/>
              </a:rPr>
              <a:t>тромба	(по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965" y="4205096"/>
            <a:ext cx="5814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16050" algn="l"/>
                <a:tab pos="1685925" algn="l"/>
                <a:tab pos="3827779" algn="l"/>
              </a:tabLst>
            </a:pPr>
            <a:r>
              <a:rPr sz="2400" b="1" spc="-5" dirty="0">
                <a:latin typeface="Calibri"/>
                <a:cs typeface="Calibri"/>
              </a:rPr>
              <a:t>наличи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40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тти</a:t>
            </a:r>
            <a:r>
              <a:rPr sz="2400" b="1" spc="-3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25" dirty="0">
                <a:latin typeface="Calibri"/>
                <a:cs typeface="Calibri"/>
              </a:rPr>
              <a:t>щ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5" dirty="0">
                <a:latin typeface="Calibri"/>
                <a:cs typeface="Calibri"/>
              </a:rPr>
              <a:t>при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-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  </a:t>
            </a:r>
            <a:r>
              <a:rPr sz="2400" b="1" spc="-5" dirty="0">
                <a:latin typeface="Calibri"/>
                <a:cs typeface="Calibri"/>
              </a:rPr>
              <a:t>данным		УЗ-исследования),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1800" y="4570933"/>
            <a:ext cx="3087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5525" algn="l"/>
              </a:tabLst>
            </a:pPr>
            <a:r>
              <a:rPr sz="2400" b="1" dirty="0">
                <a:latin typeface="Calibri"/>
                <a:cs typeface="Calibri"/>
              </a:rPr>
              <a:t>за</a:t>
            </a:r>
            <a:r>
              <a:rPr sz="2400" b="1" spc="-10" dirty="0">
                <a:latin typeface="Calibri"/>
                <a:cs typeface="Calibri"/>
              </a:rPr>
              <a:t>б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леван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ж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965" y="4936997"/>
            <a:ext cx="398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нестабильная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гемодинамика.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2380"/>
              </a:spcBef>
            </a:pPr>
            <a:r>
              <a:rPr sz="3200" dirty="0"/>
              <a:t>Ингаляционная</a:t>
            </a:r>
            <a:r>
              <a:rPr sz="3200" spc="-35" dirty="0"/>
              <a:t> </a:t>
            </a:r>
            <a:r>
              <a:rPr sz="3200" spc="-5" dirty="0"/>
              <a:t>терапия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742" y="1496313"/>
            <a:ext cx="8194675" cy="2087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2769870" algn="l"/>
                <a:tab pos="4965700" algn="l"/>
                <a:tab pos="7996555" algn="l"/>
              </a:tabLst>
            </a:pPr>
            <a:r>
              <a:rPr sz="2600" b="1" spc="-5" dirty="0">
                <a:latin typeface="Calibri"/>
                <a:cs typeface="Calibri"/>
              </a:rPr>
              <a:t>Спир</a:t>
            </a:r>
            <a:r>
              <a:rPr sz="2600" b="1" spc="-25" dirty="0">
                <a:latin typeface="Calibri"/>
                <a:cs typeface="Calibri"/>
              </a:rPr>
              <a:t>т</a:t>
            </a:r>
            <a:r>
              <a:rPr sz="2600" b="1" dirty="0">
                <a:latin typeface="Calibri"/>
                <a:cs typeface="Calibri"/>
              </a:rPr>
              <a:t>ов</a:t>
            </a:r>
            <a:r>
              <a:rPr sz="2600" b="1" spc="-20" dirty="0">
                <a:latin typeface="Calibri"/>
                <a:cs typeface="Calibri"/>
              </a:rPr>
              <a:t>ы</a:t>
            </a:r>
            <a:r>
              <a:rPr sz="2600" b="1" dirty="0">
                <a:latin typeface="Calibri"/>
                <a:cs typeface="Calibri"/>
              </a:rPr>
              <a:t>е	р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spc="10" dirty="0">
                <a:latin typeface="Calibri"/>
                <a:cs typeface="Calibri"/>
              </a:rPr>
              <a:t>с</a:t>
            </a:r>
            <a:r>
              <a:rPr sz="2600" b="1" dirty="0">
                <a:latin typeface="Calibri"/>
                <a:cs typeface="Calibri"/>
              </a:rPr>
              <a:t>творы	а</a:t>
            </a:r>
            <a:r>
              <a:rPr sz="2600" b="1" spc="-10" dirty="0">
                <a:latin typeface="Calibri"/>
                <a:cs typeface="Calibri"/>
              </a:rPr>
              <a:t>р</a:t>
            </a:r>
            <a:r>
              <a:rPr sz="2600" b="1" spc="10" dirty="0">
                <a:latin typeface="Calibri"/>
                <a:cs typeface="Calibri"/>
              </a:rPr>
              <a:t>о</a:t>
            </a:r>
            <a:r>
              <a:rPr sz="2600" b="1" spc="-5" dirty="0">
                <a:latin typeface="Calibri"/>
                <a:cs typeface="Calibri"/>
              </a:rPr>
              <a:t>м</a:t>
            </a:r>
            <a:r>
              <a:rPr sz="2600" b="1" spc="-15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тиче</a:t>
            </a:r>
            <a:r>
              <a:rPr sz="2600" b="1" spc="5" dirty="0">
                <a:latin typeface="Calibri"/>
                <a:cs typeface="Calibri"/>
              </a:rPr>
              <a:t>с</a:t>
            </a:r>
            <a:r>
              <a:rPr sz="2600" b="1" dirty="0">
                <a:latin typeface="Calibri"/>
                <a:cs typeface="Calibri"/>
              </a:rPr>
              <a:t>к</a:t>
            </a:r>
            <a:r>
              <a:rPr sz="2600" b="1" spc="-15" dirty="0">
                <a:latin typeface="Calibri"/>
                <a:cs typeface="Calibri"/>
              </a:rPr>
              <a:t>и</a:t>
            </a:r>
            <a:r>
              <a:rPr sz="2600" b="1" dirty="0">
                <a:latin typeface="Calibri"/>
                <a:cs typeface="Calibri"/>
              </a:rPr>
              <a:t>х	и  </a:t>
            </a:r>
            <a:r>
              <a:rPr sz="2600" b="1" spc="-5" dirty="0">
                <a:latin typeface="Calibri"/>
                <a:cs typeface="Calibri"/>
              </a:rPr>
              <a:t>анестезирующих </a:t>
            </a:r>
            <a:r>
              <a:rPr sz="2600" b="1" spc="-10" dirty="0">
                <a:latin typeface="Calibri"/>
                <a:cs typeface="Calibri"/>
              </a:rPr>
              <a:t>средств </a:t>
            </a:r>
            <a:r>
              <a:rPr sz="2600" b="1" spc="-5" dirty="0">
                <a:latin typeface="Calibri"/>
                <a:cs typeface="Calibri"/>
              </a:rPr>
              <a:t>назначаются </a:t>
            </a:r>
            <a:r>
              <a:rPr sz="2600" b="1" dirty="0">
                <a:latin typeface="Calibri"/>
                <a:cs typeface="Calibri"/>
              </a:rPr>
              <a:t>из </a:t>
            </a:r>
            <a:r>
              <a:rPr sz="2600" b="1" spc="-5" dirty="0">
                <a:latin typeface="Calibri"/>
                <a:cs typeface="Calibri"/>
              </a:rPr>
              <a:t>расчета </a:t>
            </a:r>
            <a:r>
              <a:rPr sz="2600" b="1" dirty="0">
                <a:latin typeface="Calibri"/>
                <a:cs typeface="Calibri"/>
              </a:rPr>
              <a:t>5 -  20 </a:t>
            </a:r>
            <a:r>
              <a:rPr sz="2600" b="1" spc="-15" dirty="0">
                <a:latin typeface="Calibri"/>
                <a:cs typeface="Calibri"/>
              </a:rPr>
              <a:t>капель </a:t>
            </a:r>
            <a:r>
              <a:rPr sz="2600" b="1" spc="-5" dirty="0">
                <a:latin typeface="Calibri"/>
                <a:cs typeface="Calibri"/>
              </a:rPr>
              <a:t>на </a:t>
            </a:r>
            <a:r>
              <a:rPr sz="2600" b="1" dirty="0">
                <a:latin typeface="Calibri"/>
                <a:cs typeface="Calibri"/>
              </a:rPr>
              <a:t>100 мл </a:t>
            </a:r>
            <a:r>
              <a:rPr sz="2600" b="1" spc="-15" dirty="0">
                <a:latin typeface="Calibri"/>
                <a:cs typeface="Calibri"/>
              </a:rPr>
              <a:t>водного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раствора.</a:t>
            </a:r>
            <a:endParaRPr sz="26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Ингаляции </a:t>
            </a:r>
            <a:r>
              <a:rPr sz="2600" b="1" spc="-15" dirty="0">
                <a:latin typeface="Calibri"/>
                <a:cs typeface="Calibri"/>
              </a:rPr>
              <a:t>проводятся </a:t>
            </a:r>
            <a:r>
              <a:rPr sz="2600" b="1" spc="-5" dirty="0">
                <a:latin typeface="Calibri"/>
                <a:cs typeface="Calibri"/>
              </a:rPr>
              <a:t>от </a:t>
            </a:r>
            <a:r>
              <a:rPr sz="2600" b="1" dirty="0">
                <a:latin typeface="Calibri"/>
                <a:cs typeface="Calibri"/>
              </a:rPr>
              <a:t>5 </a:t>
            </a:r>
            <a:r>
              <a:rPr sz="2600" b="1" spc="-15" dirty="0">
                <a:latin typeface="Calibri"/>
                <a:cs typeface="Calibri"/>
              </a:rPr>
              <a:t>до </a:t>
            </a:r>
            <a:r>
              <a:rPr sz="2600" b="1" dirty="0">
                <a:latin typeface="Calibri"/>
                <a:cs typeface="Calibri"/>
              </a:rPr>
              <a:t>20 </a:t>
            </a:r>
            <a:r>
              <a:rPr sz="2600" b="1" spc="-5" dirty="0">
                <a:latin typeface="Calibri"/>
                <a:cs typeface="Calibri"/>
              </a:rPr>
              <a:t>мин 1-2 раза </a:t>
            </a: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10" dirty="0">
                <a:latin typeface="Calibri"/>
                <a:cs typeface="Calibri"/>
              </a:rPr>
              <a:t>день,  </a:t>
            </a:r>
            <a:r>
              <a:rPr sz="2600" b="1" spc="-5" dirty="0">
                <a:latin typeface="Calibri"/>
                <a:cs typeface="Calibri"/>
              </a:rPr>
              <a:t>курс </a:t>
            </a:r>
            <a:r>
              <a:rPr sz="2600" b="1" dirty="0">
                <a:latin typeface="Calibri"/>
                <a:cs typeface="Calibri"/>
              </a:rPr>
              <a:t>лечения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индивидуален.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3636645"/>
            <a:ext cx="257365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256030" algn="l"/>
              </a:tabLst>
            </a:pPr>
            <a:r>
              <a:rPr sz="2600" b="1" spc="-15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ак	</a:t>
            </a:r>
            <a:r>
              <a:rPr sz="2600" b="1" spc="-5" dirty="0">
                <a:latin typeface="Calibri"/>
                <a:cs typeface="Calibri"/>
              </a:rPr>
              <a:t>пр</a:t>
            </a:r>
            <a:r>
              <a:rPr sz="2600" b="1" spc="10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вило,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1370" y="3636645"/>
            <a:ext cx="5255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9560" algn="l"/>
                <a:tab pos="2388235" algn="l"/>
                <a:tab pos="2910205" algn="l"/>
                <a:tab pos="3707129" algn="l"/>
              </a:tabLst>
            </a:pPr>
            <a:r>
              <a:rPr sz="2600" b="1" spc="-10" dirty="0">
                <a:latin typeface="Calibri"/>
                <a:cs typeface="Calibri"/>
              </a:rPr>
              <a:t>проводят	</a:t>
            </a:r>
            <a:r>
              <a:rPr sz="2600" b="1" spc="-5" dirty="0">
                <a:latin typeface="Calibri"/>
                <a:cs typeface="Calibri"/>
              </a:rPr>
              <a:t>курс	</a:t>
            </a:r>
            <a:r>
              <a:rPr sz="2600" b="1" dirty="0">
                <a:latin typeface="Calibri"/>
                <a:cs typeface="Calibri"/>
              </a:rPr>
              <a:t>из	</a:t>
            </a:r>
            <a:r>
              <a:rPr sz="2600" b="1" spc="-5" dirty="0">
                <a:latin typeface="Calibri"/>
                <a:cs typeface="Calibri"/>
              </a:rPr>
              <a:t>3-15	ингаляций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4032884"/>
            <a:ext cx="8195309" cy="169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  <a:tabLst>
                <a:tab pos="2313940" algn="l"/>
                <a:tab pos="3243580" algn="l"/>
                <a:tab pos="4721860" algn="l"/>
                <a:tab pos="6436995" algn="l"/>
                <a:tab pos="7031355" algn="l"/>
              </a:tabLst>
            </a:pP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35" dirty="0">
                <a:latin typeface="Calibri"/>
                <a:cs typeface="Calibri"/>
              </a:rPr>
              <a:t>ж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5" dirty="0">
                <a:latin typeface="Calibri"/>
                <a:cs typeface="Calibri"/>
              </a:rPr>
              <a:t>дн</a:t>
            </a:r>
            <a:r>
              <a:rPr sz="2600" b="1" spc="-10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в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о,	</a:t>
            </a:r>
            <a:r>
              <a:rPr sz="2600" b="1" spc="-5" dirty="0">
                <a:latin typeface="Calibri"/>
                <a:cs typeface="Calibri"/>
              </a:rPr>
              <a:t>по</a:t>
            </a:r>
            <a:r>
              <a:rPr sz="2600" b="1" spc="-40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а	</a:t>
            </a:r>
            <a:r>
              <a:rPr sz="2600" b="1" spc="-5" dirty="0">
                <a:latin typeface="Calibri"/>
                <a:cs typeface="Calibri"/>
              </a:rPr>
              <a:t>б</a:t>
            </a:r>
            <a:r>
              <a:rPr sz="2600" b="1" spc="-4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ль</a:t>
            </a:r>
            <a:r>
              <a:rPr sz="2600" b="1" spc="-15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ой	</a:t>
            </a:r>
            <a:r>
              <a:rPr sz="2600" b="1" spc="-5" dirty="0">
                <a:latin typeface="Calibri"/>
                <a:cs typeface="Calibri"/>
              </a:rPr>
              <a:t>н</a:t>
            </a:r>
            <a:r>
              <a:rPr sz="2600" b="1" spc="-20" dirty="0">
                <a:latin typeface="Calibri"/>
                <a:cs typeface="Calibri"/>
              </a:rPr>
              <a:t>а</a:t>
            </a:r>
            <a:r>
              <a:rPr sz="2600" b="1" spc="-50" dirty="0">
                <a:latin typeface="Calibri"/>
                <a:cs typeface="Calibri"/>
              </a:rPr>
              <a:t>х</a:t>
            </a:r>
            <a:r>
              <a:rPr sz="2600" b="1" spc="-60" dirty="0">
                <a:latin typeface="Calibri"/>
                <a:cs typeface="Calibri"/>
              </a:rPr>
              <a:t>о</a:t>
            </a:r>
            <a:r>
              <a:rPr sz="2600" b="1" spc="-5" dirty="0">
                <a:latin typeface="Calibri"/>
                <a:cs typeface="Calibri"/>
              </a:rPr>
              <a:t>д</a:t>
            </a:r>
            <a:r>
              <a:rPr sz="2600" b="1" spc="-15" dirty="0">
                <a:latin typeface="Calibri"/>
                <a:cs typeface="Calibri"/>
              </a:rPr>
              <a:t>и</a:t>
            </a:r>
            <a:r>
              <a:rPr sz="2600" b="1" dirty="0">
                <a:latin typeface="Calibri"/>
                <a:cs typeface="Calibri"/>
              </a:rPr>
              <a:t>тся	</a:t>
            </a:r>
            <a:r>
              <a:rPr sz="2600" b="1" spc="-5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а	</a:t>
            </a:r>
            <a:r>
              <a:rPr sz="2600" b="1" spc="-5" dirty="0">
                <a:latin typeface="Calibri"/>
                <a:cs typeface="Calibri"/>
              </a:rPr>
              <a:t>с</a:t>
            </a:r>
            <a:r>
              <a:rPr sz="2600" b="1" dirty="0">
                <a:latin typeface="Calibri"/>
                <a:cs typeface="Calibri"/>
              </a:rPr>
              <a:t>тро</a:t>
            </a:r>
            <a:r>
              <a:rPr sz="2600" b="1" spc="-30" dirty="0">
                <a:latin typeface="Calibri"/>
                <a:cs typeface="Calibri"/>
              </a:rPr>
              <a:t>г</a:t>
            </a:r>
            <a:r>
              <a:rPr sz="2600" b="1" dirty="0">
                <a:latin typeface="Calibri"/>
                <a:cs typeface="Calibri"/>
              </a:rPr>
              <a:t>ом  </a:t>
            </a:r>
            <a:r>
              <a:rPr sz="2600" b="1" spc="-5" dirty="0">
                <a:latin typeface="Calibri"/>
                <a:cs typeface="Calibri"/>
              </a:rPr>
              <a:t>постельном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режиме.</a:t>
            </a:r>
            <a:endParaRPr sz="260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  <a:tab pos="1153795" algn="l"/>
              </a:tabLst>
            </a:pPr>
            <a:r>
              <a:rPr sz="2600" b="1" spc="-20" dirty="0">
                <a:latin typeface="Calibri"/>
                <a:cs typeface="Calibri"/>
              </a:rPr>
              <a:t>Курс	</a:t>
            </a:r>
            <a:r>
              <a:rPr sz="2600" b="1" dirty="0">
                <a:latin typeface="Calibri"/>
                <a:cs typeface="Calibri"/>
              </a:rPr>
              <a:t>лечения </a:t>
            </a:r>
            <a:r>
              <a:rPr sz="2600" b="1" spc="-20" dirty="0">
                <a:latin typeface="Calibri"/>
                <a:cs typeface="Calibri"/>
              </a:rPr>
              <a:t>может </a:t>
            </a:r>
            <a:r>
              <a:rPr sz="2600" b="1" spc="-10" dirty="0">
                <a:latin typeface="Calibri"/>
                <a:cs typeface="Calibri"/>
              </a:rPr>
              <a:t>продлеваться </a:t>
            </a:r>
            <a:r>
              <a:rPr sz="2600" b="1" spc="-15" dirty="0">
                <a:latin typeface="Calibri"/>
                <a:cs typeface="Calibri"/>
              </a:rPr>
              <a:t>до </a:t>
            </a:r>
            <a:r>
              <a:rPr sz="2600" b="1" spc="-5" dirty="0">
                <a:latin typeface="Calibri"/>
                <a:cs typeface="Calibri"/>
              </a:rPr>
              <a:t>12-15 </a:t>
            </a:r>
            <a:r>
              <a:rPr sz="2600" b="1" spc="-15" dirty="0">
                <a:latin typeface="Calibri"/>
                <a:cs typeface="Calibri"/>
              </a:rPr>
              <a:t>процедур  </a:t>
            </a:r>
            <a:r>
              <a:rPr sz="2600" b="1" spc="-5" dirty="0">
                <a:latin typeface="Calibri"/>
                <a:cs typeface="Calibri"/>
              </a:rPr>
              <a:t>при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необходимости.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76"/>
            <a:ext cx="8229600" cy="1209675"/>
          </a:xfrm>
          <a:prstGeom prst="rect">
            <a:avLst/>
          </a:prstGeom>
          <a:solidFill>
            <a:srgbClr val="D00808"/>
          </a:solidFill>
          <a:ln w="12700">
            <a:solidFill>
              <a:srgbClr val="CF0101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590040" marR="1579880" indent="170180">
              <a:lnSpc>
                <a:spcPct val="100600"/>
              </a:lnSpc>
              <a:spcBef>
                <a:spcPts val="190"/>
              </a:spcBef>
              <a:tabLst>
                <a:tab pos="5012055" algn="l"/>
                <a:tab pos="5734685" algn="l"/>
              </a:tabLst>
            </a:pPr>
            <a:r>
              <a:rPr sz="3600" spc="-10" dirty="0"/>
              <a:t>Противопоказания	</a:t>
            </a:r>
            <a:r>
              <a:rPr sz="3600" spc="-5" dirty="0"/>
              <a:t>для  </a:t>
            </a:r>
            <a:r>
              <a:rPr sz="3600" dirty="0"/>
              <a:t>ин</a:t>
            </a:r>
            <a:r>
              <a:rPr sz="3600" spc="-15" dirty="0"/>
              <a:t>г</a:t>
            </a:r>
            <a:r>
              <a:rPr sz="3600" dirty="0"/>
              <a:t>аляционной	</a:t>
            </a:r>
            <a:r>
              <a:rPr sz="3600" spc="-20" dirty="0"/>
              <a:t>т</a:t>
            </a:r>
            <a:r>
              <a:rPr sz="3600" spc="-5" dirty="0"/>
              <a:t>ерапии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658995" y="2071242"/>
            <a:ext cx="201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и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1789" y="2071242"/>
            <a:ext cx="2673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сердечно-легочная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36471"/>
            <a:ext cx="7308850" cy="49803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Выраженные нарушения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20" dirty="0">
                <a:latin typeface="Calibri"/>
                <a:cs typeface="Calibri"/>
              </a:rPr>
              <a:t>глотания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Легочно-сердечная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недостаточность III</a:t>
            </a:r>
            <a:r>
              <a:rPr sz="2500" b="1" spc="5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стадии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Спонтанный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пневмоторакс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Массивные легочные</a:t>
            </a:r>
            <a:r>
              <a:rPr sz="2500" b="1" spc="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кровотечения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20" dirty="0">
                <a:latin typeface="Calibri"/>
                <a:cs typeface="Calibri"/>
              </a:rPr>
              <a:t>Гигантские </a:t>
            </a:r>
            <a:r>
              <a:rPr sz="2500" b="1" spc="-10" dirty="0">
                <a:latin typeface="Calibri"/>
                <a:cs typeface="Calibri"/>
              </a:rPr>
              <a:t>каверны </a:t>
            </a:r>
            <a:r>
              <a:rPr sz="2500" b="1" spc="-5" dirty="0">
                <a:latin typeface="Calibri"/>
                <a:cs typeface="Calibri"/>
              </a:rPr>
              <a:t>в</a:t>
            </a:r>
            <a:r>
              <a:rPr sz="2500" b="1" spc="3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легких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Распространенная </a:t>
            </a:r>
            <a:r>
              <a:rPr sz="2500" b="1" spc="-5" dirty="0">
                <a:latin typeface="Calibri"/>
                <a:cs typeface="Calibri"/>
              </a:rPr>
              <a:t>и </a:t>
            </a:r>
            <a:r>
              <a:rPr sz="2500" b="1" spc="-20" dirty="0">
                <a:latin typeface="Calibri"/>
                <a:cs typeface="Calibri"/>
              </a:rPr>
              <a:t>буллезная </a:t>
            </a:r>
            <a:r>
              <a:rPr sz="2500" b="1" spc="-10" dirty="0">
                <a:latin typeface="Calibri"/>
                <a:cs typeface="Calibri"/>
              </a:rPr>
              <a:t>формы</a:t>
            </a:r>
            <a:r>
              <a:rPr sz="2500" b="1" spc="13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эмфиземы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Артериальная гипертония 3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степени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Болезнь Меньера </a:t>
            </a:r>
            <a:r>
              <a:rPr sz="2500" b="1" spc="-5" dirty="0">
                <a:latin typeface="Calibri"/>
                <a:cs typeface="Calibri"/>
              </a:rPr>
              <a:t>с частыми</a:t>
            </a:r>
            <a:r>
              <a:rPr sz="2500" b="1" spc="5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приступами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Аллергические реакции </a:t>
            </a:r>
            <a:r>
              <a:rPr sz="2500" b="1" spc="-10" dirty="0">
                <a:latin typeface="Calibri"/>
                <a:cs typeface="Calibri"/>
              </a:rPr>
              <a:t>на </a:t>
            </a:r>
            <a:r>
              <a:rPr sz="2500" b="1" spc="-15" dirty="0">
                <a:latin typeface="Calibri"/>
                <a:cs typeface="Calibri"/>
              </a:rPr>
              <a:t>вводимый</a:t>
            </a:r>
            <a:r>
              <a:rPr sz="2500" b="1" spc="2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препарат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5" dirty="0">
                <a:latin typeface="Calibri"/>
                <a:cs typeface="Calibri"/>
              </a:rPr>
              <a:t>Индивидуальная </a:t>
            </a:r>
            <a:r>
              <a:rPr sz="2500" b="1" spc="-10" dirty="0">
                <a:latin typeface="Calibri"/>
                <a:cs typeface="Calibri"/>
              </a:rPr>
              <a:t>непереносимость</a:t>
            </a:r>
            <a:r>
              <a:rPr sz="2500" b="1" spc="5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ингаляций.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15887"/>
            <a:ext cx="8229600" cy="922655"/>
          </a:xfrm>
          <a:custGeom>
            <a:avLst/>
            <a:gdLst/>
            <a:ahLst/>
            <a:cxnLst/>
            <a:rect l="l" t="t" r="r" b="b"/>
            <a:pathLst>
              <a:path w="8229600" h="922655">
                <a:moveTo>
                  <a:pt x="8229600" y="0"/>
                </a:moveTo>
                <a:lnTo>
                  <a:pt x="0" y="0"/>
                </a:lnTo>
                <a:lnTo>
                  <a:pt x="0" y="922337"/>
                </a:lnTo>
                <a:lnTo>
                  <a:pt x="8229600" y="922337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8855" y="294894"/>
            <a:ext cx="56299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Электростимуляция</a:t>
            </a:r>
            <a:r>
              <a:rPr sz="3200" spc="-10" dirty="0"/>
              <a:t> </a:t>
            </a:r>
            <a:r>
              <a:rPr sz="3200" spc="-5" dirty="0"/>
              <a:t>кишечника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88442" y="1066038"/>
            <a:ext cx="8458835" cy="573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3081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Синусоидальные </a:t>
            </a:r>
            <a:r>
              <a:rPr sz="2400" b="1" spc="-15" dirty="0">
                <a:latin typeface="Calibri"/>
                <a:cs typeface="Calibri"/>
              </a:rPr>
              <a:t>модулированные </a:t>
            </a:r>
            <a:r>
              <a:rPr sz="2400" b="1" spc="-10" dirty="0">
                <a:latin typeface="Calibri"/>
                <a:cs typeface="Calibri"/>
              </a:rPr>
              <a:t>токи </a:t>
            </a:r>
            <a:r>
              <a:rPr sz="2400" b="1" spc="-15" dirty="0">
                <a:latin typeface="Calibri"/>
                <a:cs typeface="Calibri"/>
              </a:rPr>
              <a:t>(род </a:t>
            </a:r>
            <a:r>
              <a:rPr sz="2400" b="1" spc="-5" dirty="0">
                <a:latin typeface="Calibri"/>
                <a:cs typeface="Calibri"/>
              </a:rPr>
              <a:t>работы IV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II </a:t>
            </a:r>
            <a:r>
              <a:rPr sz="2400" b="1" dirty="0">
                <a:latin typeface="Calibri"/>
                <a:cs typeface="Calibri"/>
              </a:rPr>
              <a:t>по 3 мин., </a:t>
            </a:r>
            <a:r>
              <a:rPr sz="2400" b="1" spc="-5" dirty="0">
                <a:latin typeface="Calibri"/>
                <a:cs typeface="Calibri"/>
              </a:rPr>
              <a:t>частота 30 </a:t>
            </a:r>
            <a:r>
              <a:rPr sz="2400" b="1" spc="-25" dirty="0">
                <a:latin typeface="Calibri"/>
                <a:cs typeface="Calibri"/>
              </a:rPr>
              <a:t>Гц, </a:t>
            </a:r>
            <a:r>
              <a:rPr sz="2400" b="1" spc="-15" dirty="0">
                <a:latin typeface="Calibri"/>
                <a:cs typeface="Calibri"/>
              </a:rPr>
              <a:t>глубина </a:t>
            </a:r>
            <a:r>
              <a:rPr sz="2400" b="1" spc="-25" dirty="0">
                <a:latin typeface="Calibri"/>
                <a:cs typeface="Calibri"/>
              </a:rPr>
              <a:t>модуляций </a:t>
            </a:r>
            <a:r>
              <a:rPr sz="2400" b="1" spc="-5" dirty="0">
                <a:latin typeface="Calibri"/>
                <a:cs typeface="Calibri"/>
              </a:rPr>
              <a:t>100% </a:t>
            </a:r>
            <a:r>
              <a:rPr sz="2400" b="1" dirty="0">
                <a:latin typeface="Calibri"/>
                <a:cs typeface="Calibri"/>
              </a:rPr>
              <a:t>или  </a:t>
            </a:r>
            <a:r>
              <a:rPr sz="2400" b="1" spc="-15" dirty="0">
                <a:latin typeface="Calibri"/>
                <a:cs typeface="Calibri"/>
              </a:rPr>
              <a:t>перемодуляция, </a:t>
            </a:r>
            <a:r>
              <a:rPr sz="2400" b="1" spc="-5" dirty="0">
                <a:latin typeface="Calibri"/>
                <a:cs typeface="Calibri"/>
              </a:rPr>
              <a:t>длительность посылок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10" dirty="0">
                <a:latin typeface="Calibri"/>
                <a:cs typeface="Calibri"/>
              </a:rPr>
              <a:t>пауз </a:t>
            </a:r>
            <a:r>
              <a:rPr sz="2400" b="1" spc="-5" dirty="0">
                <a:latin typeface="Calibri"/>
                <a:cs typeface="Calibri"/>
              </a:rPr>
              <a:t>4-6 секунд),  диадинамические </a:t>
            </a:r>
            <a:r>
              <a:rPr sz="2400" b="1" spc="-10" dirty="0">
                <a:latin typeface="Calibri"/>
                <a:cs typeface="Calibri"/>
              </a:rPr>
              <a:t>токи </a:t>
            </a:r>
            <a:r>
              <a:rPr sz="2400" b="1" spc="-5" dirty="0">
                <a:latin typeface="Calibri"/>
                <a:cs typeface="Calibri"/>
              </a:rPr>
              <a:t>(ДН-2 мин, ритм </a:t>
            </a:r>
            <a:r>
              <a:rPr sz="2400" b="1" spc="-10" dirty="0">
                <a:latin typeface="Calibri"/>
                <a:cs typeface="Calibri"/>
              </a:rPr>
              <a:t>синкопа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3-4  мин).</a:t>
            </a:r>
            <a:endParaRPr sz="2400">
              <a:latin typeface="Calibri"/>
              <a:cs typeface="Calibri"/>
            </a:endParaRPr>
          </a:p>
          <a:p>
            <a:pPr marL="469900" marR="13271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699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Пассивный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электрод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площадью </a:t>
            </a:r>
            <a:r>
              <a:rPr sz="2400" b="1" spc="-10" dirty="0">
                <a:latin typeface="Calibri"/>
                <a:cs typeface="Calibri"/>
              </a:rPr>
              <a:t>150-200 </a:t>
            </a:r>
            <a:r>
              <a:rPr sz="2400" b="1" dirty="0">
                <a:latin typeface="Calibri"/>
                <a:cs typeface="Calibri"/>
              </a:rPr>
              <a:t>см</a:t>
            </a:r>
            <a:r>
              <a:rPr sz="2400" b="1" baseline="24305" dirty="0">
                <a:latin typeface="Calibri"/>
                <a:cs typeface="Calibri"/>
              </a:rPr>
              <a:t>2 </a:t>
            </a:r>
            <a:r>
              <a:rPr sz="2400" b="1" spc="-5" dirty="0">
                <a:latin typeface="Calibri"/>
                <a:cs typeface="Calibri"/>
              </a:rPr>
              <a:t>накладывают 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проекции </a:t>
            </a:r>
            <a:r>
              <a:rPr sz="2400" b="1" spc="-15" dirty="0">
                <a:latin typeface="Calibri"/>
                <a:cs typeface="Calibri"/>
              </a:rPr>
              <a:t>нижнегрудного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верхнепояснично </a:t>
            </a:r>
            <a:r>
              <a:rPr sz="2400" b="1" spc="-30" dirty="0">
                <a:latin typeface="Calibri"/>
                <a:cs typeface="Calibri"/>
              </a:rPr>
              <a:t>отдела  </a:t>
            </a:r>
            <a:r>
              <a:rPr sz="2400" b="1" spc="-5" dirty="0">
                <a:latin typeface="Calibri"/>
                <a:cs typeface="Calibri"/>
              </a:rPr>
              <a:t>позвоночника.</a:t>
            </a:r>
            <a:endParaRPr sz="2400">
              <a:latin typeface="Calibri"/>
              <a:cs typeface="Calibri"/>
            </a:endParaRPr>
          </a:p>
          <a:p>
            <a:pPr marL="469900" marR="13017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699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Активный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электрод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располагают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правом </a:t>
            </a:r>
            <a:r>
              <a:rPr sz="2400" b="1" spc="-10" dirty="0">
                <a:latin typeface="Calibri"/>
                <a:cs typeface="Calibri"/>
              </a:rPr>
              <a:t>подреберье по  </a:t>
            </a:r>
            <a:r>
              <a:rPr sz="2400" b="1" spc="-35" dirty="0">
                <a:latin typeface="Calibri"/>
                <a:cs typeface="Calibri"/>
              </a:rPr>
              <a:t>ходу </a:t>
            </a:r>
            <a:r>
              <a:rPr sz="2400" b="1" spc="-20" dirty="0">
                <a:latin typeface="Calibri"/>
                <a:cs typeface="Calibri"/>
              </a:rPr>
              <a:t>восходящей </a:t>
            </a:r>
            <a:r>
              <a:rPr sz="2400" b="1" dirty="0">
                <a:latin typeface="Calibri"/>
                <a:cs typeface="Calibri"/>
              </a:rPr>
              <a:t>кишки, </a:t>
            </a:r>
            <a:r>
              <a:rPr sz="2400" b="1" spc="-10" dirty="0">
                <a:latin typeface="Calibri"/>
                <a:cs typeface="Calibri"/>
              </a:rPr>
              <a:t>затем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проекции </a:t>
            </a:r>
            <a:r>
              <a:rPr sz="2400" b="1" dirty="0">
                <a:latin typeface="Calibri"/>
                <a:cs typeface="Calibri"/>
              </a:rPr>
              <a:t>поперечно-  </a:t>
            </a:r>
            <a:r>
              <a:rPr sz="2400" b="1" spc="-15" dirty="0">
                <a:latin typeface="Calibri"/>
                <a:cs typeface="Calibri"/>
              </a:rPr>
              <a:t>ободочной </a:t>
            </a:r>
            <a:r>
              <a:rPr sz="2400" b="1" dirty="0">
                <a:latin typeface="Calibri"/>
                <a:cs typeface="Calibri"/>
              </a:rPr>
              <a:t>кишки, а </a:t>
            </a:r>
            <a:r>
              <a:rPr sz="2400" b="1" spc="-10" dirty="0">
                <a:latin typeface="Calibri"/>
                <a:cs typeface="Calibri"/>
              </a:rPr>
              <a:t>заканчивают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левой  </a:t>
            </a:r>
            <a:r>
              <a:rPr sz="2400" b="1" spc="-15" dirty="0">
                <a:latin typeface="Calibri"/>
                <a:cs typeface="Calibri"/>
              </a:rPr>
              <a:t>подвздошной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области.</a:t>
            </a:r>
            <a:endParaRPr sz="2400">
              <a:latin typeface="Calibri"/>
              <a:cs typeface="Calibri"/>
            </a:endParaRPr>
          </a:p>
          <a:p>
            <a:pPr marL="469900" marR="132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69900" algn="l"/>
              </a:tabLst>
            </a:pPr>
            <a:r>
              <a:rPr sz="2400" b="1" dirty="0">
                <a:latin typeface="Calibri"/>
                <a:cs typeface="Calibri"/>
              </a:rPr>
              <a:t>Как </a:t>
            </a:r>
            <a:r>
              <a:rPr sz="2400" b="1" spc="-5" dirty="0">
                <a:latin typeface="Calibri"/>
                <a:cs typeface="Calibri"/>
              </a:rPr>
              <a:t>правило,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  2-3  </a:t>
            </a:r>
            <a:r>
              <a:rPr sz="2400" b="1" spc="-15" dirty="0">
                <a:latin typeface="Calibri"/>
                <a:cs typeface="Calibri"/>
              </a:rPr>
              <a:t>процедуре </a:t>
            </a:r>
            <a:r>
              <a:rPr sz="2400" b="1" spc="-10" dirty="0">
                <a:latin typeface="Calibri"/>
                <a:cs typeface="Calibri"/>
              </a:rPr>
              <a:t>появляется  самостоятельная дефекация, </a:t>
            </a:r>
            <a:r>
              <a:rPr sz="2400" b="1" spc="-5" dirty="0">
                <a:latin typeface="Calibri"/>
                <a:cs typeface="Calibri"/>
              </a:rPr>
              <a:t>но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20" dirty="0">
                <a:latin typeface="Calibri"/>
                <a:cs typeface="Calibri"/>
              </a:rPr>
              <a:t>продолжают </a:t>
            </a:r>
            <a:r>
              <a:rPr sz="2400" b="1" spc="-10" dirty="0">
                <a:latin typeface="Calibri"/>
                <a:cs typeface="Calibri"/>
              </a:rPr>
              <a:t>еще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5" dirty="0">
                <a:latin typeface="Calibri"/>
                <a:cs typeface="Calibri"/>
              </a:rPr>
              <a:t>течение 2-3 дней.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287" y="188976"/>
            <a:ext cx="8315325" cy="1152525"/>
          </a:xfrm>
          <a:prstGeom prst="rect">
            <a:avLst/>
          </a:prstGeom>
          <a:solidFill>
            <a:srgbClr val="BC0315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204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Заболеваемость населения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неинфекционными</a:t>
            </a:r>
            <a:endParaRPr sz="2400">
              <a:latin typeface="Calibri"/>
              <a:cs typeface="Calibri"/>
            </a:endParaRPr>
          </a:p>
          <a:p>
            <a:pPr marL="454659" marR="448945" algn="ctr">
              <a:lnSpc>
                <a:spcPts val="2590"/>
              </a:lnSpc>
              <a:spcBef>
                <a:spcPts val="185"/>
              </a:spcBef>
              <a:tabLst>
                <a:tab pos="6369685" algn="l"/>
              </a:tabLst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заболеваниями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(NCD) во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всех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странах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мира	по</a:t>
            </a:r>
            <a:r>
              <a:rPr sz="2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данным  WHO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(ВОЗ),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2013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2017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г.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1076" y="1728038"/>
            <a:ext cx="4522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2890" algn="l"/>
              </a:tabLst>
            </a:pPr>
            <a:r>
              <a:rPr sz="2400" b="1" dirty="0">
                <a:latin typeface="Calibri"/>
                <a:cs typeface="Calibri"/>
              </a:rPr>
              <a:t>Неи</a:t>
            </a:r>
            <a:r>
              <a:rPr sz="2400" b="1" spc="-10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фе</a:t>
            </a:r>
            <a:r>
              <a:rPr sz="2400" b="1" spc="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ционные	з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4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леван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(кардиоваскулярные,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1076" y="2459863"/>
            <a:ext cx="2167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хронические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онкологические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6766" y="2459863"/>
            <a:ext cx="21767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5080" indent="-36766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рес</a:t>
            </a:r>
            <a:r>
              <a:rPr sz="2400" b="1" spc="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ра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ор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ые,  за</a:t>
            </a:r>
            <a:r>
              <a:rPr sz="2400" b="1" spc="-10" dirty="0">
                <a:latin typeface="Calibri"/>
                <a:cs typeface="Calibri"/>
              </a:rPr>
              <a:t>б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левания,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1076" y="3191332"/>
            <a:ext cx="452501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сахарный диабет) </a:t>
            </a:r>
            <a:r>
              <a:rPr sz="2400" b="1" spc="-10" dirty="0">
                <a:latin typeface="Calibri"/>
                <a:cs typeface="Calibri"/>
              </a:rPr>
              <a:t>представляют  </a:t>
            </a:r>
            <a:r>
              <a:rPr sz="2400" b="1" spc="-5" dirty="0">
                <a:latin typeface="Calibri"/>
                <a:cs typeface="Calibri"/>
              </a:rPr>
              <a:t>собой </a:t>
            </a:r>
            <a:r>
              <a:rPr sz="2400" b="1" spc="-10" dirty="0">
                <a:latin typeface="Calibri"/>
                <a:cs typeface="Calibri"/>
              </a:rPr>
              <a:t>все </a:t>
            </a:r>
            <a:r>
              <a:rPr sz="2400" b="1" dirty="0">
                <a:latin typeface="Calibri"/>
                <a:cs typeface="Calibri"/>
              </a:rPr>
              <a:t>возрастающий вызов  </a:t>
            </a:r>
            <a:r>
              <a:rPr sz="2400" b="1" spc="-10" dirty="0">
                <a:latin typeface="Calibri"/>
                <a:cs typeface="Calibri"/>
              </a:rPr>
              <a:t>глобальному здоровью, </a:t>
            </a:r>
            <a:r>
              <a:rPr sz="2400" b="1" spc="-15" dirty="0">
                <a:latin typeface="Calibri"/>
                <a:cs typeface="Calibri"/>
              </a:rPr>
              <a:t>которые  </a:t>
            </a:r>
            <a:r>
              <a:rPr sz="2400" b="1" spc="-25" dirty="0">
                <a:latin typeface="Calibri"/>
                <a:cs typeface="Calibri"/>
              </a:rPr>
              <a:t>ежегодно </a:t>
            </a:r>
            <a:r>
              <a:rPr sz="2400" b="1" dirty="0">
                <a:latin typeface="Calibri"/>
                <a:cs typeface="Calibri"/>
              </a:rPr>
              <a:t>уносят </a:t>
            </a:r>
            <a:r>
              <a:rPr sz="2400" b="1" spc="-5" dirty="0">
                <a:latin typeface="Calibri"/>
                <a:cs typeface="Calibri"/>
              </a:rPr>
              <a:t>35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миллионов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1076" y="4655057"/>
            <a:ext cx="4524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84045" algn="l"/>
                <a:tab pos="3089275" algn="l"/>
              </a:tabLst>
            </a:pPr>
            <a:r>
              <a:rPr sz="2400" b="1" dirty="0">
                <a:latin typeface="Calibri"/>
                <a:cs typeface="Calibri"/>
              </a:rPr>
              <a:t>ж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зн</a:t>
            </a:r>
            <a:r>
              <a:rPr sz="2400" b="1" spc="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й,	</a:t>
            </a: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ля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т  </a:t>
            </a:r>
            <a:r>
              <a:rPr sz="2400" b="1" spc="-5" dirty="0">
                <a:latin typeface="Calibri"/>
                <a:cs typeface="Calibri"/>
              </a:rPr>
              <a:t>примерно 60%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смертей.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7187" y="2078037"/>
            <a:ext cx="3543300" cy="386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17647" y="2853309"/>
            <a:ext cx="1046480" cy="109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Arial"/>
                <a:cs typeface="Arial"/>
              </a:rPr>
              <a:t>Р</a:t>
            </a:r>
            <a:r>
              <a:rPr sz="1800" spc="-5" dirty="0">
                <a:latin typeface="Arial"/>
                <a:cs typeface="Arial"/>
              </a:rPr>
              <a:t>оссия  </a:t>
            </a:r>
            <a:r>
              <a:rPr sz="1800" spc="-10" dirty="0">
                <a:latin typeface="Arial"/>
                <a:cs typeface="Arial"/>
              </a:rPr>
              <a:t>562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ts val="1955"/>
              </a:lnSpc>
            </a:pPr>
            <a:r>
              <a:rPr sz="1800" spc="-10" dirty="0">
                <a:latin typeface="Arial"/>
                <a:cs typeface="Arial"/>
              </a:rPr>
              <a:t>Япония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178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767080">
              <a:lnSpc>
                <a:spcPct val="100000"/>
              </a:lnSpc>
              <a:spcBef>
                <a:spcPts val="2380"/>
              </a:spcBef>
            </a:pPr>
            <a:r>
              <a:rPr sz="3200" spc="-15" dirty="0"/>
              <a:t>Электростимуляция </a:t>
            </a:r>
            <a:r>
              <a:rPr sz="3200" spc="-5" dirty="0"/>
              <a:t>мочевого</a:t>
            </a:r>
            <a:r>
              <a:rPr sz="3200" spc="10" dirty="0"/>
              <a:t> </a:t>
            </a:r>
            <a:r>
              <a:rPr sz="3200" spc="-5" dirty="0"/>
              <a:t>пузыря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59601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318895" algn="l"/>
                <a:tab pos="3340100" algn="l"/>
                <a:tab pos="4469130" algn="l"/>
              </a:tabLst>
            </a:pPr>
            <a:r>
              <a:rPr sz="2800" b="1" spc="-5" dirty="0">
                <a:latin typeface="Calibri"/>
                <a:cs typeface="Calibri"/>
              </a:rPr>
              <a:t>При	</a:t>
            </a:r>
            <a:r>
              <a:rPr sz="2800" b="1" spc="-15" dirty="0">
                <a:latin typeface="Calibri"/>
                <a:cs typeface="Calibri"/>
              </a:rPr>
              <a:t>задержках	</a:t>
            </a:r>
            <a:r>
              <a:rPr sz="2800" b="1" spc="-10" dirty="0">
                <a:latin typeface="Calibri"/>
                <a:cs typeface="Calibri"/>
              </a:rPr>
              <a:t>мочеиспускания  </a:t>
            </a:r>
            <a:r>
              <a:rPr sz="2800" b="1" spc="-50" dirty="0">
                <a:latin typeface="Calibri"/>
                <a:cs typeface="Calibri"/>
              </a:rPr>
              <a:t>э</a:t>
            </a:r>
            <a:r>
              <a:rPr sz="2800" b="1" spc="-5" dirty="0">
                <a:latin typeface="Calibri"/>
                <a:cs typeface="Calibri"/>
              </a:rPr>
              <a:t>лектрости</a:t>
            </a:r>
            <a:r>
              <a:rPr sz="2800" b="1" spc="-25" dirty="0">
                <a:latin typeface="Calibri"/>
                <a:cs typeface="Calibri"/>
              </a:rPr>
              <a:t>м</a:t>
            </a:r>
            <a:r>
              <a:rPr sz="2800" b="1" spc="-105" dirty="0">
                <a:latin typeface="Calibri"/>
                <a:cs typeface="Calibri"/>
              </a:rPr>
              <a:t>у</a:t>
            </a:r>
            <a:r>
              <a:rPr sz="2800" b="1" spc="5" dirty="0">
                <a:latin typeface="Calibri"/>
                <a:cs typeface="Calibri"/>
              </a:rPr>
              <a:t>л</a:t>
            </a:r>
            <a:r>
              <a:rPr sz="2800" b="1" spc="-10" dirty="0">
                <a:latin typeface="Calibri"/>
                <a:cs typeface="Calibri"/>
              </a:rPr>
              <a:t>яц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ю</a:t>
            </a:r>
            <a:r>
              <a:rPr sz="2800" b="1" dirty="0">
                <a:latin typeface="Calibri"/>
                <a:cs typeface="Calibri"/>
              </a:rPr>
              <a:t>	м</a:t>
            </a:r>
            <a:r>
              <a:rPr sz="2800" b="1" spc="-5" dirty="0">
                <a:latin typeface="Calibri"/>
                <a:cs typeface="Calibri"/>
              </a:rPr>
              <a:t>очев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25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33081" y="1610690"/>
            <a:ext cx="14757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7660" marR="5080" indent="-3155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15" dirty="0">
                <a:latin typeface="Calibri"/>
                <a:cs typeface="Calibri"/>
              </a:rPr>
              <a:t>р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spc="-85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д</a:t>
            </a:r>
            <a:r>
              <a:rPr sz="2800" b="1" spc="-10" dirty="0">
                <a:latin typeface="Calibri"/>
                <a:cs typeface="Calibri"/>
              </a:rPr>
              <a:t>ят  п</a:t>
            </a:r>
            <a:r>
              <a:rPr sz="2800" b="1" spc="5" dirty="0">
                <a:latin typeface="Calibri"/>
                <a:cs typeface="Calibri"/>
              </a:rPr>
              <a:t>у</a:t>
            </a:r>
            <a:r>
              <a:rPr sz="2800" b="1" spc="-5" dirty="0">
                <a:latin typeface="Calibri"/>
                <a:cs typeface="Calibri"/>
              </a:rPr>
              <a:t>зыря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1539" y="2444495"/>
            <a:ext cx="7702550" cy="22860"/>
          </a:xfrm>
          <a:custGeom>
            <a:avLst/>
            <a:gdLst/>
            <a:ahLst/>
            <a:cxnLst/>
            <a:rect l="l" t="t" r="r" b="b"/>
            <a:pathLst>
              <a:path w="7702550" h="22860">
                <a:moveTo>
                  <a:pt x="7702296" y="0"/>
                </a:moveTo>
                <a:lnTo>
                  <a:pt x="0" y="0"/>
                </a:lnTo>
                <a:lnTo>
                  <a:pt x="0" y="22860"/>
                </a:lnTo>
                <a:lnTo>
                  <a:pt x="7702296" y="22860"/>
                </a:lnTo>
                <a:lnTo>
                  <a:pt x="7702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83151" y="2464435"/>
            <a:ext cx="3027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модулированными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8714" y="2464435"/>
            <a:ext cx="6096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ли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2464435"/>
            <a:ext cx="3159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синусоидальными  </a:t>
            </a:r>
            <a:r>
              <a:rPr sz="2800" b="1" spc="-10" dirty="0">
                <a:latin typeface="Calibri"/>
                <a:cs typeface="Calibri"/>
              </a:rPr>
              <a:t>диадин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миче</a:t>
            </a:r>
            <a:r>
              <a:rPr sz="2800" b="1" spc="5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кими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2878" y="2891104"/>
            <a:ext cx="4114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  <a:tab pos="2269490" algn="l"/>
              </a:tabLst>
            </a:pPr>
            <a:r>
              <a:rPr sz="2800" b="1" spc="-15" dirty="0">
                <a:latin typeface="Calibri"/>
                <a:cs typeface="Calibri"/>
              </a:rPr>
              <a:t>токами	</a:t>
            </a:r>
            <a:r>
              <a:rPr sz="2800" b="1" spc="-5" dirty="0">
                <a:latin typeface="Calibri"/>
                <a:cs typeface="Calibri"/>
              </a:rPr>
              <a:t>в	параметрах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3318128"/>
            <a:ext cx="5901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аналогичных </a:t>
            </a:r>
            <a:r>
              <a:rPr sz="2800" b="1" spc="-20" dirty="0">
                <a:latin typeface="Calibri"/>
                <a:cs typeface="Calibri"/>
              </a:rPr>
              <a:t>стимуляции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кишечника.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830192"/>
            <a:ext cx="5074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6245" algn="l"/>
                <a:tab pos="436880" algn="l"/>
                <a:tab pos="1481455" algn="l"/>
                <a:tab pos="3103880" algn="l"/>
              </a:tabLst>
            </a:pPr>
            <a:r>
              <a:rPr sz="2800" b="1" spc="-25" dirty="0">
                <a:latin typeface="Calibri"/>
                <a:cs typeface="Calibri"/>
              </a:rPr>
              <a:t>Один	</a:t>
            </a:r>
            <a:r>
              <a:rPr sz="2800" b="1" spc="-20" dirty="0">
                <a:latin typeface="Calibri"/>
                <a:cs typeface="Calibri"/>
              </a:rPr>
              <a:t>электрод	</a:t>
            </a:r>
            <a:r>
              <a:rPr sz="2800" b="1" spc="-10" dirty="0">
                <a:latin typeface="Calibri"/>
                <a:cs typeface="Calibri"/>
              </a:rPr>
              <a:t>располагают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0492" y="3830192"/>
            <a:ext cx="2374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6265" algn="l"/>
              </a:tabLst>
            </a:pPr>
            <a:r>
              <a:rPr sz="2800" b="1" spc="-5" dirty="0">
                <a:latin typeface="Calibri"/>
                <a:cs typeface="Calibri"/>
              </a:rPr>
              <a:t>на	пояснично-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839" y="4256988"/>
            <a:ext cx="18662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кр</a:t>
            </a:r>
            <a:r>
              <a:rPr sz="2800" b="1" spc="-20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ст</a:t>
            </a:r>
            <a:r>
              <a:rPr sz="2800" b="1" spc="-25" dirty="0">
                <a:latin typeface="Calibri"/>
                <a:cs typeface="Calibri"/>
              </a:rPr>
              <a:t>ц</a:t>
            </a:r>
            <a:r>
              <a:rPr sz="2800" b="1" spc="-5" dirty="0">
                <a:latin typeface="Calibri"/>
                <a:cs typeface="Calibri"/>
              </a:rPr>
              <a:t>овом  </a:t>
            </a:r>
            <a:r>
              <a:rPr sz="2800" b="1" spc="-20" dirty="0">
                <a:latin typeface="Calibri"/>
                <a:cs typeface="Calibri"/>
              </a:rPr>
              <a:t>электрод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7751" y="4256988"/>
            <a:ext cx="15906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latin typeface="Calibri"/>
                <a:cs typeface="Calibri"/>
              </a:rPr>
              <a:t>отделе  </a:t>
            </a:r>
            <a:r>
              <a:rPr sz="2800" b="1" spc="-10" dirty="0">
                <a:latin typeface="Calibri"/>
                <a:cs typeface="Calibri"/>
              </a:rPr>
              <a:t>меньше</a:t>
            </a:r>
            <a:r>
              <a:rPr sz="2800" b="1" spc="-25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2146" y="4256988"/>
            <a:ext cx="23126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позвоночника,</a:t>
            </a:r>
            <a:endParaRPr sz="2800">
              <a:latin typeface="Calibri"/>
              <a:cs typeface="Calibri"/>
            </a:endParaRPr>
          </a:p>
          <a:p>
            <a:pPr marL="733425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размера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00366" y="4256988"/>
            <a:ext cx="11068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5080" indent="-7048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в</a:t>
            </a:r>
            <a:r>
              <a:rPr sz="2800" b="1" spc="-35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ор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й  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50" dirty="0">
                <a:latin typeface="Calibri"/>
                <a:cs typeface="Calibri"/>
              </a:rPr>
              <a:t>о</a:t>
            </a:r>
            <a:r>
              <a:rPr sz="2800" b="1" spc="-40" dirty="0">
                <a:latin typeface="Calibri"/>
                <a:cs typeface="Calibri"/>
              </a:rPr>
              <a:t>ж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110733"/>
            <a:ext cx="8071484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95"/>
              </a:spcBef>
              <a:tabLst>
                <a:tab pos="7860665" algn="l"/>
              </a:tabLst>
            </a:pPr>
            <a:r>
              <a:rPr sz="2800" b="1" spc="-5" dirty="0">
                <a:latin typeface="Calibri"/>
                <a:cs typeface="Calibri"/>
              </a:rPr>
              <a:t>ра</a:t>
            </a:r>
            <a:r>
              <a:rPr sz="2800" b="1" spc="10" dirty="0">
                <a:latin typeface="Calibri"/>
                <a:cs typeface="Calibri"/>
              </a:rPr>
              <a:t>с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6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лагаться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на</a:t>
            </a:r>
            <a:r>
              <a:rPr sz="2800" b="1" spc="-5" dirty="0">
                <a:latin typeface="Calibri"/>
                <a:cs typeface="Calibri"/>
              </a:rPr>
              <a:t>д</a:t>
            </a:r>
            <a:r>
              <a:rPr sz="2800" b="1" spc="2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лоном,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ж</a:t>
            </a:r>
            <a:r>
              <a:rPr sz="2800" b="1" spc="-10" dirty="0">
                <a:latin typeface="Calibri"/>
                <a:cs typeface="Calibri"/>
              </a:rPr>
              <a:t>ен</a:t>
            </a:r>
            <a:r>
              <a:rPr sz="2800" b="1" dirty="0">
                <a:latin typeface="Calibri"/>
                <a:cs typeface="Calibri"/>
              </a:rPr>
              <a:t>щ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н</a:t>
            </a:r>
            <a:r>
              <a:rPr sz="2800" b="1" spc="3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так</a:t>
            </a:r>
            <a:r>
              <a:rPr sz="2800" b="1" spc="285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ж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и  на </a:t>
            </a:r>
            <a:r>
              <a:rPr sz="2800" b="1" spc="-10" dirty="0">
                <a:latin typeface="Calibri"/>
                <a:cs typeface="Calibri"/>
              </a:rPr>
              <a:t>промежности.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25" dirty="0">
                <a:latin typeface="Calibri"/>
                <a:cs typeface="Calibri"/>
              </a:rPr>
              <a:t>Курс </a:t>
            </a:r>
            <a:r>
              <a:rPr sz="2800" b="1" spc="-10" dirty="0">
                <a:latin typeface="Calibri"/>
                <a:cs typeface="Calibri"/>
              </a:rPr>
              <a:t>3-5 </a:t>
            </a:r>
            <a:r>
              <a:rPr sz="2800" b="1" spc="-20" dirty="0">
                <a:latin typeface="Calibri"/>
                <a:cs typeface="Calibri"/>
              </a:rPr>
              <a:t>ежедневных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процедур.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597785" marR="1101725" indent="-1489710">
              <a:lnSpc>
                <a:spcPct val="100000"/>
              </a:lnSpc>
              <a:spcBef>
                <a:spcPts val="459"/>
              </a:spcBef>
            </a:pPr>
            <a:r>
              <a:rPr sz="3200" spc="-5" dirty="0"/>
              <a:t>Симптоматическая физиотерапия  </a:t>
            </a:r>
            <a:r>
              <a:rPr sz="3200" dirty="0"/>
              <a:t>с 3-7 </a:t>
            </a:r>
            <a:r>
              <a:rPr sz="3200" spc="-10" dirty="0"/>
              <a:t>суток</a:t>
            </a:r>
            <a:r>
              <a:rPr sz="3200" spc="-35" dirty="0"/>
              <a:t> </a:t>
            </a:r>
            <a:r>
              <a:rPr sz="3200" spc="-5" dirty="0"/>
              <a:t>ОНМК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24723"/>
            <a:ext cx="7976870" cy="20745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515620" indent="-50292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sz="2800" b="1" spc="-10" dirty="0">
                <a:latin typeface="Calibri"/>
                <a:cs typeface="Calibri"/>
              </a:rPr>
              <a:t>Магнитотерапия </a:t>
            </a:r>
            <a:r>
              <a:rPr sz="2800" b="1" spc="-5" dirty="0">
                <a:latin typeface="Calibri"/>
                <a:cs typeface="Calibri"/>
              </a:rPr>
              <a:t>парализованных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конечностей;</a:t>
            </a:r>
            <a:endParaRPr sz="28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sz="2800" b="1" spc="-15" dirty="0">
                <a:latin typeface="Calibri"/>
                <a:cs typeface="Calibri"/>
              </a:rPr>
              <a:t>Электростимуляция </a:t>
            </a:r>
            <a:r>
              <a:rPr sz="2800" b="1" spc="-10" dirty="0">
                <a:latin typeface="Calibri"/>
                <a:cs typeface="Calibri"/>
              </a:rPr>
              <a:t>мышц конечностей,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глотки;</a:t>
            </a:r>
            <a:endParaRPr sz="2800">
              <a:latin typeface="Calibri"/>
              <a:cs typeface="Calibri"/>
            </a:endParaRPr>
          </a:p>
          <a:p>
            <a:pPr marL="515620" indent="-50292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14984" algn="l"/>
                <a:tab pos="515620" algn="l"/>
              </a:tabLst>
            </a:pPr>
            <a:r>
              <a:rPr sz="2800" b="1" spc="-5" dirty="0">
                <a:latin typeface="Calibri"/>
                <a:cs typeface="Calibri"/>
              </a:rPr>
              <a:t>Функциональная </a:t>
            </a:r>
            <a:r>
              <a:rPr sz="2800" b="1" spc="-15" dirty="0">
                <a:latin typeface="Calibri"/>
                <a:cs typeface="Calibri"/>
              </a:rPr>
              <a:t>электростимуляция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(ФЭМС);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Чрескожная электростимуляция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(ЧЭНС);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8687" y="4072001"/>
            <a:ext cx="3429000" cy="192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7876" y="4000500"/>
            <a:ext cx="2943225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750" y="188976"/>
            <a:ext cx="8229600" cy="10795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70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30"/>
              </a:spcBef>
            </a:pPr>
            <a:r>
              <a:rPr sz="3200" spc="-25" dirty="0"/>
              <a:t>Методика</a:t>
            </a:r>
            <a:r>
              <a:rPr sz="3200" spc="-5" dirty="0"/>
              <a:t> </a:t>
            </a:r>
            <a:r>
              <a:rPr sz="3200" spc="-10" dirty="0"/>
              <a:t>магнитотерапии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13814"/>
            <a:ext cx="8073390" cy="50996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55600" marR="5080" indent="-342900" algn="just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Магнитные </a:t>
            </a:r>
            <a:r>
              <a:rPr sz="2600" b="1" spc="-10" dirty="0">
                <a:latin typeface="Calibri"/>
                <a:cs typeface="Calibri"/>
              </a:rPr>
              <a:t>индукторы располагаются </a:t>
            </a:r>
            <a:r>
              <a:rPr sz="2600" b="1" dirty="0">
                <a:latin typeface="Calibri"/>
                <a:cs typeface="Calibri"/>
              </a:rPr>
              <a:t>по </a:t>
            </a:r>
            <a:r>
              <a:rPr sz="2600" b="1" spc="-10" dirty="0">
                <a:latin typeface="Calibri"/>
                <a:cs typeface="Calibri"/>
              </a:rPr>
              <a:t>длине  </a:t>
            </a:r>
            <a:r>
              <a:rPr sz="2600" b="1" spc="-5" dirty="0">
                <a:latin typeface="Calibri"/>
                <a:cs typeface="Calibri"/>
              </a:rPr>
              <a:t>конечности, время воздействия на </a:t>
            </a:r>
            <a:r>
              <a:rPr sz="2600" b="1" spc="-20" dirty="0">
                <a:latin typeface="Calibri"/>
                <a:cs typeface="Calibri"/>
              </a:rPr>
              <a:t>одно </a:t>
            </a:r>
            <a:r>
              <a:rPr sz="2600" b="1" spc="-15" dirty="0">
                <a:latin typeface="Calibri"/>
                <a:cs typeface="Calibri"/>
              </a:rPr>
              <a:t>поле </a:t>
            </a:r>
            <a:r>
              <a:rPr sz="2600" b="1" spc="-5" dirty="0">
                <a:latin typeface="Calibri"/>
                <a:cs typeface="Calibri"/>
              </a:rPr>
              <a:t>15-20  мин, на два </a:t>
            </a:r>
            <a:r>
              <a:rPr sz="2600" b="1" spc="-15" dirty="0">
                <a:latin typeface="Calibri"/>
                <a:cs typeface="Calibri"/>
              </a:rPr>
              <a:t>поля </a:t>
            </a:r>
            <a:r>
              <a:rPr sz="2600" b="1" spc="-5" dirty="0">
                <a:latin typeface="Calibri"/>
                <a:cs typeface="Calibri"/>
              </a:rPr>
              <a:t>не </a:t>
            </a:r>
            <a:r>
              <a:rPr sz="2600" b="1" spc="-10" dirty="0">
                <a:latin typeface="Calibri"/>
                <a:cs typeface="Calibri"/>
              </a:rPr>
              <a:t>более </a:t>
            </a:r>
            <a:r>
              <a:rPr sz="2600" b="1" dirty="0">
                <a:latin typeface="Calibri"/>
                <a:cs typeface="Calibri"/>
              </a:rPr>
              <a:t>30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мин.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20" dirty="0">
                <a:latin typeface="Calibri"/>
                <a:cs typeface="Calibri"/>
              </a:rPr>
              <a:t>Курс </a:t>
            </a:r>
            <a:r>
              <a:rPr sz="2600" b="1" spc="-5" dirty="0">
                <a:latin typeface="Calibri"/>
                <a:cs typeface="Calibri"/>
              </a:rPr>
              <a:t>10-12 </a:t>
            </a:r>
            <a:r>
              <a:rPr sz="2600" b="1" spc="-15" dirty="0">
                <a:latin typeface="Calibri"/>
                <a:cs typeface="Calibri"/>
              </a:rPr>
              <a:t>ежедневных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процедур.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Аналогично</a:t>
            </a:r>
            <a:r>
              <a:rPr sz="2600" b="1" spc="5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можно проводить </a:t>
            </a:r>
            <a:r>
              <a:rPr sz="2600" b="1" spc="-5" dirty="0">
                <a:latin typeface="Calibri"/>
                <a:cs typeface="Calibri"/>
              </a:rPr>
              <a:t>воздействие  </a:t>
            </a:r>
            <a:r>
              <a:rPr sz="2600" b="1" spc="-10" dirty="0">
                <a:latin typeface="Calibri"/>
                <a:cs typeface="Calibri"/>
              </a:rPr>
              <a:t>переменным </a:t>
            </a:r>
            <a:r>
              <a:rPr sz="2600" b="1" spc="-5" dirty="0">
                <a:latin typeface="Calibri"/>
                <a:cs typeface="Calibri"/>
              </a:rPr>
              <a:t>магнитным </a:t>
            </a:r>
            <a:r>
              <a:rPr sz="2600" b="1" spc="-20" dirty="0">
                <a:latin typeface="Calibri"/>
                <a:cs typeface="Calibri"/>
              </a:rPr>
              <a:t>полем </a:t>
            </a: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5" dirty="0">
                <a:latin typeface="Calibri"/>
                <a:cs typeface="Calibri"/>
              </a:rPr>
              <a:t>области суставов,  конечностей от портативной аппаратуры.  Напряженность </a:t>
            </a:r>
            <a:r>
              <a:rPr sz="2600" b="1" dirty="0">
                <a:latin typeface="Calibri"/>
                <a:cs typeface="Calibri"/>
              </a:rPr>
              <a:t>ПеМП </a:t>
            </a:r>
            <a:r>
              <a:rPr sz="2600" b="1" spc="-5" dirty="0">
                <a:latin typeface="Calibri"/>
                <a:cs typeface="Calibri"/>
              </a:rPr>
              <a:t>составляет 20-30 </a:t>
            </a:r>
            <a:r>
              <a:rPr sz="2600" b="1" spc="-60" dirty="0">
                <a:latin typeface="Calibri"/>
                <a:cs typeface="Calibri"/>
              </a:rPr>
              <a:t>мТл, </a:t>
            </a:r>
            <a:r>
              <a:rPr sz="2600" b="1" dirty="0">
                <a:latin typeface="Calibri"/>
                <a:cs typeface="Calibri"/>
              </a:rPr>
              <a:t>по </a:t>
            </a:r>
            <a:r>
              <a:rPr sz="2600" b="1" spc="-10" dirty="0">
                <a:latin typeface="Calibri"/>
                <a:cs typeface="Calibri"/>
              </a:rPr>
              <a:t>15-20  </a:t>
            </a:r>
            <a:r>
              <a:rPr sz="2600" b="1" spc="-5" dirty="0">
                <a:latin typeface="Calibri"/>
                <a:cs typeface="Calibri"/>
              </a:rPr>
              <a:t>мин на </a:t>
            </a:r>
            <a:r>
              <a:rPr sz="2600" b="1" spc="-10" dirty="0">
                <a:latin typeface="Calibri"/>
                <a:cs typeface="Calibri"/>
              </a:rPr>
              <a:t>поле, </a:t>
            </a:r>
            <a:r>
              <a:rPr sz="2600" b="1" spc="-5" dirty="0">
                <a:latin typeface="Calibri"/>
                <a:cs typeface="Calibri"/>
              </a:rPr>
              <a:t>не </a:t>
            </a:r>
            <a:r>
              <a:rPr sz="2600" b="1" spc="-10" dirty="0">
                <a:latin typeface="Calibri"/>
                <a:cs typeface="Calibri"/>
              </a:rPr>
              <a:t>боле </a:t>
            </a:r>
            <a:r>
              <a:rPr sz="2600" b="1" dirty="0">
                <a:latin typeface="Calibri"/>
                <a:cs typeface="Calibri"/>
              </a:rPr>
              <a:t>30 </a:t>
            </a:r>
            <a:r>
              <a:rPr sz="2600" b="1" spc="-5" dirty="0">
                <a:latin typeface="Calibri"/>
                <a:cs typeface="Calibri"/>
              </a:rPr>
              <a:t>минут </a:t>
            </a: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10" dirty="0">
                <a:latin typeface="Calibri"/>
                <a:cs typeface="Calibri"/>
              </a:rPr>
              <a:t>день </a:t>
            </a:r>
            <a:r>
              <a:rPr sz="2600" b="1" dirty="0">
                <a:latin typeface="Calibri"/>
                <a:cs typeface="Calibri"/>
              </a:rPr>
              <a:t>при  </a:t>
            </a:r>
            <a:r>
              <a:rPr sz="2600" b="1" spc="-5" dirty="0">
                <a:latin typeface="Calibri"/>
                <a:cs typeface="Calibri"/>
              </a:rPr>
              <a:t>воздействии на 2-3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поля.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20" dirty="0">
                <a:latin typeface="Calibri"/>
                <a:cs typeface="Calibri"/>
              </a:rPr>
              <a:t>Курс </a:t>
            </a:r>
            <a:r>
              <a:rPr sz="2600" b="1" spc="-10" dirty="0">
                <a:latin typeface="Calibri"/>
                <a:cs typeface="Calibri"/>
              </a:rPr>
              <a:t>длительный </a:t>
            </a:r>
            <a:r>
              <a:rPr sz="2600" b="1" spc="-5" dirty="0">
                <a:latin typeface="Calibri"/>
                <a:cs typeface="Calibri"/>
              </a:rPr>
              <a:t>10-12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процедур.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Противопоказания </a:t>
            </a:r>
            <a:r>
              <a:rPr sz="2600" b="1" dirty="0">
                <a:latin typeface="Calibri"/>
                <a:cs typeface="Calibri"/>
              </a:rPr>
              <a:t>аналогичны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магнитотерапии.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76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582930">
              <a:lnSpc>
                <a:spcPct val="100000"/>
              </a:lnSpc>
              <a:spcBef>
                <a:spcPts val="2380"/>
              </a:spcBef>
            </a:pPr>
            <a:r>
              <a:rPr sz="3200" spc="-15" dirty="0"/>
              <a:t>Электростимуляция </a:t>
            </a:r>
            <a:r>
              <a:rPr sz="3200" spc="-5" dirty="0"/>
              <a:t>мышц</a:t>
            </a:r>
            <a:r>
              <a:rPr sz="3200" spc="10" dirty="0"/>
              <a:t> </a:t>
            </a:r>
            <a:r>
              <a:rPr sz="3200" spc="-10" dirty="0"/>
              <a:t>конечностей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420647"/>
            <a:ext cx="3571875" cy="9410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500" u="heavy" spc="-6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Электростимуляция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  <a:tab pos="2420620" algn="l"/>
              </a:tabLst>
            </a:pPr>
            <a:r>
              <a:rPr sz="2500" b="1" spc="-5" dirty="0">
                <a:latin typeface="Calibri"/>
                <a:cs typeface="Calibri"/>
              </a:rPr>
              <a:t>Повыша</a:t>
            </a:r>
            <a:r>
              <a:rPr sz="2500" b="1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т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5" dirty="0">
                <a:latin typeface="Calibri"/>
                <a:cs typeface="Calibri"/>
              </a:rPr>
              <a:t>у</a:t>
            </a:r>
            <a:r>
              <a:rPr sz="2500" b="1" dirty="0">
                <a:latin typeface="Calibri"/>
                <a:cs typeface="Calibri"/>
              </a:rPr>
              <a:t>р</a:t>
            </a:r>
            <a:r>
              <a:rPr sz="2500" b="1" spc="-5" dirty="0">
                <a:latin typeface="Calibri"/>
                <a:cs typeface="Calibri"/>
              </a:rPr>
              <a:t>овень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1955418"/>
            <a:ext cx="1828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latin typeface="Calibri"/>
                <a:cs typeface="Calibri"/>
              </a:rPr>
              <a:t>ц</a:t>
            </a:r>
            <a:r>
              <a:rPr sz="2500" b="1" spc="-10" dirty="0">
                <a:latin typeface="Calibri"/>
                <a:cs typeface="Calibri"/>
              </a:rPr>
              <a:t>е</a:t>
            </a:r>
            <a:r>
              <a:rPr sz="2500" b="1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тральной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3750" y="1955418"/>
            <a:ext cx="14649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latin typeface="Calibri"/>
                <a:cs typeface="Calibri"/>
              </a:rPr>
              <a:t>регуляции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259609"/>
            <a:ext cx="8379459" cy="4378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00"/>
              </a:spcBef>
            </a:pPr>
            <a:r>
              <a:rPr sz="2500" b="1" spc="-15" dirty="0">
                <a:latin typeface="Calibri"/>
                <a:cs typeface="Calibri"/>
              </a:rPr>
              <a:t>двигательного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акта,</a:t>
            </a:r>
            <a:endParaRPr sz="2500">
              <a:latin typeface="Calibri"/>
              <a:cs typeface="Calibri"/>
            </a:endParaRPr>
          </a:p>
          <a:p>
            <a:pPr marL="355600" marR="31178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1850389" algn="l"/>
                <a:tab pos="4376420" algn="l"/>
                <a:tab pos="6511290" algn="l"/>
              </a:tabLst>
            </a:pPr>
            <a:r>
              <a:rPr sz="2500" b="1" spc="-10" dirty="0">
                <a:latin typeface="Calibri"/>
                <a:cs typeface="Calibri"/>
              </a:rPr>
              <a:t>Ча</a:t>
            </a:r>
            <a:r>
              <a:rPr sz="2500" b="1" dirty="0">
                <a:latin typeface="Calibri"/>
                <a:cs typeface="Calibri"/>
              </a:rPr>
              <a:t>с</a:t>
            </a:r>
            <a:r>
              <a:rPr sz="2500" b="1" spc="-5" dirty="0">
                <a:latin typeface="Calibri"/>
                <a:cs typeface="Calibri"/>
              </a:rPr>
              <a:t>тично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5" dirty="0">
                <a:latin typeface="Calibri"/>
                <a:cs typeface="Calibri"/>
              </a:rPr>
              <a:t>во</a:t>
            </a:r>
            <a:r>
              <a:rPr sz="2500" b="1" spc="-15" dirty="0">
                <a:latin typeface="Calibri"/>
                <a:cs typeface="Calibri"/>
              </a:rPr>
              <a:t>с</a:t>
            </a:r>
            <a:r>
              <a:rPr sz="2500" b="1" dirty="0">
                <a:latin typeface="Calibri"/>
                <a:cs typeface="Calibri"/>
              </a:rPr>
              <a:t>с</a:t>
            </a:r>
            <a:r>
              <a:rPr sz="2500" b="1" spc="-5" dirty="0">
                <a:latin typeface="Calibri"/>
                <a:cs typeface="Calibri"/>
              </a:rPr>
              <a:t>танав</a:t>
            </a:r>
            <a:r>
              <a:rPr sz="2500" b="1" dirty="0">
                <a:latin typeface="Calibri"/>
                <a:cs typeface="Calibri"/>
              </a:rPr>
              <a:t>л</a:t>
            </a:r>
            <a:r>
              <a:rPr sz="2500" b="1" spc="-5" dirty="0">
                <a:latin typeface="Calibri"/>
                <a:cs typeface="Calibri"/>
              </a:rPr>
              <a:t>ива</a:t>
            </a:r>
            <a:r>
              <a:rPr sz="2500" b="1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т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5" dirty="0">
                <a:latin typeface="Calibri"/>
                <a:cs typeface="Calibri"/>
              </a:rPr>
              <a:t>р</a:t>
            </a:r>
            <a:r>
              <a:rPr sz="2500" b="1" dirty="0">
                <a:latin typeface="Calibri"/>
                <a:cs typeface="Calibri"/>
              </a:rPr>
              <a:t>е</a:t>
            </a:r>
            <a:r>
              <a:rPr sz="2500" b="1" spc="-15" dirty="0">
                <a:latin typeface="Calibri"/>
                <a:cs typeface="Calibri"/>
              </a:rPr>
              <a:t>ц</a:t>
            </a:r>
            <a:r>
              <a:rPr sz="2500" b="1" spc="-5" dirty="0">
                <a:latin typeface="Calibri"/>
                <a:cs typeface="Calibri"/>
              </a:rPr>
              <a:t>ипрокные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15" dirty="0">
                <a:latin typeface="Calibri"/>
                <a:cs typeface="Calibri"/>
              </a:rPr>
              <a:t>о</a:t>
            </a:r>
            <a:r>
              <a:rPr sz="2500" b="1" spc="-5" dirty="0">
                <a:latin typeface="Calibri"/>
                <a:cs typeface="Calibri"/>
              </a:rPr>
              <a:t>тно</a:t>
            </a:r>
            <a:r>
              <a:rPr sz="2500" b="1" dirty="0">
                <a:latin typeface="Calibri"/>
                <a:cs typeface="Calibri"/>
              </a:rPr>
              <a:t>ш</a:t>
            </a:r>
            <a:r>
              <a:rPr sz="2500" b="1" spc="-10" dirty="0">
                <a:latin typeface="Calibri"/>
                <a:cs typeface="Calibri"/>
              </a:rPr>
              <a:t>е</a:t>
            </a:r>
            <a:r>
              <a:rPr sz="2500" b="1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ия  </a:t>
            </a:r>
            <a:r>
              <a:rPr sz="2500" b="1" spc="-10" dirty="0">
                <a:latin typeface="Calibri"/>
                <a:cs typeface="Calibri"/>
              </a:rPr>
              <a:t>мышц-антагонистов,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b="1" spc="-10" dirty="0">
                <a:latin typeface="Calibri"/>
                <a:cs typeface="Calibri"/>
              </a:rPr>
              <a:t>Формирует новый двигательный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стереотип,</a:t>
            </a:r>
            <a:endParaRPr sz="2500">
              <a:latin typeface="Calibri"/>
              <a:cs typeface="Calibri"/>
            </a:endParaRPr>
          </a:p>
          <a:p>
            <a:pPr marL="355600" marR="31432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2376170" algn="l"/>
                <a:tab pos="4720590" algn="l"/>
                <a:tab pos="6838315" algn="l"/>
              </a:tabLst>
            </a:pPr>
            <a:r>
              <a:rPr sz="2500" b="1" spc="-5" dirty="0">
                <a:latin typeface="Calibri"/>
                <a:cs typeface="Calibri"/>
              </a:rPr>
              <a:t>Активизи</a:t>
            </a:r>
            <a:r>
              <a:rPr sz="2500" b="1" spc="-45" dirty="0">
                <a:latin typeface="Calibri"/>
                <a:cs typeface="Calibri"/>
              </a:rPr>
              <a:t>р</a:t>
            </a:r>
            <a:r>
              <a:rPr sz="2500" b="1" spc="-25" dirty="0">
                <a:latin typeface="Calibri"/>
                <a:cs typeface="Calibri"/>
              </a:rPr>
              <a:t>у</a:t>
            </a:r>
            <a:r>
              <a:rPr sz="2500" b="1" spc="-10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т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40" dirty="0">
                <a:latin typeface="Calibri"/>
                <a:cs typeface="Calibri"/>
              </a:rPr>
              <a:t>ф</a:t>
            </a:r>
            <a:r>
              <a:rPr sz="2500" b="1" spc="-5" dirty="0">
                <a:latin typeface="Calibri"/>
                <a:cs typeface="Calibri"/>
              </a:rPr>
              <a:t>ункционал</a:t>
            </a:r>
            <a:r>
              <a:rPr sz="2500" b="1" spc="5" dirty="0">
                <a:latin typeface="Calibri"/>
                <a:cs typeface="Calibri"/>
              </a:rPr>
              <a:t>ь</a:t>
            </a:r>
            <a:r>
              <a:rPr sz="2500" b="1" spc="-10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о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н</a:t>
            </a:r>
            <a:r>
              <a:rPr sz="2500" b="1" spc="-45" dirty="0">
                <a:latin typeface="Calibri"/>
                <a:cs typeface="Calibri"/>
              </a:rPr>
              <a:t>е</a:t>
            </a:r>
            <a:r>
              <a:rPr sz="2500" b="1" spc="-30" dirty="0">
                <a:latin typeface="Calibri"/>
                <a:cs typeface="Calibri"/>
              </a:rPr>
              <a:t>д</a:t>
            </a:r>
            <a:r>
              <a:rPr sz="2500" b="1" spc="-10" dirty="0">
                <a:latin typeface="Calibri"/>
                <a:cs typeface="Calibri"/>
              </a:rPr>
              <a:t>е</a:t>
            </a:r>
            <a:r>
              <a:rPr sz="2500" b="1" dirty="0">
                <a:latin typeface="Calibri"/>
                <a:cs typeface="Calibri"/>
              </a:rPr>
              <a:t>я</a:t>
            </a:r>
            <a:r>
              <a:rPr sz="2500" b="1" spc="-20" dirty="0">
                <a:latin typeface="Calibri"/>
                <a:cs typeface="Calibri"/>
              </a:rPr>
              <a:t>т</a:t>
            </a:r>
            <a:r>
              <a:rPr sz="2500" b="1" spc="-40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л</a:t>
            </a:r>
            <a:r>
              <a:rPr sz="2500" b="1" dirty="0">
                <a:latin typeface="Calibri"/>
                <a:cs typeface="Calibri"/>
              </a:rPr>
              <a:t>ь</a:t>
            </a:r>
            <a:r>
              <a:rPr sz="2500" b="1" spc="-10" dirty="0">
                <a:latin typeface="Calibri"/>
                <a:cs typeface="Calibri"/>
              </a:rPr>
              <a:t>ны</a:t>
            </a:r>
            <a:r>
              <a:rPr sz="2500" b="1" spc="-5" dirty="0">
                <a:latin typeface="Calibri"/>
                <a:cs typeface="Calibri"/>
              </a:rPr>
              <a:t>е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нерв</a:t>
            </a:r>
            <a:r>
              <a:rPr sz="2500" b="1" dirty="0">
                <a:latin typeface="Calibri"/>
                <a:cs typeface="Calibri"/>
              </a:rPr>
              <a:t>н</a:t>
            </a:r>
            <a:r>
              <a:rPr sz="2500" b="1" spc="-5" dirty="0">
                <a:latin typeface="Calibri"/>
                <a:cs typeface="Calibri"/>
              </a:rPr>
              <a:t>ые  клетки </a:t>
            </a:r>
            <a:r>
              <a:rPr sz="2500" b="1" spc="-10" dirty="0">
                <a:latin typeface="Calibri"/>
                <a:cs typeface="Calibri"/>
              </a:rPr>
              <a:t>вокруг </a:t>
            </a:r>
            <a:r>
              <a:rPr sz="2500" b="1" spc="-5" dirty="0">
                <a:latin typeface="Calibri"/>
                <a:cs typeface="Calibri"/>
              </a:rPr>
              <a:t>очага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поражения,</a:t>
            </a:r>
            <a:endParaRPr sz="2500">
              <a:latin typeface="Calibri"/>
              <a:cs typeface="Calibri"/>
            </a:endParaRPr>
          </a:p>
          <a:p>
            <a:pPr marL="355600" marR="31242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  <a:tab pos="2446655" algn="l"/>
                <a:tab pos="4171950" algn="l"/>
                <a:tab pos="6348730" algn="l"/>
              </a:tabLst>
            </a:pPr>
            <a:r>
              <a:rPr sz="2500" b="1" spc="-10" dirty="0">
                <a:latin typeface="Calibri"/>
                <a:cs typeface="Calibri"/>
              </a:rPr>
              <a:t>Сп</a:t>
            </a:r>
            <a:r>
              <a:rPr sz="2500" b="1" dirty="0">
                <a:latin typeface="Calibri"/>
                <a:cs typeface="Calibri"/>
              </a:rPr>
              <a:t>о</a:t>
            </a:r>
            <a:r>
              <a:rPr sz="2500" b="1" spc="-10" dirty="0">
                <a:latin typeface="Calibri"/>
                <a:cs typeface="Calibri"/>
              </a:rPr>
              <a:t>соб</a:t>
            </a:r>
            <a:r>
              <a:rPr sz="2500" b="1" spc="5" dirty="0">
                <a:latin typeface="Calibri"/>
                <a:cs typeface="Calibri"/>
              </a:rPr>
              <a:t>с</a:t>
            </a:r>
            <a:r>
              <a:rPr sz="2500" b="1" spc="-5" dirty="0">
                <a:latin typeface="Calibri"/>
                <a:cs typeface="Calibri"/>
              </a:rPr>
              <a:t>т</a:t>
            </a:r>
            <a:r>
              <a:rPr sz="2500" b="1" spc="-20" dirty="0">
                <a:latin typeface="Calibri"/>
                <a:cs typeface="Calibri"/>
              </a:rPr>
              <a:t>в</a:t>
            </a:r>
            <a:r>
              <a:rPr sz="2500" b="1" spc="-25" dirty="0">
                <a:latin typeface="Calibri"/>
                <a:cs typeface="Calibri"/>
              </a:rPr>
              <a:t>у</a:t>
            </a:r>
            <a:r>
              <a:rPr sz="2500" b="1" spc="-10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т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10" dirty="0">
                <a:latin typeface="Calibri"/>
                <a:cs typeface="Calibri"/>
              </a:rPr>
              <a:t>сни</a:t>
            </a:r>
            <a:r>
              <a:rPr sz="2500" b="1" spc="-50" dirty="0">
                <a:latin typeface="Calibri"/>
                <a:cs typeface="Calibri"/>
              </a:rPr>
              <a:t>ж</a:t>
            </a:r>
            <a:r>
              <a:rPr sz="2500" b="1" spc="5" dirty="0">
                <a:latin typeface="Calibri"/>
                <a:cs typeface="Calibri"/>
              </a:rPr>
              <a:t>е</a:t>
            </a:r>
            <a:r>
              <a:rPr sz="2500" b="1" spc="-10" dirty="0">
                <a:latin typeface="Calibri"/>
                <a:cs typeface="Calibri"/>
              </a:rPr>
              <a:t>ни</a:t>
            </a:r>
            <a:r>
              <a:rPr sz="2500" b="1" spc="-5" dirty="0">
                <a:latin typeface="Calibri"/>
                <a:cs typeface="Calibri"/>
              </a:rPr>
              <a:t>ю</a:t>
            </a:r>
            <a:r>
              <a:rPr sz="2500" b="1" dirty="0">
                <a:latin typeface="Calibri"/>
                <a:cs typeface="Calibri"/>
              </a:rPr>
              <a:t>	с</a:t>
            </a:r>
            <a:r>
              <a:rPr sz="2500" b="1" spc="-10" dirty="0">
                <a:latin typeface="Calibri"/>
                <a:cs typeface="Calibri"/>
              </a:rPr>
              <a:t>па</a:t>
            </a:r>
            <a:r>
              <a:rPr sz="2500" b="1" spc="5" dirty="0">
                <a:latin typeface="Calibri"/>
                <a:cs typeface="Calibri"/>
              </a:rPr>
              <a:t>с</a:t>
            </a:r>
            <a:r>
              <a:rPr sz="2500" b="1" spc="-5" dirty="0">
                <a:latin typeface="Calibri"/>
                <a:cs typeface="Calibri"/>
              </a:rPr>
              <a:t>тично</a:t>
            </a:r>
            <a:r>
              <a:rPr sz="2500" b="1" spc="5" dirty="0">
                <a:latin typeface="Calibri"/>
                <a:cs typeface="Calibri"/>
              </a:rPr>
              <a:t>с</a:t>
            </a:r>
            <a:r>
              <a:rPr sz="2500" b="1" spc="-5" dirty="0">
                <a:latin typeface="Calibri"/>
                <a:cs typeface="Calibri"/>
              </a:rPr>
              <a:t>ти,</a:t>
            </a:r>
            <a:r>
              <a:rPr sz="2500" b="1" dirty="0">
                <a:latin typeface="Calibri"/>
                <a:cs typeface="Calibri"/>
              </a:rPr>
              <a:t>	</a:t>
            </a:r>
            <a:r>
              <a:rPr sz="2500" b="1" spc="-5" dirty="0">
                <a:latin typeface="Calibri"/>
                <a:cs typeface="Calibri"/>
              </a:rPr>
              <a:t>ув</a:t>
            </a:r>
            <a:r>
              <a:rPr sz="2500" b="1" spc="-30" dirty="0">
                <a:latin typeface="Calibri"/>
                <a:cs typeface="Calibri"/>
              </a:rPr>
              <a:t>е</a:t>
            </a:r>
            <a:r>
              <a:rPr sz="2500" b="1" spc="-5" dirty="0">
                <a:latin typeface="Calibri"/>
                <a:cs typeface="Calibri"/>
              </a:rPr>
              <a:t>личению  </a:t>
            </a:r>
            <a:r>
              <a:rPr sz="2500" b="1" spc="-10" dirty="0">
                <a:latin typeface="Calibri"/>
                <a:cs typeface="Calibri"/>
              </a:rPr>
              <a:t>объема </a:t>
            </a:r>
            <a:r>
              <a:rPr sz="2500" b="1" spc="-15" dirty="0">
                <a:latin typeface="Calibri"/>
                <a:cs typeface="Calibri"/>
              </a:rPr>
              <a:t>движений </a:t>
            </a:r>
            <a:r>
              <a:rPr sz="2500" b="1" spc="-5" dirty="0">
                <a:latin typeface="Calibri"/>
                <a:cs typeface="Calibri"/>
              </a:rPr>
              <a:t>и </a:t>
            </a:r>
            <a:r>
              <a:rPr sz="2500" b="1" spc="-15" dirty="0">
                <a:latin typeface="Calibri"/>
                <a:cs typeface="Calibri"/>
              </a:rPr>
              <a:t>улучшению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координации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550">
              <a:latin typeface="Calibri"/>
              <a:cs typeface="Calibri"/>
            </a:endParaRPr>
          </a:p>
          <a:p>
            <a:pPr marL="5128260">
              <a:lnSpc>
                <a:spcPct val="100000"/>
              </a:lnSpc>
            </a:pPr>
            <a:r>
              <a:rPr sz="2400" b="1" spc="-65" dirty="0">
                <a:latin typeface="Calibri"/>
                <a:cs typeface="Calibri"/>
              </a:rPr>
              <a:t>*Гурленя, </a:t>
            </a:r>
            <a:r>
              <a:rPr sz="2400" b="1" spc="-10" dirty="0">
                <a:latin typeface="Calibri"/>
                <a:cs typeface="Calibri"/>
              </a:rPr>
              <a:t>Багель,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65" dirty="0">
                <a:latin typeface="Calibri"/>
                <a:cs typeface="Calibri"/>
              </a:rPr>
              <a:t>1989г+.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333374"/>
            <a:ext cx="8229600" cy="635000"/>
          </a:xfrm>
          <a:custGeom>
            <a:avLst/>
            <a:gdLst/>
            <a:ahLst/>
            <a:cxnLst/>
            <a:rect l="l" t="t" r="r" b="b"/>
            <a:pathLst>
              <a:path w="8229600" h="635000">
                <a:moveTo>
                  <a:pt x="8229600" y="0"/>
                </a:moveTo>
                <a:lnTo>
                  <a:pt x="0" y="0"/>
                </a:lnTo>
                <a:lnTo>
                  <a:pt x="0" y="380961"/>
                </a:lnTo>
                <a:lnTo>
                  <a:pt x="0" y="635000"/>
                </a:lnTo>
                <a:lnTo>
                  <a:pt x="1761172" y="635000"/>
                </a:lnTo>
                <a:lnTo>
                  <a:pt x="1761172" y="380961"/>
                </a:lnTo>
                <a:lnTo>
                  <a:pt x="8229600" y="380961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813"/>
            <a:ext cx="9072880" cy="738505"/>
          </a:xfrm>
          <a:custGeom>
            <a:avLst/>
            <a:gdLst/>
            <a:ahLst/>
            <a:cxnLst/>
            <a:rect l="l" t="t" r="r" b="b"/>
            <a:pathLst>
              <a:path w="9072880" h="738505">
                <a:moveTo>
                  <a:pt x="9072626" y="0"/>
                </a:moveTo>
                <a:lnTo>
                  <a:pt x="0" y="0"/>
                </a:lnTo>
                <a:lnTo>
                  <a:pt x="0" y="682523"/>
                </a:lnTo>
                <a:lnTo>
                  <a:pt x="0" y="738187"/>
                </a:lnTo>
                <a:lnTo>
                  <a:pt x="2229485" y="738187"/>
                </a:lnTo>
                <a:lnTo>
                  <a:pt x="2229485" y="682523"/>
                </a:lnTo>
                <a:lnTo>
                  <a:pt x="9072626" y="682523"/>
                </a:lnTo>
                <a:lnTo>
                  <a:pt x="907262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0825" y="48259"/>
            <a:ext cx="1306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Алгоритм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4956" y="48259"/>
            <a:ext cx="5147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проведения</a:t>
            </a:r>
            <a:r>
              <a:rPr sz="2400" dirty="0"/>
              <a:t> </a:t>
            </a:r>
            <a:r>
              <a:rPr sz="2400" spc="-10" dirty="0"/>
              <a:t>электронейростимуляции</a:t>
            </a:r>
            <a:endParaRPr sz="2400"/>
          </a:p>
        </p:txBody>
      </p:sp>
      <p:grpSp>
        <p:nvGrpSpPr>
          <p:cNvPr id="6" name="object 6"/>
          <p:cNvGrpSpPr/>
          <p:nvPr/>
        </p:nvGrpSpPr>
        <p:grpSpPr>
          <a:xfrm>
            <a:off x="136525" y="708025"/>
            <a:ext cx="9007475" cy="5988050"/>
            <a:chOff x="136525" y="708025"/>
            <a:chExt cx="9007475" cy="5988050"/>
          </a:xfrm>
        </p:grpSpPr>
        <p:sp>
          <p:nvSpPr>
            <p:cNvPr id="7" name="object 7"/>
            <p:cNvSpPr/>
            <p:nvPr/>
          </p:nvSpPr>
          <p:spPr>
            <a:xfrm>
              <a:off x="142875" y="714336"/>
              <a:ext cx="2086610" cy="5975350"/>
            </a:xfrm>
            <a:custGeom>
              <a:avLst/>
              <a:gdLst/>
              <a:ahLst/>
              <a:cxnLst/>
              <a:rect l="l" t="t" r="r" b="b"/>
              <a:pathLst>
                <a:path w="2086610" h="5975350">
                  <a:moveTo>
                    <a:pt x="2086610" y="5739739"/>
                  </a:moveTo>
                  <a:lnTo>
                    <a:pt x="0" y="5739739"/>
                  </a:lnTo>
                  <a:lnTo>
                    <a:pt x="0" y="5975185"/>
                  </a:lnTo>
                  <a:lnTo>
                    <a:pt x="2086610" y="5975185"/>
                  </a:lnTo>
                  <a:lnTo>
                    <a:pt x="2086610" y="5739739"/>
                  </a:lnTo>
                  <a:close/>
                </a:path>
                <a:path w="2086610" h="5975350">
                  <a:moveTo>
                    <a:pt x="2086610" y="5268811"/>
                  </a:moveTo>
                  <a:lnTo>
                    <a:pt x="0" y="5268811"/>
                  </a:lnTo>
                  <a:lnTo>
                    <a:pt x="0" y="5504269"/>
                  </a:lnTo>
                  <a:lnTo>
                    <a:pt x="0" y="5739727"/>
                  </a:lnTo>
                  <a:lnTo>
                    <a:pt x="2086610" y="5739727"/>
                  </a:lnTo>
                  <a:lnTo>
                    <a:pt x="2086610" y="5504269"/>
                  </a:lnTo>
                  <a:lnTo>
                    <a:pt x="2086610" y="5268811"/>
                  </a:lnTo>
                  <a:close/>
                </a:path>
                <a:path w="2086610" h="5975350">
                  <a:moveTo>
                    <a:pt x="2086610" y="4751502"/>
                  </a:moveTo>
                  <a:lnTo>
                    <a:pt x="0" y="4751502"/>
                  </a:lnTo>
                  <a:lnTo>
                    <a:pt x="0" y="5268798"/>
                  </a:lnTo>
                  <a:lnTo>
                    <a:pt x="2086610" y="5268798"/>
                  </a:lnTo>
                  <a:lnTo>
                    <a:pt x="2086610" y="4751502"/>
                  </a:lnTo>
                  <a:close/>
                </a:path>
                <a:path w="2086610" h="5975350">
                  <a:moveTo>
                    <a:pt x="2086610" y="2655951"/>
                  </a:moveTo>
                  <a:lnTo>
                    <a:pt x="0" y="2655951"/>
                  </a:lnTo>
                  <a:lnTo>
                    <a:pt x="0" y="3001429"/>
                  </a:lnTo>
                  <a:lnTo>
                    <a:pt x="0" y="3236887"/>
                  </a:lnTo>
                  <a:lnTo>
                    <a:pt x="0" y="4751489"/>
                  </a:lnTo>
                  <a:lnTo>
                    <a:pt x="2086610" y="4751489"/>
                  </a:lnTo>
                  <a:lnTo>
                    <a:pt x="2086610" y="3001429"/>
                  </a:lnTo>
                  <a:lnTo>
                    <a:pt x="2086610" y="2655951"/>
                  </a:lnTo>
                  <a:close/>
                </a:path>
                <a:path w="2086610" h="5975350">
                  <a:moveTo>
                    <a:pt x="2086610" y="1194396"/>
                  </a:moveTo>
                  <a:lnTo>
                    <a:pt x="0" y="1194396"/>
                  </a:lnTo>
                  <a:lnTo>
                    <a:pt x="0" y="1663687"/>
                  </a:lnTo>
                  <a:lnTo>
                    <a:pt x="0" y="2420404"/>
                  </a:lnTo>
                  <a:lnTo>
                    <a:pt x="0" y="2655862"/>
                  </a:lnTo>
                  <a:lnTo>
                    <a:pt x="2086610" y="2655862"/>
                  </a:lnTo>
                  <a:lnTo>
                    <a:pt x="2086610" y="2420404"/>
                  </a:lnTo>
                  <a:lnTo>
                    <a:pt x="2086610" y="1663738"/>
                  </a:lnTo>
                  <a:lnTo>
                    <a:pt x="2086610" y="1194396"/>
                  </a:lnTo>
                  <a:close/>
                </a:path>
                <a:path w="2086610" h="5975350">
                  <a:moveTo>
                    <a:pt x="2086610" y="0"/>
                  </a:moveTo>
                  <a:lnTo>
                    <a:pt x="0" y="0"/>
                  </a:lnTo>
                  <a:lnTo>
                    <a:pt x="0" y="1194346"/>
                  </a:lnTo>
                  <a:lnTo>
                    <a:pt x="2086610" y="1194346"/>
                  </a:lnTo>
                  <a:lnTo>
                    <a:pt x="208661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2875" y="708025"/>
              <a:ext cx="2086610" cy="5988050"/>
            </a:xfrm>
            <a:custGeom>
              <a:avLst/>
              <a:gdLst/>
              <a:ahLst/>
              <a:cxnLst/>
              <a:rect l="l" t="t" r="r" b="b"/>
              <a:pathLst>
                <a:path w="2086610" h="5988050">
                  <a:moveTo>
                    <a:pt x="2086610" y="0"/>
                  </a:moveTo>
                  <a:lnTo>
                    <a:pt x="2086610" y="5987846"/>
                  </a:lnTo>
                </a:path>
                <a:path w="2086610" h="5988050">
                  <a:moveTo>
                    <a:pt x="0" y="0"/>
                  </a:moveTo>
                  <a:lnTo>
                    <a:pt x="0" y="59878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6525" y="708024"/>
              <a:ext cx="9007475" cy="5988050"/>
            </a:xfrm>
            <a:custGeom>
              <a:avLst/>
              <a:gdLst/>
              <a:ahLst/>
              <a:cxnLst/>
              <a:rect l="l" t="t" r="r" b="b"/>
              <a:pathLst>
                <a:path w="9007475" h="5988050">
                  <a:moveTo>
                    <a:pt x="9007462" y="5975147"/>
                  </a:moveTo>
                  <a:lnTo>
                    <a:pt x="0" y="5975147"/>
                  </a:lnTo>
                  <a:lnTo>
                    <a:pt x="0" y="5987847"/>
                  </a:lnTo>
                  <a:lnTo>
                    <a:pt x="9007462" y="5987847"/>
                  </a:lnTo>
                  <a:lnTo>
                    <a:pt x="9007462" y="5975147"/>
                  </a:lnTo>
                  <a:close/>
                </a:path>
                <a:path w="9007475" h="5988050">
                  <a:moveTo>
                    <a:pt x="900746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007462" y="12700"/>
                  </a:lnTo>
                  <a:lnTo>
                    <a:pt x="9007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025" y="906398"/>
              <a:ext cx="891540" cy="12700"/>
            </a:xfrm>
            <a:custGeom>
              <a:avLst/>
              <a:gdLst/>
              <a:ahLst/>
              <a:cxnLst/>
              <a:rect l="l" t="t" r="r" b="b"/>
              <a:pathLst>
                <a:path w="891540" h="12700">
                  <a:moveTo>
                    <a:pt x="891540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891540" y="12191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0" y="714324"/>
          <a:ext cx="9156700" cy="597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310"/>
                <a:gridCol w="2019935"/>
                <a:gridCol w="2736850"/>
                <a:gridCol w="2160904"/>
              </a:tblGrid>
              <a:tr h="606856">
                <a:tc>
                  <a:txBody>
                    <a:bodyPr/>
                    <a:lstStyle/>
                    <a:p>
                      <a:pPr marL="15367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Параметры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u="sng" spc="-61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э</a:t>
                      </a:r>
                      <a:r>
                        <a:rPr sz="1400" b="1" spc="2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лектростимуляции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(ЭС)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33730">
                        <a:lnSpc>
                          <a:spcPts val="187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Степень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мышечной атрофии и реакция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дегенерации 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(РД)</a:t>
                      </a:r>
                      <a:r>
                        <a:rPr sz="16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нерва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75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Легкая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4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балл.</a:t>
                      </a:r>
                      <a:r>
                        <a:rPr sz="1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частичная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тип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2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Умеренная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(2-3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балл.),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частичная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тип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62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Выраженная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(0-1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балл.),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3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полная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РД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9ECF4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69391">
                <a:tc>
                  <a:txBody>
                    <a:bodyPr/>
                    <a:lstStyle/>
                    <a:p>
                      <a:pPr marL="15367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Вид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электрода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Точечный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пластины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Точечный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Пластины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10X2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56665">
                <a:tc>
                  <a:txBody>
                    <a:bodyPr/>
                    <a:lstStyle/>
                    <a:p>
                      <a:pPr marL="15367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Локализация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Монополярно,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 marR="486409">
                        <a:lnSpc>
                          <a:spcPct val="1071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двигательная</a:t>
                      </a:r>
                      <a:r>
                        <a:rPr sz="14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точка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нерва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Монополярно,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двигательная точка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мышцы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Биполярнно,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миофибриллам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5367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Частота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70-100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20-30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&lt;10</a:t>
                      </a:r>
                      <a:r>
                        <a:rPr sz="14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45567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1-50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50-400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400-</a:t>
                      </a:r>
                      <a:r>
                        <a:rPr sz="14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1000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7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паузы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20-150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0,5-2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2-6</a:t>
                      </a:r>
                      <a:r>
                        <a:rPr sz="14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7">
                <a:tc>
                  <a:txBody>
                    <a:bodyPr/>
                    <a:lstStyle/>
                    <a:p>
                      <a:pPr marL="153670">
                        <a:lnSpc>
                          <a:spcPts val="1639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Модуляции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8-12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6-8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39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4-6</a:t>
                      </a:r>
                      <a:r>
                        <a:rPr sz="1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мин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13638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Форма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Прямоугольные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Экспоненциальные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Экспоненциальные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Синусоидальные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3670" marR="184785">
                        <a:lnSpc>
                          <a:spcPct val="10710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модулированные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токи</a:t>
                      </a:r>
                      <a:r>
                        <a:rPr sz="14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– 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СМТ (II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PР)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1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70-30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75%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3970" marR="1223645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1,  S =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2:3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сек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1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30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100%,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1430" marR="1963420" indent="38100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2,  S =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2:3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10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&lt;30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Гц,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100%,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50165" marR="1386840">
                        <a:lnSpc>
                          <a:spcPct val="147900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режим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2, 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 = 4:6</a:t>
                      </a:r>
                      <a:r>
                        <a:rPr sz="14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17309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Импульсы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апп.</a:t>
                      </a:r>
                      <a:r>
                        <a:rPr sz="14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«Стимул»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2,5:5,0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с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45"/>
                        </a:lnSpc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Прямоугольные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Удлиненный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фронт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Удлиненный</a:t>
                      </a:r>
                      <a:r>
                        <a:rPr sz="1400" b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фронт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70">
                <a:tc>
                  <a:txBody>
                    <a:bodyPr/>
                    <a:lstStyle/>
                    <a:p>
                      <a:pPr marL="153670">
                        <a:lnSpc>
                          <a:spcPts val="1650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Длит.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цикла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5-7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50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3-5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50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1-3</a:t>
                      </a:r>
                      <a:r>
                        <a:rPr sz="14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мин.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53670">
                        <a:lnSpc>
                          <a:spcPts val="164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Кол-во</a:t>
                      </a:r>
                      <a:r>
                        <a:rPr sz="14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циклов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4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45"/>
                        </a:lnSpc>
                      </a:pPr>
                      <a:r>
                        <a:rPr sz="14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35458">
                <a:tc>
                  <a:txBody>
                    <a:bodyPr/>
                    <a:lstStyle/>
                    <a:p>
                      <a:pPr marL="153670">
                        <a:lnSpc>
                          <a:spcPts val="1650"/>
                        </a:lnSpc>
                      </a:pPr>
                      <a:r>
                        <a:rPr sz="1400" b="1" spc="-15" dirty="0">
                          <a:latin typeface="Arial"/>
                          <a:cs typeface="Arial"/>
                        </a:rPr>
                        <a:t>Кол-во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процедур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10-15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B3A1C6"/>
                    </a:solidFill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65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15-20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650"/>
                        </a:lnSpc>
                      </a:pPr>
                      <a:r>
                        <a:rPr sz="14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20-30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064" y="6115658"/>
            <a:ext cx="1502701" cy="42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2937"/>
                </a:lnTo>
                <a:lnTo>
                  <a:pt x="9144000" y="64293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8013" y="118364"/>
            <a:ext cx="588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Доказательные </a:t>
            </a:r>
            <a:r>
              <a:rPr sz="2400" spc="-25" dirty="0">
                <a:latin typeface="Arial"/>
                <a:cs typeface="Arial"/>
              </a:rPr>
              <a:t>методы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реабилитации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730453"/>
            <a:ext cx="5559425" cy="5514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Функциональная </a:t>
            </a:r>
            <a:r>
              <a:rPr sz="2000" b="1" spc="-5" dirty="0">
                <a:latin typeface="Calibri"/>
                <a:cs typeface="Calibri"/>
              </a:rPr>
              <a:t>электростимуляция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(ФЭС)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415290" algn="l"/>
              </a:tabLst>
            </a:pPr>
            <a:r>
              <a:rPr dirty="0"/>
              <a:t>	</a:t>
            </a:r>
            <a:r>
              <a:rPr sz="2000" spc="-5" dirty="0">
                <a:latin typeface="Calibri"/>
                <a:cs typeface="Calibri"/>
              </a:rPr>
              <a:t>Ring </a:t>
            </a:r>
            <a:r>
              <a:rPr sz="2000" dirty="0">
                <a:latin typeface="Calibri"/>
                <a:cs typeface="Calibri"/>
              </a:rPr>
              <a:t>H &amp; </a:t>
            </a:r>
            <a:r>
              <a:rPr sz="2000" spc="-10" dirty="0">
                <a:latin typeface="Calibri"/>
                <a:cs typeface="Calibri"/>
              </a:rPr>
              <a:t>Rosenthal </a:t>
            </a:r>
            <a:r>
              <a:rPr sz="2000" spc="-5" dirty="0">
                <a:latin typeface="Calibri"/>
                <a:cs typeface="Calibri"/>
              </a:rPr>
              <a:t>N.,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20" dirty="0">
                <a:latin typeface="Calibri"/>
                <a:cs typeface="Calibri"/>
              </a:rPr>
              <a:t>2005г. </a:t>
            </a:r>
            <a:r>
              <a:rPr sz="2000" spc="-10" dirty="0">
                <a:latin typeface="Calibri"/>
                <a:cs typeface="Calibri"/>
              </a:rPr>
              <a:t>доказали, </a:t>
            </a:r>
            <a:r>
              <a:rPr sz="2000" spc="-15" dirty="0">
                <a:latin typeface="Calibri"/>
                <a:cs typeface="Calibri"/>
              </a:rPr>
              <a:t>что  </a:t>
            </a:r>
            <a:r>
              <a:rPr sz="2000" spc="-5" dirty="0">
                <a:latin typeface="Calibri"/>
                <a:cs typeface="Calibri"/>
              </a:rPr>
              <a:t>применение </a:t>
            </a:r>
            <a:r>
              <a:rPr sz="2000" spc="-10" dirty="0">
                <a:latin typeface="Calibri"/>
                <a:cs typeface="Calibri"/>
              </a:rPr>
              <a:t>ФЭС </a:t>
            </a:r>
            <a:r>
              <a:rPr sz="2000" spc="-5" dirty="0">
                <a:latin typeface="Calibri"/>
                <a:cs typeface="Calibri"/>
              </a:rPr>
              <a:t>верхней конечности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период  </a:t>
            </a:r>
            <a:r>
              <a:rPr sz="2000" spc="-5" dirty="0">
                <a:latin typeface="Calibri"/>
                <a:cs typeface="Calibri"/>
              </a:rPr>
              <a:t>реабилитация после </a:t>
            </a:r>
            <a:r>
              <a:rPr sz="2000" spc="-25" dirty="0">
                <a:latin typeface="Calibri"/>
                <a:cs typeface="Calibri"/>
              </a:rPr>
              <a:t>инсульта </a:t>
            </a:r>
            <a:r>
              <a:rPr sz="2000" spc="-10" dirty="0">
                <a:latin typeface="Calibri"/>
                <a:cs typeface="Calibri"/>
              </a:rPr>
              <a:t>приводила </a:t>
            </a:r>
            <a:r>
              <a:rPr sz="2000" dirty="0">
                <a:latin typeface="Calibri"/>
                <a:cs typeface="Calibri"/>
              </a:rPr>
              <a:t>к  </a:t>
            </a:r>
            <a:r>
              <a:rPr sz="2000" spc="-5" dirty="0">
                <a:latin typeface="Calibri"/>
                <a:cs typeface="Calibri"/>
              </a:rPr>
              <a:t>увеличению мышечной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силы.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5" dirty="0">
                <a:latin typeface="Calibri"/>
                <a:cs typeface="Calibri"/>
              </a:rPr>
              <a:t>убедительные </a:t>
            </a:r>
            <a:r>
              <a:rPr sz="2000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доказательства,  что </a:t>
            </a:r>
            <a:r>
              <a:rPr sz="2000" spc="-5" dirty="0">
                <a:latin typeface="Calibri"/>
                <a:cs typeface="Calibri"/>
              </a:rPr>
              <a:t>применение </a:t>
            </a:r>
            <a:r>
              <a:rPr sz="2000" spc="-15" dirty="0">
                <a:latin typeface="Calibri"/>
                <a:cs typeface="Calibri"/>
              </a:rPr>
              <a:t>ФЭС улучшает </a:t>
            </a:r>
            <a:r>
              <a:rPr sz="2000" spc="-10" dirty="0">
                <a:latin typeface="Calibri"/>
                <a:cs typeface="Calibri"/>
              </a:rPr>
              <a:t>работу </a:t>
            </a:r>
            <a:r>
              <a:rPr sz="2000" spc="-5" dirty="0">
                <a:latin typeface="Calibri"/>
                <a:cs typeface="Calibri"/>
              </a:rPr>
              <a:t>верхних  конечностей.</a:t>
            </a:r>
            <a:endParaRPr sz="2000">
              <a:latin typeface="Calibri"/>
              <a:cs typeface="Calibri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Существуют убедительные </a:t>
            </a:r>
            <a:r>
              <a:rPr sz="2000" dirty="0">
                <a:latin typeface="Calibri"/>
                <a:cs typeface="Calibri"/>
              </a:rPr>
              <a:t>(1а) </a:t>
            </a:r>
            <a:r>
              <a:rPr sz="2000" spc="-10" dirty="0">
                <a:latin typeface="Calibri"/>
                <a:cs typeface="Calibri"/>
              </a:rPr>
              <a:t>доказательства  </a:t>
            </a:r>
            <a:r>
              <a:rPr sz="2000" spc="-15" dirty="0">
                <a:latin typeface="Calibri"/>
                <a:cs typeface="Calibri"/>
              </a:rPr>
              <a:t>того, что ФЭС </a:t>
            </a:r>
            <a:r>
              <a:rPr sz="2000" spc="-5" dirty="0">
                <a:latin typeface="Calibri"/>
                <a:cs typeface="Calibri"/>
              </a:rPr>
              <a:t>способна </a:t>
            </a:r>
            <a:r>
              <a:rPr sz="2000" spc="-10" dirty="0">
                <a:latin typeface="Calibri"/>
                <a:cs typeface="Calibri"/>
              </a:rPr>
              <a:t>предотвратить </a:t>
            </a:r>
            <a:r>
              <a:rPr sz="2000" dirty="0">
                <a:latin typeface="Calibri"/>
                <a:cs typeface="Calibri"/>
              </a:rPr>
              <a:t>развитие  </a:t>
            </a:r>
            <a:r>
              <a:rPr sz="2000" spc="-10" dirty="0">
                <a:latin typeface="Calibri"/>
                <a:cs typeface="Calibri"/>
              </a:rPr>
              <a:t>подвывиха </a:t>
            </a:r>
            <a:r>
              <a:rPr sz="2000" spc="-5" dirty="0">
                <a:latin typeface="Calibri"/>
                <a:cs typeface="Calibri"/>
              </a:rPr>
              <a:t>плеча. </a:t>
            </a:r>
            <a:r>
              <a:rPr sz="2000" spc="-10" dirty="0">
                <a:latin typeface="Calibri"/>
                <a:cs typeface="Calibri"/>
              </a:rPr>
              <a:t>[Evidence </a:t>
            </a:r>
            <a:r>
              <a:rPr sz="2000" spc="-5" dirty="0">
                <a:latin typeface="Calibri"/>
                <a:cs typeface="Calibri"/>
              </a:rPr>
              <a:t>based </a:t>
            </a:r>
            <a:r>
              <a:rPr sz="2000" spc="-10" dirty="0">
                <a:latin typeface="Calibri"/>
                <a:cs typeface="Calibri"/>
              </a:rPr>
              <a:t>review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20" dirty="0">
                <a:latin typeface="Calibri"/>
                <a:cs typeface="Calibri"/>
              </a:rPr>
              <a:t>stroke </a:t>
            </a:r>
            <a:r>
              <a:rPr sz="2000" spc="-5" dirty="0">
                <a:latin typeface="Calibri"/>
                <a:cs typeface="Calibri"/>
              </a:rPr>
              <a:t>rehabilitation. </a:t>
            </a:r>
            <a:r>
              <a:rPr sz="2000" spc="-10" dirty="0">
                <a:latin typeface="Calibri"/>
                <a:cs typeface="Calibri"/>
              </a:rPr>
              <a:t>Robert </a:t>
            </a:r>
            <a:r>
              <a:rPr sz="2000" spc="-25" dirty="0">
                <a:latin typeface="Calibri"/>
                <a:cs typeface="Calibri"/>
              </a:rPr>
              <a:t>Teasell </a:t>
            </a:r>
            <a:r>
              <a:rPr sz="2000" spc="-5" dirty="0">
                <a:latin typeface="Calibri"/>
                <a:cs typeface="Calibri"/>
              </a:rPr>
              <a:t>et al., (16th  Edition)]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Прерывистая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пневмокомпрессия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Существуют </a:t>
            </a:r>
            <a:r>
              <a:rPr sz="2000" i="1" spc="-5" dirty="0">
                <a:latin typeface="Calibri"/>
                <a:cs typeface="Calibri"/>
              </a:rPr>
              <a:t>умеренные </a:t>
            </a:r>
            <a:r>
              <a:rPr sz="2000" spc="-5" dirty="0">
                <a:latin typeface="Calibri"/>
                <a:cs typeface="Calibri"/>
              </a:rPr>
              <a:t>(1b) </a:t>
            </a:r>
            <a:r>
              <a:rPr sz="2000" spc="-10" dirty="0">
                <a:latin typeface="Calibri"/>
                <a:cs typeface="Calibri"/>
              </a:rPr>
              <a:t>доказательства </a:t>
            </a:r>
            <a:r>
              <a:rPr sz="2000" spc="-20" dirty="0">
                <a:latin typeface="Calibri"/>
                <a:cs typeface="Calibri"/>
              </a:rPr>
              <a:t>того,  </a:t>
            </a:r>
            <a:r>
              <a:rPr sz="2000" spc="-10" dirty="0">
                <a:latin typeface="Calibri"/>
                <a:cs typeface="Calibri"/>
              </a:rPr>
              <a:t>что интермитирующая </a:t>
            </a:r>
            <a:r>
              <a:rPr sz="2000" spc="-5" dirty="0">
                <a:latin typeface="Calibri"/>
                <a:cs typeface="Calibri"/>
              </a:rPr>
              <a:t>пневмокомпрессия не  уменьшает отечность паретичной </a:t>
            </a:r>
            <a:r>
              <a:rPr sz="2000" spc="-10" dirty="0">
                <a:latin typeface="Calibri"/>
                <a:cs typeface="Calibri"/>
              </a:rPr>
              <a:t>руки </a:t>
            </a:r>
            <a:r>
              <a:rPr sz="2000" spc="-5" dirty="0">
                <a:latin typeface="Calibri"/>
                <a:cs typeface="Calibri"/>
              </a:rPr>
              <a:t>после  </a:t>
            </a:r>
            <a:r>
              <a:rPr sz="2000" spc="-20" dirty="0">
                <a:latin typeface="Calibri"/>
                <a:cs typeface="Calibri"/>
              </a:rPr>
              <a:t>инсульта.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64313" y="849185"/>
            <a:ext cx="2873375" cy="3516629"/>
            <a:chOff x="6064313" y="849185"/>
            <a:chExt cx="2873375" cy="3516629"/>
          </a:xfrm>
        </p:grpSpPr>
        <p:sp>
          <p:nvSpPr>
            <p:cNvPr id="7" name="object 7"/>
            <p:cNvSpPr/>
            <p:nvPr/>
          </p:nvSpPr>
          <p:spPr>
            <a:xfrm>
              <a:off x="6072251" y="857122"/>
              <a:ext cx="2857500" cy="350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72251" y="857122"/>
              <a:ext cx="2857500" cy="3500754"/>
            </a:xfrm>
            <a:custGeom>
              <a:avLst/>
              <a:gdLst/>
              <a:ahLst/>
              <a:cxnLst/>
              <a:rect l="l" t="t" r="r" b="b"/>
              <a:pathLst>
                <a:path w="2857500" h="3500754">
                  <a:moveTo>
                    <a:pt x="0" y="3500501"/>
                  </a:moveTo>
                  <a:lnTo>
                    <a:pt x="2857500" y="3500501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3500501"/>
                  </a:lnTo>
                  <a:close/>
                </a:path>
              </a:pathLst>
            </a:custGeom>
            <a:ln w="15875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6143625"/>
            <a:ext cx="1285938" cy="714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98167" y="6173520"/>
            <a:ext cx="73221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 algn="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Обзор </a:t>
            </a:r>
            <a:r>
              <a:rPr sz="1200" b="1" spc="-20" dirty="0">
                <a:latin typeface="Arial"/>
                <a:cs typeface="Arial"/>
              </a:rPr>
              <a:t>постинсультной </a:t>
            </a:r>
            <a:r>
              <a:rPr sz="1200" b="1" spc="-5" dirty="0">
                <a:latin typeface="Arial"/>
                <a:cs typeface="Arial"/>
              </a:rPr>
              <a:t>реабилитации, основанный на доказательной </a:t>
            </a:r>
            <a:r>
              <a:rPr sz="1200" b="1" dirty="0">
                <a:latin typeface="Arial"/>
                <a:cs typeface="Arial"/>
              </a:rPr>
              <a:t>базе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(17ое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издание)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Robert </a:t>
            </a:r>
            <a:r>
              <a:rPr sz="1200" spc="-20" dirty="0">
                <a:latin typeface="Arial"/>
                <a:cs typeface="Arial"/>
              </a:rPr>
              <a:t>Teasell </a:t>
            </a:r>
            <a:r>
              <a:rPr sz="1200" spc="-5" dirty="0">
                <a:latin typeface="Arial"/>
                <a:cs typeface="Arial"/>
              </a:rPr>
              <a:t>MD </a:t>
            </a:r>
            <a:r>
              <a:rPr sz="1200" dirty="0">
                <a:latin typeface="Arial"/>
                <a:cs typeface="Arial"/>
              </a:rPr>
              <a:t>1, </a:t>
            </a:r>
            <a:r>
              <a:rPr sz="1200" spc="-5" dirty="0">
                <a:latin typeface="Arial"/>
                <a:cs typeface="Arial"/>
              </a:rPr>
              <a:t>Norine Foley </a:t>
            </a:r>
            <a:r>
              <a:rPr sz="1200" dirty="0">
                <a:latin typeface="Arial"/>
                <a:cs typeface="Arial"/>
              </a:rPr>
              <a:t>MSc 1, </a:t>
            </a:r>
            <a:r>
              <a:rPr sz="1200" spc="-5" dirty="0">
                <a:latin typeface="Arial"/>
                <a:cs typeface="Arial"/>
              </a:rPr>
              <a:t>Katherine Salter </a:t>
            </a:r>
            <a:r>
              <a:rPr sz="1200" dirty="0">
                <a:latin typeface="Arial"/>
                <a:cs typeface="Arial"/>
              </a:rPr>
              <a:t>MSc1, </a:t>
            </a:r>
            <a:r>
              <a:rPr sz="1200" spc="-5" dirty="0">
                <a:latin typeface="Arial"/>
                <a:cs typeface="Arial"/>
              </a:rPr>
              <a:t>Marina Richardson </a:t>
            </a:r>
            <a:r>
              <a:rPr sz="1200" dirty="0">
                <a:latin typeface="Arial"/>
                <a:cs typeface="Arial"/>
              </a:rPr>
              <a:t>MSc, Laura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Allen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MSc  (cand.), </a:t>
            </a:r>
            <a:r>
              <a:rPr sz="1200" spc="-5" dirty="0">
                <a:latin typeface="Arial"/>
                <a:cs typeface="Arial"/>
              </a:rPr>
              <a:t>Norhayati </a:t>
            </a:r>
            <a:r>
              <a:rPr sz="1200" dirty="0">
                <a:latin typeface="Arial"/>
                <a:cs typeface="Arial"/>
              </a:rPr>
              <a:t>Hussein MBBS2, </a:t>
            </a:r>
            <a:r>
              <a:rPr sz="1200" spc="-5" dirty="0">
                <a:latin typeface="Arial"/>
                <a:cs typeface="Arial"/>
              </a:rPr>
              <a:t>Sanjit Bhogal PhD 3 </a:t>
            </a:r>
            <a:r>
              <a:rPr sz="1200" dirty="0">
                <a:latin typeface="Arial"/>
                <a:cs typeface="Arial"/>
              </a:rPr>
              <a:t>Jeffrey Jutai </a:t>
            </a:r>
            <a:r>
              <a:rPr sz="1200" spc="-5" dirty="0">
                <a:latin typeface="Arial"/>
                <a:cs typeface="Arial"/>
              </a:rPr>
              <a:t>PhD </a:t>
            </a:r>
            <a:r>
              <a:rPr sz="1200" dirty="0">
                <a:latin typeface="Arial"/>
                <a:cs typeface="Arial"/>
              </a:rPr>
              <a:t>1, </a:t>
            </a:r>
            <a:r>
              <a:rPr sz="1200" spc="-5" dirty="0">
                <a:latin typeface="Arial"/>
                <a:cs typeface="Arial"/>
              </a:rPr>
              <a:t>Mark </a:t>
            </a:r>
            <a:r>
              <a:rPr sz="1200" dirty="0">
                <a:latin typeface="Arial"/>
                <a:cs typeface="Arial"/>
              </a:rPr>
              <a:t>Speechley </a:t>
            </a:r>
            <a:r>
              <a:rPr sz="1200" spc="-5" dirty="0">
                <a:latin typeface="Arial"/>
                <a:cs typeface="Arial"/>
              </a:rPr>
              <a:t>PhD</a:t>
            </a:r>
            <a:r>
              <a:rPr sz="1200" spc="-2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2251" y="4431220"/>
            <a:ext cx="2857500" cy="1498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17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10"/>
              </a:spcBef>
            </a:pPr>
            <a:r>
              <a:rPr sz="3200" spc="-10" dirty="0"/>
              <a:t>Доказательность</a:t>
            </a:r>
            <a:r>
              <a:rPr sz="3200" spc="-40" dirty="0"/>
              <a:t> </a:t>
            </a:r>
            <a:r>
              <a:rPr sz="3200" spc="-10" dirty="0"/>
              <a:t>ФЭМС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54963"/>
            <a:ext cx="8074025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Ring</a:t>
            </a:r>
            <a:r>
              <a:rPr sz="2400" b="1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</a:t>
            </a:r>
            <a:r>
              <a:rPr sz="2400" b="1" u="heavy" spc="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400" b="1" u="heavy" spc="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Rosenthal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N.,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2005г.</a:t>
            </a:r>
            <a:r>
              <a:rPr sz="2400" b="1" u="heavy" spc="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доказали,</a:t>
            </a:r>
            <a:r>
              <a:rPr sz="2400" b="1" u="heavy" spc="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что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применение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ФЭМС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верхней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конечности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период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реабилитация</a:t>
            </a:r>
            <a:r>
              <a:rPr sz="2400" b="1" u="heavy" spc="5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после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инсульта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приводила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увеличению мышечной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силы.</a:t>
            </a:r>
            <a:endParaRPr sz="24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Существуют </a:t>
            </a:r>
            <a:r>
              <a:rPr sz="2400" b="1" i="1" spc="-10" dirty="0">
                <a:latin typeface="Calibri"/>
                <a:cs typeface="Calibri"/>
              </a:rPr>
              <a:t>убедительные </a:t>
            </a:r>
            <a:r>
              <a:rPr sz="2400" b="1" dirty="0">
                <a:latin typeface="Calibri"/>
                <a:cs typeface="Calibri"/>
              </a:rPr>
              <a:t>(1а) </a:t>
            </a:r>
            <a:r>
              <a:rPr sz="2400" b="1" spc="-10" dirty="0">
                <a:latin typeface="Calibri"/>
                <a:cs typeface="Calibri"/>
              </a:rPr>
              <a:t>доказательства, что  </a:t>
            </a:r>
            <a:r>
              <a:rPr sz="2400" b="1" spc="-5" dirty="0">
                <a:latin typeface="Calibri"/>
                <a:cs typeface="Calibri"/>
              </a:rPr>
              <a:t>функциональная </a:t>
            </a:r>
            <a:r>
              <a:rPr sz="2400" b="1" spc="-10" dirty="0">
                <a:latin typeface="Calibri"/>
                <a:cs typeface="Calibri"/>
              </a:rPr>
              <a:t>электростимуляция </a:t>
            </a:r>
            <a:r>
              <a:rPr sz="2400" b="1" dirty="0">
                <a:latin typeface="Calibri"/>
                <a:cs typeface="Calibri"/>
              </a:rPr>
              <a:t>в сочетании с  </a:t>
            </a:r>
            <a:r>
              <a:rPr sz="2400" b="1" spc="-5" dirty="0">
                <a:latin typeface="Calibri"/>
                <a:cs typeface="Calibri"/>
              </a:rPr>
              <a:t>тренировкой </a:t>
            </a:r>
            <a:r>
              <a:rPr sz="2400" b="1" spc="-20" dirty="0">
                <a:latin typeface="Calibri"/>
                <a:cs typeface="Calibri"/>
              </a:rPr>
              <a:t>ходьбы может </a:t>
            </a:r>
            <a:r>
              <a:rPr sz="2400" b="1" spc="-10" dirty="0">
                <a:latin typeface="Calibri"/>
                <a:cs typeface="Calibri"/>
              </a:rPr>
              <a:t>улучшить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походку.</a:t>
            </a:r>
            <a:endParaRPr sz="24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Существуют </a:t>
            </a:r>
            <a:r>
              <a:rPr sz="2400" b="1" i="1" spc="-10" dirty="0">
                <a:latin typeface="Calibri"/>
                <a:cs typeface="Calibri"/>
              </a:rPr>
              <a:t>убедительные </a:t>
            </a:r>
            <a:r>
              <a:rPr sz="2400" b="1" dirty="0">
                <a:latin typeface="Calibri"/>
                <a:cs typeface="Calibri"/>
              </a:rPr>
              <a:t>(1а) </a:t>
            </a:r>
            <a:r>
              <a:rPr sz="2400" b="1" spc="-10" dirty="0">
                <a:latin typeface="Calibri"/>
                <a:cs typeface="Calibri"/>
              </a:rPr>
              <a:t>доказательства, что  </a:t>
            </a:r>
            <a:r>
              <a:rPr sz="2400" b="1" spc="-5" dirty="0">
                <a:latin typeface="Calibri"/>
                <a:cs typeface="Calibri"/>
              </a:rPr>
              <a:t>применение </a:t>
            </a:r>
            <a:r>
              <a:rPr sz="2400" b="1" spc="-10" dirty="0">
                <a:latin typeface="Calibri"/>
                <a:cs typeface="Calibri"/>
              </a:rPr>
              <a:t>ФЭС улучшает </a:t>
            </a:r>
            <a:r>
              <a:rPr sz="2400" b="1" spc="-5" dirty="0">
                <a:latin typeface="Calibri"/>
                <a:cs typeface="Calibri"/>
              </a:rPr>
              <a:t>работу </a:t>
            </a:r>
            <a:r>
              <a:rPr sz="2400" b="1" spc="-10" dirty="0">
                <a:latin typeface="Calibri"/>
                <a:cs typeface="Calibri"/>
              </a:rPr>
              <a:t>верхних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конечностей.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Существуют </a:t>
            </a:r>
            <a:r>
              <a:rPr sz="2400" b="1" i="1" spc="-10" dirty="0">
                <a:latin typeface="Calibri"/>
                <a:cs typeface="Calibri"/>
              </a:rPr>
              <a:t>убедительные </a:t>
            </a:r>
            <a:r>
              <a:rPr sz="2400" b="1" spc="-5" dirty="0">
                <a:latin typeface="Calibri"/>
                <a:cs typeface="Calibri"/>
              </a:rPr>
              <a:t>(1а) </a:t>
            </a:r>
            <a:r>
              <a:rPr sz="2400" b="1" spc="-10" dirty="0">
                <a:latin typeface="Calibri"/>
                <a:cs typeface="Calibri"/>
              </a:rPr>
              <a:t>доказательства того, что  ФЭС способна предотвратить </a:t>
            </a:r>
            <a:r>
              <a:rPr sz="2400" b="1" spc="-5" dirty="0">
                <a:latin typeface="Calibri"/>
                <a:cs typeface="Calibri"/>
              </a:rPr>
              <a:t>развитие </a:t>
            </a:r>
            <a:r>
              <a:rPr sz="2400" b="1" spc="-10" dirty="0">
                <a:latin typeface="Calibri"/>
                <a:cs typeface="Calibri"/>
              </a:rPr>
              <a:t>подвывиха </a:t>
            </a:r>
            <a:r>
              <a:rPr sz="2400" b="1" dirty="0">
                <a:latin typeface="Calibri"/>
                <a:cs typeface="Calibri"/>
              </a:rPr>
              <a:t>плеча.  </a:t>
            </a:r>
            <a:r>
              <a:rPr sz="2400" b="1" spc="-10" dirty="0">
                <a:latin typeface="Calibri"/>
                <a:cs typeface="Calibri"/>
              </a:rPr>
              <a:t>[Evidence </a:t>
            </a:r>
            <a:r>
              <a:rPr sz="2400" b="1" dirty="0">
                <a:latin typeface="Calibri"/>
                <a:cs typeface="Calibri"/>
              </a:rPr>
              <a:t>based </a:t>
            </a:r>
            <a:r>
              <a:rPr sz="2400" b="1" spc="-10" dirty="0">
                <a:latin typeface="Calibri"/>
                <a:cs typeface="Calibri"/>
              </a:rPr>
              <a:t>review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25" dirty="0">
                <a:latin typeface="Calibri"/>
                <a:cs typeface="Calibri"/>
              </a:rPr>
              <a:t>stroke </a:t>
            </a:r>
            <a:r>
              <a:rPr sz="2400" b="1" spc="-10" dirty="0">
                <a:latin typeface="Calibri"/>
                <a:cs typeface="Calibri"/>
              </a:rPr>
              <a:t>rehabilitation. Robert  </a:t>
            </a:r>
            <a:r>
              <a:rPr sz="2400" b="1" spc="-30" dirty="0">
                <a:latin typeface="Calibri"/>
                <a:cs typeface="Calibri"/>
              </a:rPr>
              <a:t>Teasell </a:t>
            </a:r>
            <a:r>
              <a:rPr sz="2400" b="1" spc="-5" dirty="0">
                <a:latin typeface="Calibri"/>
                <a:cs typeface="Calibri"/>
              </a:rPr>
              <a:t>et al., (18th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Edition)]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993775"/>
          </a:xfrm>
          <a:custGeom>
            <a:avLst/>
            <a:gdLst/>
            <a:ahLst/>
            <a:cxnLst/>
            <a:rect l="l" t="t" r="r" b="b"/>
            <a:pathLst>
              <a:path w="8229600" h="993775">
                <a:moveTo>
                  <a:pt x="8229600" y="0"/>
                </a:moveTo>
                <a:lnTo>
                  <a:pt x="0" y="0"/>
                </a:lnTo>
                <a:lnTo>
                  <a:pt x="0" y="993775"/>
                </a:lnTo>
                <a:lnTo>
                  <a:pt x="8229600" y="993775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9033" y="489331"/>
            <a:ext cx="32670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Аппаратура</a:t>
            </a:r>
            <a:r>
              <a:rPr sz="3200" spc="-55" dirty="0"/>
              <a:t> </a:t>
            </a:r>
            <a:r>
              <a:rPr sz="3200" spc="-10" dirty="0"/>
              <a:t>ФЭМС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140200" y="1557400"/>
            <a:ext cx="4457700" cy="447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87" y="1557274"/>
            <a:ext cx="308610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187" y="3881501"/>
            <a:ext cx="3086100" cy="2154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7778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001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45"/>
              </a:spcBef>
            </a:pPr>
            <a:r>
              <a:rPr sz="3200" spc="-10" dirty="0"/>
              <a:t>Доказательность</a:t>
            </a:r>
            <a:r>
              <a:rPr sz="3200" spc="-40" dirty="0"/>
              <a:t> </a:t>
            </a:r>
            <a:r>
              <a:rPr sz="3200" spc="-5" dirty="0"/>
              <a:t>ЧЭНС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146044" y="3767073"/>
            <a:ext cx="5459095" cy="22860"/>
          </a:xfrm>
          <a:custGeom>
            <a:avLst/>
            <a:gdLst/>
            <a:ahLst/>
            <a:cxnLst/>
            <a:rect l="l" t="t" r="r" b="b"/>
            <a:pathLst>
              <a:path w="5459095" h="22860">
                <a:moveTo>
                  <a:pt x="5458967" y="0"/>
                </a:moveTo>
                <a:lnTo>
                  <a:pt x="0" y="0"/>
                </a:lnTo>
                <a:lnTo>
                  <a:pt x="0" y="22859"/>
                </a:lnTo>
                <a:lnTo>
                  <a:pt x="5458967" y="22859"/>
                </a:lnTo>
                <a:lnTo>
                  <a:pt x="5458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1567942"/>
            <a:ext cx="807212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Существуют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убедительные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(1а)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доказательства</a:t>
            </a:r>
            <a:r>
              <a:rPr sz="2800" b="1" spc="-10" dirty="0">
                <a:latin typeface="Calibri"/>
                <a:cs typeface="Calibri"/>
              </a:rPr>
              <a:t>,  </a:t>
            </a:r>
            <a:r>
              <a:rPr sz="2800" b="1" spc="-15" dirty="0">
                <a:latin typeface="Calibri"/>
                <a:cs typeface="Calibri"/>
              </a:rPr>
              <a:t>что чрескожная </a:t>
            </a:r>
            <a:r>
              <a:rPr sz="2800" b="1" spc="-10" dirty="0">
                <a:latin typeface="Calibri"/>
                <a:cs typeface="Calibri"/>
              </a:rPr>
              <a:t>электронейростимуляция </a:t>
            </a:r>
            <a:r>
              <a:rPr sz="2800" b="1" spc="-25" dirty="0">
                <a:latin typeface="Calibri"/>
                <a:cs typeface="Calibri"/>
              </a:rPr>
              <a:t>может  </a:t>
            </a:r>
            <a:r>
              <a:rPr sz="2800" b="1" spc="-5" dirty="0">
                <a:latin typeface="Calibri"/>
                <a:cs typeface="Calibri"/>
              </a:rPr>
              <a:t>уменьшить спастичность в </a:t>
            </a:r>
            <a:r>
              <a:rPr sz="2800" b="1" spc="-10" dirty="0">
                <a:latin typeface="Calibri"/>
                <a:cs typeface="Calibri"/>
              </a:rPr>
              <a:t>восстановительном  </a:t>
            </a:r>
            <a:r>
              <a:rPr sz="2800" b="1" spc="-20" dirty="0">
                <a:latin typeface="Calibri"/>
                <a:cs typeface="Calibri"/>
              </a:rPr>
              <a:t>периоде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инсульта.</a:t>
            </a:r>
            <a:endParaRPr sz="28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Существуют </a:t>
            </a:r>
            <a:r>
              <a:rPr sz="2800" b="1" i="1" spc="-5" dirty="0">
                <a:latin typeface="Calibri"/>
                <a:cs typeface="Calibri"/>
              </a:rPr>
              <a:t>умеренно </a:t>
            </a:r>
            <a:r>
              <a:rPr sz="2800" b="1" i="1" spc="-10" dirty="0">
                <a:latin typeface="Calibri"/>
                <a:cs typeface="Calibri"/>
              </a:rPr>
              <a:t>достоверные </a:t>
            </a:r>
            <a:r>
              <a:rPr sz="2800" b="1" spc="-5" dirty="0">
                <a:latin typeface="Calibri"/>
                <a:cs typeface="Calibri"/>
              </a:rPr>
              <a:t>(1b)  </a:t>
            </a:r>
            <a:r>
              <a:rPr sz="2800" b="1" spc="-10" dirty="0">
                <a:latin typeface="Calibri"/>
                <a:cs typeface="Calibri"/>
              </a:rPr>
              <a:t>данные, </a:t>
            </a:r>
            <a:r>
              <a:rPr sz="2800" b="1" spc="-15" dirty="0">
                <a:latin typeface="Calibri"/>
                <a:cs typeface="Calibri"/>
              </a:rPr>
              <a:t>что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ЧЭНС </a:t>
            </a:r>
            <a:r>
              <a:rPr sz="2800" b="1" spc="-15" dirty="0">
                <a:latin typeface="Calibri"/>
                <a:cs typeface="Calibri"/>
              </a:rPr>
              <a:t>процедуры  </a:t>
            </a:r>
            <a:r>
              <a:rPr sz="2800" b="1" spc="-10" dirty="0">
                <a:latin typeface="Calibri"/>
                <a:cs typeface="Calibri"/>
              </a:rPr>
              <a:t>используются </a:t>
            </a:r>
            <a:r>
              <a:rPr sz="2800" b="1" spc="-5" dirty="0">
                <a:latin typeface="Calibri"/>
                <a:cs typeface="Calibri"/>
              </a:rPr>
              <a:t>в  </a:t>
            </a:r>
            <a:r>
              <a:rPr sz="2800" b="1" spc="-10" dirty="0">
                <a:latin typeface="Calibri"/>
                <a:cs typeface="Calibri"/>
              </a:rPr>
              <a:t>сочетании </a:t>
            </a:r>
            <a:r>
              <a:rPr sz="2800" b="1" spc="-5" dirty="0">
                <a:latin typeface="Calibri"/>
                <a:cs typeface="Calibri"/>
              </a:rPr>
              <a:t>с </a:t>
            </a:r>
            <a:r>
              <a:rPr sz="2800" b="1" spc="-20" dirty="0">
                <a:latin typeface="Calibri"/>
                <a:cs typeface="Calibri"/>
              </a:rPr>
              <a:t>методами </a:t>
            </a:r>
            <a:r>
              <a:rPr sz="2800" b="1" spc="-5" dirty="0">
                <a:latin typeface="Calibri"/>
                <a:cs typeface="Calibri"/>
              </a:rPr>
              <a:t>лечебной </a:t>
            </a:r>
            <a:r>
              <a:rPr sz="2800" b="1" spc="-25" dirty="0">
                <a:latin typeface="Calibri"/>
                <a:cs typeface="Calibri"/>
              </a:rPr>
              <a:t>физкультуры  </a:t>
            </a:r>
            <a:r>
              <a:rPr sz="2800" b="1" spc="-5" dirty="0">
                <a:latin typeface="Calibri"/>
                <a:cs typeface="Calibri"/>
              </a:rPr>
              <a:t>для </a:t>
            </a:r>
            <a:r>
              <a:rPr sz="2800" b="1" spc="-15" dirty="0">
                <a:latin typeface="Calibri"/>
                <a:cs typeface="Calibri"/>
              </a:rPr>
              <a:t>улучшения </a:t>
            </a:r>
            <a:r>
              <a:rPr sz="2800" b="1" spc="-5" dirty="0">
                <a:latin typeface="Calibri"/>
                <a:cs typeface="Calibri"/>
              </a:rPr>
              <a:t>чтения и письма. </a:t>
            </a:r>
            <a:r>
              <a:rPr sz="2800" b="1" spc="-15" dirty="0">
                <a:latin typeface="Calibri"/>
                <a:cs typeface="Calibri"/>
              </a:rPr>
              <a:t>[Evidence </a:t>
            </a:r>
            <a:r>
              <a:rPr sz="2800" b="1" spc="-5" dirty="0">
                <a:latin typeface="Calibri"/>
                <a:cs typeface="Calibri"/>
              </a:rPr>
              <a:t>based  </a:t>
            </a:r>
            <a:r>
              <a:rPr sz="2800" b="1" spc="-15" dirty="0">
                <a:latin typeface="Calibri"/>
                <a:cs typeface="Calibri"/>
              </a:rPr>
              <a:t>review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25" dirty="0">
                <a:latin typeface="Calibri"/>
                <a:cs typeface="Calibri"/>
              </a:rPr>
              <a:t>stroke </a:t>
            </a:r>
            <a:r>
              <a:rPr sz="2800" b="1" spc="-10" dirty="0">
                <a:latin typeface="Calibri"/>
                <a:cs typeface="Calibri"/>
              </a:rPr>
              <a:t>rehabilitation. Robert </a:t>
            </a:r>
            <a:r>
              <a:rPr sz="2800" b="1" spc="-40" dirty="0">
                <a:latin typeface="Calibri"/>
                <a:cs typeface="Calibri"/>
              </a:rPr>
              <a:t>Teasell </a:t>
            </a:r>
            <a:r>
              <a:rPr sz="2800" b="1" spc="-15" dirty="0">
                <a:latin typeface="Calibri"/>
                <a:cs typeface="Calibri"/>
              </a:rPr>
              <a:t>et </a:t>
            </a:r>
            <a:r>
              <a:rPr sz="2800" b="1" dirty="0">
                <a:latin typeface="Calibri"/>
                <a:cs typeface="Calibri"/>
              </a:rPr>
              <a:t>al.,  </a:t>
            </a:r>
            <a:r>
              <a:rPr sz="2800" b="1" spc="-5" dirty="0">
                <a:latin typeface="Calibri"/>
                <a:cs typeface="Calibri"/>
              </a:rPr>
              <a:t>(17 th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Edition)]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280236"/>
            <a:ext cx="7979409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635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10" dirty="0">
                <a:latin typeface="Calibri"/>
                <a:cs typeface="Calibri"/>
              </a:rPr>
              <a:t>настоящее </a:t>
            </a:r>
            <a:r>
              <a:rPr sz="2600" b="1" spc="-5" dirty="0">
                <a:latin typeface="Calibri"/>
                <a:cs typeface="Calibri"/>
              </a:rPr>
              <a:t>время чаще </a:t>
            </a:r>
            <a:r>
              <a:rPr sz="2600" b="1" spc="-10" dirty="0">
                <a:latin typeface="Calibri"/>
                <a:cs typeface="Calibri"/>
              </a:rPr>
              <a:t>используют </a:t>
            </a:r>
            <a:r>
              <a:rPr sz="2600" b="1" spc="-15" dirty="0">
                <a:latin typeface="Calibri"/>
                <a:cs typeface="Calibri"/>
              </a:rPr>
              <a:t>импульсы тока  </a:t>
            </a:r>
            <a:r>
              <a:rPr sz="2600" b="1" spc="-5" dirty="0">
                <a:latin typeface="Calibri"/>
                <a:cs typeface="Calibri"/>
              </a:rPr>
              <a:t>5-10 </a:t>
            </a:r>
            <a:r>
              <a:rPr sz="2600" b="1" spc="10" dirty="0">
                <a:latin typeface="Calibri"/>
                <a:cs typeface="Calibri"/>
              </a:rPr>
              <a:t>мА, </a:t>
            </a:r>
            <a:r>
              <a:rPr sz="2600" b="1" spc="-10" dirty="0">
                <a:latin typeface="Calibri"/>
                <a:cs typeface="Calibri"/>
              </a:rPr>
              <a:t>следующие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частотой </a:t>
            </a:r>
            <a:r>
              <a:rPr sz="2600" b="1" dirty="0">
                <a:latin typeface="Calibri"/>
                <a:cs typeface="Calibri"/>
              </a:rPr>
              <a:t>40-400</a:t>
            </a:r>
            <a:r>
              <a:rPr sz="2600" b="1" spc="-8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имп/с.</a:t>
            </a:r>
            <a:endParaRPr sz="26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При </a:t>
            </a:r>
            <a:r>
              <a:rPr sz="2600" b="1" spc="-5" dirty="0">
                <a:latin typeface="Calibri"/>
                <a:cs typeface="Calibri"/>
              </a:rPr>
              <a:t>периферическом воздействии </a:t>
            </a:r>
            <a:r>
              <a:rPr sz="2600" b="1" spc="-25" dirty="0">
                <a:latin typeface="Calibri"/>
                <a:cs typeface="Calibri"/>
              </a:rPr>
              <a:t>один </a:t>
            </a:r>
            <a:r>
              <a:rPr sz="2600" b="1" spc="-15" dirty="0">
                <a:latin typeface="Calibri"/>
                <a:cs typeface="Calibri"/>
              </a:rPr>
              <a:t>электрод  </a:t>
            </a:r>
            <a:r>
              <a:rPr sz="2600" b="1" dirty="0">
                <a:latin typeface="Calibri"/>
                <a:cs typeface="Calibri"/>
              </a:rPr>
              <a:t>размещают в зоне </a:t>
            </a:r>
            <a:r>
              <a:rPr sz="2600" b="1" spc="-10" dirty="0">
                <a:latin typeface="Calibri"/>
                <a:cs typeface="Calibri"/>
              </a:rPr>
              <a:t>локальной болезненности, </a:t>
            </a:r>
            <a:r>
              <a:rPr sz="2600" b="1" dirty="0">
                <a:latin typeface="Calibri"/>
                <a:cs typeface="Calibri"/>
              </a:rPr>
              <a:t>а  </a:t>
            </a:r>
            <a:r>
              <a:rPr sz="2600" b="1" spc="-5" dirty="0">
                <a:latin typeface="Calibri"/>
                <a:cs typeface="Calibri"/>
              </a:rPr>
              <a:t>второй </a:t>
            </a:r>
            <a:r>
              <a:rPr sz="2600" b="1" dirty="0">
                <a:latin typeface="Calibri"/>
                <a:cs typeface="Calibri"/>
              </a:rPr>
              <a:t>– в </a:t>
            </a:r>
            <a:r>
              <a:rPr sz="2600" b="1" spc="-5" dirty="0">
                <a:latin typeface="Calibri"/>
                <a:cs typeface="Calibri"/>
              </a:rPr>
              <a:t>дистальной области, </a:t>
            </a:r>
            <a:r>
              <a:rPr sz="2600" b="1" spc="-15" dirty="0">
                <a:latin typeface="Calibri"/>
                <a:cs typeface="Calibri"/>
              </a:rPr>
              <a:t>точках </a:t>
            </a:r>
            <a:r>
              <a:rPr sz="2600" b="1" spc="-20" dirty="0">
                <a:latin typeface="Calibri"/>
                <a:cs typeface="Calibri"/>
              </a:rPr>
              <a:t>выхода </a:t>
            </a:r>
            <a:r>
              <a:rPr sz="2600" b="1" spc="-5" dirty="0">
                <a:latin typeface="Calibri"/>
                <a:cs typeface="Calibri"/>
              </a:rPr>
              <a:t>или  проекции соответствующих нервов </a:t>
            </a:r>
            <a:r>
              <a:rPr sz="2600" b="1" dirty="0">
                <a:latin typeface="Calibri"/>
                <a:cs typeface="Calibri"/>
              </a:rPr>
              <a:t>и в  </a:t>
            </a:r>
            <a:r>
              <a:rPr sz="2600" b="1" spc="-10" dirty="0">
                <a:latin typeface="Calibri"/>
                <a:cs typeface="Calibri"/>
              </a:rPr>
              <a:t>рефлексогенных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зонах.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4054855"/>
            <a:ext cx="246062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Се</a:t>
            </a:r>
            <a:r>
              <a:rPr sz="2600" b="1" spc="-25" dirty="0">
                <a:latin typeface="Calibri"/>
                <a:cs typeface="Calibri"/>
              </a:rPr>
              <a:t>г</a:t>
            </a:r>
            <a:r>
              <a:rPr sz="2600" b="1" spc="-5" dirty="0">
                <a:latin typeface="Calibri"/>
                <a:cs typeface="Calibri"/>
              </a:rPr>
              <a:t>ментар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ую  </a:t>
            </a:r>
            <a:r>
              <a:rPr sz="2600" b="1" spc="-5" dirty="0">
                <a:latin typeface="Calibri"/>
                <a:cs typeface="Calibri"/>
              </a:rPr>
              <a:t>размещения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7772" y="4054855"/>
            <a:ext cx="182562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5" dirty="0">
                <a:latin typeface="Calibri"/>
                <a:cs typeface="Calibri"/>
              </a:rPr>
              <a:t>методику</a:t>
            </a:r>
            <a:endParaRPr sz="2600">
              <a:latin typeface="Calibri"/>
              <a:cs typeface="Calibri"/>
            </a:endParaRPr>
          </a:p>
          <a:p>
            <a:pPr marL="163195">
              <a:lnSpc>
                <a:spcPct val="100000"/>
              </a:lnSpc>
            </a:pPr>
            <a:r>
              <a:rPr sz="2600" b="1" spc="-50" dirty="0">
                <a:latin typeface="Calibri"/>
                <a:cs typeface="Calibri"/>
              </a:rPr>
              <a:t>э</a:t>
            </a:r>
            <a:r>
              <a:rPr sz="2600" b="1" dirty="0">
                <a:latin typeface="Calibri"/>
                <a:cs typeface="Calibri"/>
              </a:rPr>
              <a:t>ле</a:t>
            </a:r>
            <a:r>
              <a:rPr sz="2600" b="1" spc="-10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тр</a:t>
            </a:r>
            <a:r>
              <a:rPr sz="2600" b="1" spc="-60" dirty="0">
                <a:latin typeface="Calibri"/>
                <a:cs typeface="Calibri"/>
              </a:rPr>
              <a:t>о</a:t>
            </a:r>
            <a:r>
              <a:rPr sz="2600" b="1" spc="-30" dirty="0">
                <a:latin typeface="Calibri"/>
                <a:cs typeface="Calibri"/>
              </a:rPr>
              <a:t>д</a:t>
            </a:r>
            <a:r>
              <a:rPr sz="2600" b="1" dirty="0">
                <a:latin typeface="Calibri"/>
                <a:cs typeface="Calibri"/>
              </a:rPr>
              <a:t>ов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2865" y="4847335"/>
            <a:ext cx="8216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latin typeface="Calibri"/>
                <a:cs typeface="Calibri"/>
              </a:rPr>
              <a:t>т</a:t>
            </a:r>
            <a:r>
              <a:rPr sz="2600" b="1" dirty="0">
                <a:latin typeface="Calibri"/>
                <a:cs typeface="Calibri"/>
              </a:rPr>
              <a:t>очек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6014" y="4054855"/>
            <a:ext cx="168592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применя</a:t>
            </a:r>
            <a:r>
              <a:rPr sz="2600" b="1" spc="-25" dirty="0">
                <a:latin typeface="Calibri"/>
                <a:cs typeface="Calibri"/>
              </a:rPr>
              <a:t>ю</a:t>
            </a:r>
            <a:r>
              <a:rPr sz="2600" b="1" dirty="0">
                <a:latin typeface="Calibri"/>
                <a:cs typeface="Calibri"/>
              </a:rPr>
              <a:t>т</a:t>
            </a:r>
            <a:endParaRPr sz="2600">
              <a:latin typeface="Calibri"/>
              <a:cs typeface="Calibri"/>
            </a:endParaRPr>
          </a:p>
          <a:p>
            <a:pPr marL="854075" marR="480695" indent="-29209">
              <a:lnSpc>
                <a:spcPct val="100000"/>
              </a:lnSpc>
            </a:pPr>
            <a:r>
              <a:rPr sz="2600" b="1" dirty="0">
                <a:latin typeface="Calibri"/>
                <a:cs typeface="Calibri"/>
              </a:rPr>
              <a:t>в  </a:t>
            </a:r>
            <a:r>
              <a:rPr sz="2600" b="1" spc="-5" dirty="0">
                <a:latin typeface="Calibri"/>
                <a:cs typeface="Calibri"/>
              </a:rPr>
              <a:t>на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3459" y="4054855"/>
            <a:ext cx="116395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765" algn="just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п</a:t>
            </a:r>
            <a:r>
              <a:rPr sz="2600" b="1" spc="-10" dirty="0">
                <a:latin typeface="Calibri"/>
                <a:cs typeface="Calibri"/>
              </a:rPr>
              <a:t>у</a:t>
            </a:r>
            <a:r>
              <a:rPr sz="2600" b="1" dirty="0">
                <a:latin typeface="Calibri"/>
                <a:cs typeface="Calibri"/>
              </a:rPr>
              <a:t>т</a:t>
            </a:r>
            <a:r>
              <a:rPr sz="2600" b="1" spc="-35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м  о</a:t>
            </a:r>
            <a:r>
              <a:rPr sz="2600" b="1" spc="-40" dirty="0">
                <a:latin typeface="Calibri"/>
                <a:cs typeface="Calibri"/>
              </a:rPr>
              <a:t>б</a:t>
            </a:r>
            <a:r>
              <a:rPr sz="2600" b="1" spc="-15" dirty="0">
                <a:latin typeface="Calibri"/>
                <a:cs typeface="Calibri"/>
              </a:rPr>
              <a:t>л</a:t>
            </a:r>
            <a:r>
              <a:rPr sz="2600" b="1" dirty="0">
                <a:latin typeface="Calibri"/>
                <a:cs typeface="Calibri"/>
              </a:rPr>
              <a:t>асти  уровне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117" y="4847335"/>
            <a:ext cx="292671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пар</a:t>
            </a:r>
            <a:r>
              <a:rPr sz="2600" b="1" spc="-15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вер</a:t>
            </a:r>
            <a:r>
              <a:rPr sz="2600" b="1" spc="-10" dirty="0">
                <a:latin typeface="Calibri"/>
                <a:cs typeface="Calibri"/>
              </a:rPr>
              <a:t>т</a:t>
            </a:r>
            <a:r>
              <a:rPr sz="2600" b="1" spc="5" dirty="0">
                <a:latin typeface="Calibri"/>
                <a:cs typeface="Calibri"/>
              </a:rPr>
              <a:t>е</a:t>
            </a:r>
            <a:r>
              <a:rPr sz="2600" b="1" spc="-5" dirty="0">
                <a:latin typeface="Calibri"/>
                <a:cs typeface="Calibri"/>
              </a:rPr>
              <a:t>брал</a:t>
            </a:r>
            <a:r>
              <a:rPr sz="2600" b="1" spc="-10" dirty="0">
                <a:latin typeface="Calibri"/>
                <a:cs typeface="Calibri"/>
              </a:rPr>
              <a:t>ь</a:t>
            </a:r>
            <a:r>
              <a:rPr sz="2600" b="1" spc="-5" dirty="0">
                <a:latin typeface="Calibri"/>
                <a:cs typeface="Calibri"/>
              </a:rPr>
              <a:t>н</a:t>
            </a:r>
            <a:r>
              <a:rPr sz="2600" b="1" spc="-15" dirty="0">
                <a:latin typeface="Calibri"/>
                <a:cs typeface="Calibri"/>
              </a:rPr>
              <a:t>ы</a:t>
            </a:r>
            <a:r>
              <a:rPr sz="2600" b="1" dirty="0">
                <a:latin typeface="Calibri"/>
                <a:cs typeface="Calibri"/>
              </a:rPr>
              <a:t>х  </a:t>
            </a:r>
            <a:r>
              <a:rPr sz="2600" b="1" spc="-10" dirty="0">
                <a:latin typeface="Calibri"/>
                <a:cs typeface="Calibri"/>
              </a:rPr>
              <a:t>соответствующего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0316" y="5243829"/>
            <a:ext cx="25393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Calibri"/>
                <a:cs typeface="Calibri"/>
              </a:rPr>
              <a:t>спинномозгового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8095" y="5243829"/>
            <a:ext cx="14084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се</a:t>
            </a:r>
            <a:r>
              <a:rPr sz="2600" b="1" spc="-25" dirty="0">
                <a:latin typeface="Calibri"/>
                <a:cs typeface="Calibri"/>
              </a:rPr>
              <a:t>г</a:t>
            </a:r>
            <a:r>
              <a:rPr sz="2600" b="1" spc="-5" dirty="0">
                <a:latin typeface="Calibri"/>
                <a:cs typeface="Calibri"/>
              </a:rPr>
              <a:t>мент</a:t>
            </a:r>
            <a:r>
              <a:rPr sz="2600" b="1" spc="5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117" y="5640120"/>
            <a:ext cx="49726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2755" algn="l"/>
                <a:tab pos="3606800" algn="l"/>
              </a:tabLst>
            </a:pPr>
            <a:r>
              <a:rPr sz="2600" b="1" spc="-5" dirty="0">
                <a:latin typeface="Calibri"/>
                <a:cs typeface="Calibri"/>
              </a:rPr>
              <a:t>Лечебные	</a:t>
            </a:r>
            <a:r>
              <a:rPr sz="2600" b="1" spc="-15" dirty="0">
                <a:latin typeface="Calibri"/>
                <a:cs typeface="Calibri"/>
              </a:rPr>
              <a:t>процедуры	</a:t>
            </a:r>
            <a:r>
              <a:rPr sz="2600" b="1" spc="-10" dirty="0">
                <a:latin typeface="Calibri"/>
                <a:cs typeface="Calibri"/>
              </a:rPr>
              <a:t>проводят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7871" y="5640120"/>
            <a:ext cx="24377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4045" algn="l"/>
              </a:tabLst>
            </a:pP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35" dirty="0">
                <a:latin typeface="Calibri"/>
                <a:cs typeface="Calibri"/>
              </a:rPr>
              <a:t>ж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spc="-5" dirty="0">
                <a:latin typeface="Calibri"/>
                <a:cs typeface="Calibri"/>
              </a:rPr>
              <a:t>дн</a:t>
            </a:r>
            <a:r>
              <a:rPr sz="2600" b="1" spc="-10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в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о	и</a:t>
            </a:r>
            <a:r>
              <a:rPr sz="2600" b="1" spc="-15" dirty="0">
                <a:latin typeface="Calibri"/>
                <a:cs typeface="Calibri"/>
              </a:rPr>
              <a:t>л</a:t>
            </a:r>
            <a:r>
              <a:rPr sz="2600" b="1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117" y="6036361"/>
            <a:ext cx="50082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Calibri"/>
                <a:cs typeface="Calibri"/>
              </a:rPr>
              <a:t>через </a:t>
            </a:r>
            <a:r>
              <a:rPr sz="2600" b="1" spc="-10" dirty="0">
                <a:latin typeface="Calibri"/>
                <a:cs typeface="Calibri"/>
              </a:rPr>
              <a:t>день, </a:t>
            </a:r>
            <a:r>
              <a:rPr sz="2600" b="1" dirty="0">
                <a:latin typeface="Calibri"/>
                <a:cs typeface="Calibri"/>
              </a:rPr>
              <a:t>по </a:t>
            </a:r>
            <a:r>
              <a:rPr sz="2600" b="1" spc="-5" dirty="0">
                <a:latin typeface="Calibri"/>
                <a:cs typeface="Calibri"/>
              </a:rPr>
              <a:t>15-20 мин,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№10-12.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7924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3600" spc="-25" dirty="0"/>
              <a:t>Методика</a:t>
            </a:r>
            <a:r>
              <a:rPr sz="3600" spc="-30" dirty="0"/>
              <a:t> </a:t>
            </a:r>
            <a:r>
              <a:rPr sz="3600" spc="-5" dirty="0"/>
              <a:t>ЧЭНС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00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575"/>
              </a:spcBef>
            </a:pPr>
            <a:r>
              <a:rPr sz="4400" b="0" dirty="0">
                <a:latin typeface="Calibri"/>
                <a:cs typeface="Calibri"/>
              </a:rPr>
              <a:t>План</a:t>
            </a:r>
            <a:r>
              <a:rPr sz="4400" b="0" spc="-5" dirty="0">
                <a:latin typeface="Calibri"/>
                <a:cs typeface="Calibri"/>
              </a:rPr>
              <a:t> лекции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408833"/>
            <a:ext cx="8071484" cy="29279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Физиотерапия при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ОНМК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Физиотерапия при </a:t>
            </a:r>
            <a:r>
              <a:rPr sz="2800" b="1" spc="-15" dirty="0">
                <a:latin typeface="Calibri"/>
                <a:cs typeface="Calibri"/>
              </a:rPr>
              <a:t>ишемической </a:t>
            </a:r>
            <a:r>
              <a:rPr sz="2800" b="1" spc="-10" dirty="0">
                <a:latin typeface="Calibri"/>
                <a:cs typeface="Calibri"/>
              </a:rPr>
              <a:t>болезни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Физиотерапия при сахарном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диабете</a:t>
            </a:r>
            <a:endParaRPr sz="28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Физиотерапия в </a:t>
            </a:r>
            <a:r>
              <a:rPr sz="2800" b="1" spc="-15" dirty="0">
                <a:latin typeface="Calibri"/>
                <a:cs typeface="Calibri"/>
              </a:rPr>
              <a:t>онкологии </a:t>
            </a:r>
            <a:r>
              <a:rPr sz="2800" b="1" spc="-5" dirty="0">
                <a:latin typeface="Calibri"/>
                <a:cs typeface="Calibri"/>
              </a:rPr>
              <a:t>(надвлагалищная  ампутация матки, постмастэктомический  </a:t>
            </a:r>
            <a:r>
              <a:rPr sz="2800" b="1" spc="-10" dirty="0">
                <a:latin typeface="Calibri"/>
                <a:cs typeface="Calibri"/>
              </a:rPr>
              <a:t>синдром)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8496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557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1225"/>
              </a:spcBef>
            </a:pPr>
            <a:r>
              <a:rPr sz="3200" spc="-15" dirty="0"/>
              <a:t>Электростимуляция </a:t>
            </a:r>
            <a:r>
              <a:rPr sz="3200" spc="-5" dirty="0"/>
              <a:t>мышц </a:t>
            </a:r>
            <a:r>
              <a:rPr sz="3200" spc="-20" dirty="0"/>
              <a:t>глотки,</a:t>
            </a:r>
            <a:r>
              <a:rPr sz="3200" spc="20" dirty="0"/>
              <a:t> </a:t>
            </a:r>
            <a:r>
              <a:rPr sz="3200" dirty="0"/>
              <a:t>гортани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02742" y="6118047"/>
            <a:ext cx="84137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Существуют </a:t>
            </a:r>
            <a:r>
              <a:rPr sz="1200" b="1" i="1" spc="-5" dirty="0">
                <a:latin typeface="Calibri"/>
                <a:cs typeface="Calibri"/>
              </a:rPr>
              <a:t>ограниченные </a:t>
            </a:r>
            <a:r>
              <a:rPr sz="1200" b="1" spc="-5" dirty="0">
                <a:latin typeface="Calibri"/>
                <a:cs typeface="Calibri"/>
              </a:rPr>
              <a:t>(2) </a:t>
            </a:r>
            <a:r>
              <a:rPr sz="1200" b="1" spc="-10" dirty="0">
                <a:latin typeface="Calibri"/>
                <a:cs typeface="Calibri"/>
              </a:rPr>
              <a:t>доказательства </a:t>
            </a:r>
            <a:r>
              <a:rPr sz="1200" spc="-5" dirty="0">
                <a:latin typeface="Calibri"/>
                <a:cs typeface="Calibri"/>
              </a:rPr>
              <a:t>того, </a:t>
            </a:r>
            <a:r>
              <a:rPr sz="1200" spc="-10" dirty="0">
                <a:latin typeface="Calibri"/>
                <a:cs typeface="Calibri"/>
              </a:rPr>
              <a:t>что </a:t>
            </a:r>
            <a:r>
              <a:rPr sz="1200" spc="-5" dirty="0">
                <a:latin typeface="Calibri"/>
                <a:cs typeface="Calibri"/>
              </a:rPr>
              <a:t>поворот </a:t>
            </a:r>
            <a:r>
              <a:rPr sz="1200" spc="-10" dirty="0">
                <a:latin typeface="Calibri"/>
                <a:cs typeface="Calibri"/>
              </a:rPr>
              <a:t>головы, </a:t>
            </a:r>
            <a:r>
              <a:rPr sz="1200" spc="-5" dirty="0">
                <a:latin typeface="Calibri"/>
                <a:cs typeface="Calibri"/>
              </a:rPr>
              <a:t>логопедические занятия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b="1" spc="-10" dirty="0">
                <a:latin typeface="Calibri"/>
                <a:cs typeface="Calibri"/>
              </a:rPr>
              <a:t>электростимуляция </a:t>
            </a:r>
            <a:r>
              <a:rPr sz="1200" spc="-10" dirty="0">
                <a:latin typeface="Calibri"/>
                <a:cs typeface="Calibri"/>
              </a:rPr>
              <a:t>могут  </a:t>
            </a:r>
            <a:r>
              <a:rPr sz="1200" dirty="0">
                <a:latin typeface="Calibri"/>
                <a:cs typeface="Calibri"/>
              </a:rPr>
              <a:t>быть </a:t>
            </a:r>
            <a:r>
              <a:rPr sz="1200" spc="-10" dirty="0">
                <a:latin typeface="Calibri"/>
                <a:cs typeface="Calibri"/>
              </a:rPr>
              <a:t>использованы </a:t>
            </a:r>
            <a:r>
              <a:rPr sz="1200" dirty="0">
                <a:latin typeface="Calibri"/>
                <a:cs typeface="Calibri"/>
              </a:rPr>
              <a:t>для </a:t>
            </a:r>
            <a:r>
              <a:rPr sz="1200" spc="-10" dirty="0">
                <a:latin typeface="Calibri"/>
                <a:cs typeface="Calibri"/>
              </a:rPr>
              <a:t>улучшения </a:t>
            </a:r>
            <a:r>
              <a:rPr sz="1200" spc="-5" dirty="0">
                <a:latin typeface="Calibri"/>
                <a:cs typeface="Calibri"/>
              </a:rPr>
              <a:t>функции </a:t>
            </a:r>
            <a:r>
              <a:rPr sz="1200" spc="-10" dirty="0">
                <a:latin typeface="Calibri"/>
                <a:cs typeface="Calibri"/>
              </a:rPr>
              <a:t>глотания </a:t>
            </a:r>
            <a:r>
              <a:rPr sz="1200" dirty="0">
                <a:latin typeface="Calibri"/>
                <a:cs typeface="Calibri"/>
              </a:rPr>
              <a:t>после </a:t>
            </a:r>
            <a:r>
              <a:rPr sz="1200" spc="-15" dirty="0">
                <a:latin typeface="Calibri"/>
                <a:cs typeface="Calibri"/>
              </a:rPr>
              <a:t>инсульта </a:t>
            </a:r>
            <a:r>
              <a:rPr sz="1200" spc="-10" dirty="0">
                <a:latin typeface="Calibri"/>
                <a:cs typeface="Calibri"/>
              </a:rPr>
              <a:t>[Evidence </a:t>
            </a:r>
            <a:r>
              <a:rPr sz="1200" dirty="0">
                <a:latin typeface="Calibri"/>
                <a:cs typeface="Calibri"/>
              </a:rPr>
              <a:t>based </a:t>
            </a:r>
            <a:r>
              <a:rPr sz="1200" spc="-5" dirty="0">
                <a:latin typeface="Calibri"/>
                <a:cs typeface="Calibri"/>
              </a:rPr>
              <a:t>review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5" dirty="0">
                <a:latin typeface="Calibri"/>
                <a:cs typeface="Calibri"/>
              </a:rPr>
              <a:t>stroke </a:t>
            </a:r>
            <a:r>
              <a:rPr sz="1200" spc="-10" dirty="0">
                <a:latin typeface="Calibri"/>
                <a:cs typeface="Calibri"/>
              </a:rPr>
              <a:t>rehabilitation. Robert </a:t>
            </a:r>
            <a:r>
              <a:rPr sz="1200" spc="-15" dirty="0">
                <a:latin typeface="Calibri"/>
                <a:cs typeface="Calibri"/>
              </a:rPr>
              <a:t>Teasell  </a:t>
            </a:r>
            <a:r>
              <a:rPr sz="1200" spc="-5" dirty="0">
                <a:latin typeface="Calibri"/>
                <a:cs typeface="Calibri"/>
              </a:rPr>
              <a:t>et al., </a:t>
            </a:r>
            <a:r>
              <a:rPr sz="1200" dirty="0">
                <a:latin typeface="Calibri"/>
                <a:cs typeface="Calibri"/>
              </a:rPr>
              <a:t>(18th </a:t>
            </a:r>
            <a:r>
              <a:rPr sz="1200" spc="-5" dirty="0">
                <a:latin typeface="Calibri"/>
                <a:cs typeface="Calibri"/>
              </a:rPr>
              <a:t>Edition)]. </a:t>
            </a:r>
            <a:r>
              <a:rPr sz="1200" spc="-10" dirty="0">
                <a:latin typeface="Calibri"/>
                <a:cs typeface="Calibri"/>
              </a:rPr>
              <a:t>Доказательность </a:t>
            </a:r>
            <a:r>
              <a:rPr sz="1200" spc="-5" dirty="0">
                <a:latin typeface="Calibri"/>
                <a:cs typeface="Calibri"/>
              </a:rPr>
              <a:t>перед электростим. На </a:t>
            </a:r>
            <a:r>
              <a:rPr sz="1200" spc="-10" dirty="0">
                <a:latin typeface="Calibri"/>
                <a:cs typeface="Calibri"/>
              </a:rPr>
              <a:t>одном </a:t>
            </a:r>
            <a:r>
              <a:rPr sz="1200" spc="-5" dirty="0">
                <a:latin typeface="Calibri"/>
                <a:cs typeface="Calibri"/>
              </a:rPr>
              <a:t>слайде </a:t>
            </a:r>
            <a:r>
              <a:rPr sz="1200" dirty="0">
                <a:latin typeface="Calibri"/>
                <a:cs typeface="Calibri"/>
              </a:rPr>
              <a:t>все </a:t>
            </a:r>
            <a:r>
              <a:rPr sz="1200" spc="-10" dirty="0">
                <a:latin typeface="Calibri"/>
                <a:cs typeface="Calibri"/>
              </a:rPr>
              <a:t>методы </a:t>
            </a:r>
            <a:r>
              <a:rPr sz="1200" spc="-5" dirty="0">
                <a:latin typeface="Calibri"/>
                <a:cs typeface="Calibri"/>
              </a:rPr>
              <a:t>Чэнс 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FEMS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1139190"/>
            <a:ext cx="8123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6390" algn="l"/>
                <a:tab pos="1005840" algn="l"/>
                <a:tab pos="2832100" algn="l"/>
                <a:tab pos="5664200" algn="l"/>
                <a:tab pos="6723380" algn="l"/>
                <a:tab pos="7982584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	Ней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ыше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ч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	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лектро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400" b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ляция	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мыш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	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ортани</a:t>
            </a:r>
            <a:r>
              <a:rPr sz="2400" b="1" dirty="0">
                <a:latin typeface="Calibri"/>
                <a:cs typeface="Calibri"/>
              </a:rPr>
              <a:t>	с  </a:t>
            </a:r>
            <a:r>
              <a:rPr sz="2400" b="1" spc="-15" dirty="0">
                <a:latin typeface="Calibri"/>
                <a:cs typeface="Calibri"/>
              </a:rPr>
              <a:t>целью	</a:t>
            </a:r>
            <a:r>
              <a:rPr sz="2400" b="1" spc="-10" dirty="0">
                <a:latin typeface="Calibri"/>
                <a:cs typeface="Calibri"/>
              </a:rPr>
              <a:t>коррекции </a:t>
            </a:r>
            <a:r>
              <a:rPr sz="2400" b="1" spc="-5" dirty="0">
                <a:latin typeface="Calibri"/>
                <a:cs typeface="Calibri"/>
              </a:rPr>
              <a:t>актов звукообразования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 глотания.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1943861"/>
            <a:ext cx="6863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660" algn="l"/>
                <a:tab pos="893444" algn="l"/>
                <a:tab pos="2769235" algn="l"/>
                <a:tab pos="4650740" algn="l"/>
                <a:tab pos="5427980" algn="l"/>
                <a:tab pos="5800090" algn="l"/>
              </a:tabLst>
            </a:pP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ер</a:t>
            </a:r>
            <a:r>
              <a:rPr sz="2400" b="1" spc="-4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дню</a:t>
            </a:r>
            <a:r>
              <a:rPr sz="2400" b="1" dirty="0">
                <a:latin typeface="Calibri"/>
                <a:cs typeface="Calibri"/>
              </a:rPr>
              <a:t>ю	</a:t>
            </a:r>
            <a:r>
              <a:rPr sz="2400" b="1" spc="10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ов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хност</a:t>
            </a:r>
            <a:r>
              <a:rPr sz="2400" b="1" dirty="0">
                <a:latin typeface="Calibri"/>
                <a:cs typeface="Calibri"/>
              </a:rPr>
              <a:t>ь	шеи	в	</a:t>
            </a:r>
            <a:r>
              <a:rPr sz="2400" b="1" spc="15" dirty="0">
                <a:latin typeface="Calibri"/>
                <a:cs typeface="Calibri"/>
              </a:rPr>
              <a:t>о</a:t>
            </a:r>
            <a:r>
              <a:rPr sz="2400" b="1" spc="-4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ласти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7582" y="2309876"/>
            <a:ext cx="210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прямоугольной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5107" y="1943861"/>
            <a:ext cx="1075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ортани  </a:t>
            </a:r>
            <a:r>
              <a:rPr sz="2400" b="1" spc="-5" dirty="0">
                <a:latin typeface="Calibri"/>
                <a:cs typeface="Calibri"/>
              </a:rPr>
              <a:t>ф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рм</a:t>
            </a:r>
            <a:r>
              <a:rPr sz="2400" b="1" spc="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2782" y="2675635"/>
            <a:ext cx="3936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9614" algn="l"/>
                <a:tab pos="3322954" algn="l"/>
              </a:tabLst>
            </a:pP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льсные	</a:t>
            </a:r>
            <a:r>
              <a:rPr sz="2400" b="1" spc="-5" dirty="0">
                <a:latin typeface="Calibri"/>
                <a:cs typeface="Calibri"/>
              </a:rPr>
              <a:t>(200</a:t>
            </a:r>
            <a:r>
              <a:rPr sz="2400" b="1" dirty="0">
                <a:latin typeface="Calibri"/>
                <a:cs typeface="Calibri"/>
              </a:rPr>
              <a:t>мс)	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2309876"/>
            <a:ext cx="2125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накла</a:t>
            </a:r>
            <a:r>
              <a:rPr sz="2400" b="1" spc="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ыв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10" dirty="0">
                <a:latin typeface="Calibri"/>
                <a:cs typeface="Calibri"/>
              </a:rPr>
              <a:t>ю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ся  Применяются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итенсивностью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6148" y="2309876"/>
            <a:ext cx="186626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5925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Calibri"/>
                <a:cs typeface="Calibri"/>
              </a:rPr>
              <a:t>э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ктр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ды  </a:t>
            </a:r>
            <a:r>
              <a:rPr sz="2400" b="1" spc="-10" dirty="0">
                <a:latin typeface="Calibri"/>
                <a:cs typeface="Calibri"/>
              </a:rPr>
              <a:t>треугольные 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dirty="0">
                <a:latin typeface="Calibri"/>
                <a:cs typeface="Calibri"/>
              </a:rPr>
              <a:t>2,5мА.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3480257"/>
            <a:ext cx="81229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1465" algn="l"/>
                <a:tab pos="3180715" algn="l"/>
                <a:tab pos="5026660" algn="l"/>
                <a:tab pos="6689725" algn="l"/>
                <a:tab pos="7511415" algn="l"/>
              </a:tabLst>
            </a:pPr>
            <a:r>
              <a:rPr sz="2400" b="1" dirty="0">
                <a:latin typeface="Calibri"/>
                <a:cs typeface="Calibri"/>
              </a:rPr>
              <a:t>-	П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до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льность	во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-35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ействи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10" dirty="0">
                <a:latin typeface="Calibri"/>
                <a:cs typeface="Calibri"/>
              </a:rPr>
              <a:t>12</a:t>
            </a:r>
            <a:r>
              <a:rPr sz="2400" b="1" spc="-5" dirty="0">
                <a:latin typeface="Calibri"/>
                <a:cs typeface="Calibri"/>
              </a:rPr>
              <a:t>—</a:t>
            </a:r>
            <a:r>
              <a:rPr sz="2400" b="1" spc="-10" dirty="0">
                <a:latin typeface="Calibri"/>
                <a:cs typeface="Calibri"/>
              </a:rPr>
              <a:t>1</a:t>
            </a:r>
            <a:r>
              <a:rPr sz="2400" b="1" spc="5" dirty="0">
                <a:latin typeface="Calibri"/>
                <a:cs typeface="Calibri"/>
              </a:rPr>
              <a:t>5</a:t>
            </a:r>
            <a:r>
              <a:rPr sz="2400" b="1" spc="-5" dirty="0">
                <a:latin typeface="Calibri"/>
                <a:cs typeface="Calibri"/>
              </a:rPr>
              <a:t>—</a:t>
            </a:r>
            <a:r>
              <a:rPr sz="2400" b="1" spc="-10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0	</a:t>
            </a:r>
            <a:r>
              <a:rPr sz="2400" b="1" spc="-5" dirty="0">
                <a:latin typeface="Calibri"/>
                <a:cs typeface="Calibri"/>
              </a:rPr>
              <a:t>мин</a:t>
            </a:r>
            <a:r>
              <a:rPr sz="2400" b="1" dirty="0">
                <a:latin typeface="Calibri"/>
                <a:cs typeface="Calibri"/>
              </a:rPr>
              <a:t>.	</a:t>
            </a:r>
            <a:r>
              <a:rPr sz="2400" b="1" spc="-6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2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с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лечения 10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-15процедур.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4285233"/>
            <a:ext cx="3978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  <a:tab pos="3127375" algn="l"/>
              </a:tabLst>
            </a:pPr>
            <a:r>
              <a:rPr sz="2400" b="1" dirty="0">
                <a:latin typeface="Calibri"/>
                <a:cs typeface="Calibri"/>
              </a:rPr>
              <a:t>-	</a:t>
            </a:r>
            <a:r>
              <a:rPr sz="2400" b="1" spc="-45" dirty="0">
                <a:latin typeface="Calibri"/>
                <a:cs typeface="Calibri"/>
              </a:rPr>
              <a:t>Э</a:t>
            </a:r>
            <a:r>
              <a:rPr sz="2400" b="1" dirty="0">
                <a:latin typeface="Calibri"/>
                <a:cs typeface="Calibri"/>
              </a:rPr>
              <a:t>лектрост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-90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ляция	</a:t>
            </a:r>
            <a:r>
              <a:rPr sz="2400" b="1" spc="-5" dirty="0">
                <a:latin typeface="Calibri"/>
                <a:cs typeface="Calibri"/>
              </a:rPr>
              <a:t>мышц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91634" y="4285233"/>
            <a:ext cx="247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0790" algn="l"/>
                <a:tab pos="1600835" algn="l"/>
              </a:tabLst>
            </a:pP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ортани	и	</a:t>
            </a:r>
            <a:r>
              <a:rPr sz="2400" b="1" spc="-8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тки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1583" y="4285233"/>
            <a:ext cx="18402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784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обно  по	лечению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217" y="4651070"/>
            <a:ext cx="612775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6525" algn="l"/>
                <a:tab pos="1858010" algn="l"/>
                <a:tab pos="3868420" algn="l"/>
              </a:tabLst>
            </a:pPr>
            <a:r>
              <a:rPr sz="2400" b="1" dirty="0">
                <a:latin typeface="Calibri"/>
                <a:cs typeface="Calibri"/>
              </a:rPr>
              <a:t>описана	в	</a:t>
            </a:r>
            <a:r>
              <a:rPr sz="2400" b="1" spc="-5" dirty="0">
                <a:latin typeface="Calibri"/>
                <a:cs typeface="Calibri"/>
              </a:rPr>
              <a:t>клинических	</a:t>
            </a:r>
            <a:r>
              <a:rPr sz="2400" b="1" spc="-10" dirty="0">
                <a:latin typeface="Calibri"/>
                <a:cs typeface="Calibri"/>
              </a:rPr>
              <a:t>рекомендациях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дисфагии.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15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4-5 </a:t>
            </a:r>
            <a:r>
              <a:rPr sz="2400" b="1" spc="-15" dirty="0">
                <a:latin typeface="Calibri"/>
                <a:cs typeface="Calibri"/>
              </a:rPr>
              <a:t>процедур, </a:t>
            </a:r>
            <a:r>
              <a:rPr sz="2400" b="1" spc="-10" dirty="0">
                <a:latin typeface="Calibri"/>
                <a:cs typeface="Calibri"/>
              </a:rPr>
              <a:t>проводимых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ежедневно.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655"/>
          </a:xfrm>
          <a:prstGeom prst="rect">
            <a:avLst/>
          </a:prstGeom>
          <a:solidFill>
            <a:srgbClr val="D00808"/>
          </a:solidFill>
        </p:spPr>
        <p:txBody>
          <a:bodyPr vert="horz" wrap="square" lIns="0" tIns="1238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75"/>
              </a:spcBef>
            </a:pPr>
            <a:r>
              <a:rPr sz="4000" spc="-10" dirty="0"/>
              <a:t>Противопоказания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07593" y="1554607"/>
            <a:ext cx="807085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905" indent="-116839">
              <a:lnSpc>
                <a:spcPts val="2965"/>
              </a:lnSpc>
              <a:spcBef>
                <a:spcPts val="105"/>
              </a:spcBef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5" dirty="0">
                <a:latin typeface="Calibri"/>
                <a:cs typeface="Calibri"/>
              </a:rPr>
              <a:t>Острые </a:t>
            </a:r>
            <a:r>
              <a:rPr sz="2600" b="1" dirty="0">
                <a:latin typeface="Calibri"/>
                <a:cs typeface="Calibri"/>
              </a:rPr>
              <a:t>гнойные </a:t>
            </a:r>
            <a:r>
              <a:rPr sz="2600" b="1" spc="-10" dirty="0">
                <a:latin typeface="Calibri"/>
                <a:cs typeface="Calibri"/>
              </a:rPr>
              <a:t>процессы, </a:t>
            </a:r>
            <a:r>
              <a:rPr sz="2600" b="1" spc="-5" dirty="0">
                <a:latin typeface="Calibri"/>
                <a:cs typeface="Calibri"/>
              </a:rPr>
              <a:t>кровоизлияния,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гематома,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5" dirty="0">
                <a:latin typeface="Calibri"/>
                <a:cs typeface="Calibri"/>
              </a:rPr>
              <a:t>склонность </a:t>
            </a:r>
            <a:r>
              <a:rPr sz="2600" b="1" dirty="0">
                <a:latin typeface="Calibri"/>
                <a:cs typeface="Calibri"/>
              </a:rPr>
              <a:t>к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кровотечениям,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10" dirty="0">
                <a:latin typeface="Calibri"/>
                <a:cs typeface="Calibri"/>
              </a:rPr>
              <a:t>тромбофлебит,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10" dirty="0">
                <a:latin typeface="Calibri"/>
                <a:cs typeface="Calibri"/>
              </a:rPr>
              <a:t>переломы костей </a:t>
            </a:r>
            <a:r>
              <a:rPr sz="2600" b="1" spc="-5" dirty="0">
                <a:latin typeface="Calibri"/>
                <a:cs typeface="Calibri"/>
              </a:rPr>
              <a:t>без </a:t>
            </a:r>
            <a:r>
              <a:rPr sz="2600" b="1" spc="-10" dirty="0">
                <a:latin typeface="Calibri"/>
                <a:cs typeface="Calibri"/>
              </a:rPr>
              <a:t>тщательной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иммобилизации,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5" dirty="0">
                <a:latin typeface="Calibri"/>
                <a:cs typeface="Calibri"/>
              </a:rPr>
              <a:t>контрактуры </a:t>
            </a:r>
            <a:r>
              <a:rPr sz="2600" b="1" dirty="0">
                <a:latin typeface="Calibri"/>
                <a:cs typeface="Calibri"/>
              </a:rPr>
              <a:t>мимических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15" dirty="0">
                <a:latin typeface="Calibri"/>
                <a:cs typeface="Calibri"/>
              </a:rPr>
              <a:t>мышц,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15" dirty="0">
                <a:latin typeface="Calibri"/>
                <a:cs typeface="Calibri"/>
              </a:rPr>
              <a:t>судорожный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синдром,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780"/>
              </a:spcBef>
              <a:buSzPct val="96153"/>
              <a:buFont typeface="Arial"/>
              <a:buChar char="•"/>
              <a:tabLst>
                <a:tab pos="203200" algn="l"/>
                <a:tab pos="2830195" algn="l"/>
                <a:tab pos="5532755" algn="l"/>
                <a:tab pos="6031230" algn="l"/>
              </a:tabLst>
            </a:pPr>
            <a:r>
              <a:rPr sz="2600" b="1" spc="-25" dirty="0">
                <a:latin typeface="Calibri"/>
                <a:cs typeface="Calibri"/>
              </a:rPr>
              <a:t>з</a:t>
            </a:r>
            <a:r>
              <a:rPr sz="2600" b="1" dirty="0">
                <a:latin typeface="Calibri"/>
                <a:cs typeface="Calibri"/>
              </a:rPr>
              <a:t>ло</a:t>
            </a:r>
            <a:r>
              <a:rPr sz="2600" b="1" spc="-40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ачест</a:t>
            </a:r>
            <a:r>
              <a:rPr sz="2600" b="1" spc="-15" dirty="0">
                <a:latin typeface="Calibri"/>
                <a:cs typeface="Calibri"/>
              </a:rPr>
              <a:t>в</a:t>
            </a:r>
            <a:r>
              <a:rPr sz="2600" b="1" spc="-5" dirty="0">
                <a:latin typeface="Calibri"/>
                <a:cs typeface="Calibri"/>
              </a:rPr>
              <a:t>ен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ые	новоо</a:t>
            </a:r>
            <a:r>
              <a:rPr sz="2600" b="1" spc="5" dirty="0">
                <a:latin typeface="Calibri"/>
                <a:cs typeface="Calibri"/>
              </a:rPr>
              <a:t>б</a:t>
            </a:r>
            <a:r>
              <a:rPr sz="2600" b="1" dirty="0">
                <a:latin typeface="Calibri"/>
                <a:cs typeface="Calibri"/>
              </a:rPr>
              <a:t>р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зо</a:t>
            </a:r>
            <a:r>
              <a:rPr sz="2600" b="1" spc="-10" dirty="0">
                <a:latin typeface="Calibri"/>
                <a:cs typeface="Calibri"/>
              </a:rPr>
              <a:t>в</a:t>
            </a:r>
            <a:r>
              <a:rPr sz="2600" b="1" dirty="0">
                <a:latin typeface="Calibri"/>
                <a:cs typeface="Calibri"/>
              </a:rPr>
              <a:t>ания	</a:t>
            </a:r>
            <a:r>
              <a:rPr sz="2600" b="1" spc="-30" dirty="0">
                <a:latin typeface="Calibri"/>
                <a:cs typeface="Calibri"/>
              </a:rPr>
              <a:t>д</a:t>
            </a:r>
            <a:r>
              <a:rPr sz="2600" b="1" dirty="0">
                <a:latin typeface="Calibri"/>
                <a:cs typeface="Calibri"/>
              </a:rPr>
              <a:t>о	р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spc="-5" dirty="0">
                <a:latin typeface="Calibri"/>
                <a:cs typeface="Calibri"/>
              </a:rPr>
              <a:t>ди</a:t>
            </a:r>
            <a:r>
              <a:rPr sz="2600" b="1" spc="-35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ал</a:t>
            </a:r>
            <a:r>
              <a:rPr sz="2600" b="1" spc="-10" dirty="0">
                <a:latin typeface="Calibri"/>
                <a:cs typeface="Calibri"/>
              </a:rPr>
              <a:t>ь</a:t>
            </a:r>
            <a:r>
              <a:rPr sz="2600" b="1" spc="-5" dirty="0">
                <a:latin typeface="Calibri"/>
                <a:cs typeface="Calibri"/>
              </a:rPr>
              <a:t>но</a:t>
            </a:r>
            <a:r>
              <a:rPr sz="2600" b="1" spc="-25" dirty="0">
                <a:latin typeface="Calibri"/>
                <a:cs typeface="Calibri"/>
              </a:rPr>
              <a:t>г</a:t>
            </a:r>
            <a:r>
              <a:rPr sz="2600" b="1" dirty="0">
                <a:latin typeface="Calibri"/>
                <a:cs typeface="Calibri"/>
              </a:rPr>
              <a:t>о  лечения,</a:t>
            </a:r>
            <a:endParaRPr sz="2600">
              <a:latin typeface="Calibri"/>
              <a:cs typeface="Calibri"/>
            </a:endParaRPr>
          </a:p>
          <a:p>
            <a:pPr marL="128905" indent="-116839">
              <a:lnSpc>
                <a:spcPts val="2810"/>
              </a:lnSpc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10" dirty="0">
                <a:latin typeface="Calibri"/>
                <a:cs typeface="Calibri"/>
              </a:rPr>
              <a:t>выраженная </a:t>
            </a:r>
            <a:r>
              <a:rPr sz="2600" b="1" spc="-5" dirty="0">
                <a:latin typeface="Calibri"/>
                <a:cs typeface="Calibri"/>
              </a:rPr>
              <a:t>гипотония,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1532" y="4685233"/>
            <a:ext cx="5459730" cy="7004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391795" marR="5080" indent="-379730">
              <a:lnSpc>
                <a:spcPct val="70100"/>
              </a:lnSpc>
              <a:spcBef>
                <a:spcPts val="1040"/>
              </a:spcBef>
              <a:tabLst>
                <a:tab pos="541020" algn="l"/>
                <a:tab pos="3388360" algn="l"/>
                <a:tab pos="3691890" algn="l"/>
                <a:tab pos="4904740" algn="l"/>
              </a:tabLst>
            </a:pPr>
            <a:r>
              <a:rPr sz="2600" b="1" dirty="0">
                <a:latin typeface="Calibri"/>
                <a:cs typeface="Calibri"/>
              </a:rPr>
              <a:t>и		</a:t>
            </a:r>
            <a:r>
              <a:rPr sz="2600" b="1" spc="-40" dirty="0">
                <a:latin typeface="Calibri"/>
                <a:cs typeface="Calibri"/>
              </a:rPr>
              <a:t>ж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лч</a:t>
            </a:r>
            <a:r>
              <a:rPr sz="2600" b="1" spc="-20" dirty="0">
                <a:latin typeface="Calibri"/>
                <a:cs typeface="Calibri"/>
              </a:rPr>
              <a:t>н</a:t>
            </a:r>
            <a:r>
              <a:rPr sz="2600" b="1" spc="-10" dirty="0">
                <a:latin typeface="Calibri"/>
                <a:cs typeface="Calibri"/>
              </a:rPr>
              <a:t>о</a:t>
            </a:r>
            <a:r>
              <a:rPr sz="2600" b="1" spc="-45" dirty="0">
                <a:latin typeface="Calibri"/>
                <a:cs typeface="Calibri"/>
              </a:rPr>
              <a:t>к</a:t>
            </a:r>
            <a:r>
              <a:rPr sz="2600" b="1" dirty="0">
                <a:latin typeface="Calibri"/>
                <a:cs typeface="Calibri"/>
              </a:rPr>
              <a:t>аме</a:t>
            </a:r>
            <a:r>
              <a:rPr sz="2600" b="1" spc="-10" dirty="0">
                <a:latin typeface="Calibri"/>
                <a:cs typeface="Calibri"/>
              </a:rPr>
              <a:t>н</a:t>
            </a:r>
            <a:r>
              <a:rPr sz="2600" b="1" spc="-5" dirty="0">
                <a:latin typeface="Calibri"/>
                <a:cs typeface="Calibri"/>
              </a:rPr>
              <a:t>н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я	</a:t>
            </a:r>
            <a:r>
              <a:rPr sz="2600" b="1" spc="-5" dirty="0">
                <a:latin typeface="Calibri"/>
                <a:cs typeface="Calibri"/>
              </a:rPr>
              <a:t>б</a:t>
            </a:r>
            <a:r>
              <a:rPr sz="2600" b="1" spc="-45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лезнь	</a:t>
            </a:r>
            <a:r>
              <a:rPr sz="2600" b="1" spc="-5" dirty="0">
                <a:latin typeface="Calibri"/>
                <a:cs typeface="Calibri"/>
              </a:rPr>
              <a:t>при  самос</a:t>
            </a:r>
            <a:r>
              <a:rPr sz="2600" b="1" spc="-25" dirty="0">
                <a:latin typeface="Calibri"/>
                <a:cs typeface="Calibri"/>
              </a:rPr>
              <a:t>т</a:t>
            </a:r>
            <a:r>
              <a:rPr sz="2600" b="1" dirty="0">
                <a:latin typeface="Calibri"/>
                <a:cs typeface="Calibri"/>
              </a:rPr>
              <a:t>о</a:t>
            </a:r>
            <a:r>
              <a:rPr sz="2600" b="1" spc="-10" dirty="0">
                <a:latin typeface="Calibri"/>
                <a:cs typeface="Calibri"/>
              </a:rPr>
              <a:t>я</a:t>
            </a:r>
            <a:r>
              <a:rPr sz="2600" b="1" spc="-20" dirty="0">
                <a:latin typeface="Calibri"/>
                <a:cs typeface="Calibri"/>
              </a:rPr>
              <a:t>т</a:t>
            </a:r>
            <a:r>
              <a:rPr sz="2600" b="1" spc="-45" dirty="0">
                <a:latin typeface="Calibri"/>
                <a:cs typeface="Calibri"/>
              </a:rPr>
              <a:t>е</a:t>
            </a:r>
            <a:r>
              <a:rPr sz="2600" b="1" dirty="0">
                <a:latin typeface="Calibri"/>
                <a:cs typeface="Calibri"/>
              </a:rPr>
              <a:t>ль</a:t>
            </a:r>
            <a:r>
              <a:rPr sz="2600" b="1" spc="-15" dirty="0">
                <a:latin typeface="Calibri"/>
                <a:cs typeface="Calibri"/>
              </a:rPr>
              <a:t>н</a:t>
            </a:r>
            <a:r>
              <a:rPr sz="2600" b="1" dirty="0">
                <a:latin typeface="Calibri"/>
                <a:cs typeface="Calibri"/>
              </a:rPr>
              <a:t>о</a:t>
            </a:r>
            <a:r>
              <a:rPr sz="2600" b="1" spc="-20" dirty="0">
                <a:latin typeface="Calibri"/>
                <a:cs typeface="Calibri"/>
              </a:rPr>
              <a:t>г</a:t>
            </a:r>
            <a:r>
              <a:rPr sz="2600" b="1" dirty="0">
                <a:latin typeface="Calibri"/>
                <a:cs typeface="Calibri"/>
              </a:rPr>
              <a:t>о		</a:t>
            </a:r>
            <a:r>
              <a:rPr sz="2600" b="1" spc="-10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т</a:t>
            </a:r>
            <a:r>
              <a:rPr sz="2600" b="1" spc="-40" dirty="0">
                <a:latin typeface="Calibri"/>
                <a:cs typeface="Calibri"/>
              </a:rPr>
              <a:t>х</a:t>
            </a:r>
            <a:r>
              <a:rPr sz="2600" b="1" spc="-35" dirty="0">
                <a:latin typeface="Calibri"/>
                <a:cs typeface="Calibri"/>
              </a:rPr>
              <a:t>о</a:t>
            </a:r>
            <a:r>
              <a:rPr sz="2600" b="1" dirty="0">
                <a:latin typeface="Calibri"/>
                <a:cs typeface="Calibri"/>
              </a:rPr>
              <a:t>ж</a:t>
            </a:r>
            <a:r>
              <a:rPr sz="2600" b="1" spc="-30" dirty="0">
                <a:latin typeface="Calibri"/>
                <a:cs typeface="Calibri"/>
              </a:rPr>
              <a:t>д</a:t>
            </a:r>
            <a:r>
              <a:rPr sz="2600" b="1" spc="-5" dirty="0">
                <a:latin typeface="Calibri"/>
                <a:cs typeface="Calibri"/>
              </a:rPr>
              <a:t>ения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593" y="4685233"/>
            <a:ext cx="2553970" cy="161163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245110" algn="just">
              <a:lnSpc>
                <a:spcPct val="70000"/>
              </a:lnSpc>
              <a:spcBef>
                <a:spcPts val="1040"/>
              </a:spcBef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5" dirty="0">
                <a:latin typeface="Calibri"/>
                <a:cs typeface="Calibri"/>
              </a:rPr>
              <a:t>мочекаменная  не</a:t>
            </a:r>
            <a:r>
              <a:rPr sz="2600" b="1" spc="-15" dirty="0">
                <a:latin typeface="Calibri"/>
                <a:cs typeface="Calibri"/>
              </a:rPr>
              <a:t>в</a:t>
            </a:r>
            <a:r>
              <a:rPr sz="2600" b="1" dirty="0">
                <a:latin typeface="Calibri"/>
                <a:cs typeface="Calibri"/>
              </a:rPr>
              <a:t>оз</a:t>
            </a:r>
            <a:r>
              <a:rPr sz="2600" b="1" spc="5" dirty="0">
                <a:latin typeface="Calibri"/>
                <a:cs typeface="Calibri"/>
              </a:rPr>
              <a:t>м</a:t>
            </a:r>
            <a:r>
              <a:rPr sz="2600" b="1" spc="-45" dirty="0">
                <a:latin typeface="Calibri"/>
                <a:cs typeface="Calibri"/>
              </a:rPr>
              <a:t>о</a:t>
            </a:r>
            <a:r>
              <a:rPr sz="2600" b="1" spc="-10" dirty="0">
                <a:latin typeface="Calibri"/>
                <a:cs typeface="Calibri"/>
              </a:rPr>
              <a:t>ж</a:t>
            </a:r>
            <a:r>
              <a:rPr sz="2600" b="1" spc="-5" dirty="0">
                <a:latin typeface="Calibri"/>
                <a:cs typeface="Calibri"/>
              </a:rPr>
              <a:t>но</a:t>
            </a:r>
            <a:r>
              <a:rPr sz="2600" b="1" spc="-10" dirty="0">
                <a:latin typeface="Calibri"/>
                <a:cs typeface="Calibri"/>
              </a:rPr>
              <a:t>с</a:t>
            </a:r>
            <a:r>
              <a:rPr sz="2600" b="1" dirty="0">
                <a:latin typeface="Calibri"/>
                <a:cs typeface="Calibri"/>
              </a:rPr>
              <a:t>ти  </a:t>
            </a:r>
            <a:r>
              <a:rPr sz="2600" b="1" spc="-10" dirty="0">
                <a:latin typeface="Calibri"/>
                <a:cs typeface="Calibri"/>
              </a:rPr>
              <a:t>конкремента,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70000"/>
              </a:lnSpc>
              <a:spcBef>
                <a:spcPts val="625"/>
              </a:spcBef>
              <a:buSzPct val="96153"/>
              <a:buFont typeface="Arial"/>
              <a:buChar char="•"/>
              <a:tabLst>
                <a:tab pos="129539" algn="l"/>
              </a:tabLst>
            </a:pPr>
            <a:r>
              <a:rPr sz="2600" b="1" spc="-5" dirty="0">
                <a:latin typeface="Calibri"/>
                <a:cs typeface="Calibri"/>
              </a:rPr>
              <a:t>беременность </a:t>
            </a:r>
            <a:r>
              <a:rPr sz="2600" b="1" dirty="0">
                <a:latin typeface="Calibri"/>
                <a:cs typeface="Calibri"/>
              </a:rPr>
              <a:t>и  </a:t>
            </a:r>
            <a:r>
              <a:rPr sz="2600" b="1" spc="-15" dirty="0">
                <a:latin typeface="Calibri"/>
                <a:cs typeface="Calibri"/>
              </a:rPr>
              <a:t>тока.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3660" y="5597144"/>
            <a:ext cx="51936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5090" algn="l"/>
              </a:tabLst>
            </a:pPr>
            <a:r>
              <a:rPr sz="2600" b="1" spc="-5" dirty="0">
                <a:latin typeface="Calibri"/>
                <a:cs typeface="Calibri"/>
              </a:rPr>
              <a:t>индивидуальная	непереносимость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600" y="0"/>
                </a:moveTo>
                <a:lnTo>
                  <a:pt x="0" y="0"/>
                </a:lnTo>
                <a:lnTo>
                  <a:pt x="0" y="1143000"/>
                </a:lnTo>
                <a:lnTo>
                  <a:pt x="8229600" y="11430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5216" y="319862"/>
            <a:ext cx="643445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45235" marR="5080" indent="-12331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Аппаратура для</a:t>
            </a:r>
            <a:r>
              <a:rPr sz="3200" spc="-70" dirty="0"/>
              <a:t> </a:t>
            </a:r>
            <a:r>
              <a:rPr sz="3200" spc="-15" dirty="0"/>
              <a:t>электростимуляции  </a:t>
            </a:r>
            <a:r>
              <a:rPr sz="3200" spc="-5" dirty="0"/>
              <a:t>мышц </a:t>
            </a:r>
            <a:r>
              <a:rPr sz="3200" spc="-20" dirty="0"/>
              <a:t>глотки, </a:t>
            </a:r>
            <a:r>
              <a:rPr sz="3200" spc="-5" dirty="0"/>
              <a:t>гортани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384585" y="1624260"/>
            <a:ext cx="8220075" cy="3819525"/>
            <a:chOff x="384585" y="1624260"/>
            <a:chExt cx="8220075" cy="3819525"/>
          </a:xfrm>
        </p:grpSpPr>
        <p:sp>
          <p:nvSpPr>
            <p:cNvPr id="5" name="object 5"/>
            <p:cNvSpPr/>
            <p:nvPr/>
          </p:nvSpPr>
          <p:spPr>
            <a:xfrm>
              <a:off x="384585" y="1624260"/>
              <a:ext cx="4347200" cy="38193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62499" y="1628775"/>
              <a:ext cx="3841750" cy="2305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859401" y="4452937"/>
            <a:ext cx="3744849" cy="2105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188976"/>
            <a:ext cx="8229600" cy="863600"/>
          </a:xfrm>
          <a:custGeom>
            <a:avLst/>
            <a:gdLst/>
            <a:ahLst/>
            <a:cxnLst/>
            <a:rect l="l" t="t" r="r" b="b"/>
            <a:pathLst>
              <a:path w="8229600" h="863600">
                <a:moveTo>
                  <a:pt x="8229600" y="0"/>
                </a:moveTo>
                <a:lnTo>
                  <a:pt x="0" y="0"/>
                </a:lnTo>
                <a:lnTo>
                  <a:pt x="0" y="863600"/>
                </a:lnTo>
                <a:lnTo>
                  <a:pt x="8229600" y="863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54" rIns="0" bIns="0" rtlCol="0">
            <a:spAutoFit/>
          </a:bodyPr>
          <a:lstStyle/>
          <a:p>
            <a:pPr marL="1452880" marR="5080" indent="-39497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Физиотерапия осложнений при ОНМК  Лечение поляризованным </a:t>
            </a:r>
            <a:r>
              <a:rPr sz="3200" spc="-10" dirty="0"/>
              <a:t>светом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02590" y="1139190"/>
            <a:ext cx="2710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Лечебные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эффекты: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1504696"/>
            <a:ext cx="5813425" cy="9042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Противовоспалительный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2609850" algn="l"/>
              </a:tabLst>
            </a:pPr>
            <a:r>
              <a:rPr sz="2400" b="1" spc="-15" dirty="0">
                <a:latin typeface="Calibri"/>
                <a:cs typeface="Calibri"/>
              </a:rPr>
              <a:t>Стимуляция	</a:t>
            </a:r>
            <a:r>
              <a:rPr sz="2400" b="1" spc="-10" dirty="0">
                <a:latin typeface="Calibri"/>
                <a:cs typeface="Calibri"/>
              </a:rPr>
              <a:t>микрогемоциркуляции,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2506" y="2017267"/>
            <a:ext cx="182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регенерации,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590" y="2309876"/>
            <a:ext cx="8267065" cy="1708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Calibri"/>
                <a:cs typeface="Calibri"/>
              </a:rPr>
              <a:t>репарации </a:t>
            </a:r>
            <a:r>
              <a:rPr sz="2400" b="1" spc="-10" dirty="0">
                <a:latin typeface="Calibri"/>
                <a:cs typeface="Calibri"/>
              </a:rPr>
              <a:t>тканей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25" dirty="0">
                <a:latin typeface="Calibri"/>
                <a:cs typeface="Calibri"/>
              </a:rPr>
              <a:t>Улучшение </a:t>
            </a:r>
            <a:r>
              <a:rPr sz="2400" b="1" dirty="0">
                <a:latin typeface="Calibri"/>
                <a:cs typeface="Calibri"/>
              </a:rPr>
              <a:t>трофики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тканей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Методика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10" dirty="0">
                <a:latin typeface="Calibri"/>
                <a:cs typeface="Calibri"/>
              </a:rPr>
              <a:t>воздействие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очаг с </a:t>
            </a:r>
            <a:r>
              <a:rPr sz="2400" b="1" spc="-10" dirty="0">
                <a:latin typeface="Calibri"/>
                <a:cs typeface="Calibri"/>
              </a:rPr>
              <a:t>расстояния </a:t>
            </a:r>
            <a:r>
              <a:rPr sz="2400" b="1" spc="-5" dirty="0">
                <a:latin typeface="Calibri"/>
                <a:cs typeface="Calibri"/>
              </a:rPr>
              <a:t>15 см, начиная  </a:t>
            </a:r>
            <a:r>
              <a:rPr sz="2400" b="1" dirty="0">
                <a:latin typeface="Calibri"/>
                <a:cs typeface="Calibri"/>
              </a:rPr>
              <a:t>с 5 </a:t>
            </a:r>
            <a:r>
              <a:rPr sz="2400" b="1" spc="-5" dirty="0">
                <a:latin typeface="Calibri"/>
                <a:cs typeface="Calibri"/>
              </a:rPr>
              <a:t>мин., </a:t>
            </a:r>
            <a:r>
              <a:rPr sz="2400" b="1" spc="-15" dirty="0">
                <a:latin typeface="Calibri"/>
                <a:cs typeface="Calibri"/>
              </a:rPr>
              <a:t>ежедневно. Курс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5" dirty="0">
                <a:latin typeface="Calibri"/>
                <a:cs typeface="Calibri"/>
              </a:rPr>
              <a:t>8-10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сеансов.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42" y="5149722"/>
            <a:ext cx="82689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Существуют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умеренные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(1b)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доказательства </a:t>
            </a:r>
            <a:r>
              <a:rPr sz="1800" b="1" spc="-10" dirty="0">
                <a:latin typeface="Calibri"/>
                <a:cs typeface="Calibri"/>
              </a:rPr>
              <a:t>того, что </a:t>
            </a:r>
            <a:r>
              <a:rPr sz="1800" b="1" spc="-5" dirty="0">
                <a:latin typeface="Calibri"/>
                <a:cs typeface="Calibri"/>
              </a:rPr>
              <a:t>терапия </a:t>
            </a:r>
            <a:r>
              <a:rPr sz="1800" b="1" spc="-15" dirty="0">
                <a:latin typeface="Calibri"/>
                <a:cs typeface="Calibri"/>
              </a:rPr>
              <a:t>пролежней  </a:t>
            </a:r>
            <a:r>
              <a:rPr sz="1800" b="1" spc="-5" dirty="0">
                <a:latin typeface="Calibri"/>
                <a:cs typeface="Calibri"/>
              </a:rPr>
              <a:t>поляризованным </a:t>
            </a:r>
            <a:r>
              <a:rPr sz="1800" b="1" spc="-10" dirty="0">
                <a:latin typeface="Calibri"/>
                <a:cs typeface="Calibri"/>
              </a:rPr>
              <a:t>светом </a:t>
            </a:r>
            <a:r>
              <a:rPr sz="1800" b="1" spc="-5" dirty="0">
                <a:latin typeface="Calibri"/>
                <a:cs typeface="Calibri"/>
              </a:rPr>
              <a:t>со стадией I-III </a:t>
            </a:r>
            <a:r>
              <a:rPr sz="1800" b="1" spc="-10" dirty="0">
                <a:latin typeface="Calibri"/>
                <a:cs typeface="Calibri"/>
              </a:rPr>
              <a:t>значительно </a:t>
            </a:r>
            <a:r>
              <a:rPr sz="1800" b="1" spc="-15" dirty="0">
                <a:latin typeface="Calibri"/>
                <a:cs typeface="Calibri"/>
              </a:rPr>
              <a:t>улучшает </a:t>
            </a:r>
            <a:r>
              <a:rPr sz="1800" b="1" dirty="0">
                <a:latin typeface="Calibri"/>
                <a:cs typeface="Calibri"/>
              </a:rPr>
              <a:t>их </a:t>
            </a:r>
            <a:r>
              <a:rPr sz="1800" b="1" spc="-10" dirty="0">
                <a:latin typeface="Calibri"/>
                <a:cs typeface="Calibri"/>
              </a:rPr>
              <a:t>заживление  </a:t>
            </a:r>
            <a:r>
              <a:rPr sz="1800" b="1" spc="-5" dirty="0">
                <a:latin typeface="Calibri"/>
                <a:cs typeface="Calibri"/>
              </a:rPr>
              <a:t>[The </a:t>
            </a:r>
            <a:r>
              <a:rPr sz="1800" b="1" spc="-15" dirty="0">
                <a:latin typeface="Calibri"/>
                <a:cs typeface="Calibri"/>
              </a:rPr>
              <a:t>effects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polarized light </a:t>
            </a:r>
            <a:r>
              <a:rPr sz="1800" b="1" spc="-15" dirty="0">
                <a:latin typeface="Calibri"/>
                <a:cs typeface="Calibri"/>
              </a:rPr>
              <a:t>therapy </a:t>
            </a:r>
            <a:r>
              <a:rPr sz="1800" b="1" spc="-10" dirty="0">
                <a:latin typeface="Calibri"/>
                <a:cs typeface="Calibri"/>
              </a:rPr>
              <a:t>in </a:t>
            </a:r>
            <a:r>
              <a:rPr sz="1800" b="1" spc="-15" dirty="0">
                <a:latin typeface="Calibri"/>
                <a:cs typeface="Calibri"/>
              </a:rPr>
              <a:t>pressure </a:t>
            </a:r>
            <a:r>
              <a:rPr sz="1800" b="1" spc="-5" dirty="0">
                <a:latin typeface="Calibri"/>
                <a:cs typeface="Calibri"/>
              </a:rPr>
              <a:t>ulcer </a:t>
            </a:r>
            <a:r>
              <a:rPr sz="1800" b="1" spc="-10" dirty="0">
                <a:latin typeface="Calibri"/>
                <a:cs typeface="Calibri"/>
              </a:rPr>
              <a:t>healing. Durovic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et al.,  2008(Military Medical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Pharmaceutical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Review)].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15125" y="3714622"/>
            <a:ext cx="1857375" cy="1290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994025" marR="1125220" indent="-1861185">
              <a:lnSpc>
                <a:spcPct val="100000"/>
              </a:lnSpc>
              <a:spcBef>
                <a:spcPts val="459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Патогенетические физиофакторы 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10-14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суток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707591"/>
            <a:ext cx="732790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Транскутанное </a:t>
            </a:r>
            <a:r>
              <a:rPr sz="3200" b="1" dirty="0">
                <a:latin typeface="Calibri"/>
                <a:cs typeface="Calibri"/>
              </a:rPr>
              <a:t>ИК-лазерное </a:t>
            </a:r>
            <a:r>
              <a:rPr sz="3200" b="1" spc="-10" dirty="0">
                <a:latin typeface="Calibri"/>
                <a:cs typeface="Calibri"/>
              </a:rPr>
              <a:t>облучение  </a:t>
            </a:r>
            <a:r>
              <a:rPr sz="3200" b="1" dirty="0">
                <a:latin typeface="Calibri"/>
                <a:cs typeface="Calibri"/>
              </a:rPr>
              <a:t>крови;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933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Транскраниальная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микрополяризация  </a:t>
            </a:r>
            <a:r>
              <a:rPr sz="3200" b="1" spc="-10" dirty="0">
                <a:latin typeface="Calibri"/>
                <a:cs typeface="Calibri"/>
              </a:rPr>
              <a:t>головного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мозга.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379980" marR="623570" indent="-1744345">
              <a:lnSpc>
                <a:spcPct val="100000"/>
              </a:lnSpc>
              <a:spcBef>
                <a:spcPts val="459"/>
              </a:spcBef>
            </a:pPr>
            <a:r>
              <a:rPr sz="3200" spc="-10" dirty="0"/>
              <a:t>Транскутанное </a:t>
            </a:r>
            <a:r>
              <a:rPr sz="3200" spc="-5" dirty="0"/>
              <a:t>ИК-лазерное </a:t>
            </a:r>
            <a:r>
              <a:rPr sz="3200" spc="-10" dirty="0"/>
              <a:t>облучение  </a:t>
            </a:r>
            <a:r>
              <a:rPr sz="3200" dirty="0"/>
              <a:t>крови </a:t>
            </a:r>
            <a:r>
              <a:rPr sz="3200" spc="-5" dirty="0"/>
              <a:t>при</a:t>
            </a:r>
            <a:r>
              <a:rPr sz="3200" spc="-15" dirty="0"/>
              <a:t> </a:t>
            </a:r>
            <a:r>
              <a:rPr sz="3200" spc="-30" dirty="0"/>
              <a:t>инсульте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91539" y="3268979"/>
            <a:ext cx="7702550" cy="21590"/>
          </a:xfrm>
          <a:custGeom>
            <a:avLst/>
            <a:gdLst/>
            <a:ahLst/>
            <a:cxnLst/>
            <a:rect l="l" t="t" r="r" b="b"/>
            <a:pathLst>
              <a:path w="7702550" h="21589">
                <a:moveTo>
                  <a:pt x="7702296" y="0"/>
                </a:moveTo>
                <a:lnTo>
                  <a:pt x="0" y="0"/>
                </a:lnTo>
                <a:lnTo>
                  <a:pt x="0" y="21336"/>
                </a:lnTo>
                <a:lnTo>
                  <a:pt x="7702296" y="21336"/>
                </a:lnTo>
                <a:lnTo>
                  <a:pt x="77022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0205"/>
            <a:ext cx="8073390" cy="24047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К </a:t>
            </a:r>
            <a:r>
              <a:rPr sz="2600" b="1" spc="-20" dirty="0">
                <a:latin typeface="Calibri"/>
                <a:cs typeface="Calibri"/>
              </a:rPr>
              <a:t>концу </a:t>
            </a:r>
            <a:r>
              <a:rPr sz="2600" b="1" spc="-5" dirty="0">
                <a:latin typeface="Calibri"/>
                <a:cs typeface="Calibri"/>
              </a:rPr>
              <a:t>10 суток при </a:t>
            </a:r>
            <a:r>
              <a:rPr sz="2600" b="1" spc="-10" dirty="0">
                <a:latin typeface="Calibri"/>
                <a:cs typeface="Calibri"/>
              </a:rPr>
              <a:t>легком </a:t>
            </a:r>
            <a:r>
              <a:rPr sz="2600" b="1" spc="-5" dirty="0">
                <a:latin typeface="Calibri"/>
                <a:cs typeface="Calibri"/>
              </a:rPr>
              <a:t>течении </a:t>
            </a:r>
            <a:r>
              <a:rPr sz="2600" b="1" spc="-25" dirty="0">
                <a:latin typeface="Calibri"/>
                <a:cs typeface="Calibri"/>
              </a:rPr>
              <a:t>инсульта </a:t>
            </a:r>
            <a:r>
              <a:rPr sz="2600" b="1" dirty="0">
                <a:latin typeface="Calibri"/>
                <a:cs typeface="Calibri"/>
              </a:rPr>
              <a:t>и с  </a:t>
            </a:r>
            <a:r>
              <a:rPr sz="2600" b="1" spc="-5" dirty="0">
                <a:latin typeface="Calibri"/>
                <a:cs typeface="Calibri"/>
              </a:rPr>
              <a:t>14-20 </a:t>
            </a:r>
            <a:r>
              <a:rPr sz="2600" b="1" spc="-10" dirty="0">
                <a:latin typeface="Calibri"/>
                <a:cs typeface="Calibri"/>
              </a:rPr>
              <a:t>суток </a:t>
            </a:r>
            <a:r>
              <a:rPr sz="2600" b="1" spc="-5" dirty="0">
                <a:latin typeface="Calibri"/>
                <a:cs typeface="Calibri"/>
              </a:rPr>
              <a:t>при </a:t>
            </a:r>
            <a:r>
              <a:rPr sz="2600" b="1" spc="-15" dirty="0">
                <a:latin typeface="Calibri"/>
                <a:cs typeface="Calibri"/>
              </a:rPr>
              <a:t>тяжелом </a:t>
            </a:r>
            <a:r>
              <a:rPr sz="2600" b="1" spc="-5" dirty="0">
                <a:latin typeface="Calibri"/>
                <a:cs typeface="Calibri"/>
              </a:rPr>
              <a:t>течении </a:t>
            </a:r>
            <a:r>
              <a:rPr sz="2600" b="1" spc="-30" dirty="0">
                <a:latin typeface="Calibri"/>
                <a:cs typeface="Calibri"/>
              </a:rPr>
              <a:t>инсульта </a:t>
            </a:r>
            <a:r>
              <a:rPr sz="2600" b="1" spc="-15" dirty="0">
                <a:latin typeface="Calibri"/>
                <a:cs typeface="Calibri"/>
              </a:rPr>
              <a:t>можно  </a:t>
            </a:r>
            <a:r>
              <a:rPr sz="2600" b="1" spc="-10" dirty="0">
                <a:latin typeface="Calibri"/>
                <a:cs typeface="Calibri"/>
              </a:rPr>
              <a:t>проводить следующие </a:t>
            </a:r>
            <a:r>
              <a:rPr sz="2600" b="1" spc="-5" dirty="0">
                <a:latin typeface="Calibri"/>
                <a:cs typeface="Calibri"/>
              </a:rPr>
              <a:t>физиотерапевтические  мероприятия.</a:t>
            </a:r>
            <a:endParaRPr sz="2600">
              <a:latin typeface="Calibri"/>
              <a:cs typeface="Calibri"/>
            </a:endParaRPr>
          </a:p>
          <a:p>
            <a:pPr marL="355600" indent="-342900" algn="just">
              <a:lnSpc>
                <a:spcPts val="281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spc="-15" dirty="0">
                <a:latin typeface="Calibri"/>
                <a:cs typeface="Calibri"/>
              </a:rPr>
              <a:t>Транскутанное </a:t>
            </a:r>
            <a:r>
              <a:rPr sz="2600" b="1" spc="-5" dirty="0">
                <a:latin typeface="Calibri"/>
                <a:cs typeface="Calibri"/>
              </a:rPr>
              <a:t>(надартериальное)</a:t>
            </a:r>
            <a:r>
              <a:rPr sz="2600" b="1" spc="1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ИК-лазерное</a:t>
            </a:r>
            <a:endParaRPr sz="2600">
              <a:latin typeface="Calibri"/>
              <a:cs typeface="Calibri"/>
            </a:endParaRPr>
          </a:p>
          <a:p>
            <a:pPr marL="355600" marR="5715" algn="just">
              <a:lnSpc>
                <a:spcPts val="2500"/>
              </a:lnSpc>
              <a:spcBef>
                <a:spcPts val="290"/>
              </a:spcBef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воздействие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проводят на область </a:t>
            </a:r>
            <a:r>
              <a:rPr sz="2600" b="1" spc="-5" dirty="0">
                <a:latin typeface="Calibri"/>
                <a:cs typeface="Calibri"/>
              </a:rPr>
              <a:t>крупных  </a:t>
            </a:r>
            <a:r>
              <a:rPr sz="2600" b="1" spc="-10" dirty="0">
                <a:latin typeface="Calibri"/>
                <a:cs typeface="Calibri"/>
              </a:rPr>
              <a:t>сосудисто-нервных пучков </a:t>
            </a:r>
            <a:r>
              <a:rPr sz="2600" b="1" spc="-5" dirty="0">
                <a:latin typeface="Calibri"/>
                <a:cs typeface="Calibri"/>
              </a:rPr>
              <a:t>шеи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двух</a:t>
            </a:r>
            <a:r>
              <a:rPr sz="2600" b="1" spc="5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сторон,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39" y="3839336"/>
            <a:ext cx="53943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0579" algn="l"/>
              </a:tabLst>
            </a:pPr>
            <a:r>
              <a:rPr sz="2600" b="1" spc="-5" dirty="0">
                <a:latin typeface="Calibri"/>
                <a:cs typeface="Calibri"/>
              </a:rPr>
              <a:t>передневисочные,	орбитальные,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3432" y="3839336"/>
            <a:ext cx="17157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з</a:t>
            </a:r>
            <a:r>
              <a:rPr sz="2600" b="1" spc="-10" dirty="0">
                <a:latin typeface="Calibri"/>
                <a:cs typeface="Calibri"/>
              </a:rPr>
              <a:t>а</a:t>
            </a:r>
            <a:r>
              <a:rPr sz="2600" b="1" dirty="0">
                <a:latin typeface="Calibri"/>
                <a:cs typeface="Calibri"/>
              </a:rPr>
              <a:t>тылочная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4156024"/>
            <a:ext cx="45681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области, 7-й шейный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позвонок,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52950"/>
            <a:ext cx="633920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при </a:t>
            </a:r>
            <a:r>
              <a:rPr sz="2600" b="1" spc="-10" dirty="0">
                <a:latin typeface="Calibri"/>
                <a:cs typeface="Calibri"/>
              </a:rPr>
              <a:t>импульсной </a:t>
            </a:r>
            <a:r>
              <a:rPr sz="2600" b="1" spc="-5" dirty="0">
                <a:latin typeface="Calibri"/>
                <a:cs typeface="Calibri"/>
              </a:rPr>
              <a:t>мощности </a:t>
            </a:r>
            <a:r>
              <a:rPr sz="2600" b="1" dirty="0">
                <a:latin typeface="Calibri"/>
                <a:cs typeface="Calibri"/>
              </a:rPr>
              <a:t>— 4,0—4,5</a:t>
            </a:r>
            <a:r>
              <a:rPr sz="2600" b="1" spc="-110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Вт,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730375" algn="l"/>
              </a:tabLst>
            </a:pPr>
            <a:r>
              <a:rPr sz="2600" b="1" spc="-10" dirty="0">
                <a:latin typeface="Calibri"/>
                <a:cs typeface="Calibri"/>
              </a:rPr>
              <a:t>частоте	следования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5803" y="4949190"/>
            <a:ext cx="43294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5314" algn="l"/>
                <a:tab pos="2536190" algn="l"/>
                <a:tab pos="3035300" algn="l"/>
                <a:tab pos="4019550" algn="l"/>
              </a:tabLst>
            </a:pPr>
            <a:r>
              <a:rPr sz="2600" b="1" spc="-15" dirty="0">
                <a:latin typeface="Calibri"/>
                <a:cs typeface="Calibri"/>
              </a:rPr>
              <a:t>импульсов	</a:t>
            </a:r>
            <a:r>
              <a:rPr sz="2600" b="1" dirty="0">
                <a:latin typeface="Calibri"/>
                <a:cs typeface="Calibri"/>
              </a:rPr>
              <a:t>80	и	</a:t>
            </a:r>
            <a:r>
              <a:rPr sz="2600" b="1" spc="-5" dirty="0">
                <a:latin typeface="Calibri"/>
                <a:cs typeface="Calibri"/>
              </a:rPr>
              <a:t>1500	</a:t>
            </a:r>
            <a:r>
              <a:rPr sz="2600" b="1" spc="-155" dirty="0">
                <a:latin typeface="Calibri"/>
                <a:cs typeface="Calibri"/>
              </a:rPr>
              <a:t>Гц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266131"/>
            <a:ext cx="7747634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Calibri"/>
                <a:cs typeface="Calibri"/>
              </a:rPr>
              <a:t>последовательно,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2344420" algn="l"/>
              </a:tabLst>
            </a:pPr>
            <a:r>
              <a:rPr sz="2600" b="1" spc="-5" dirty="0">
                <a:latin typeface="Calibri"/>
                <a:cs typeface="Calibri"/>
              </a:rPr>
              <a:t>экспозицией	</a:t>
            </a:r>
            <a:r>
              <a:rPr sz="2600" b="1" spc="5" dirty="0">
                <a:latin typeface="Calibri"/>
                <a:cs typeface="Calibri"/>
              </a:rPr>
              <a:t>— </a:t>
            </a:r>
            <a:r>
              <a:rPr sz="2600" b="1" spc="-5" dirty="0">
                <a:latin typeface="Calibri"/>
                <a:cs typeface="Calibri"/>
              </a:rPr>
              <a:t>15—30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сек.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На </a:t>
            </a:r>
            <a:r>
              <a:rPr sz="2600" b="1" spc="-5" dirty="0">
                <a:latin typeface="Calibri"/>
                <a:cs typeface="Calibri"/>
              </a:rPr>
              <a:t>курс 8-15 </a:t>
            </a:r>
            <a:r>
              <a:rPr sz="2600" b="1" spc="-15" dirty="0">
                <a:latin typeface="Calibri"/>
                <a:cs typeface="Calibri"/>
              </a:rPr>
              <a:t>процедур, ежедневно </a:t>
            </a:r>
            <a:r>
              <a:rPr sz="2600" b="1" dirty="0">
                <a:latin typeface="Calibri"/>
                <a:cs typeface="Calibri"/>
              </a:rPr>
              <a:t>или </a:t>
            </a:r>
            <a:r>
              <a:rPr sz="2600" b="1" spc="-5" dirty="0">
                <a:latin typeface="Calibri"/>
                <a:cs typeface="Calibri"/>
              </a:rPr>
              <a:t>через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день.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9417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1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3200" spc="-10" dirty="0"/>
              <a:t>Доказательность </a:t>
            </a:r>
            <a:r>
              <a:rPr sz="3200" spc="-5" dirty="0"/>
              <a:t>ТКМП </a:t>
            </a:r>
            <a:r>
              <a:rPr sz="3200" dirty="0"/>
              <a:t>при</a:t>
            </a:r>
            <a:r>
              <a:rPr sz="3200" spc="-45" dirty="0"/>
              <a:t> </a:t>
            </a:r>
            <a:r>
              <a:rPr sz="3200" spc="-5" dirty="0"/>
              <a:t>ОМНК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208608"/>
            <a:ext cx="8074659" cy="51784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4965" marR="6985" indent="-342900" algn="just">
              <a:lnSpc>
                <a:spcPct val="8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Существует </a:t>
            </a:r>
            <a:r>
              <a:rPr sz="2600" b="1" i="1" spc="-5" dirty="0">
                <a:latin typeface="Calibri"/>
                <a:cs typeface="Calibri"/>
              </a:rPr>
              <a:t>умеренные </a:t>
            </a:r>
            <a:r>
              <a:rPr sz="2600" b="1" spc="-5" dirty="0">
                <a:latin typeface="Calibri"/>
                <a:cs typeface="Calibri"/>
              </a:rPr>
              <a:t>(1b) </a:t>
            </a:r>
            <a:r>
              <a:rPr sz="2600" b="1" spc="-15" dirty="0">
                <a:latin typeface="Calibri"/>
                <a:cs typeface="Calibri"/>
              </a:rPr>
              <a:t>доказательства </a:t>
            </a:r>
            <a:r>
              <a:rPr sz="2600" b="1" spc="-10" dirty="0">
                <a:latin typeface="Calibri"/>
                <a:cs typeface="Calibri"/>
              </a:rPr>
              <a:t>того, что  действие </a:t>
            </a:r>
            <a:r>
              <a:rPr sz="2600" b="1" spc="-15" dirty="0">
                <a:latin typeface="Calibri"/>
                <a:cs typeface="Calibri"/>
              </a:rPr>
              <a:t>анодной  </a:t>
            </a:r>
            <a:r>
              <a:rPr sz="2600" b="1" dirty="0">
                <a:latin typeface="Calibri"/>
                <a:cs typeface="Calibri"/>
              </a:rPr>
              <a:t>транскраниальной </a:t>
            </a:r>
            <a:r>
              <a:rPr sz="2600" b="1" spc="-15" dirty="0">
                <a:latin typeface="Calibri"/>
                <a:cs typeface="Calibri"/>
              </a:rPr>
              <a:t>стимуляции  </a:t>
            </a:r>
            <a:r>
              <a:rPr sz="2600" b="1" spc="-10" dirty="0">
                <a:latin typeface="Calibri"/>
                <a:cs typeface="Calibri"/>
              </a:rPr>
              <a:t>связано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улучшением симптомов пренебрежения  (неглекта).</a:t>
            </a:r>
            <a:endParaRPr sz="2600">
              <a:latin typeface="Calibri"/>
              <a:cs typeface="Calibri"/>
            </a:endParaRPr>
          </a:p>
          <a:p>
            <a:pPr marL="354965" marR="6350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Существуют </a:t>
            </a:r>
            <a:r>
              <a:rPr sz="2600" b="1" i="1" spc="-10" dirty="0">
                <a:latin typeface="Calibri"/>
                <a:cs typeface="Calibri"/>
              </a:rPr>
              <a:t>убедительные </a:t>
            </a:r>
            <a:r>
              <a:rPr sz="2600" b="1" spc="-5" dirty="0">
                <a:latin typeface="Calibri"/>
                <a:cs typeface="Calibri"/>
              </a:rPr>
              <a:t>(1а) </a:t>
            </a:r>
            <a:r>
              <a:rPr sz="2600" b="1" spc="-15" dirty="0">
                <a:latin typeface="Calibri"/>
                <a:cs typeface="Calibri"/>
              </a:rPr>
              <a:t>доказательства </a:t>
            </a:r>
            <a:r>
              <a:rPr sz="2600" b="1" spc="-10" dirty="0">
                <a:latin typeface="Calibri"/>
                <a:cs typeface="Calibri"/>
              </a:rPr>
              <a:t>того,  что </a:t>
            </a:r>
            <a:r>
              <a:rPr sz="2600" b="1" spc="-5" dirty="0">
                <a:latin typeface="Calibri"/>
                <a:cs typeface="Calibri"/>
              </a:rPr>
              <a:t>транскраниальная </a:t>
            </a:r>
            <a:r>
              <a:rPr sz="2600" b="1" spc="-15" dirty="0">
                <a:latin typeface="Calibri"/>
                <a:cs typeface="Calibri"/>
              </a:rPr>
              <a:t>стимуляция </a:t>
            </a:r>
            <a:r>
              <a:rPr sz="2600" b="1" spc="-10" dirty="0">
                <a:latin typeface="Calibri"/>
                <a:cs typeface="Calibri"/>
              </a:rPr>
              <a:t>постоянным  </a:t>
            </a:r>
            <a:r>
              <a:rPr sz="2600" b="1" spc="-15" dirty="0">
                <a:latin typeface="Calibri"/>
                <a:cs typeface="Calibri"/>
              </a:rPr>
              <a:t>током</a:t>
            </a:r>
            <a:r>
              <a:rPr sz="2600" b="1" spc="55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может </a:t>
            </a:r>
            <a:r>
              <a:rPr sz="2600" b="1" spc="-5" dirty="0">
                <a:latin typeface="Calibri"/>
                <a:cs typeface="Calibri"/>
              </a:rPr>
              <a:t>привести </a:t>
            </a:r>
            <a:r>
              <a:rPr sz="2600" b="1" dirty="0">
                <a:latin typeface="Calibri"/>
                <a:cs typeface="Calibri"/>
              </a:rPr>
              <a:t>к </a:t>
            </a:r>
            <a:r>
              <a:rPr sz="2600" b="1" spc="-10" dirty="0">
                <a:latin typeface="Calibri"/>
                <a:cs typeface="Calibri"/>
              </a:rPr>
              <a:t>улучшению </a:t>
            </a:r>
            <a:r>
              <a:rPr sz="2600" b="1" spc="-5" dirty="0">
                <a:latin typeface="Calibri"/>
                <a:cs typeface="Calibri"/>
              </a:rPr>
              <a:t>во  всесторонней </a:t>
            </a:r>
            <a:r>
              <a:rPr sz="2600" b="1" spc="-15" dirty="0">
                <a:latin typeface="Calibri"/>
                <a:cs typeface="Calibri"/>
              </a:rPr>
              <a:t>оценке  </a:t>
            </a:r>
            <a:r>
              <a:rPr sz="2600" b="1" dirty="0">
                <a:latin typeface="Calibri"/>
                <a:cs typeface="Calibri"/>
              </a:rPr>
              <a:t>речи, а </a:t>
            </a:r>
            <a:r>
              <a:rPr sz="2600" b="1" spc="-10" dirty="0">
                <a:latin typeface="Calibri"/>
                <a:cs typeface="Calibri"/>
              </a:rPr>
              <a:t>также </a:t>
            </a:r>
            <a:r>
              <a:rPr sz="2600" b="1" dirty="0">
                <a:latin typeface="Calibri"/>
                <a:cs typeface="Calibri"/>
              </a:rPr>
              <a:t>в названии  </a:t>
            </a:r>
            <a:r>
              <a:rPr sz="2600" b="1" spc="-10" dirty="0">
                <a:latin typeface="Calibri"/>
                <a:cs typeface="Calibri"/>
              </a:rPr>
              <a:t>предметов.</a:t>
            </a:r>
            <a:endParaRPr sz="2600">
              <a:latin typeface="Calibri"/>
              <a:cs typeface="Calibri"/>
            </a:endParaRPr>
          </a:p>
          <a:p>
            <a:pPr marL="354965" marR="5080" indent="-342900" algn="just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Лечение постоянным </a:t>
            </a:r>
            <a:r>
              <a:rPr sz="2600" b="1" spc="-15" dirty="0">
                <a:latin typeface="Calibri"/>
                <a:cs typeface="Calibri"/>
              </a:rPr>
              <a:t>током  </a:t>
            </a:r>
            <a:r>
              <a:rPr sz="2600" b="1" spc="-20" dirty="0">
                <a:latin typeface="Calibri"/>
                <a:cs typeface="Calibri"/>
              </a:rPr>
              <a:t>может </a:t>
            </a:r>
            <a:r>
              <a:rPr sz="2600" b="1" spc="-5" dirty="0">
                <a:latin typeface="Calibri"/>
                <a:cs typeface="Calibri"/>
              </a:rPr>
              <a:t>быть </a:t>
            </a:r>
            <a:r>
              <a:rPr sz="2600" b="1" spc="-10" dirty="0">
                <a:latin typeface="Calibri"/>
                <a:cs typeface="Calibri"/>
              </a:rPr>
              <a:t>вполне  </a:t>
            </a:r>
            <a:r>
              <a:rPr sz="2600" b="1" spc="-15" dirty="0">
                <a:latin typeface="Calibri"/>
                <a:cs typeface="Calibri"/>
              </a:rPr>
              <a:t>пригодным </a:t>
            </a:r>
            <a:r>
              <a:rPr sz="2600" b="1" spc="-5" dirty="0">
                <a:latin typeface="Calibri"/>
                <a:cs typeface="Calibri"/>
              </a:rPr>
              <a:t>для использования </a:t>
            </a: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5" dirty="0">
                <a:latin typeface="Calibri"/>
                <a:cs typeface="Calibri"/>
              </a:rPr>
              <a:t>сочетании </a:t>
            </a:r>
            <a:r>
              <a:rPr sz="2600" b="1" dirty="0">
                <a:latin typeface="Calibri"/>
                <a:cs typeface="Calibri"/>
              </a:rPr>
              <a:t>с  </a:t>
            </a:r>
            <a:r>
              <a:rPr sz="2600" b="1" spc="-5" dirty="0">
                <a:latin typeface="Calibri"/>
                <a:cs typeface="Calibri"/>
              </a:rPr>
              <a:t>логопедическими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занятиями.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4965" marR="889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Evidence </a:t>
            </a:r>
            <a:r>
              <a:rPr sz="2600" b="1" dirty="0">
                <a:latin typeface="Calibri"/>
                <a:cs typeface="Calibri"/>
              </a:rPr>
              <a:t>based </a:t>
            </a:r>
            <a:r>
              <a:rPr sz="2600" b="1" spc="-10" dirty="0">
                <a:latin typeface="Calibri"/>
                <a:cs typeface="Calibri"/>
              </a:rPr>
              <a:t>review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25" dirty="0">
                <a:latin typeface="Calibri"/>
                <a:cs typeface="Calibri"/>
              </a:rPr>
              <a:t>stroke </a:t>
            </a:r>
            <a:r>
              <a:rPr sz="2600" b="1" spc="-10" dirty="0">
                <a:latin typeface="Calibri"/>
                <a:cs typeface="Calibri"/>
              </a:rPr>
              <a:t>rehabilitation. </a:t>
            </a:r>
            <a:r>
              <a:rPr sz="2600" b="1" spc="-5" dirty="0">
                <a:latin typeface="Calibri"/>
                <a:cs typeface="Calibri"/>
              </a:rPr>
              <a:t>Robert  </a:t>
            </a:r>
            <a:r>
              <a:rPr sz="2600" b="1" spc="-40" dirty="0">
                <a:latin typeface="Calibri"/>
                <a:cs typeface="Calibri"/>
              </a:rPr>
              <a:t>Teasell </a:t>
            </a:r>
            <a:r>
              <a:rPr sz="2600" b="1" spc="-10" dirty="0">
                <a:latin typeface="Calibri"/>
                <a:cs typeface="Calibri"/>
              </a:rPr>
              <a:t>et </a:t>
            </a:r>
            <a:r>
              <a:rPr sz="2600" b="1" spc="-5" dirty="0">
                <a:latin typeface="Calibri"/>
                <a:cs typeface="Calibri"/>
              </a:rPr>
              <a:t>al., </a:t>
            </a:r>
            <a:r>
              <a:rPr sz="2600" b="1" dirty="0">
                <a:latin typeface="Calibri"/>
                <a:cs typeface="Calibri"/>
              </a:rPr>
              <a:t>(18th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Edition)]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8229600" cy="9417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1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5"/>
              </a:spcBef>
            </a:pPr>
            <a:r>
              <a:rPr sz="3200" spc="-10" dirty="0"/>
              <a:t>Доказательность </a:t>
            </a:r>
            <a:r>
              <a:rPr sz="3200" spc="-5" dirty="0"/>
              <a:t>ТКМП </a:t>
            </a:r>
            <a:r>
              <a:rPr sz="3200" dirty="0"/>
              <a:t>при</a:t>
            </a:r>
            <a:r>
              <a:rPr sz="3200" spc="-45" dirty="0"/>
              <a:t> </a:t>
            </a:r>
            <a:r>
              <a:rPr sz="3200" spc="-5" dirty="0"/>
              <a:t>ОМНК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208608"/>
            <a:ext cx="8073390" cy="52578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Существуют </a:t>
            </a:r>
            <a:r>
              <a:rPr sz="2600" b="1" i="1" spc="-5" dirty="0">
                <a:latin typeface="Calibri"/>
                <a:cs typeface="Calibri"/>
              </a:rPr>
              <a:t>умеренные </a:t>
            </a:r>
            <a:r>
              <a:rPr sz="2600" b="1" spc="-5" dirty="0">
                <a:latin typeface="Calibri"/>
                <a:cs typeface="Calibri"/>
              </a:rPr>
              <a:t>(1b) </a:t>
            </a:r>
            <a:r>
              <a:rPr sz="2600" b="1" spc="-15" dirty="0">
                <a:latin typeface="Calibri"/>
                <a:cs typeface="Calibri"/>
              </a:rPr>
              <a:t>доказательства </a:t>
            </a:r>
            <a:r>
              <a:rPr sz="2600" b="1" spc="-10" dirty="0">
                <a:latin typeface="Calibri"/>
                <a:cs typeface="Calibri"/>
              </a:rPr>
              <a:t>того, что  </a:t>
            </a:r>
            <a:r>
              <a:rPr sz="2600" b="1" spc="-5" dirty="0">
                <a:latin typeface="Calibri"/>
                <a:cs typeface="Calibri"/>
              </a:rPr>
              <a:t>воздействие постоянным </a:t>
            </a:r>
            <a:r>
              <a:rPr sz="2600" b="1" spc="-15" dirty="0">
                <a:latin typeface="Calibri"/>
                <a:cs typeface="Calibri"/>
              </a:rPr>
              <a:t>током </a:t>
            </a:r>
            <a:r>
              <a:rPr sz="2600" b="1" spc="-20" dirty="0">
                <a:latin typeface="Calibri"/>
                <a:cs typeface="Calibri"/>
              </a:rPr>
              <a:t>может </a:t>
            </a:r>
            <a:r>
              <a:rPr sz="2600" b="1" spc="-5" dirty="0">
                <a:latin typeface="Calibri"/>
                <a:cs typeface="Calibri"/>
              </a:rPr>
              <a:t>быть  прочным </a:t>
            </a:r>
            <a:r>
              <a:rPr sz="2600" b="1" dirty="0">
                <a:latin typeface="Calibri"/>
                <a:cs typeface="Calibri"/>
              </a:rPr>
              <a:t>в </a:t>
            </a:r>
            <a:r>
              <a:rPr sz="2600" b="1" spc="-5" dirty="0">
                <a:latin typeface="Calibri"/>
                <a:cs typeface="Calibri"/>
              </a:rPr>
              <a:t>течение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месяца.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4965" marR="5080" indent="-342900" algn="just">
              <a:lnSpc>
                <a:spcPts val="250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Существуют </a:t>
            </a:r>
            <a:r>
              <a:rPr sz="2600" b="1" i="1" spc="-10" dirty="0">
                <a:latin typeface="Calibri"/>
                <a:cs typeface="Calibri"/>
              </a:rPr>
              <a:t>убедительные </a:t>
            </a:r>
            <a:r>
              <a:rPr sz="2600" b="1" dirty="0">
                <a:latin typeface="Calibri"/>
                <a:cs typeface="Calibri"/>
              </a:rPr>
              <a:t>(1а) </a:t>
            </a:r>
            <a:r>
              <a:rPr sz="2600" b="1" spc="-10" dirty="0">
                <a:latin typeface="Calibri"/>
                <a:cs typeface="Calibri"/>
              </a:rPr>
              <a:t>доказательства, что  действие постоянного </a:t>
            </a:r>
            <a:r>
              <a:rPr sz="2600" b="1" spc="-15" dirty="0">
                <a:latin typeface="Calibri"/>
                <a:cs typeface="Calibri"/>
              </a:rPr>
              <a:t>тока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5" dirty="0">
                <a:latin typeface="Calibri"/>
                <a:cs typeface="Calibri"/>
              </a:rPr>
              <a:t>анода </a:t>
            </a:r>
            <a:r>
              <a:rPr sz="2600" b="1" spc="-5" dirty="0">
                <a:latin typeface="Calibri"/>
                <a:cs typeface="Calibri"/>
              </a:rPr>
              <a:t>на </a:t>
            </a:r>
            <a:r>
              <a:rPr sz="2600" b="1" spc="-10" dirty="0">
                <a:latin typeface="Calibri"/>
                <a:cs typeface="Calibri"/>
              </a:rPr>
              <a:t>область </a:t>
            </a:r>
            <a:r>
              <a:rPr sz="2600" b="1" dirty="0">
                <a:latin typeface="Calibri"/>
                <a:cs typeface="Calibri"/>
              </a:rPr>
              <a:t>левой  </a:t>
            </a:r>
            <a:r>
              <a:rPr sz="2600" b="1" spc="-10" dirty="0">
                <a:latin typeface="Calibri"/>
                <a:cs typeface="Calibri"/>
              </a:rPr>
              <a:t>дорсолатеральной </a:t>
            </a:r>
            <a:r>
              <a:rPr sz="2600" b="1" spc="-5" dirty="0">
                <a:latin typeface="Calibri"/>
                <a:cs typeface="Calibri"/>
              </a:rPr>
              <a:t>префронтальной </a:t>
            </a:r>
            <a:r>
              <a:rPr sz="2600" b="1" spc="-20" dirty="0">
                <a:latin typeface="Calibri"/>
                <a:cs typeface="Calibri"/>
              </a:rPr>
              <a:t>коры </a:t>
            </a:r>
            <a:r>
              <a:rPr sz="2600" b="1" spc="-10" dirty="0">
                <a:latin typeface="Calibri"/>
                <a:cs typeface="Calibri"/>
              </a:rPr>
              <a:t>связано </a:t>
            </a:r>
            <a:r>
              <a:rPr sz="2600" b="1" dirty="0">
                <a:latin typeface="Calibri"/>
                <a:cs typeface="Calibri"/>
              </a:rPr>
              <a:t>с  </a:t>
            </a:r>
            <a:r>
              <a:rPr sz="2600" b="1" spc="-10" dirty="0">
                <a:latin typeface="Calibri"/>
                <a:cs typeface="Calibri"/>
              </a:rPr>
              <a:t>улучшением </a:t>
            </a:r>
            <a:r>
              <a:rPr sz="2600" b="1" spc="-5" dirty="0">
                <a:latin typeface="Calibri"/>
                <a:cs typeface="Calibri"/>
              </a:rPr>
              <a:t>рабочей памяти </a:t>
            </a:r>
            <a:r>
              <a:rPr sz="2600" b="1" dirty="0">
                <a:latin typeface="Calibri"/>
                <a:cs typeface="Calibri"/>
              </a:rPr>
              <a:t>и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внимания.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Существуют </a:t>
            </a:r>
            <a:r>
              <a:rPr sz="2600" b="1" i="1" spc="-5" dirty="0">
                <a:latin typeface="Calibri"/>
                <a:cs typeface="Calibri"/>
              </a:rPr>
              <a:t>умеренные </a:t>
            </a:r>
            <a:r>
              <a:rPr sz="2600" b="1" spc="-5" dirty="0">
                <a:latin typeface="Calibri"/>
                <a:cs typeface="Calibri"/>
              </a:rPr>
              <a:t>(1b) </a:t>
            </a:r>
            <a:r>
              <a:rPr sz="2600" b="1" spc="-10" dirty="0">
                <a:latin typeface="Calibri"/>
                <a:cs typeface="Calibri"/>
              </a:rPr>
              <a:t>доказательства того, что  электростимуляция двигательной </a:t>
            </a:r>
            <a:r>
              <a:rPr sz="2600" b="1" dirty="0">
                <a:latin typeface="Calibri"/>
                <a:cs typeface="Calibri"/>
              </a:rPr>
              <a:t>зоны </a:t>
            </a:r>
            <a:r>
              <a:rPr sz="2600" b="1" spc="-15" dirty="0">
                <a:latin typeface="Calibri"/>
                <a:cs typeface="Calibri"/>
              </a:rPr>
              <a:t>коры  </a:t>
            </a:r>
            <a:r>
              <a:rPr sz="2600" b="1" spc="-10" dirty="0">
                <a:latin typeface="Calibri"/>
                <a:cs typeface="Calibri"/>
              </a:rPr>
              <a:t>головного </a:t>
            </a:r>
            <a:r>
              <a:rPr sz="2600" b="1" spc="-5" dirty="0">
                <a:latin typeface="Calibri"/>
                <a:cs typeface="Calibri"/>
              </a:rPr>
              <a:t>мозга </a:t>
            </a:r>
            <a:r>
              <a:rPr sz="2600" b="1" spc="-20" dirty="0">
                <a:latin typeface="Calibri"/>
                <a:cs typeface="Calibri"/>
              </a:rPr>
              <a:t>может </a:t>
            </a:r>
            <a:r>
              <a:rPr sz="2600" b="1" spc="-15" dirty="0">
                <a:latin typeface="Calibri"/>
                <a:cs typeface="Calibri"/>
              </a:rPr>
              <a:t>улучшить</a:t>
            </a:r>
            <a:r>
              <a:rPr sz="2600" b="1" spc="55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работу верхних  конечностей </a:t>
            </a:r>
            <a:r>
              <a:rPr sz="2600" b="1" dirty="0">
                <a:latin typeface="Calibri"/>
                <a:cs typeface="Calibri"/>
              </a:rPr>
              <a:t>после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инсульта.</a:t>
            </a:r>
            <a:endParaRPr sz="2600">
              <a:latin typeface="Calibri"/>
              <a:cs typeface="Calibri"/>
            </a:endParaRPr>
          </a:p>
          <a:p>
            <a:pPr marL="354965" marR="175260" indent="103505" algn="just">
              <a:lnSpc>
                <a:spcPct val="80000"/>
              </a:lnSpc>
              <a:spcBef>
                <a:spcPts val="625"/>
              </a:spcBef>
            </a:pPr>
            <a:r>
              <a:rPr sz="2600" b="1" spc="-10" dirty="0">
                <a:latin typeface="Calibri"/>
                <a:cs typeface="Calibri"/>
              </a:rPr>
              <a:t>Evidence </a:t>
            </a:r>
            <a:r>
              <a:rPr sz="2600" b="1" dirty="0">
                <a:latin typeface="Calibri"/>
                <a:cs typeface="Calibri"/>
              </a:rPr>
              <a:t>based </a:t>
            </a:r>
            <a:r>
              <a:rPr sz="2600" b="1" spc="-10" dirty="0">
                <a:latin typeface="Calibri"/>
                <a:cs typeface="Calibri"/>
              </a:rPr>
              <a:t>review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20" dirty="0">
                <a:latin typeface="Calibri"/>
                <a:cs typeface="Calibri"/>
              </a:rPr>
              <a:t>stroke </a:t>
            </a:r>
            <a:r>
              <a:rPr sz="2600" b="1" spc="-10" dirty="0">
                <a:latin typeface="Calibri"/>
                <a:cs typeface="Calibri"/>
              </a:rPr>
              <a:t>rehabilitation. Robert  </a:t>
            </a:r>
            <a:r>
              <a:rPr sz="2600" b="1" spc="-40" dirty="0">
                <a:latin typeface="Calibri"/>
                <a:cs typeface="Calibri"/>
              </a:rPr>
              <a:t>Teasell </a:t>
            </a:r>
            <a:r>
              <a:rPr sz="2600" b="1" spc="-10" dirty="0">
                <a:latin typeface="Calibri"/>
                <a:cs typeface="Calibri"/>
              </a:rPr>
              <a:t>et </a:t>
            </a:r>
            <a:r>
              <a:rPr sz="2600" b="1" spc="-5" dirty="0">
                <a:latin typeface="Calibri"/>
                <a:cs typeface="Calibri"/>
              </a:rPr>
              <a:t>al., </a:t>
            </a:r>
            <a:r>
              <a:rPr sz="2600" b="1" dirty="0">
                <a:latin typeface="Calibri"/>
                <a:cs typeface="Calibri"/>
              </a:rPr>
              <a:t>(18th</a:t>
            </a:r>
            <a:r>
              <a:rPr sz="2600" b="1" spc="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Edition)]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545201"/>
            <a:ext cx="1285938" cy="1312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9937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35654" marR="828675" indent="-2493645">
              <a:lnSpc>
                <a:spcPts val="3840"/>
              </a:lnSpc>
            </a:pPr>
            <a:r>
              <a:rPr sz="3200" spc="-5" dirty="0"/>
              <a:t>Симтоматическая физиотерапия при  </a:t>
            </a:r>
            <a:r>
              <a:rPr sz="3200" spc="-30" dirty="0"/>
              <a:t>инсульте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426590"/>
            <a:ext cx="7847965" cy="273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Применимы </a:t>
            </a:r>
            <a:r>
              <a:rPr sz="2400" b="1" dirty="0">
                <a:latin typeface="Calibri"/>
                <a:cs typeface="Calibri"/>
              </a:rPr>
              <a:t>все вышеописанные </a:t>
            </a:r>
            <a:r>
              <a:rPr sz="2400" b="1" spc="-15" dirty="0">
                <a:latin typeface="Calibri"/>
                <a:cs typeface="Calibri"/>
              </a:rPr>
              <a:t>методики </a:t>
            </a:r>
            <a:r>
              <a:rPr sz="2400" b="1" spc="-5" dirty="0">
                <a:latin typeface="Calibri"/>
                <a:cs typeface="Calibri"/>
              </a:rPr>
              <a:t>острого  </a:t>
            </a:r>
            <a:r>
              <a:rPr sz="2400" b="1" spc="-15" dirty="0">
                <a:latin typeface="Calibri"/>
                <a:cs typeface="Calibri"/>
              </a:rPr>
              <a:t>периода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зависимости от реабилитационных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целей.</a:t>
            </a:r>
            <a:endParaRPr sz="240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Ультратонотерапия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конечностей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(t=5-20` не </a:t>
            </a:r>
            <a:r>
              <a:rPr sz="2400" b="1" spc="-10" dirty="0">
                <a:latin typeface="Calibri"/>
                <a:cs typeface="Calibri"/>
              </a:rPr>
              <a:t>более </a:t>
            </a:r>
            <a:r>
              <a:rPr sz="2400" b="1" spc="-5" dirty="0">
                <a:latin typeface="Calibri"/>
                <a:cs typeface="Calibri"/>
              </a:rPr>
              <a:t>30`,  N=5-20 е/дн или ч/з</a:t>
            </a:r>
            <a:r>
              <a:rPr sz="2400" b="1" spc="-10" dirty="0">
                <a:latin typeface="Calibri"/>
                <a:cs typeface="Calibri"/>
              </a:rPr>
              <a:t> день).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Дарсонвализация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конечностей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(t=3-10` не </a:t>
            </a:r>
            <a:r>
              <a:rPr sz="2400" b="1" spc="-10" dirty="0">
                <a:latin typeface="Calibri"/>
                <a:cs typeface="Calibri"/>
              </a:rPr>
              <a:t>более  </a:t>
            </a:r>
            <a:r>
              <a:rPr sz="2400" b="1" spc="-5" dirty="0">
                <a:latin typeface="Calibri"/>
                <a:cs typeface="Calibri"/>
              </a:rPr>
              <a:t>30`(при тенденции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-15" dirty="0">
                <a:latin typeface="Calibri"/>
                <a:cs typeface="Calibri"/>
              </a:rPr>
              <a:t>снижению </a:t>
            </a:r>
            <a:r>
              <a:rPr sz="2400" b="1" dirty="0">
                <a:latin typeface="Calibri"/>
                <a:cs typeface="Calibri"/>
              </a:rPr>
              <a:t>АД – </a:t>
            </a:r>
            <a:r>
              <a:rPr sz="2400" b="1" spc="-5" dirty="0">
                <a:latin typeface="Calibri"/>
                <a:cs typeface="Calibri"/>
              </a:rPr>
              <a:t>t=20`) N=5-15 </a:t>
            </a:r>
            <a:r>
              <a:rPr sz="2400" b="1" dirty="0">
                <a:latin typeface="Calibri"/>
                <a:cs typeface="Calibri"/>
              </a:rPr>
              <a:t>е/дн  </a:t>
            </a:r>
            <a:r>
              <a:rPr sz="2400" b="1" spc="-5" dirty="0">
                <a:latin typeface="Calibri"/>
                <a:cs typeface="Calibri"/>
              </a:rPr>
              <a:t>или ч/з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день).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12" y="4448630"/>
            <a:ext cx="3192316" cy="1711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0969" y="6256426"/>
            <a:ext cx="15697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Ультратон-АМП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0375" y="4615179"/>
            <a:ext cx="2117725" cy="1364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8776" y="6256426"/>
            <a:ext cx="3703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Аппарат дарсонвализации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«Корона»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88976"/>
            <a:ext cx="8229600" cy="863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4945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535"/>
              </a:spcBef>
              <a:tabLst>
                <a:tab pos="3411854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Патогенетическая	физиотерапия при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инсульте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165" y="1470152"/>
            <a:ext cx="8042275" cy="22860"/>
          </a:xfrm>
          <a:custGeom>
            <a:avLst/>
            <a:gdLst/>
            <a:ahLst/>
            <a:cxnLst/>
            <a:rect l="l" t="t" r="r" b="b"/>
            <a:pathLst>
              <a:path w="8042275" h="22859">
                <a:moveTo>
                  <a:pt x="8042148" y="0"/>
                </a:moveTo>
                <a:lnTo>
                  <a:pt x="0" y="0"/>
                </a:lnTo>
                <a:lnTo>
                  <a:pt x="0" y="22860"/>
                </a:lnTo>
                <a:lnTo>
                  <a:pt x="8042148" y="22860"/>
                </a:lnTo>
                <a:lnTo>
                  <a:pt x="8042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165" y="4201033"/>
            <a:ext cx="8042275" cy="22860"/>
          </a:xfrm>
          <a:custGeom>
            <a:avLst/>
            <a:gdLst/>
            <a:ahLst/>
            <a:cxnLst/>
            <a:rect l="l" t="t" r="r" b="b"/>
            <a:pathLst>
              <a:path w="8042275" h="22860">
                <a:moveTo>
                  <a:pt x="8042148" y="0"/>
                </a:moveTo>
                <a:lnTo>
                  <a:pt x="0" y="0"/>
                </a:lnTo>
                <a:lnTo>
                  <a:pt x="0" y="22860"/>
                </a:lnTo>
                <a:lnTo>
                  <a:pt x="8042148" y="22860"/>
                </a:lnTo>
                <a:lnTo>
                  <a:pt x="8042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90" y="1062990"/>
            <a:ext cx="8411845" cy="5829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5353050" algn="l"/>
              </a:tabLst>
            </a:pPr>
            <a:r>
              <a:rPr sz="2800" b="1" spc="-10" dirty="0">
                <a:latin typeface="Calibri"/>
                <a:cs typeface="Calibri"/>
              </a:rPr>
              <a:t>Мезодиэнцефальная	</a:t>
            </a:r>
            <a:r>
              <a:rPr sz="2800" b="1" spc="-15" dirty="0">
                <a:latin typeface="Calibri"/>
                <a:cs typeface="Calibri"/>
              </a:rPr>
              <a:t>электростимуляция</a:t>
            </a:r>
            <a:endParaRPr sz="2800">
              <a:latin typeface="Calibri"/>
              <a:cs typeface="Calibri"/>
            </a:endParaRPr>
          </a:p>
          <a:p>
            <a:pPr marL="355600" marR="5715" indent="-635" algn="just">
              <a:lnSpc>
                <a:spcPct val="10000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головного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мозга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или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электросон</a:t>
            </a:r>
            <a:r>
              <a:rPr sz="2800" b="1" spc="-10" dirty="0">
                <a:latin typeface="Calibri"/>
                <a:cs typeface="Calibri"/>
              </a:rPr>
              <a:t> при выраженных  невротических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реакциях.</a:t>
            </a:r>
            <a:endParaRPr sz="2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Частота </a:t>
            </a:r>
            <a:r>
              <a:rPr sz="2800" b="1" spc="-15" dirty="0">
                <a:latin typeface="Calibri"/>
                <a:cs typeface="Calibri"/>
              </a:rPr>
              <a:t>импульсов</a:t>
            </a:r>
            <a:r>
              <a:rPr sz="2800" b="1" spc="6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5—10 </a:t>
            </a:r>
            <a:r>
              <a:rPr sz="2800" b="1" spc="-20" dirty="0">
                <a:latin typeface="Calibri"/>
                <a:cs typeface="Calibri"/>
              </a:rPr>
              <a:t>Гц, </a:t>
            </a:r>
            <a:r>
              <a:rPr sz="2800" b="1" spc="-15" dirty="0">
                <a:latin typeface="Calibri"/>
                <a:cs typeface="Calibri"/>
              </a:rPr>
              <a:t>продолжительность  </a:t>
            </a:r>
            <a:r>
              <a:rPr sz="2800" b="1" spc="-10" dirty="0">
                <a:latin typeface="Calibri"/>
                <a:cs typeface="Calibri"/>
              </a:rPr>
              <a:t>воздействия </a:t>
            </a:r>
            <a:r>
              <a:rPr sz="2800" b="1" dirty="0">
                <a:latin typeface="Calibri"/>
                <a:cs typeface="Calibri"/>
              </a:rPr>
              <a:t>20—40 </a:t>
            </a:r>
            <a:r>
              <a:rPr sz="2800" b="1" spc="-5" dirty="0">
                <a:latin typeface="Calibri"/>
                <a:cs typeface="Calibri"/>
              </a:rPr>
              <a:t>мин </a:t>
            </a:r>
            <a:r>
              <a:rPr sz="2800" b="1" spc="-20" dirty="0">
                <a:latin typeface="Calibri"/>
                <a:cs typeface="Calibri"/>
              </a:rPr>
              <a:t>ежедневно </a:t>
            </a:r>
            <a:r>
              <a:rPr sz="2800" b="1" spc="-5" dirty="0">
                <a:latin typeface="Calibri"/>
                <a:cs typeface="Calibri"/>
              </a:rPr>
              <a:t>или через  </a:t>
            </a:r>
            <a:r>
              <a:rPr sz="2800" b="1" spc="-10" dirty="0">
                <a:latin typeface="Calibri"/>
                <a:cs typeface="Calibri"/>
              </a:rPr>
              <a:t>день. </a:t>
            </a:r>
            <a:r>
              <a:rPr sz="2800" b="1" spc="-25" dirty="0">
                <a:latin typeface="Calibri"/>
                <a:cs typeface="Calibri"/>
              </a:rPr>
              <a:t>Курс </a:t>
            </a:r>
            <a:r>
              <a:rPr sz="2800" b="1" spc="-5" dirty="0">
                <a:latin typeface="Calibri"/>
                <a:cs typeface="Calibri"/>
              </a:rPr>
              <a:t>лечения 10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процедур.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Электромагнитотерапия низкой частоты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интенсивности.</a:t>
            </a:r>
            <a:endParaRPr sz="2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5600065" algn="l"/>
              </a:tabLst>
            </a:pP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800" b="1" spc="-20" dirty="0">
                <a:latin typeface="Calibri"/>
                <a:cs typeface="Calibri"/>
              </a:rPr>
              <a:t>е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-80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ди</a:t>
            </a:r>
            <a:r>
              <a:rPr sz="2800" b="1" spc="-2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       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в</a:t>
            </a:r>
            <a:r>
              <a:rPr sz="2800" b="1" spc="-60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ди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транскра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иа</a:t>
            </a:r>
            <a:r>
              <a:rPr sz="2800" b="1" spc="10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ьно,  стабильно, </a:t>
            </a:r>
            <a:r>
              <a:rPr sz="2800" b="1" spc="-15" dirty="0">
                <a:latin typeface="Calibri"/>
                <a:cs typeface="Calibri"/>
              </a:rPr>
              <a:t>амплитуда </a:t>
            </a:r>
            <a:r>
              <a:rPr sz="2800" b="1" spc="-5" dirty="0">
                <a:latin typeface="Calibri"/>
                <a:cs typeface="Calibri"/>
              </a:rPr>
              <a:t>магнитной </a:t>
            </a:r>
            <a:r>
              <a:rPr sz="2800" b="1" spc="-10" dirty="0">
                <a:latin typeface="Calibri"/>
                <a:cs typeface="Calibri"/>
              </a:rPr>
              <a:t>индукции </a:t>
            </a:r>
            <a:r>
              <a:rPr sz="2800" b="1" dirty="0">
                <a:latin typeface="Calibri"/>
                <a:cs typeface="Calibri"/>
              </a:rPr>
              <a:t>3–10  </a:t>
            </a:r>
            <a:r>
              <a:rPr sz="2800" b="1" spc="-70" dirty="0">
                <a:latin typeface="Calibri"/>
                <a:cs typeface="Calibri"/>
              </a:rPr>
              <a:t>мТл, </a:t>
            </a:r>
            <a:r>
              <a:rPr sz="2800" b="1" spc="-10" dirty="0">
                <a:latin typeface="Calibri"/>
                <a:cs typeface="Calibri"/>
              </a:rPr>
              <a:t>частота </a:t>
            </a:r>
            <a:r>
              <a:rPr sz="2800" b="1" dirty="0">
                <a:latin typeface="Calibri"/>
                <a:cs typeface="Calibri"/>
              </a:rPr>
              <a:t>2,5 </a:t>
            </a:r>
            <a:r>
              <a:rPr sz="2800" b="1" spc="-25" dirty="0">
                <a:latin typeface="Calibri"/>
                <a:cs typeface="Calibri"/>
              </a:rPr>
              <a:t>Гц, </a:t>
            </a:r>
            <a:r>
              <a:rPr sz="2800" b="1" spc="-15" dirty="0">
                <a:latin typeface="Calibri"/>
                <a:cs typeface="Calibri"/>
              </a:rPr>
              <a:t>продолжительность  </a:t>
            </a:r>
            <a:r>
              <a:rPr sz="2800" b="1" spc="-10" dirty="0">
                <a:latin typeface="Calibri"/>
                <a:cs typeface="Calibri"/>
              </a:rPr>
              <a:t>воздействия </a:t>
            </a:r>
            <a:r>
              <a:rPr sz="2800" b="1" dirty="0">
                <a:latin typeface="Calibri"/>
                <a:cs typeface="Calibri"/>
              </a:rPr>
              <a:t>20—30 </a:t>
            </a:r>
            <a:r>
              <a:rPr sz="2800" b="1" spc="-10" dirty="0">
                <a:latin typeface="Calibri"/>
                <a:cs typeface="Calibri"/>
              </a:rPr>
              <a:t>мин </a:t>
            </a:r>
            <a:r>
              <a:rPr sz="2800" b="1" spc="-20" dirty="0">
                <a:latin typeface="Calibri"/>
                <a:cs typeface="Calibri"/>
              </a:rPr>
              <a:t>ежедневно. </a:t>
            </a:r>
            <a:r>
              <a:rPr sz="2800" b="1" spc="-25" dirty="0">
                <a:latin typeface="Calibri"/>
                <a:cs typeface="Calibri"/>
              </a:rPr>
              <a:t>Курс </a:t>
            </a:r>
            <a:r>
              <a:rPr sz="2800" b="1" spc="-5" dirty="0">
                <a:latin typeface="Calibri"/>
                <a:cs typeface="Calibri"/>
              </a:rPr>
              <a:t>лечения  </a:t>
            </a:r>
            <a:r>
              <a:rPr sz="2800" b="1" spc="-10" dirty="0">
                <a:latin typeface="Calibri"/>
                <a:cs typeface="Calibri"/>
              </a:rPr>
              <a:t>12–15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процедур.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141855" marR="1117600" indent="-1015365">
              <a:lnSpc>
                <a:spcPct val="100000"/>
              </a:lnSpc>
              <a:spcBef>
                <a:spcPts val="95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Классификация физических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факторов,  применяемых при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ОНМК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8073390" cy="318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При </a:t>
            </a:r>
            <a:r>
              <a:rPr sz="2800" dirty="0">
                <a:latin typeface="Calibri"/>
                <a:cs typeface="Calibri"/>
              </a:rPr>
              <a:t>назначении </a:t>
            </a:r>
            <a:r>
              <a:rPr sz="2800" spc="-10" dirty="0">
                <a:latin typeface="Calibri"/>
                <a:cs typeface="Calibri"/>
              </a:rPr>
              <a:t>физиотерапии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30" dirty="0">
                <a:latin typeface="Calibri"/>
                <a:cs typeface="Calibri"/>
              </a:rPr>
              <a:t>инсульта  </a:t>
            </a:r>
            <a:r>
              <a:rPr sz="2800" spc="-10" dirty="0">
                <a:latin typeface="Calibri"/>
                <a:cs typeface="Calibri"/>
              </a:rPr>
              <a:t>можно </a:t>
            </a:r>
            <a:r>
              <a:rPr sz="2800" spc="-15" dirty="0">
                <a:latin typeface="Calibri"/>
                <a:cs typeface="Calibri"/>
              </a:rPr>
              <a:t>выделить </a:t>
            </a:r>
            <a:r>
              <a:rPr sz="2800" spc="-10" dirty="0">
                <a:latin typeface="Calibri"/>
                <a:cs typeface="Calibri"/>
              </a:rPr>
              <a:t>два </a:t>
            </a:r>
            <a:r>
              <a:rPr sz="2800" spc="-5" dirty="0">
                <a:latin typeface="Calibri"/>
                <a:cs typeface="Calibri"/>
              </a:rPr>
              <a:t>основных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подхода:</a:t>
            </a:r>
            <a:endParaRPr sz="28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патогенетический</a:t>
            </a:r>
            <a:r>
              <a:rPr sz="2800" spc="-10" dirty="0">
                <a:latin typeface="Calibri"/>
                <a:cs typeface="Calibri"/>
              </a:rPr>
              <a:t>, направленный </a:t>
            </a:r>
            <a:r>
              <a:rPr sz="2800" dirty="0">
                <a:latin typeface="Calibri"/>
                <a:cs typeface="Calibri"/>
              </a:rPr>
              <a:t>на </a:t>
            </a:r>
            <a:r>
              <a:rPr sz="2800" spc="-5" dirty="0">
                <a:latin typeface="Calibri"/>
                <a:cs typeface="Calibri"/>
              </a:rPr>
              <a:t>активацию  </a:t>
            </a:r>
            <a:r>
              <a:rPr sz="2800" spc="-10" dirty="0">
                <a:latin typeface="Calibri"/>
                <a:cs typeface="Calibri"/>
              </a:rPr>
              <a:t>процессов саногенеза </a:t>
            </a:r>
            <a:r>
              <a:rPr sz="2800" spc="-5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восстановления  утраченных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функций;</a:t>
            </a:r>
            <a:endParaRPr sz="280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симптоматический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помогающий </a:t>
            </a:r>
            <a:r>
              <a:rPr sz="2800" spc="-10" dirty="0">
                <a:latin typeface="Calibri"/>
                <a:cs typeface="Calibri"/>
              </a:rPr>
              <a:t>уменьшить  проявления основного </a:t>
            </a:r>
            <a:r>
              <a:rPr sz="2800" spc="-20" dirty="0">
                <a:latin typeface="Calibri"/>
                <a:cs typeface="Calibri"/>
              </a:rPr>
              <a:t>патологического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88976"/>
            <a:ext cx="8229600" cy="863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94945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535"/>
              </a:spcBef>
              <a:tabLst>
                <a:tab pos="3411854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Патогенетическая	физиотерапия при</a:t>
            </a:r>
            <a:r>
              <a:rPr sz="28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инсульте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165" y="1470152"/>
            <a:ext cx="6245860" cy="22860"/>
          </a:xfrm>
          <a:custGeom>
            <a:avLst/>
            <a:gdLst/>
            <a:ahLst/>
            <a:cxnLst/>
            <a:rect l="l" t="t" r="r" b="b"/>
            <a:pathLst>
              <a:path w="6245859" h="22859">
                <a:moveTo>
                  <a:pt x="6245352" y="0"/>
                </a:moveTo>
                <a:lnTo>
                  <a:pt x="0" y="0"/>
                </a:lnTo>
                <a:lnTo>
                  <a:pt x="0" y="22860"/>
                </a:lnTo>
                <a:lnTo>
                  <a:pt x="6245352" y="22860"/>
                </a:lnTo>
                <a:lnTo>
                  <a:pt x="6245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1062990"/>
            <a:ext cx="8409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3771265" algn="l"/>
                <a:tab pos="6601459" algn="l"/>
              </a:tabLst>
            </a:pPr>
            <a:r>
              <a:rPr sz="2800" b="1" spc="-10" dirty="0">
                <a:latin typeface="Calibri"/>
                <a:cs typeface="Calibri"/>
              </a:rPr>
              <a:t>Низкоинтенсивная	лазеротерапия	</a:t>
            </a:r>
            <a:r>
              <a:rPr sz="2800" b="1" spc="-15" dirty="0">
                <a:latin typeface="Calibri"/>
                <a:cs typeface="Calibri"/>
              </a:rPr>
              <a:t>проводится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7742" y="1489659"/>
            <a:ext cx="6234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7220" algn="l"/>
                <a:tab pos="2056130" algn="l"/>
                <a:tab pos="3816985" algn="l"/>
                <a:tab pos="5074285" algn="l"/>
              </a:tabLst>
            </a:pPr>
            <a:r>
              <a:rPr sz="2800" b="1" spc="-10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-50" dirty="0">
                <a:latin typeface="Calibri"/>
                <a:cs typeface="Calibri"/>
              </a:rPr>
              <a:t>б</a:t>
            </a:r>
            <a:r>
              <a:rPr sz="2800" b="1" spc="-5" dirty="0">
                <a:latin typeface="Calibri"/>
                <a:cs typeface="Calibri"/>
              </a:rPr>
              <a:t>лас</a:t>
            </a:r>
            <a:r>
              <a:rPr sz="2800" b="1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ь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проекци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общих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онных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9182" y="1916683"/>
            <a:ext cx="4293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  <a:tabLst>
                <a:tab pos="1609725" algn="l"/>
                <a:tab pos="3045460" algn="l"/>
                <a:tab pos="3754120" algn="l"/>
                <a:tab pos="4131945" algn="l"/>
              </a:tabLst>
            </a:pPr>
            <a:r>
              <a:rPr sz="2800" b="1" spc="-5" dirty="0">
                <a:latin typeface="Calibri"/>
                <a:cs typeface="Calibri"/>
              </a:rPr>
              <a:t>ре</a:t>
            </a:r>
            <a:r>
              <a:rPr sz="2800" b="1" spc="-50" dirty="0">
                <a:latin typeface="Calibri"/>
                <a:cs typeface="Calibri"/>
              </a:rPr>
              <a:t>ф</a:t>
            </a:r>
            <a:r>
              <a:rPr sz="2800" b="1" spc="-5" dirty="0">
                <a:latin typeface="Calibri"/>
                <a:cs typeface="Calibri"/>
              </a:rPr>
              <a:t>ле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spc="-10" dirty="0">
                <a:latin typeface="Calibri"/>
                <a:cs typeface="Calibri"/>
              </a:rPr>
              <a:t>со</a:t>
            </a:r>
            <a:r>
              <a:rPr sz="2800" b="1" spc="-25" dirty="0">
                <a:latin typeface="Calibri"/>
                <a:cs typeface="Calibri"/>
              </a:rPr>
              <a:t>г</a:t>
            </a:r>
            <a:r>
              <a:rPr sz="2800" b="1" spc="-10" dirty="0">
                <a:latin typeface="Calibri"/>
                <a:cs typeface="Calibri"/>
              </a:rPr>
              <a:t>енны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з</a:t>
            </a:r>
            <a:r>
              <a:rPr sz="2800" b="1" spc="-20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ы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с  насадки,	</a:t>
            </a:r>
            <a:r>
              <a:rPr sz="2800" b="1" spc="-15" dirty="0">
                <a:latin typeface="Calibri"/>
                <a:cs typeface="Calibri"/>
              </a:rPr>
              <a:t>снабженной	</a:t>
            </a:r>
            <a:r>
              <a:rPr sz="2800" b="1" spc="5" dirty="0">
                <a:latin typeface="Calibri"/>
                <a:cs typeface="Calibri"/>
              </a:rPr>
              <a:t>14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2421" y="1916683"/>
            <a:ext cx="18078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304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10" dirty="0">
                <a:latin typeface="Calibri"/>
                <a:cs typeface="Calibri"/>
              </a:rPr>
              <a:t>мощ</a:t>
            </a:r>
            <a:r>
              <a:rPr sz="2800" b="1" spc="5" dirty="0">
                <a:latin typeface="Calibri"/>
                <a:cs typeface="Calibri"/>
              </a:rPr>
              <a:t>ь</a:t>
            </a:r>
            <a:r>
              <a:rPr sz="2800" b="1" spc="-5" dirty="0">
                <a:latin typeface="Calibri"/>
                <a:cs typeface="Calibri"/>
              </a:rPr>
              <a:t>ю  л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зе</a:t>
            </a:r>
            <a:r>
              <a:rPr sz="2800" b="1" spc="-15" dirty="0">
                <a:latin typeface="Calibri"/>
                <a:cs typeface="Calibri"/>
              </a:rPr>
              <a:t>р</a:t>
            </a:r>
            <a:r>
              <a:rPr sz="2800" b="1" dirty="0">
                <a:latin typeface="Calibri"/>
                <a:cs typeface="Calibri"/>
              </a:rPr>
              <a:t>н</a:t>
            </a:r>
            <a:r>
              <a:rPr sz="2800" b="1" spc="-5" dirty="0">
                <a:latin typeface="Calibri"/>
                <a:cs typeface="Calibri"/>
              </a:rPr>
              <a:t>ыми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490" y="1489659"/>
            <a:ext cx="179070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79245" algn="l"/>
              </a:tabLst>
            </a:pPr>
            <a:r>
              <a:rPr sz="2800" b="1" spc="-5" dirty="0">
                <a:latin typeface="Calibri"/>
                <a:cs typeface="Calibri"/>
              </a:rPr>
              <a:t>стабильно  ар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ери</a:t>
            </a:r>
            <a:r>
              <a:rPr sz="2800" b="1" spc="-5" dirty="0">
                <a:latin typeface="Calibri"/>
                <a:cs typeface="Calibri"/>
              </a:rPr>
              <a:t>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и  лазерной  </a:t>
            </a:r>
            <a:r>
              <a:rPr sz="2800" b="1" spc="-15" dirty="0">
                <a:latin typeface="Calibri"/>
                <a:cs typeface="Calibri"/>
              </a:rPr>
              <a:t>диодами.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490" y="3282441"/>
            <a:ext cx="8524875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812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  <a:tab pos="1512570" algn="l"/>
                <a:tab pos="3458845" algn="l"/>
                <a:tab pos="5447665" algn="l"/>
                <a:tab pos="5987415" algn="l"/>
                <a:tab pos="6802755" algn="l"/>
                <a:tab pos="7821295" algn="l"/>
              </a:tabLst>
            </a:pPr>
            <a:r>
              <a:rPr sz="2800" b="1" spc="-1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оза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зерно</a:t>
            </a:r>
            <a:r>
              <a:rPr sz="2800" b="1" spc="-30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spc="-35" dirty="0">
                <a:latin typeface="Calibri"/>
                <a:cs typeface="Calibri"/>
              </a:rPr>
              <a:t>з</a:t>
            </a:r>
            <a:r>
              <a:rPr sz="2800" b="1" spc="-5" dirty="0">
                <a:latin typeface="Calibri"/>
                <a:cs typeface="Calibri"/>
              </a:rPr>
              <a:t>лу</a:t>
            </a:r>
            <a:r>
              <a:rPr sz="2800" b="1" spc="5" dirty="0">
                <a:latin typeface="Calibri"/>
                <a:cs typeface="Calibri"/>
              </a:rPr>
              <a:t>ч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ни</a:t>
            </a:r>
            <a:r>
              <a:rPr sz="2800" b="1" spc="-5" dirty="0">
                <a:latin typeface="Calibri"/>
                <a:cs typeface="Calibri"/>
              </a:rPr>
              <a:t>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0</a:t>
            </a:r>
            <a:r>
              <a:rPr sz="2800" b="1" spc="5" dirty="0">
                <a:latin typeface="Calibri"/>
                <a:cs typeface="Calibri"/>
              </a:rPr>
              <a:t>,</a:t>
            </a:r>
            <a:r>
              <a:rPr sz="2800" b="1" spc="-5" dirty="0">
                <a:latin typeface="Calibri"/>
                <a:cs typeface="Calibri"/>
              </a:rPr>
              <a:t>5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Дж/</a:t>
            </a:r>
            <a:r>
              <a:rPr sz="2800" b="1" dirty="0">
                <a:latin typeface="Calibri"/>
                <a:cs typeface="Calibri"/>
              </a:rPr>
              <a:t>	с</a:t>
            </a:r>
            <a:r>
              <a:rPr sz="2800" b="1" spc="-10" dirty="0">
                <a:latin typeface="Calibri"/>
                <a:cs typeface="Calibri"/>
              </a:rPr>
              <a:t>м</a:t>
            </a:r>
            <a:r>
              <a:rPr sz="2775" b="1" spc="7" baseline="25525" dirty="0">
                <a:latin typeface="Calibri"/>
                <a:cs typeface="Calibri"/>
              </a:rPr>
              <a:t>2</a:t>
            </a:r>
            <a:r>
              <a:rPr sz="2800" b="1" spc="-5" dirty="0">
                <a:latin typeface="Calibri"/>
                <a:cs typeface="Calibri"/>
              </a:rPr>
              <a:t>,  </a:t>
            </a:r>
            <a:r>
              <a:rPr sz="2800" b="1" spc="-20" dirty="0">
                <a:latin typeface="Calibri"/>
                <a:cs typeface="Calibri"/>
              </a:rPr>
              <a:t>мультичастота,</a:t>
            </a:r>
            <a:endParaRPr sz="2800">
              <a:latin typeface="Calibri"/>
              <a:cs typeface="Calibri"/>
            </a:endParaRPr>
          </a:p>
          <a:p>
            <a:pPr marL="472440" indent="-42227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72440" algn="l"/>
                <a:tab pos="473075" algn="l"/>
              </a:tabLst>
            </a:pPr>
            <a:r>
              <a:rPr sz="2800" b="1" spc="-10" dirty="0">
                <a:latin typeface="Calibri"/>
                <a:cs typeface="Calibri"/>
              </a:rPr>
              <a:t>время воздействия </a:t>
            </a: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25" dirty="0">
                <a:latin typeface="Calibri"/>
                <a:cs typeface="Calibri"/>
              </a:rPr>
              <a:t>одну </a:t>
            </a:r>
            <a:r>
              <a:rPr sz="2800" b="1" spc="-10" dirty="0">
                <a:latin typeface="Calibri"/>
                <a:cs typeface="Calibri"/>
              </a:rPr>
              <a:t>область </a:t>
            </a:r>
            <a:r>
              <a:rPr sz="2800" b="1" spc="-5" dirty="0">
                <a:latin typeface="Calibri"/>
                <a:cs typeface="Calibri"/>
              </a:rPr>
              <a:t>2–2,5</a:t>
            </a:r>
            <a:r>
              <a:rPr sz="2800" b="1" spc="18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мин.</a:t>
            </a:r>
            <a:endParaRPr sz="2800">
              <a:latin typeface="Calibri"/>
              <a:cs typeface="Calibri"/>
            </a:endParaRPr>
          </a:p>
          <a:p>
            <a:pPr marL="393700" marR="8001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96925" algn="l"/>
                <a:tab pos="797560" algn="l"/>
                <a:tab pos="4464685" algn="l"/>
                <a:tab pos="6915150" algn="l"/>
                <a:tab pos="7790815" algn="l"/>
              </a:tabLst>
            </a:pPr>
            <a:r>
              <a:rPr dirty="0"/>
              <a:t>	</a:t>
            </a:r>
            <a:r>
              <a:rPr sz="2800" b="1" spc="-15" dirty="0">
                <a:latin typeface="Calibri"/>
                <a:cs typeface="Calibri"/>
              </a:rPr>
              <a:t>Продолжительность 	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воздействия	</a:t>
            </a:r>
            <a:r>
              <a:rPr sz="2800" b="1" dirty="0">
                <a:latin typeface="Calibri"/>
                <a:cs typeface="Calibri"/>
              </a:rPr>
              <a:t>10	</a:t>
            </a:r>
            <a:r>
              <a:rPr sz="2800" b="1" spc="-5" dirty="0">
                <a:latin typeface="Calibri"/>
                <a:cs typeface="Calibri"/>
              </a:rPr>
              <a:t>мин  </a:t>
            </a:r>
            <a:r>
              <a:rPr sz="2800" b="1" spc="-20" dirty="0">
                <a:latin typeface="Calibri"/>
                <a:cs typeface="Calibri"/>
              </a:rPr>
              <a:t>ежедневно. </a:t>
            </a:r>
            <a:r>
              <a:rPr sz="2800" b="1" spc="-25" dirty="0">
                <a:latin typeface="Calibri"/>
                <a:cs typeface="Calibri"/>
              </a:rPr>
              <a:t>Курс </a:t>
            </a:r>
            <a:r>
              <a:rPr sz="2800" b="1" spc="-5" dirty="0">
                <a:latin typeface="Calibri"/>
                <a:cs typeface="Calibri"/>
              </a:rPr>
              <a:t>лечения 10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процедур.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96300" cy="8382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15570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910"/>
              </a:spcBef>
            </a:pPr>
            <a:r>
              <a:rPr sz="3600" spc="-10" dirty="0"/>
              <a:t>Симптоматическая</a:t>
            </a:r>
            <a:r>
              <a:rPr sz="3600" spc="-45" dirty="0"/>
              <a:t> </a:t>
            </a:r>
            <a:r>
              <a:rPr sz="3600" spc="-10" dirty="0"/>
              <a:t>физиотерапия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7217" y="1370228"/>
            <a:ext cx="7980680" cy="38239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434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Лечение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мышечной</a:t>
            </a:r>
            <a:r>
              <a:rPr sz="28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спастичности:</a:t>
            </a:r>
            <a:endParaRPr sz="2800">
              <a:latin typeface="Calibri"/>
              <a:cs typeface="Calibri"/>
            </a:endParaRPr>
          </a:p>
          <a:p>
            <a:pPr marL="12700" marR="7620" algn="just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378460" algn="l"/>
              </a:tabLst>
            </a:pPr>
            <a:r>
              <a:rPr sz="2800" b="1" spc="-10" dirty="0">
                <a:latin typeface="Calibri"/>
                <a:cs typeface="Calibri"/>
              </a:rPr>
              <a:t>Показаны парафиновые </a:t>
            </a:r>
            <a:r>
              <a:rPr sz="2800" b="1" dirty="0">
                <a:latin typeface="Calibri"/>
                <a:cs typeface="Calibri"/>
              </a:rPr>
              <a:t>или </a:t>
            </a:r>
            <a:r>
              <a:rPr sz="2800" b="1" spc="-10" dirty="0">
                <a:latin typeface="Calibri"/>
                <a:cs typeface="Calibri"/>
              </a:rPr>
              <a:t>озокеритовые  </a:t>
            </a:r>
            <a:r>
              <a:rPr sz="2800" b="1" spc="-5" dirty="0">
                <a:latin typeface="Calibri"/>
                <a:cs typeface="Calibri"/>
              </a:rPr>
              <a:t>аппликации в виде широких </a:t>
            </a:r>
            <a:r>
              <a:rPr sz="2800" b="1" spc="-25" dirty="0">
                <a:latin typeface="Calibri"/>
                <a:cs typeface="Calibri"/>
              </a:rPr>
              <a:t>манжет, </a:t>
            </a:r>
            <a:r>
              <a:rPr sz="2800" b="1" spc="-15" dirty="0">
                <a:latin typeface="Calibri"/>
                <a:cs typeface="Calibri"/>
              </a:rPr>
              <a:t>полос </a:t>
            </a:r>
            <a:r>
              <a:rPr sz="2800" b="1" spc="-5" dirty="0">
                <a:latin typeface="Calibri"/>
                <a:cs typeface="Calibri"/>
              </a:rPr>
              <a:t>или  высоких </a:t>
            </a:r>
            <a:r>
              <a:rPr sz="2800" b="1" spc="-10" dirty="0">
                <a:latin typeface="Calibri"/>
                <a:cs typeface="Calibri"/>
              </a:rPr>
              <a:t>перчаток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носков </a:t>
            </a:r>
            <a:r>
              <a:rPr sz="2800" b="1" spc="-5" dirty="0">
                <a:latin typeface="Calibri"/>
                <a:cs typeface="Calibri"/>
              </a:rPr>
              <a:t>в сочетании с  </a:t>
            </a:r>
            <a:r>
              <a:rPr sz="2800" b="1" spc="-10" dirty="0">
                <a:latin typeface="Calibri"/>
                <a:cs typeface="Calibri"/>
              </a:rPr>
              <a:t>правильной укладкой паретичных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конечностей.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3030"/>
              </a:lnSpc>
              <a:spcBef>
                <a:spcPts val="715"/>
              </a:spcBef>
              <a:buFont typeface="Arial"/>
              <a:buChar char="•"/>
              <a:tabLst>
                <a:tab pos="378460" algn="l"/>
              </a:tabLst>
            </a:pPr>
            <a:r>
              <a:rPr sz="2800" b="1" spc="-10" dirty="0">
                <a:latin typeface="Calibri"/>
                <a:cs typeface="Calibri"/>
              </a:rPr>
              <a:t>Длительность </a:t>
            </a:r>
            <a:r>
              <a:rPr sz="2800" b="1" spc="-20" dirty="0">
                <a:latin typeface="Calibri"/>
                <a:cs typeface="Calibri"/>
              </a:rPr>
              <a:t>процедуры </a:t>
            </a:r>
            <a:r>
              <a:rPr sz="2800" b="1" dirty="0">
                <a:latin typeface="Calibri"/>
                <a:cs typeface="Calibri"/>
              </a:rPr>
              <a:t>15-25 </a:t>
            </a:r>
            <a:r>
              <a:rPr sz="2800" b="1" spc="-25" dirty="0">
                <a:latin typeface="Calibri"/>
                <a:cs typeface="Calibri"/>
              </a:rPr>
              <a:t>минут, </a:t>
            </a:r>
            <a:r>
              <a:rPr sz="2800" b="1" spc="-5" dirty="0">
                <a:latin typeface="Calibri"/>
                <a:cs typeface="Calibri"/>
              </a:rPr>
              <a:t>а  </a:t>
            </a:r>
            <a:r>
              <a:rPr sz="2800" b="1" spc="-15" dirty="0">
                <a:latin typeface="Calibri"/>
                <a:cs typeface="Calibri"/>
              </a:rPr>
              <a:t>релаксации </a:t>
            </a:r>
            <a:r>
              <a:rPr sz="2800" b="1" spc="-5" dirty="0">
                <a:latin typeface="Calibri"/>
                <a:cs typeface="Calibri"/>
              </a:rPr>
              <a:t>- </a:t>
            </a:r>
            <a:r>
              <a:rPr sz="2800" b="1" spc="-10" dirty="0">
                <a:latin typeface="Calibri"/>
                <a:cs typeface="Calibri"/>
              </a:rPr>
              <a:t>30-40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минут.</a:t>
            </a:r>
            <a:endParaRPr sz="2800">
              <a:latin typeface="Calibri"/>
              <a:cs typeface="Calibri"/>
            </a:endParaRPr>
          </a:p>
          <a:p>
            <a:pPr marL="12700" marR="5715" algn="just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378460" algn="l"/>
              </a:tabLst>
            </a:pPr>
            <a:r>
              <a:rPr sz="2800" b="1" spc="-25" dirty="0">
                <a:latin typeface="Calibri"/>
                <a:cs typeface="Calibri"/>
              </a:rPr>
              <a:t>Курс </a:t>
            </a:r>
            <a:r>
              <a:rPr sz="2800" b="1" spc="-5" dirty="0">
                <a:latin typeface="Calibri"/>
                <a:cs typeface="Calibri"/>
              </a:rPr>
              <a:t>лечения </a:t>
            </a:r>
            <a:r>
              <a:rPr sz="2800" b="1" dirty="0">
                <a:latin typeface="Calibri"/>
                <a:cs typeface="Calibri"/>
              </a:rPr>
              <a:t>10-12 </a:t>
            </a:r>
            <a:r>
              <a:rPr sz="2800" b="1" spc="-20" dirty="0">
                <a:latin typeface="Calibri"/>
                <a:cs typeface="Calibri"/>
              </a:rPr>
              <a:t>процедур, </a:t>
            </a:r>
            <a:r>
              <a:rPr sz="2800" b="1" spc="-10" dirty="0">
                <a:latin typeface="Calibri"/>
                <a:cs typeface="Calibri"/>
              </a:rPr>
              <a:t>повторные </a:t>
            </a:r>
            <a:r>
              <a:rPr sz="2800" b="1" dirty="0">
                <a:latin typeface="Calibri"/>
                <a:cs typeface="Calibri"/>
              </a:rPr>
              <a:t>курсы  </a:t>
            </a:r>
            <a:r>
              <a:rPr sz="2800" b="1" spc="-20" dirty="0">
                <a:latin typeface="Calibri"/>
                <a:cs typeface="Calibri"/>
              </a:rPr>
              <a:t>проводят </a:t>
            </a:r>
            <a:r>
              <a:rPr sz="2800" b="1" spc="-10" dirty="0">
                <a:latin typeface="Calibri"/>
                <a:cs typeface="Calibri"/>
              </a:rPr>
              <a:t>через 2-4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месяца.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96300" cy="8636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3600" spc="-10" dirty="0"/>
              <a:t>Симптоматическая</a:t>
            </a:r>
            <a:r>
              <a:rPr sz="3600" spc="-45" dirty="0"/>
              <a:t> </a:t>
            </a:r>
            <a:r>
              <a:rPr sz="3600" spc="-10" dirty="0"/>
              <a:t>терапия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1017270"/>
            <a:ext cx="8456295" cy="4225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8460" algn="just">
              <a:lnSpc>
                <a:spcPts val="3304"/>
              </a:lnSpc>
              <a:spcBef>
                <a:spcPts val="105"/>
              </a:spcBef>
            </a:pPr>
            <a:r>
              <a:rPr sz="2900" b="1" dirty="0">
                <a:latin typeface="Calibri"/>
                <a:cs typeface="Calibri"/>
              </a:rPr>
              <a:t>Для</a:t>
            </a:r>
            <a:r>
              <a:rPr sz="2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снижения тонуса </a:t>
            </a:r>
            <a:r>
              <a:rPr sz="2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мышц применяют</a:t>
            </a:r>
            <a:r>
              <a:rPr sz="2900" b="1" u="heavy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также</a:t>
            </a:r>
            <a:endParaRPr sz="2900">
              <a:latin typeface="Calibri"/>
              <a:cs typeface="Calibri"/>
            </a:endParaRPr>
          </a:p>
          <a:p>
            <a:pPr marL="12700" marR="5715" algn="just">
              <a:lnSpc>
                <a:spcPct val="90000"/>
              </a:lnSpc>
              <a:spcBef>
                <a:spcPts val="170"/>
              </a:spcBef>
            </a:pPr>
            <a:r>
              <a:rPr sz="2900" u="heavy" spc="-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криотерапию </a:t>
            </a:r>
            <a:r>
              <a:rPr sz="2900" b="1" dirty="0">
                <a:latin typeface="Calibri"/>
                <a:cs typeface="Calibri"/>
              </a:rPr>
              <a:t>- </a:t>
            </a:r>
            <a:r>
              <a:rPr sz="2900" b="1" spc="-5" dirty="0">
                <a:latin typeface="Calibri"/>
                <a:cs typeface="Calibri"/>
              </a:rPr>
              <a:t>накладывание на спастичные  мышцы </a:t>
            </a:r>
            <a:r>
              <a:rPr sz="2900" b="1" spc="-10" dirty="0">
                <a:latin typeface="Calibri"/>
                <a:cs typeface="Calibri"/>
              </a:rPr>
              <a:t>целлофановых </a:t>
            </a:r>
            <a:r>
              <a:rPr sz="2900" b="1" spc="-15" dirty="0">
                <a:latin typeface="Calibri"/>
                <a:cs typeface="Calibri"/>
              </a:rPr>
              <a:t>пакетов </a:t>
            </a:r>
            <a:r>
              <a:rPr sz="2900" b="1" dirty="0">
                <a:latin typeface="Calibri"/>
                <a:cs typeface="Calibri"/>
              </a:rPr>
              <a:t>с </a:t>
            </a:r>
            <a:r>
              <a:rPr sz="2900" b="1" spc="-10" dirty="0">
                <a:latin typeface="Calibri"/>
                <a:cs typeface="Calibri"/>
              </a:rPr>
              <a:t>раздробленным  </a:t>
            </a:r>
            <a:r>
              <a:rPr sz="2900" b="1" spc="-5" dirty="0">
                <a:latin typeface="Calibri"/>
                <a:cs typeface="Calibri"/>
              </a:rPr>
              <a:t>льдом </a:t>
            </a:r>
            <a:r>
              <a:rPr sz="2900" b="1" dirty="0">
                <a:latin typeface="Calibri"/>
                <a:cs typeface="Calibri"/>
              </a:rPr>
              <a:t>и </a:t>
            </a:r>
            <a:r>
              <a:rPr sz="2900" b="1" spc="-10" dirty="0">
                <a:latin typeface="Calibri"/>
                <a:cs typeface="Calibri"/>
              </a:rPr>
              <a:t>небольшим количеством </a:t>
            </a:r>
            <a:r>
              <a:rPr sz="2900" b="1" spc="-20" dirty="0">
                <a:latin typeface="Calibri"/>
                <a:cs typeface="Calibri"/>
              </a:rPr>
              <a:t>воды  </a:t>
            </a:r>
            <a:r>
              <a:rPr sz="2900" b="1" spc="-10" dirty="0">
                <a:latin typeface="Calibri"/>
                <a:cs typeface="Calibri"/>
              </a:rPr>
              <a:t>температуры </a:t>
            </a:r>
            <a:r>
              <a:rPr sz="2900" b="1" spc="-5" dirty="0">
                <a:latin typeface="Calibri"/>
                <a:cs typeface="Calibri"/>
              </a:rPr>
              <a:t>0.+2°С.</a:t>
            </a:r>
            <a:endParaRPr sz="2900">
              <a:latin typeface="Calibri"/>
              <a:cs typeface="Calibri"/>
            </a:endParaRPr>
          </a:p>
          <a:p>
            <a:pPr marL="12700" marR="5080" indent="365760" algn="just">
              <a:lnSpc>
                <a:spcPts val="3130"/>
              </a:lnSpc>
              <a:spcBef>
                <a:spcPts val="745"/>
              </a:spcBef>
            </a:pPr>
            <a:r>
              <a:rPr sz="2900" b="1" spc="-15" dirty="0">
                <a:latin typeface="Calibri"/>
                <a:cs typeface="Calibri"/>
              </a:rPr>
              <a:t>Продолжительность </a:t>
            </a:r>
            <a:r>
              <a:rPr sz="2900" b="1" spc="-5" dirty="0">
                <a:latin typeface="Calibri"/>
                <a:cs typeface="Calibri"/>
              </a:rPr>
              <a:t>первой </a:t>
            </a:r>
            <a:r>
              <a:rPr sz="2900" b="1" spc="-15" dirty="0">
                <a:latin typeface="Calibri"/>
                <a:cs typeface="Calibri"/>
              </a:rPr>
              <a:t>процедуры </a:t>
            </a:r>
            <a:r>
              <a:rPr sz="2900" b="1" dirty="0">
                <a:latin typeface="Calibri"/>
                <a:cs typeface="Calibri"/>
              </a:rPr>
              <a:t>5 </a:t>
            </a:r>
            <a:r>
              <a:rPr sz="2900" b="1" spc="-25" dirty="0">
                <a:latin typeface="Calibri"/>
                <a:cs typeface="Calibri"/>
              </a:rPr>
              <a:t>минут,  </a:t>
            </a:r>
            <a:r>
              <a:rPr sz="2900" b="1" spc="-10" dirty="0">
                <a:latin typeface="Calibri"/>
                <a:cs typeface="Calibri"/>
              </a:rPr>
              <a:t>второй </a:t>
            </a:r>
            <a:r>
              <a:rPr sz="2900" b="1" dirty="0">
                <a:latin typeface="Calibri"/>
                <a:cs typeface="Calibri"/>
              </a:rPr>
              <a:t>- 7 </a:t>
            </a:r>
            <a:r>
              <a:rPr sz="2900" b="1" spc="-25" dirty="0">
                <a:latin typeface="Calibri"/>
                <a:cs typeface="Calibri"/>
              </a:rPr>
              <a:t>минут, </a:t>
            </a:r>
            <a:r>
              <a:rPr sz="2900" b="1" spc="-10" dirty="0">
                <a:latin typeface="Calibri"/>
                <a:cs typeface="Calibri"/>
              </a:rPr>
              <a:t>последующих </a:t>
            </a:r>
            <a:r>
              <a:rPr sz="2900" b="1" dirty="0">
                <a:latin typeface="Calibri"/>
                <a:cs typeface="Calibri"/>
              </a:rPr>
              <a:t>- 10 </a:t>
            </a:r>
            <a:r>
              <a:rPr sz="2900" b="1" spc="-20" dirty="0">
                <a:latin typeface="Calibri"/>
                <a:cs typeface="Calibri"/>
              </a:rPr>
              <a:t>минут. Курс  </a:t>
            </a:r>
            <a:r>
              <a:rPr sz="2900" b="1" dirty="0">
                <a:latin typeface="Calibri"/>
                <a:cs typeface="Calibri"/>
              </a:rPr>
              <a:t>лечения 15-20</a:t>
            </a:r>
            <a:r>
              <a:rPr sz="2900" b="1" spc="-35" dirty="0">
                <a:latin typeface="Calibri"/>
                <a:cs typeface="Calibri"/>
              </a:rPr>
              <a:t> </a:t>
            </a:r>
            <a:r>
              <a:rPr sz="2900" b="1" spc="-5" dirty="0">
                <a:latin typeface="Calibri"/>
                <a:cs typeface="Calibri"/>
              </a:rPr>
              <a:t>сеансов.</a:t>
            </a:r>
            <a:endParaRPr sz="2900">
              <a:latin typeface="Calibri"/>
              <a:cs typeface="Calibri"/>
            </a:endParaRPr>
          </a:p>
          <a:p>
            <a:pPr marL="12700" marR="5715" indent="365760" algn="just">
              <a:lnSpc>
                <a:spcPts val="3130"/>
              </a:lnSpc>
              <a:spcBef>
                <a:spcPts val="705"/>
              </a:spcBef>
            </a:pPr>
            <a:r>
              <a:rPr sz="2900" u="heavy" spc="-7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Противопоказания </a:t>
            </a:r>
            <a:r>
              <a:rPr sz="2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 </a:t>
            </a:r>
            <a:r>
              <a:rPr sz="2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криотерапии</a:t>
            </a:r>
            <a:r>
              <a:rPr sz="2900" b="1" spc="-10" dirty="0">
                <a:latin typeface="Calibri"/>
                <a:cs typeface="Calibri"/>
              </a:rPr>
              <a:t>: </a:t>
            </a:r>
            <a:r>
              <a:rPr sz="2900" b="1" spc="-5" dirty="0">
                <a:latin typeface="Calibri"/>
                <a:cs typeface="Calibri"/>
              </a:rPr>
              <a:t>синдром </a:t>
            </a:r>
            <a:r>
              <a:rPr sz="2900" b="1" dirty="0">
                <a:latin typeface="Calibri"/>
                <a:cs typeface="Calibri"/>
              </a:rPr>
              <a:t>и  </a:t>
            </a:r>
            <a:r>
              <a:rPr sz="2900" b="1" spc="-10" dirty="0">
                <a:latin typeface="Calibri"/>
                <a:cs typeface="Calibri"/>
              </a:rPr>
              <a:t>болезнь </a:t>
            </a:r>
            <a:r>
              <a:rPr sz="2900" b="1" spc="-5" dirty="0">
                <a:latin typeface="Calibri"/>
                <a:cs typeface="Calibri"/>
              </a:rPr>
              <a:t>Рейно, сочетание перенесенного </a:t>
            </a:r>
            <a:r>
              <a:rPr sz="2900" b="1" spc="-25" dirty="0">
                <a:latin typeface="Calibri"/>
                <a:cs typeface="Calibri"/>
              </a:rPr>
              <a:t>инсульта</a:t>
            </a:r>
            <a:r>
              <a:rPr sz="2900" b="1" spc="40" dirty="0">
                <a:latin typeface="Calibri"/>
                <a:cs typeface="Calibri"/>
              </a:rPr>
              <a:t> </a:t>
            </a:r>
            <a:r>
              <a:rPr sz="2900" b="1" dirty="0">
                <a:latin typeface="Calibri"/>
                <a:cs typeface="Calibri"/>
              </a:rPr>
              <a:t>с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172583"/>
            <a:ext cx="845375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3304"/>
              </a:lnSpc>
              <a:spcBef>
                <a:spcPts val="100"/>
              </a:spcBef>
              <a:tabLst>
                <a:tab pos="1339215" algn="l"/>
                <a:tab pos="3766185" algn="l"/>
                <a:tab pos="5983605" algn="l"/>
                <a:tab pos="6773545" algn="l"/>
              </a:tabLst>
            </a:pPr>
            <a:r>
              <a:rPr sz="2900" b="1" dirty="0">
                <a:latin typeface="Calibri"/>
                <a:cs typeface="Calibri"/>
              </a:rPr>
              <a:t>ИБС,	</a:t>
            </a:r>
            <a:r>
              <a:rPr sz="2900" b="1" spc="-10" dirty="0">
                <a:latin typeface="Calibri"/>
                <a:cs typeface="Calibri"/>
              </a:rPr>
              <a:t>и</a:t>
            </a:r>
            <a:r>
              <a:rPr sz="2900" b="1" spc="-5" dirty="0">
                <a:latin typeface="Calibri"/>
                <a:cs typeface="Calibri"/>
              </a:rPr>
              <a:t>н</a:t>
            </a:r>
            <a:r>
              <a:rPr sz="2900" b="1" dirty="0">
                <a:latin typeface="Calibri"/>
                <a:cs typeface="Calibri"/>
              </a:rPr>
              <a:t>фарк</a:t>
            </a:r>
            <a:r>
              <a:rPr sz="2900" b="1" spc="-35" dirty="0">
                <a:latin typeface="Calibri"/>
                <a:cs typeface="Calibri"/>
              </a:rPr>
              <a:t>т</a:t>
            </a:r>
            <a:r>
              <a:rPr sz="2900" b="1" dirty="0">
                <a:latin typeface="Calibri"/>
                <a:cs typeface="Calibri"/>
              </a:rPr>
              <a:t>ом	</a:t>
            </a:r>
            <a:r>
              <a:rPr sz="2900" b="1" spc="-5" dirty="0">
                <a:latin typeface="Calibri"/>
                <a:cs typeface="Calibri"/>
              </a:rPr>
              <a:t>ми</a:t>
            </a:r>
            <a:r>
              <a:rPr sz="2900" b="1" spc="-20" dirty="0">
                <a:latin typeface="Calibri"/>
                <a:cs typeface="Calibri"/>
              </a:rPr>
              <a:t>о</a:t>
            </a:r>
            <a:r>
              <a:rPr sz="2900" b="1" spc="-35" dirty="0">
                <a:latin typeface="Calibri"/>
                <a:cs typeface="Calibri"/>
              </a:rPr>
              <a:t>к</a:t>
            </a:r>
            <a:r>
              <a:rPr sz="2900" b="1" dirty="0">
                <a:latin typeface="Calibri"/>
                <a:cs typeface="Calibri"/>
              </a:rPr>
              <a:t>а</a:t>
            </a:r>
            <a:r>
              <a:rPr sz="2900" b="1" spc="-55" dirty="0">
                <a:latin typeface="Calibri"/>
                <a:cs typeface="Calibri"/>
              </a:rPr>
              <a:t>р</a:t>
            </a:r>
            <a:r>
              <a:rPr sz="2900" b="1" spc="-5" dirty="0">
                <a:latin typeface="Calibri"/>
                <a:cs typeface="Calibri"/>
              </a:rPr>
              <a:t>д</a:t>
            </a:r>
            <a:r>
              <a:rPr sz="2900" b="1" dirty="0">
                <a:latin typeface="Calibri"/>
                <a:cs typeface="Calibri"/>
              </a:rPr>
              <a:t>а	в	ан</a:t>
            </a:r>
            <a:r>
              <a:rPr sz="2900" b="1" spc="-15" dirty="0">
                <a:latin typeface="Calibri"/>
                <a:cs typeface="Calibri"/>
              </a:rPr>
              <a:t>а</a:t>
            </a:r>
            <a:r>
              <a:rPr sz="2900" b="1" spc="-5" dirty="0">
                <a:latin typeface="Calibri"/>
                <a:cs typeface="Calibri"/>
              </a:rPr>
              <a:t>мн</a:t>
            </a:r>
            <a:r>
              <a:rPr sz="2900" b="1" dirty="0">
                <a:latin typeface="Calibri"/>
                <a:cs typeface="Calibri"/>
              </a:rPr>
              <a:t>езе,</a:t>
            </a:r>
            <a:endParaRPr sz="2900">
              <a:latin typeface="Calibri"/>
              <a:cs typeface="Calibri"/>
            </a:endParaRPr>
          </a:p>
          <a:p>
            <a:pPr marR="5080" algn="r">
              <a:lnSpc>
                <a:spcPts val="3304"/>
              </a:lnSpc>
              <a:tabLst>
                <a:tab pos="1651635" algn="l"/>
              </a:tabLst>
            </a:pPr>
            <a:r>
              <a:rPr sz="2900" b="1" dirty="0">
                <a:latin typeface="Calibri"/>
                <a:cs typeface="Calibri"/>
              </a:rPr>
              <a:t>о</a:t>
            </a:r>
            <a:r>
              <a:rPr sz="2900" b="1" spc="-20" dirty="0">
                <a:latin typeface="Calibri"/>
                <a:cs typeface="Calibri"/>
              </a:rPr>
              <a:t>с</a:t>
            </a:r>
            <a:r>
              <a:rPr sz="2900" b="1" dirty="0">
                <a:latin typeface="Calibri"/>
                <a:cs typeface="Calibri"/>
              </a:rPr>
              <a:t>тр</a:t>
            </a:r>
            <a:r>
              <a:rPr sz="2900" b="1" spc="-15" dirty="0">
                <a:latin typeface="Calibri"/>
                <a:cs typeface="Calibri"/>
              </a:rPr>
              <a:t>ы</a:t>
            </a:r>
            <a:r>
              <a:rPr sz="2900" b="1" spc="-5" dirty="0">
                <a:latin typeface="Calibri"/>
                <a:cs typeface="Calibri"/>
              </a:rPr>
              <a:t>м</a:t>
            </a:r>
            <a:r>
              <a:rPr sz="2900" b="1" dirty="0">
                <a:latin typeface="Calibri"/>
                <a:cs typeface="Calibri"/>
              </a:rPr>
              <a:t>и	</a:t>
            </a:r>
            <a:r>
              <a:rPr sz="2900" b="1" spc="-15" dirty="0">
                <a:latin typeface="Calibri"/>
                <a:cs typeface="Calibri"/>
              </a:rPr>
              <a:t>в</a:t>
            </a:r>
            <a:r>
              <a:rPr sz="2900" b="1" dirty="0">
                <a:latin typeface="Calibri"/>
                <a:cs typeface="Calibri"/>
              </a:rPr>
              <a:t>ос</a:t>
            </a:r>
            <a:r>
              <a:rPr sz="2900" b="1" spc="-15" dirty="0">
                <a:latin typeface="Calibri"/>
                <a:cs typeface="Calibri"/>
              </a:rPr>
              <a:t>п</a:t>
            </a:r>
            <a:r>
              <a:rPr sz="2900" b="1" dirty="0">
                <a:latin typeface="Calibri"/>
                <a:cs typeface="Calibri"/>
              </a:rPr>
              <a:t>а</a:t>
            </a:r>
            <a:r>
              <a:rPr sz="2900" b="1" spc="-15" dirty="0">
                <a:latin typeface="Calibri"/>
                <a:cs typeface="Calibri"/>
              </a:rPr>
              <a:t>л</a:t>
            </a:r>
            <a:r>
              <a:rPr sz="2900" b="1" dirty="0">
                <a:latin typeface="Calibri"/>
                <a:cs typeface="Calibri"/>
              </a:rPr>
              <a:t>и</a:t>
            </a:r>
            <a:r>
              <a:rPr sz="2900" b="1" spc="-30" dirty="0">
                <a:latin typeface="Calibri"/>
                <a:cs typeface="Calibri"/>
              </a:rPr>
              <a:t>т</a:t>
            </a:r>
            <a:r>
              <a:rPr sz="2900" b="1" spc="-40" dirty="0">
                <a:latin typeface="Calibri"/>
                <a:cs typeface="Calibri"/>
              </a:rPr>
              <a:t>е</a:t>
            </a:r>
            <a:r>
              <a:rPr sz="2900" b="1" dirty="0">
                <a:latin typeface="Calibri"/>
                <a:cs typeface="Calibri"/>
              </a:rPr>
              <a:t>льн</a:t>
            </a:r>
            <a:r>
              <a:rPr sz="2900" b="1" spc="-10" dirty="0">
                <a:latin typeface="Calibri"/>
                <a:cs typeface="Calibri"/>
              </a:rPr>
              <a:t>ы</a:t>
            </a:r>
            <a:r>
              <a:rPr sz="2900" b="1" spc="-5" dirty="0">
                <a:latin typeface="Calibri"/>
                <a:cs typeface="Calibri"/>
              </a:rPr>
              <a:t>ми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5570321"/>
            <a:ext cx="36290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  <a:tabLst>
                <a:tab pos="3012440" algn="l"/>
              </a:tabLst>
            </a:pPr>
            <a:r>
              <a:rPr sz="2900" b="1" dirty="0">
                <a:latin typeface="Calibri"/>
                <a:cs typeface="Calibri"/>
              </a:rPr>
              <a:t>инфекц</a:t>
            </a:r>
            <a:r>
              <a:rPr sz="2900" b="1" spc="-15" dirty="0">
                <a:latin typeface="Calibri"/>
                <a:cs typeface="Calibri"/>
              </a:rPr>
              <a:t>и</a:t>
            </a:r>
            <a:r>
              <a:rPr sz="2900" b="1" dirty="0">
                <a:latin typeface="Calibri"/>
                <a:cs typeface="Calibri"/>
              </a:rPr>
              <a:t>онн</a:t>
            </a:r>
            <a:r>
              <a:rPr sz="2900" b="1" spc="-10" dirty="0">
                <a:latin typeface="Calibri"/>
                <a:cs typeface="Calibri"/>
              </a:rPr>
              <a:t>ы</a:t>
            </a:r>
            <a:r>
              <a:rPr sz="2900" b="1" spc="-5" dirty="0">
                <a:latin typeface="Calibri"/>
                <a:cs typeface="Calibri"/>
              </a:rPr>
              <a:t>м</a:t>
            </a:r>
            <a:r>
              <a:rPr sz="2900" b="1" dirty="0">
                <a:latin typeface="Calibri"/>
                <a:cs typeface="Calibri"/>
              </a:rPr>
              <a:t>и	и</a:t>
            </a:r>
            <a:r>
              <a:rPr sz="2900" b="1" spc="-15" dirty="0">
                <a:latin typeface="Calibri"/>
                <a:cs typeface="Calibri"/>
              </a:rPr>
              <a:t>л</a:t>
            </a:r>
            <a:r>
              <a:rPr sz="2900" b="1" dirty="0">
                <a:latin typeface="Calibri"/>
                <a:cs typeface="Calibri"/>
              </a:rPr>
              <a:t>и  </a:t>
            </a:r>
            <a:r>
              <a:rPr sz="2900" b="1" spc="-5" dirty="0">
                <a:latin typeface="Calibri"/>
                <a:cs typeface="Calibri"/>
              </a:rPr>
              <a:t>заболеваниями.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188976"/>
            <a:ext cx="8353425" cy="6477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320" rIns="0" bIns="0" rtlCol="0">
            <a:spAutoFit/>
          </a:bodyPr>
          <a:lstStyle/>
          <a:p>
            <a:pPr marL="803910">
              <a:lnSpc>
                <a:spcPct val="100000"/>
              </a:lnSpc>
              <a:spcBef>
                <a:spcPts val="160"/>
              </a:spcBef>
            </a:pPr>
            <a:r>
              <a:rPr sz="3600" spc="-10" dirty="0"/>
              <a:t>Симптоматическая</a:t>
            </a:r>
            <a:r>
              <a:rPr sz="3600" spc="-45" dirty="0"/>
              <a:t> </a:t>
            </a:r>
            <a:r>
              <a:rPr sz="3600" spc="-10" dirty="0"/>
              <a:t>физиотерапия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540" y="778509"/>
            <a:ext cx="8454390" cy="58058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62585" algn="ctr">
              <a:lnSpc>
                <a:spcPct val="100000"/>
              </a:lnSpc>
              <a:spcBef>
                <a:spcPts val="38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Лечение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постинсультных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артропатий</a:t>
            </a:r>
            <a:endParaRPr sz="2400">
              <a:latin typeface="Calibri"/>
              <a:cs typeface="Calibri"/>
            </a:endParaRPr>
          </a:p>
          <a:p>
            <a:pPr marL="361315" algn="ctr">
              <a:lnSpc>
                <a:spcPct val="100000"/>
              </a:lnSpc>
              <a:spcBef>
                <a:spcPts val="290"/>
              </a:spcBef>
            </a:pPr>
            <a:r>
              <a:rPr sz="24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(противоболевая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физиотерапия):</a:t>
            </a:r>
            <a:endParaRPr sz="2400">
              <a:latin typeface="Calibri"/>
              <a:cs typeface="Calibri"/>
            </a:endParaRPr>
          </a:p>
          <a:p>
            <a:pPr marL="12700" marR="5080" indent="434340" algn="just">
              <a:lnSpc>
                <a:spcPct val="90100"/>
              </a:lnSpc>
              <a:spcBef>
                <a:spcPts val="57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b="1" i="1" spc="-10" dirty="0">
                <a:latin typeface="Calibri"/>
                <a:cs typeface="Calibri"/>
              </a:rPr>
              <a:t>Чрезкожная стимуляция </a:t>
            </a:r>
            <a:r>
              <a:rPr sz="2400" b="1" i="1" dirty="0">
                <a:latin typeface="Calibri"/>
                <a:cs typeface="Calibri"/>
              </a:rPr>
              <a:t>нервов (ЧСН) </a:t>
            </a:r>
            <a:r>
              <a:rPr sz="2400" spc="-5" dirty="0">
                <a:latin typeface="Calibri"/>
                <a:cs typeface="Calibri"/>
              </a:rPr>
              <a:t>направлена </a:t>
            </a:r>
            <a:r>
              <a:rPr sz="2400" dirty="0">
                <a:latin typeface="Calibri"/>
                <a:cs typeface="Calibri"/>
              </a:rPr>
              <a:t>на  </a:t>
            </a:r>
            <a:r>
              <a:rPr sz="2400" spc="-10" dirty="0">
                <a:latin typeface="Calibri"/>
                <a:cs typeface="Calibri"/>
              </a:rPr>
              <a:t>блокирование </a:t>
            </a:r>
            <a:r>
              <a:rPr sz="2400" spc="-5" dirty="0">
                <a:latin typeface="Calibri"/>
                <a:cs typeface="Calibri"/>
              </a:rPr>
              <a:t>периферического </a:t>
            </a:r>
            <a:r>
              <a:rPr sz="2400" dirty="0">
                <a:latin typeface="Calibri"/>
                <a:cs typeface="Calibri"/>
              </a:rPr>
              <a:t>нейрона </a:t>
            </a:r>
            <a:r>
              <a:rPr sz="2400" spc="-15" dirty="0">
                <a:latin typeface="Calibri"/>
                <a:cs typeface="Calibri"/>
              </a:rPr>
              <a:t>проводящего </a:t>
            </a:r>
            <a:r>
              <a:rPr sz="2400" spc="-5" dirty="0">
                <a:latin typeface="Calibri"/>
                <a:cs typeface="Calibri"/>
              </a:rPr>
              <a:t>пути.  </a:t>
            </a:r>
            <a:r>
              <a:rPr sz="2400" spc="-10" dirty="0">
                <a:latin typeface="Calibri"/>
                <a:cs typeface="Calibri"/>
              </a:rPr>
              <a:t>Длительность </a:t>
            </a:r>
            <a:r>
              <a:rPr sz="2400" dirty="0">
                <a:latin typeface="Calibri"/>
                <a:cs typeface="Calibri"/>
              </a:rPr>
              <a:t>сеанса </a:t>
            </a:r>
            <a:r>
              <a:rPr sz="2400" spc="-5" dirty="0">
                <a:latin typeface="Calibri"/>
                <a:cs typeface="Calibri"/>
              </a:rPr>
              <a:t>15-20 мин, </a:t>
            </a:r>
            <a:r>
              <a:rPr sz="2400" dirty="0">
                <a:latin typeface="Calibri"/>
                <a:cs typeface="Calibri"/>
              </a:rPr>
              <a:t>на курс </a:t>
            </a:r>
            <a:r>
              <a:rPr sz="2400" spc="-5" dirty="0">
                <a:latin typeface="Calibri"/>
                <a:cs typeface="Calibri"/>
              </a:rPr>
              <a:t>лечения 6-7</a:t>
            </a:r>
            <a:r>
              <a:rPr sz="2400" spc="-15" dirty="0">
                <a:latin typeface="Calibri"/>
                <a:cs typeface="Calibri"/>
              </a:rPr>
              <a:t> процедур.</a:t>
            </a:r>
            <a:endParaRPr sz="2400">
              <a:latin typeface="Calibri"/>
              <a:cs typeface="Calibri"/>
            </a:endParaRPr>
          </a:p>
          <a:p>
            <a:pPr marL="12700" marR="5080" indent="365760" algn="just">
              <a:lnSpc>
                <a:spcPct val="90000"/>
              </a:lnSpc>
              <a:spcBef>
                <a:spcPts val="575"/>
              </a:spcBef>
              <a:buFont typeface="Calibri"/>
              <a:buChar char="-"/>
              <a:tabLst>
                <a:tab pos="642620" algn="l"/>
              </a:tabLst>
            </a:pPr>
            <a:r>
              <a:rPr sz="2400" b="1" i="1" spc="-15" dirty="0">
                <a:latin typeface="Calibri"/>
                <a:cs typeface="Calibri"/>
              </a:rPr>
              <a:t>ДДТ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b="1" i="1" dirty="0">
                <a:latin typeface="Calibri"/>
                <a:cs typeface="Calibri"/>
              </a:rPr>
              <a:t>СМТ </a:t>
            </a:r>
            <a:r>
              <a:rPr sz="2400" b="1" i="1" spc="-5" dirty="0">
                <a:latin typeface="Calibri"/>
                <a:cs typeface="Calibri"/>
              </a:rPr>
              <a:t>на </a:t>
            </a:r>
            <a:r>
              <a:rPr sz="2400" b="1" i="1" spc="-10" dirty="0">
                <a:latin typeface="Calibri"/>
                <a:cs typeface="Calibri"/>
              </a:rPr>
              <a:t>пораженный </a:t>
            </a:r>
            <a:r>
              <a:rPr sz="2400" b="1" i="1" spc="-5" dirty="0">
                <a:latin typeface="Calibri"/>
                <a:cs typeface="Calibri"/>
              </a:rPr>
              <a:t>сустав</a:t>
            </a:r>
            <a:r>
              <a:rPr sz="2400" spc="-5" dirty="0">
                <a:latin typeface="Calibri"/>
                <a:cs typeface="Calibri"/>
              </a:rPr>
              <a:t>, 6-10 </a:t>
            </a:r>
            <a:r>
              <a:rPr sz="2400" spc="-15" dirty="0">
                <a:latin typeface="Calibri"/>
                <a:cs typeface="Calibri"/>
              </a:rPr>
              <a:t>процедур,  </a:t>
            </a:r>
            <a:r>
              <a:rPr sz="2400" spc="-10" dirty="0">
                <a:latin typeface="Calibri"/>
                <a:cs typeface="Calibri"/>
              </a:rPr>
              <a:t>каждый день </a:t>
            </a:r>
            <a:r>
              <a:rPr sz="2400" dirty="0">
                <a:latin typeface="Calibri"/>
                <a:cs typeface="Calibri"/>
              </a:rPr>
              <a:t>или через </a:t>
            </a:r>
            <a:r>
              <a:rPr sz="2400" spc="-5" dirty="0">
                <a:latin typeface="Calibri"/>
                <a:cs typeface="Calibri"/>
              </a:rPr>
              <a:t>день. </a:t>
            </a:r>
            <a:r>
              <a:rPr sz="2400" spc="-15" dirty="0">
                <a:latin typeface="Calibri"/>
                <a:cs typeface="Calibri"/>
              </a:rPr>
              <a:t>Проводят </a:t>
            </a:r>
            <a:r>
              <a:rPr sz="2400" spc="-5" dirty="0">
                <a:latin typeface="Calibri"/>
                <a:cs typeface="Calibri"/>
              </a:rPr>
              <a:t>2-3 курса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интервалами  8-12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дней.</a:t>
            </a:r>
            <a:endParaRPr sz="2400">
              <a:latin typeface="Calibri"/>
              <a:cs typeface="Calibri"/>
            </a:endParaRPr>
          </a:p>
          <a:p>
            <a:pPr marL="12700" marR="5080" indent="365760" algn="just">
              <a:lnSpc>
                <a:spcPts val="2590"/>
              </a:lnSpc>
              <a:spcBef>
                <a:spcPts val="615"/>
              </a:spcBef>
              <a:buFont typeface="Calibri"/>
              <a:buChar char="-"/>
              <a:tabLst>
                <a:tab pos="552450" algn="l"/>
              </a:tabLst>
            </a:pPr>
            <a:r>
              <a:rPr sz="2400" b="1" i="1" spc="-5" dirty="0">
                <a:latin typeface="Calibri"/>
                <a:cs typeface="Calibri"/>
              </a:rPr>
              <a:t>Местные тепловые </a:t>
            </a:r>
            <a:r>
              <a:rPr sz="2400" b="1" i="1" spc="-10" dirty="0">
                <a:latin typeface="Calibri"/>
                <a:cs typeface="Calibri"/>
              </a:rPr>
              <a:t>процедуры </a:t>
            </a:r>
            <a:r>
              <a:rPr sz="2400" spc="-5" dirty="0">
                <a:latin typeface="Calibri"/>
                <a:cs typeface="Calibri"/>
              </a:rPr>
              <a:t>(парафин, озокерит) </a:t>
            </a:r>
            <a:r>
              <a:rPr sz="2400" spc="-10" dirty="0">
                <a:latin typeface="Calibri"/>
                <a:cs typeface="Calibri"/>
              </a:rPr>
              <a:t>по </a:t>
            </a:r>
            <a:r>
              <a:rPr sz="2400" spc="-5" dirty="0">
                <a:latin typeface="Calibri"/>
                <a:cs typeface="Calibri"/>
              </a:rPr>
              <a:t>10  </a:t>
            </a:r>
            <a:r>
              <a:rPr sz="2400" spc="-15" dirty="0">
                <a:latin typeface="Calibri"/>
                <a:cs typeface="Calibri"/>
              </a:rPr>
              <a:t>процедур, </a:t>
            </a:r>
            <a:r>
              <a:rPr sz="2400" spc="-10" dirty="0">
                <a:latin typeface="Calibri"/>
                <a:cs typeface="Calibri"/>
              </a:rPr>
              <a:t>каждый </a:t>
            </a:r>
            <a:r>
              <a:rPr sz="2400" spc="-5" dirty="0">
                <a:latin typeface="Calibri"/>
                <a:cs typeface="Calibri"/>
              </a:rPr>
              <a:t>день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через день.</a:t>
            </a:r>
            <a:endParaRPr sz="2400">
              <a:latin typeface="Calibri"/>
              <a:cs typeface="Calibri"/>
            </a:endParaRPr>
          </a:p>
          <a:p>
            <a:pPr marL="12700" marR="5080" indent="365760" algn="just">
              <a:lnSpc>
                <a:spcPts val="2590"/>
              </a:lnSpc>
              <a:spcBef>
                <a:spcPts val="585"/>
              </a:spcBef>
              <a:buFont typeface="Calibri"/>
              <a:buChar char="-"/>
              <a:tabLst>
                <a:tab pos="560070" algn="l"/>
              </a:tabLst>
            </a:pPr>
            <a:r>
              <a:rPr sz="2400" b="1" i="1" spc="-20" dirty="0">
                <a:latin typeface="Calibri"/>
                <a:cs typeface="Calibri"/>
              </a:rPr>
              <a:t>Ультразвук </a:t>
            </a:r>
            <a:r>
              <a:rPr sz="2400" spc="-5" dirty="0">
                <a:latin typeface="Calibri"/>
                <a:cs typeface="Calibri"/>
              </a:rPr>
              <a:t>(или </a:t>
            </a:r>
            <a:r>
              <a:rPr sz="2400" spc="-20" dirty="0">
                <a:latin typeface="Calibri"/>
                <a:cs typeface="Calibri"/>
              </a:rPr>
              <a:t>ультрафонофорез </a:t>
            </a:r>
            <a:r>
              <a:rPr sz="2400" spc="-10" dirty="0">
                <a:latin typeface="Calibri"/>
                <a:cs typeface="Calibri"/>
              </a:rPr>
              <a:t>анальгетиков) </a:t>
            </a:r>
            <a:r>
              <a:rPr sz="2400" spc="-5" dirty="0">
                <a:latin typeface="Calibri"/>
                <a:cs typeface="Calibri"/>
              </a:rPr>
              <a:t>локально  </a:t>
            </a:r>
            <a:r>
              <a:rPr sz="2400" dirty="0">
                <a:latin typeface="Calibri"/>
                <a:cs typeface="Calibri"/>
              </a:rPr>
              <a:t>на сустав. </a:t>
            </a:r>
            <a:r>
              <a:rPr sz="2400" spc="-20" dirty="0">
                <a:latin typeface="Calibri"/>
                <a:cs typeface="Calibri"/>
              </a:rPr>
              <a:t>Курс </a:t>
            </a:r>
            <a:r>
              <a:rPr sz="2400" spc="-5" dirty="0">
                <a:latin typeface="Calibri"/>
                <a:cs typeface="Calibri"/>
              </a:rPr>
              <a:t>лечения 10-15 </a:t>
            </a:r>
            <a:r>
              <a:rPr sz="2400" dirty="0">
                <a:latin typeface="Calibri"/>
                <a:cs typeface="Calibri"/>
              </a:rPr>
              <a:t>сеансов, </a:t>
            </a:r>
            <a:r>
              <a:rPr sz="2400" spc="-10" dirty="0">
                <a:latin typeface="Calibri"/>
                <a:cs typeface="Calibri"/>
              </a:rPr>
              <a:t>проводимых </a:t>
            </a:r>
            <a:r>
              <a:rPr sz="2400" spc="-15" dirty="0">
                <a:latin typeface="Calibri"/>
                <a:cs typeface="Calibri"/>
              </a:rPr>
              <a:t>ежедневно 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5" dirty="0">
                <a:latin typeface="Calibri"/>
                <a:cs typeface="Calibri"/>
              </a:rPr>
              <a:t>через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день;</a:t>
            </a:r>
            <a:endParaRPr sz="2400">
              <a:latin typeface="Calibri"/>
              <a:cs typeface="Calibri"/>
            </a:endParaRPr>
          </a:p>
          <a:p>
            <a:pPr marL="12700" marR="5080" indent="365760" algn="just">
              <a:lnSpc>
                <a:spcPct val="90000"/>
              </a:lnSpc>
              <a:spcBef>
                <a:spcPts val="54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Противопоказания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ультразвуку</a:t>
            </a:r>
            <a:r>
              <a:rPr sz="2400" b="1" spc="-15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выраженный </a:t>
            </a:r>
            <a:r>
              <a:rPr sz="2400" spc="-10" dirty="0">
                <a:latin typeface="Calibri"/>
                <a:cs typeface="Calibri"/>
              </a:rPr>
              <a:t>остеопороз,  гипотония, эндопротез </a:t>
            </a:r>
            <a:r>
              <a:rPr sz="2400" spc="-5" dirty="0">
                <a:latin typeface="Calibri"/>
                <a:cs typeface="Calibri"/>
              </a:rPr>
              <a:t>плечевого сустава, </a:t>
            </a:r>
            <a:r>
              <a:rPr sz="2400" spc="-20" dirty="0">
                <a:latin typeface="Calibri"/>
                <a:cs typeface="Calibri"/>
              </a:rPr>
              <a:t>кардиостимулятор,  </a:t>
            </a:r>
            <a:r>
              <a:rPr sz="2400" spc="-5" dirty="0">
                <a:latin typeface="Calibri"/>
                <a:cs typeface="Calibri"/>
              </a:rPr>
              <a:t>заболевания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крови.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287" y="115887"/>
            <a:ext cx="8425180" cy="621030"/>
          </a:xfrm>
          <a:custGeom>
            <a:avLst/>
            <a:gdLst/>
            <a:ahLst/>
            <a:cxnLst/>
            <a:rect l="l" t="t" r="r" b="b"/>
            <a:pathLst>
              <a:path w="8425180" h="621030">
                <a:moveTo>
                  <a:pt x="8424799" y="0"/>
                </a:moveTo>
                <a:lnTo>
                  <a:pt x="0" y="0"/>
                </a:lnTo>
                <a:lnTo>
                  <a:pt x="0" y="620712"/>
                </a:lnTo>
                <a:lnTo>
                  <a:pt x="8424799" y="620712"/>
                </a:lnTo>
                <a:lnTo>
                  <a:pt x="84247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4735" y="134873"/>
            <a:ext cx="3025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Бальнео</a:t>
            </a:r>
            <a:r>
              <a:rPr sz="3300" spc="-40" dirty="0"/>
              <a:t>т</a:t>
            </a:r>
            <a:r>
              <a:rPr sz="3300" spc="-5" dirty="0"/>
              <a:t>ерапия</a:t>
            </a:r>
            <a:endParaRPr sz="3300"/>
          </a:p>
        </p:txBody>
      </p:sp>
      <p:sp>
        <p:nvSpPr>
          <p:cNvPr id="4" name="object 4"/>
          <p:cNvSpPr/>
          <p:nvPr/>
        </p:nvSpPr>
        <p:spPr>
          <a:xfrm>
            <a:off x="708025" y="5405246"/>
            <a:ext cx="8164195" cy="20320"/>
          </a:xfrm>
          <a:custGeom>
            <a:avLst/>
            <a:gdLst/>
            <a:ahLst/>
            <a:cxnLst/>
            <a:rect l="l" t="t" r="r" b="b"/>
            <a:pathLst>
              <a:path w="8164195" h="20320">
                <a:moveTo>
                  <a:pt x="8164068" y="0"/>
                </a:moveTo>
                <a:lnTo>
                  <a:pt x="0" y="0"/>
                </a:lnTo>
                <a:lnTo>
                  <a:pt x="0" y="19811"/>
                </a:lnTo>
                <a:lnTo>
                  <a:pt x="8164068" y="19811"/>
                </a:lnTo>
                <a:lnTo>
                  <a:pt x="81640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90" y="736853"/>
            <a:ext cx="8559165" cy="52939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365125" algn="just">
              <a:lnSpc>
                <a:spcPct val="8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Йодобромные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 </a:t>
            </a:r>
            <a:r>
              <a:rPr sz="2400" b="1" spc="-10" dirty="0">
                <a:latin typeface="Calibri"/>
                <a:cs typeface="Calibri"/>
              </a:rPr>
              <a:t>показаны </a:t>
            </a:r>
            <a:r>
              <a:rPr sz="2400" b="1" spc="-5" dirty="0">
                <a:latin typeface="Calibri"/>
                <a:cs typeface="Calibri"/>
              </a:rPr>
              <a:t>для </a:t>
            </a:r>
            <a:r>
              <a:rPr sz="2400" b="1" dirty="0">
                <a:latin typeface="Calibri"/>
                <a:cs typeface="Calibri"/>
              </a:rPr>
              <a:t>лиц </a:t>
            </a:r>
            <a:r>
              <a:rPr sz="2400" b="1" spc="-10" dirty="0">
                <a:latin typeface="Calibri"/>
                <a:cs typeface="Calibri"/>
              </a:rPr>
              <a:t>пожилого </a:t>
            </a:r>
            <a:r>
              <a:rPr sz="2400" b="1" spc="-5" dirty="0">
                <a:latin typeface="Calibri"/>
                <a:cs typeface="Calibri"/>
              </a:rPr>
              <a:t>возраста  </a:t>
            </a:r>
            <a:r>
              <a:rPr sz="2400" b="1" dirty="0">
                <a:latin typeface="Calibri"/>
                <a:cs typeface="Calibri"/>
              </a:rPr>
              <a:t>со </a:t>
            </a:r>
            <a:r>
              <a:rPr sz="2400" b="1" spc="-5" dirty="0">
                <a:latin typeface="Calibri"/>
                <a:cs typeface="Calibri"/>
              </a:rPr>
              <a:t>склерозом </a:t>
            </a:r>
            <a:r>
              <a:rPr sz="2400" b="1" spc="-25" dirty="0">
                <a:latin typeface="Calibri"/>
                <a:cs typeface="Calibri"/>
              </a:rPr>
              <a:t>сосудов </a:t>
            </a:r>
            <a:r>
              <a:rPr sz="2400" b="1" spc="-10" dirty="0">
                <a:latin typeface="Calibri"/>
                <a:cs typeface="Calibri"/>
              </a:rPr>
              <a:t>головного </a:t>
            </a:r>
            <a:r>
              <a:rPr sz="2400" b="1" spc="-5" dirty="0">
                <a:latin typeface="Calibri"/>
                <a:cs typeface="Calibri"/>
              </a:rPr>
              <a:t>мозга,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65" dirty="0">
                <a:latin typeface="Calibri"/>
                <a:cs typeface="Calibri"/>
              </a:rPr>
              <a:t>АГ,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5" dirty="0">
                <a:latin typeface="Calibri"/>
                <a:cs typeface="Calibri"/>
              </a:rPr>
              <a:t>дистрофическими изменениями суставов (температура </a:t>
            </a:r>
            <a:r>
              <a:rPr sz="2400" b="1" spc="-20" dirty="0">
                <a:latin typeface="Calibri"/>
                <a:cs typeface="Calibri"/>
              </a:rPr>
              <a:t>воды  </a:t>
            </a:r>
            <a:r>
              <a:rPr sz="2400" b="1" spc="-5" dirty="0">
                <a:latin typeface="Calibri"/>
                <a:cs typeface="Calibri"/>
              </a:rPr>
              <a:t>35-36°С, </a:t>
            </a:r>
            <a:r>
              <a:rPr sz="2400" b="1" spc="-15" dirty="0">
                <a:latin typeface="Calibri"/>
                <a:cs typeface="Calibri"/>
              </a:rPr>
              <a:t>продолжительность </a:t>
            </a:r>
            <a:r>
              <a:rPr sz="2400" b="1" spc="-10" dirty="0">
                <a:latin typeface="Calibri"/>
                <a:cs typeface="Calibri"/>
              </a:rPr>
              <a:t>8-12 </a:t>
            </a:r>
            <a:r>
              <a:rPr sz="2400" b="1" spc="-20" dirty="0">
                <a:latin typeface="Calibri"/>
                <a:cs typeface="Calibri"/>
              </a:rPr>
              <a:t>минут, </a:t>
            </a:r>
            <a:r>
              <a:rPr sz="2400" b="1" spc="-5" dirty="0">
                <a:latin typeface="Calibri"/>
                <a:cs typeface="Calibri"/>
              </a:rPr>
              <a:t>через </a:t>
            </a:r>
            <a:r>
              <a:rPr sz="2400" b="1" spc="-10" dirty="0">
                <a:latin typeface="Calibri"/>
                <a:cs typeface="Calibri"/>
              </a:rPr>
              <a:t>день,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курс  </a:t>
            </a:r>
            <a:r>
              <a:rPr sz="2400" b="1" spc="-5" dirty="0">
                <a:latin typeface="Calibri"/>
                <a:cs typeface="Calibri"/>
              </a:rPr>
              <a:t>лечения 10-12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ванн).</a:t>
            </a:r>
            <a:endParaRPr sz="2400">
              <a:latin typeface="Calibri"/>
              <a:cs typeface="Calibri"/>
            </a:endParaRPr>
          </a:p>
          <a:p>
            <a:pPr marL="12700" marR="7620" indent="365125" algn="just">
              <a:lnSpc>
                <a:spcPts val="2300"/>
              </a:lnSpc>
              <a:spcBef>
                <a:spcPts val="560"/>
              </a:spcBef>
              <a:tabLst>
                <a:tab pos="3661410" algn="l"/>
                <a:tab pos="6798309" algn="l"/>
              </a:tabLst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Сероводородные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 </a:t>
            </a:r>
            <a:r>
              <a:rPr sz="2400" b="1" dirty="0">
                <a:latin typeface="Calibri"/>
                <a:cs typeface="Calibri"/>
              </a:rPr>
              <a:t>назначают </a:t>
            </a:r>
            <a:r>
              <a:rPr sz="2400" b="1" spc="-10" dirty="0">
                <a:latin typeface="Calibri"/>
                <a:cs typeface="Calibri"/>
              </a:rPr>
              <a:t>больным, </a:t>
            </a:r>
            <a:r>
              <a:rPr sz="2400" b="1" spc="-5" dirty="0">
                <a:latin typeface="Calibri"/>
                <a:cs typeface="Calibri"/>
              </a:rPr>
              <a:t>перенесшим  </a:t>
            </a:r>
            <a:r>
              <a:rPr sz="2400" b="1" dirty="0">
                <a:latin typeface="Calibri"/>
                <a:cs typeface="Calibri"/>
              </a:rPr>
              <a:t>ишемический </a:t>
            </a:r>
            <a:r>
              <a:rPr sz="2400" b="1" spc="-35" dirty="0">
                <a:latin typeface="Calibri"/>
                <a:cs typeface="Calibri"/>
              </a:rPr>
              <a:t>инсульт, </a:t>
            </a:r>
            <a:r>
              <a:rPr sz="2400" b="1" spc="-5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отсутствии </a:t>
            </a:r>
            <a:r>
              <a:rPr sz="2400" b="1" spc="-15" dirty="0">
                <a:latin typeface="Calibri"/>
                <a:cs typeface="Calibri"/>
              </a:rPr>
              <a:t>сосудистых </a:t>
            </a:r>
            <a:r>
              <a:rPr sz="2400" b="1" spc="-5" dirty="0">
                <a:latin typeface="Calibri"/>
                <a:cs typeface="Calibri"/>
              </a:rPr>
              <a:t>кризов,  с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40" dirty="0">
                <a:latin typeface="Calibri"/>
                <a:cs typeface="Calibri"/>
              </a:rPr>
              <a:t>р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1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-с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90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ой	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ност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,	в</a:t>
            </a:r>
            <a:r>
              <a:rPr sz="2400" b="1" spc="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р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ых  </a:t>
            </a:r>
            <a:r>
              <a:rPr sz="2400" b="1" spc="-5" dirty="0">
                <a:latin typeface="Calibri"/>
                <a:cs typeface="Calibri"/>
              </a:rPr>
              <a:t>изменений состояния </a:t>
            </a:r>
            <a:r>
              <a:rPr sz="2400" b="1" dirty="0">
                <a:latin typeface="Calibri"/>
                <a:cs typeface="Calibri"/>
              </a:rPr>
              <a:t>внутренних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органов.</a:t>
            </a:r>
            <a:endParaRPr sz="2400">
              <a:latin typeface="Calibri"/>
              <a:cs typeface="Calibri"/>
            </a:endParaRPr>
          </a:p>
          <a:p>
            <a:pPr marL="12700" marR="5715" indent="365760" algn="just">
              <a:lnSpc>
                <a:spcPct val="80000"/>
              </a:lnSpc>
              <a:spcBef>
                <a:spcPts val="610"/>
              </a:spcBef>
              <a:tabLst>
                <a:tab pos="2660015" algn="l"/>
                <a:tab pos="5150485" algn="l"/>
                <a:tab pos="6235700" algn="l"/>
                <a:tab pos="7846695" algn="l"/>
              </a:tabLst>
            </a:pPr>
            <a:r>
              <a:rPr sz="2400" b="1" spc="-10" dirty="0">
                <a:latin typeface="Calibri"/>
                <a:cs typeface="Calibri"/>
              </a:rPr>
              <a:t>Концентрация </a:t>
            </a:r>
            <a:r>
              <a:rPr sz="2400" b="1" spc="-15" dirty="0">
                <a:latin typeface="Calibri"/>
                <a:cs typeface="Calibri"/>
              </a:rPr>
              <a:t>сероводорода </a:t>
            </a: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5" dirty="0">
                <a:latin typeface="Calibri"/>
                <a:cs typeface="Calibri"/>
              </a:rPr>
              <a:t>первых трех ваннах 25-50  мг/л, </a:t>
            </a:r>
            <a:r>
              <a:rPr sz="2400" b="1" spc="-10" dirty="0">
                <a:latin typeface="Calibri"/>
                <a:cs typeface="Calibri"/>
              </a:rPr>
              <a:t>температура </a:t>
            </a:r>
            <a:r>
              <a:rPr sz="2400" b="1" spc="-15" dirty="0">
                <a:latin typeface="Calibri"/>
                <a:cs typeface="Calibri"/>
              </a:rPr>
              <a:t>воды </a:t>
            </a:r>
            <a:r>
              <a:rPr sz="2400" b="1" dirty="0">
                <a:latin typeface="Calibri"/>
                <a:cs typeface="Calibri"/>
              </a:rPr>
              <a:t>35°С, </a:t>
            </a:r>
            <a:r>
              <a:rPr sz="2400" b="1" spc="-5" dirty="0">
                <a:latin typeface="Calibri"/>
                <a:cs typeface="Calibri"/>
              </a:rPr>
              <a:t>длительность </a:t>
            </a:r>
            <a:r>
              <a:rPr sz="2400" b="1" spc="-15" dirty="0">
                <a:latin typeface="Calibri"/>
                <a:cs typeface="Calibri"/>
              </a:rPr>
              <a:t>процедуры </a:t>
            </a:r>
            <a:r>
              <a:rPr sz="2400" b="1" dirty="0">
                <a:latin typeface="Calibri"/>
                <a:cs typeface="Calibri"/>
              </a:rPr>
              <a:t>8  </a:t>
            </a:r>
            <a:r>
              <a:rPr sz="2400" b="1" spc="-20" dirty="0">
                <a:latin typeface="Calibri"/>
                <a:cs typeface="Calibri"/>
              </a:rPr>
              <a:t>минут. </a:t>
            </a: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хорошей </a:t>
            </a:r>
            <a:r>
              <a:rPr sz="2400" b="1" spc="-5" dirty="0">
                <a:latin typeface="Calibri"/>
                <a:cs typeface="Calibri"/>
              </a:rPr>
              <a:t>переносимости  </a:t>
            </a:r>
            <a:r>
              <a:rPr sz="2400" b="1" spc="-10" dirty="0">
                <a:latin typeface="Calibri"/>
                <a:cs typeface="Calibri"/>
              </a:rPr>
              <a:t>концентрацию  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ро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15" dirty="0">
                <a:latin typeface="Calibri"/>
                <a:cs typeface="Calibri"/>
              </a:rPr>
              <a:t>р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а	ув</a:t>
            </a:r>
            <a:r>
              <a:rPr sz="2400" b="1" spc="-3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лич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вают	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5" dirty="0">
                <a:latin typeface="Calibri"/>
                <a:cs typeface="Calibri"/>
              </a:rPr>
              <a:t>75-</a:t>
            </a:r>
            <a:r>
              <a:rPr sz="2400" b="1" dirty="0">
                <a:latin typeface="Calibri"/>
                <a:cs typeface="Calibri"/>
              </a:rPr>
              <a:t>100	</a:t>
            </a:r>
            <a:r>
              <a:rPr sz="2400" b="1" spc="-5" dirty="0">
                <a:latin typeface="Calibri"/>
                <a:cs typeface="Calibri"/>
              </a:rPr>
              <a:t>мг/л,  </a:t>
            </a:r>
            <a:r>
              <a:rPr sz="2400" b="1" spc="-15" dirty="0">
                <a:latin typeface="Calibri"/>
                <a:cs typeface="Calibri"/>
              </a:rPr>
              <a:t>продолжительность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spc="-5" dirty="0">
                <a:latin typeface="Calibri"/>
                <a:cs typeface="Calibri"/>
              </a:rPr>
              <a:t>10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минут.</a:t>
            </a:r>
            <a:endParaRPr sz="2400">
              <a:latin typeface="Calibri"/>
              <a:cs typeface="Calibri"/>
            </a:endParaRPr>
          </a:p>
          <a:p>
            <a:pPr marL="12700" marR="5715" indent="365760" algn="just">
              <a:lnSpc>
                <a:spcPts val="2300"/>
              </a:lnSpc>
              <a:spcBef>
                <a:spcPts val="560"/>
              </a:spcBef>
            </a:pPr>
            <a:r>
              <a:rPr sz="2400" b="1" spc="-5" dirty="0">
                <a:latin typeface="Calibri"/>
                <a:cs typeface="Calibri"/>
              </a:rPr>
              <a:t>могут применяться местные </a:t>
            </a:r>
            <a:r>
              <a:rPr sz="2400" b="1" spc="-15" dirty="0">
                <a:latin typeface="Calibri"/>
                <a:cs typeface="Calibri"/>
              </a:rPr>
              <a:t>сероводородные </a:t>
            </a:r>
            <a:r>
              <a:rPr sz="2400" b="1" dirty="0">
                <a:latin typeface="Calibri"/>
                <a:cs typeface="Calibri"/>
              </a:rPr>
              <a:t>ванны  </a:t>
            </a:r>
            <a:r>
              <a:rPr sz="2400" b="1" spc="-10" dirty="0">
                <a:latin typeface="Calibri"/>
                <a:cs typeface="Calibri"/>
              </a:rPr>
              <a:t>(концентрация </a:t>
            </a:r>
            <a:r>
              <a:rPr sz="2400" b="1" spc="-15" dirty="0">
                <a:latin typeface="Calibri"/>
                <a:cs typeface="Calibri"/>
              </a:rPr>
              <a:t>сероводорода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начале лечения 50-70 мг/л,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15" dirty="0">
                <a:latin typeface="Calibri"/>
                <a:cs typeface="Calibri"/>
              </a:rPr>
              <a:t>конце </a:t>
            </a:r>
            <a:r>
              <a:rPr sz="2400" b="1" dirty="0">
                <a:latin typeface="Calibri"/>
                <a:cs typeface="Calibri"/>
              </a:rPr>
              <a:t>— </a:t>
            </a:r>
            <a:r>
              <a:rPr sz="2400" b="1" spc="-5" dirty="0">
                <a:latin typeface="Calibri"/>
                <a:cs typeface="Calibri"/>
              </a:rPr>
              <a:t>120-140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мг/л).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784605"/>
            <a:ext cx="8269605" cy="58058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6350" indent="365125" algn="just">
              <a:lnSpc>
                <a:spcPct val="8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Радоновые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 </a:t>
            </a:r>
            <a:r>
              <a:rPr sz="2400" b="1" spc="-5" dirty="0">
                <a:latin typeface="Calibri"/>
                <a:cs typeface="Calibri"/>
              </a:rPr>
              <a:t>оказывают </a:t>
            </a:r>
            <a:r>
              <a:rPr sz="2400" b="1" spc="-15" dirty="0">
                <a:latin typeface="Calibri"/>
                <a:cs typeface="Calibri"/>
              </a:rPr>
              <a:t>положительное </a:t>
            </a:r>
            <a:r>
              <a:rPr sz="2400" b="1" spc="-5" dirty="0">
                <a:latin typeface="Calibri"/>
                <a:cs typeface="Calibri"/>
              </a:rPr>
              <a:t>действие  при </a:t>
            </a:r>
            <a:r>
              <a:rPr sz="2400" b="1" spc="-10" dirty="0">
                <a:latin typeface="Calibri"/>
                <a:cs typeface="Calibri"/>
              </a:rPr>
              <a:t>болях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пораженных конечностях, воспалительно-  </a:t>
            </a:r>
            <a:r>
              <a:rPr sz="2400" b="1" spc="-5" dirty="0">
                <a:latin typeface="Calibri"/>
                <a:cs typeface="Calibri"/>
              </a:rPr>
              <a:t>дегенеративных изменениях суставов </a:t>
            </a:r>
            <a:r>
              <a:rPr sz="2400" b="1" dirty="0">
                <a:latin typeface="Calibri"/>
                <a:cs typeface="Calibri"/>
              </a:rPr>
              <a:t>у </a:t>
            </a:r>
            <a:r>
              <a:rPr sz="2400" b="1" spc="-10" dirty="0">
                <a:latin typeface="Calibri"/>
                <a:cs typeface="Calibri"/>
              </a:rPr>
              <a:t>больных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15" dirty="0">
                <a:latin typeface="Calibri"/>
                <a:cs typeface="Calibri"/>
              </a:rPr>
              <a:t>постинсультными </a:t>
            </a:r>
            <a:r>
              <a:rPr sz="2400" b="1" spc="-10" dirty="0">
                <a:latin typeface="Calibri"/>
                <a:cs typeface="Calibri"/>
              </a:rPr>
              <a:t>двигательными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нарушениями.</a:t>
            </a:r>
            <a:endParaRPr sz="2400">
              <a:latin typeface="Calibri"/>
              <a:cs typeface="Calibri"/>
            </a:endParaRPr>
          </a:p>
          <a:p>
            <a:pPr marL="12700" marR="5080" indent="365125" algn="just">
              <a:lnSpc>
                <a:spcPct val="80000"/>
              </a:lnSpc>
              <a:spcBef>
                <a:spcPts val="580"/>
              </a:spcBef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Углекислые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рекомендуют больным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10" dirty="0">
                <a:latin typeface="Calibri"/>
                <a:cs typeface="Calibri"/>
              </a:rPr>
              <a:t>последствиями </a:t>
            </a:r>
            <a:r>
              <a:rPr sz="2400" b="1" spc="-20" dirty="0">
                <a:latin typeface="Calibri"/>
                <a:cs typeface="Calibri"/>
              </a:rPr>
              <a:t>инсульта, </a:t>
            </a:r>
            <a:r>
              <a:rPr sz="2400" b="1" spc="-10" dirty="0">
                <a:latin typeface="Calibri"/>
                <a:cs typeface="Calibri"/>
              </a:rPr>
              <a:t>обусловленного </a:t>
            </a:r>
            <a:r>
              <a:rPr sz="2400" b="1" spc="-5" dirty="0">
                <a:latin typeface="Calibri"/>
                <a:cs typeface="Calibri"/>
              </a:rPr>
              <a:t>ревматическим  </a:t>
            </a:r>
            <a:r>
              <a:rPr sz="2400" b="1" spc="-10" dirty="0">
                <a:latin typeface="Calibri"/>
                <a:cs typeface="Calibri"/>
              </a:rPr>
              <a:t>поражением </a:t>
            </a:r>
            <a:r>
              <a:rPr sz="2400" b="1" spc="-20" dirty="0">
                <a:latin typeface="Calibri"/>
                <a:cs typeface="Calibri"/>
              </a:rPr>
              <a:t>сосудов </a:t>
            </a:r>
            <a:r>
              <a:rPr sz="2400" b="1" spc="-5" dirty="0">
                <a:latin typeface="Calibri"/>
                <a:cs typeface="Calibri"/>
              </a:rPr>
              <a:t>мозга на фоне </a:t>
            </a:r>
            <a:r>
              <a:rPr sz="2400" b="1" spc="-10" dirty="0">
                <a:latin typeface="Calibri"/>
                <a:cs typeface="Calibri"/>
              </a:rPr>
              <a:t>пороков сердца. </a:t>
            </a:r>
            <a:r>
              <a:rPr sz="2400" b="1" dirty="0">
                <a:latin typeface="Calibri"/>
                <a:cs typeface="Calibri"/>
              </a:rPr>
              <a:t>Первые  три ванны </a:t>
            </a:r>
            <a:r>
              <a:rPr sz="2400" b="1" spc="-5" dirty="0">
                <a:latin typeface="Calibri"/>
                <a:cs typeface="Calibri"/>
              </a:rPr>
              <a:t>назначают при температуре </a:t>
            </a:r>
            <a:r>
              <a:rPr sz="2400" b="1" spc="-15" dirty="0">
                <a:latin typeface="Calibri"/>
                <a:cs typeface="Calibri"/>
              </a:rPr>
              <a:t>воды </a:t>
            </a:r>
            <a:r>
              <a:rPr sz="2400" b="1" spc="-5" dirty="0">
                <a:latin typeface="Calibri"/>
                <a:cs typeface="Calibri"/>
              </a:rPr>
              <a:t>36°С,  </a:t>
            </a:r>
            <a:r>
              <a:rPr sz="2400" b="1" spc="-10" dirty="0">
                <a:latin typeface="Calibri"/>
                <a:cs typeface="Calibri"/>
              </a:rPr>
              <a:t>экспозиция </a:t>
            </a:r>
            <a:r>
              <a:rPr sz="2400" b="1" dirty="0">
                <a:latin typeface="Calibri"/>
                <a:cs typeface="Calibri"/>
              </a:rPr>
              <a:t>7 </a:t>
            </a:r>
            <a:r>
              <a:rPr sz="2400" b="1" spc="-5" dirty="0">
                <a:latin typeface="Calibri"/>
                <a:cs typeface="Calibri"/>
              </a:rPr>
              <a:t>минут </a:t>
            </a:r>
            <a:r>
              <a:rPr sz="2400" b="1" spc="-15" dirty="0">
                <a:latin typeface="Calibri"/>
                <a:cs typeface="Calibri"/>
              </a:rPr>
              <a:t>(содержание углекислоты </a:t>
            </a:r>
            <a:r>
              <a:rPr sz="2400" b="1" dirty="0">
                <a:latin typeface="Calibri"/>
                <a:cs typeface="Calibri"/>
              </a:rPr>
              <a:t>1 г/л),  </a:t>
            </a:r>
            <a:r>
              <a:rPr sz="2400" b="1" spc="-10" dirty="0">
                <a:latin typeface="Calibri"/>
                <a:cs typeface="Calibri"/>
              </a:rPr>
              <a:t>последующие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Calibri"/>
                <a:cs typeface="Calibri"/>
              </a:rPr>
              <a:t>при температуре </a:t>
            </a:r>
            <a:r>
              <a:rPr sz="2400" b="1" spc="-15" dirty="0">
                <a:latin typeface="Calibri"/>
                <a:cs typeface="Calibri"/>
              </a:rPr>
              <a:t>воды </a:t>
            </a:r>
            <a:r>
              <a:rPr sz="2400" b="1" spc="-5" dirty="0">
                <a:latin typeface="Calibri"/>
                <a:cs typeface="Calibri"/>
              </a:rPr>
              <a:t>35°С, </a:t>
            </a:r>
            <a:r>
              <a:rPr sz="2400" b="1" spc="-10" dirty="0">
                <a:latin typeface="Calibri"/>
                <a:cs typeface="Calibri"/>
              </a:rPr>
              <a:t>экспозиция </a:t>
            </a:r>
            <a:r>
              <a:rPr sz="2400" b="1" dirty="0">
                <a:latin typeface="Calibri"/>
                <a:cs typeface="Calibri"/>
              </a:rPr>
              <a:t>8-10  </a:t>
            </a:r>
            <a:r>
              <a:rPr sz="2400" b="1" spc="-5" dirty="0">
                <a:latin typeface="Calibri"/>
                <a:cs typeface="Calibri"/>
              </a:rPr>
              <a:t>мин. На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лечения 10-12 </a:t>
            </a:r>
            <a:r>
              <a:rPr sz="2400" b="1" spc="-15" dirty="0">
                <a:latin typeface="Calibri"/>
                <a:cs typeface="Calibri"/>
              </a:rPr>
              <a:t>процедур, </a:t>
            </a:r>
            <a:r>
              <a:rPr sz="2400" b="1" spc="-10" dirty="0">
                <a:latin typeface="Calibri"/>
                <a:cs typeface="Calibri"/>
              </a:rPr>
              <a:t>проводимых </a:t>
            </a:r>
            <a:r>
              <a:rPr sz="2400" b="1" dirty="0">
                <a:latin typeface="Calibri"/>
                <a:cs typeface="Calibri"/>
              </a:rPr>
              <a:t>через  </a:t>
            </a:r>
            <a:r>
              <a:rPr sz="2400" b="1" spc="-10" dirty="0">
                <a:latin typeface="Calibri"/>
                <a:cs typeface="Calibri"/>
              </a:rPr>
              <a:t>день.</a:t>
            </a:r>
            <a:endParaRPr sz="2400">
              <a:latin typeface="Calibri"/>
              <a:cs typeface="Calibri"/>
            </a:endParaRPr>
          </a:p>
          <a:p>
            <a:pPr marL="12700" marR="5080" indent="365125" algn="just">
              <a:lnSpc>
                <a:spcPct val="80000"/>
              </a:lnSpc>
              <a:spcBef>
                <a:spcPts val="5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Азотные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 </a:t>
            </a:r>
            <a:r>
              <a:rPr sz="2400" b="1" dirty="0">
                <a:latin typeface="Calibri"/>
                <a:cs typeface="Calibri"/>
              </a:rPr>
              <a:t>у </a:t>
            </a:r>
            <a:r>
              <a:rPr sz="2400" b="1" spc="-10" dirty="0">
                <a:latin typeface="Calibri"/>
                <a:cs typeface="Calibri"/>
              </a:rPr>
              <a:t>больных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10" dirty="0">
                <a:latin typeface="Calibri"/>
                <a:cs typeface="Calibri"/>
              </a:rPr>
              <a:t>последствиями </a:t>
            </a:r>
            <a:r>
              <a:rPr sz="2400" b="1" spc="-20" dirty="0">
                <a:latin typeface="Calibri"/>
                <a:cs typeface="Calibri"/>
              </a:rPr>
              <a:t>инсульта </a:t>
            </a:r>
            <a:r>
              <a:rPr sz="2400" b="1" spc="-10" dirty="0">
                <a:latin typeface="Calibri"/>
                <a:cs typeface="Calibri"/>
              </a:rPr>
              <a:t>могут  </a:t>
            </a:r>
            <a:r>
              <a:rPr sz="2400" b="1" spc="-5" dirty="0">
                <a:latin typeface="Calibri"/>
                <a:cs typeface="Calibri"/>
              </a:rPr>
              <a:t>применяться при гипертонической </a:t>
            </a:r>
            <a:r>
              <a:rPr sz="2400" b="1" spc="-10" dirty="0">
                <a:latin typeface="Calibri"/>
                <a:cs typeface="Calibri"/>
              </a:rPr>
              <a:t>болезни, протекающей </a:t>
            </a:r>
            <a:r>
              <a:rPr sz="2400" b="1" spc="10" dirty="0">
                <a:latin typeface="Calibri"/>
                <a:cs typeface="Calibri"/>
              </a:rPr>
              <a:t>на  </a:t>
            </a:r>
            <a:r>
              <a:rPr sz="2400" b="1" spc="-5" dirty="0">
                <a:latin typeface="Calibri"/>
                <a:cs typeface="Calibri"/>
              </a:rPr>
              <a:t>фоне климакса, </a:t>
            </a:r>
            <a:r>
              <a:rPr sz="2400" b="1" dirty="0">
                <a:latin typeface="Calibri"/>
                <a:cs typeface="Calibri"/>
              </a:rPr>
              <a:t>особенно </a:t>
            </a:r>
            <a:r>
              <a:rPr sz="2400" b="1" spc="-5" dirty="0">
                <a:latin typeface="Calibri"/>
                <a:cs typeface="Calibri"/>
              </a:rPr>
              <a:t>при выраженной </a:t>
            </a:r>
            <a:r>
              <a:rPr sz="2400" b="1" dirty="0">
                <a:latin typeface="Calibri"/>
                <a:cs typeface="Calibri"/>
              </a:rPr>
              <a:t>венозной  </a:t>
            </a:r>
            <a:r>
              <a:rPr sz="2400" b="1" spc="-10" dirty="0">
                <a:latin typeface="Calibri"/>
                <a:cs typeface="Calibri"/>
              </a:rPr>
              <a:t>недостаточности мозгового </a:t>
            </a:r>
            <a:r>
              <a:rPr sz="2400" b="1" spc="-5" dirty="0">
                <a:latin typeface="Calibri"/>
                <a:cs typeface="Calibri"/>
              </a:rPr>
              <a:t>кровообращения. </a:t>
            </a:r>
            <a:r>
              <a:rPr sz="2400" b="1" dirty="0">
                <a:latin typeface="Calibri"/>
                <a:cs typeface="Calibri"/>
              </a:rPr>
              <a:t>Назначают </a:t>
            </a:r>
            <a:r>
              <a:rPr sz="2400" b="1" spc="-5" dirty="0">
                <a:latin typeface="Calibri"/>
                <a:cs typeface="Calibri"/>
              </a:rPr>
              <a:t>их  при температуре </a:t>
            </a:r>
            <a:r>
              <a:rPr sz="2400" b="1" spc="-15" dirty="0">
                <a:latin typeface="Calibri"/>
                <a:cs typeface="Calibri"/>
              </a:rPr>
              <a:t>воды </a:t>
            </a:r>
            <a:r>
              <a:rPr sz="2400" b="1" spc="-5" dirty="0">
                <a:latin typeface="Calibri"/>
                <a:cs typeface="Calibri"/>
              </a:rPr>
              <a:t>34-35°С, </a:t>
            </a:r>
            <a:r>
              <a:rPr sz="2400" b="1" spc="-15" dirty="0">
                <a:latin typeface="Calibri"/>
                <a:cs typeface="Calibri"/>
              </a:rPr>
              <a:t>продолжительностью </a:t>
            </a:r>
            <a:r>
              <a:rPr sz="2400" b="1" spc="-5" dirty="0">
                <a:latin typeface="Calibri"/>
                <a:cs typeface="Calibri"/>
              </a:rPr>
              <a:t>10  </a:t>
            </a:r>
            <a:r>
              <a:rPr sz="2400" b="1" spc="-20" dirty="0">
                <a:latin typeface="Calibri"/>
                <a:cs typeface="Calibri"/>
              </a:rPr>
              <a:t>минут.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курс лечения </a:t>
            </a:r>
            <a:r>
              <a:rPr sz="2400" b="1" spc="-10" dirty="0">
                <a:latin typeface="Calibri"/>
                <a:cs typeface="Calibri"/>
              </a:rPr>
              <a:t>10-12 </a:t>
            </a:r>
            <a:r>
              <a:rPr sz="2400" b="1" spc="-15" dirty="0">
                <a:latin typeface="Calibri"/>
                <a:cs typeface="Calibri"/>
              </a:rPr>
              <a:t>процедур, </a:t>
            </a:r>
            <a:r>
              <a:rPr sz="2400" b="1" spc="-10" dirty="0">
                <a:latin typeface="Calibri"/>
                <a:cs typeface="Calibri"/>
              </a:rPr>
              <a:t>проводимых </a:t>
            </a:r>
            <a:r>
              <a:rPr sz="2400" b="1" dirty="0">
                <a:latin typeface="Calibri"/>
                <a:cs typeface="Calibri"/>
              </a:rPr>
              <a:t>через  </a:t>
            </a:r>
            <a:r>
              <a:rPr sz="2400" b="1" spc="-10" dirty="0">
                <a:latin typeface="Calibri"/>
                <a:cs typeface="Calibri"/>
              </a:rPr>
              <a:t>день.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312" y="115887"/>
            <a:ext cx="8229600" cy="649605"/>
          </a:xfrm>
          <a:custGeom>
            <a:avLst/>
            <a:gdLst/>
            <a:ahLst/>
            <a:cxnLst/>
            <a:rect l="l" t="t" r="r" b="b"/>
            <a:pathLst>
              <a:path w="8229600" h="649605">
                <a:moveTo>
                  <a:pt x="8229600" y="0"/>
                </a:moveTo>
                <a:lnTo>
                  <a:pt x="0" y="0"/>
                </a:lnTo>
                <a:lnTo>
                  <a:pt x="0" y="649287"/>
                </a:lnTo>
                <a:lnTo>
                  <a:pt x="8229600" y="649287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0351" y="148793"/>
            <a:ext cx="30270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Бальнеотерапия</a:t>
            </a:r>
            <a:endParaRPr sz="33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062" y="214375"/>
            <a:ext cx="8229600" cy="10001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2169160" marR="386715" indent="-1777364">
              <a:lnSpc>
                <a:spcPts val="3840"/>
              </a:lnSpc>
              <a:spcBef>
                <a:spcPts val="25"/>
              </a:spcBef>
            </a:pPr>
            <a:r>
              <a:rPr sz="3200" spc="-5" dirty="0"/>
              <a:t>Физиотерапия при осложнениях </a:t>
            </a:r>
            <a:r>
              <a:rPr sz="3200" spc="-30" dirty="0"/>
              <a:t>инсульта  </a:t>
            </a:r>
            <a:r>
              <a:rPr sz="3200" dirty="0"/>
              <a:t>Застойная</a:t>
            </a:r>
            <a:r>
              <a:rPr sz="3200" spc="-50" dirty="0"/>
              <a:t> </a:t>
            </a:r>
            <a:r>
              <a:rPr sz="3200" spc="-5" dirty="0"/>
              <a:t>пневмония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275715"/>
            <a:ext cx="8072120" cy="462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Задачи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физиотерапии: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2690"/>
              </a:lnSpc>
              <a:spcBef>
                <a:spcPts val="650"/>
              </a:spcBef>
              <a:buSzPct val="96428"/>
              <a:buFont typeface="Arial"/>
              <a:buChar char="•"/>
              <a:tabLst>
                <a:tab pos="137795" algn="l"/>
                <a:tab pos="2959100" algn="l"/>
                <a:tab pos="7860665" algn="l"/>
              </a:tabLst>
            </a:pPr>
            <a:r>
              <a:rPr sz="2800" b="1" spc="-15" dirty="0">
                <a:latin typeface="Calibri"/>
                <a:cs typeface="Calibri"/>
              </a:rPr>
              <a:t>ускорение </a:t>
            </a:r>
            <a:r>
              <a:rPr sz="2800" b="1" dirty="0">
                <a:latin typeface="Calibri"/>
                <a:cs typeface="Calibri"/>
              </a:rPr>
              <a:t>рассасывания </a:t>
            </a:r>
            <a:r>
              <a:rPr sz="2800" b="1" spc="-10" dirty="0">
                <a:latin typeface="Calibri"/>
                <a:cs typeface="Calibri"/>
              </a:rPr>
              <a:t>воспалительного  </a:t>
            </a:r>
            <a:r>
              <a:rPr sz="2800" b="1" spc="-5" dirty="0">
                <a:latin typeface="Calibri"/>
                <a:cs typeface="Calibri"/>
              </a:rPr>
              <a:t>инфил</a:t>
            </a:r>
            <a:r>
              <a:rPr sz="2800" b="1" spc="-90" dirty="0">
                <a:latin typeface="Calibri"/>
                <a:cs typeface="Calibri"/>
              </a:rPr>
              <a:t>ь</a:t>
            </a:r>
            <a:r>
              <a:rPr sz="2800" b="1" spc="-5" dirty="0">
                <a:latin typeface="Calibri"/>
                <a:cs typeface="Calibri"/>
              </a:rPr>
              <a:t>тр</a:t>
            </a:r>
            <a:r>
              <a:rPr sz="2800" b="1" spc="-20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та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10" dirty="0">
                <a:latin typeface="Calibri"/>
                <a:cs typeface="Calibri"/>
              </a:rPr>
              <a:t>(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30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тиво</a:t>
            </a:r>
            <a:r>
              <a:rPr sz="2800" b="1" spc="10" dirty="0">
                <a:latin typeface="Calibri"/>
                <a:cs typeface="Calibri"/>
              </a:rPr>
              <a:t>в</a:t>
            </a:r>
            <a:r>
              <a:rPr sz="2800" b="1" spc="-5" dirty="0">
                <a:latin typeface="Calibri"/>
                <a:cs typeface="Calibri"/>
              </a:rPr>
              <a:t>ос</a:t>
            </a:r>
            <a:r>
              <a:rPr sz="2800" b="1" dirty="0">
                <a:latin typeface="Calibri"/>
                <a:cs typeface="Calibri"/>
              </a:rPr>
              <a:t>п</a:t>
            </a:r>
            <a:r>
              <a:rPr sz="2800" b="1" spc="-5" dirty="0">
                <a:latin typeface="Calibri"/>
                <a:cs typeface="Calibri"/>
              </a:rPr>
              <a:t>алит</a:t>
            </a:r>
            <a:r>
              <a:rPr sz="2800" b="1" spc="-5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льные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и  </a:t>
            </a:r>
            <a:r>
              <a:rPr sz="2800" b="1" spc="-10" dirty="0">
                <a:latin typeface="Calibri"/>
                <a:cs typeface="Calibri"/>
              </a:rPr>
              <a:t>репаративно-регенеративные</a:t>
            </a:r>
            <a:r>
              <a:rPr sz="2800" b="1" spc="7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методы),</a:t>
            </a:r>
            <a:endParaRPr sz="2800">
              <a:latin typeface="Calibri"/>
              <a:cs typeface="Calibri"/>
            </a:endParaRPr>
          </a:p>
          <a:p>
            <a:pPr marL="12700" marR="6985" algn="just">
              <a:lnSpc>
                <a:spcPts val="2690"/>
              </a:lnSpc>
              <a:spcBef>
                <a:spcPts val="665"/>
              </a:spcBef>
              <a:buSzPct val="96428"/>
              <a:buFont typeface="Arial"/>
              <a:buChar char="•"/>
              <a:tabLst>
                <a:tab pos="137795" algn="l"/>
                <a:tab pos="3071495" algn="l"/>
                <a:tab pos="6263005" algn="l"/>
              </a:tabLst>
            </a:pPr>
            <a:r>
              <a:rPr sz="2800" b="1" spc="-25" dirty="0">
                <a:latin typeface="Calibri"/>
                <a:cs typeface="Calibri"/>
              </a:rPr>
              <a:t>у</a:t>
            </a:r>
            <a:r>
              <a:rPr sz="2800" b="1" spc="-10" dirty="0">
                <a:latin typeface="Calibri"/>
                <a:cs typeface="Calibri"/>
              </a:rPr>
              <a:t>мень</a:t>
            </a:r>
            <a:r>
              <a:rPr sz="2800" b="1" spc="10" dirty="0">
                <a:latin typeface="Calibri"/>
                <a:cs typeface="Calibri"/>
              </a:rPr>
              <a:t>ш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ни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бронхиа</a:t>
            </a:r>
            <a:r>
              <a:rPr sz="2800" b="1" spc="5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ьной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обст</a:t>
            </a:r>
            <a:r>
              <a:rPr sz="2800" b="1" spc="-25" dirty="0">
                <a:latin typeface="Calibri"/>
                <a:cs typeface="Calibri"/>
              </a:rPr>
              <a:t>р</a:t>
            </a:r>
            <a:r>
              <a:rPr sz="2800" b="1" spc="-5" dirty="0">
                <a:latin typeface="Calibri"/>
                <a:cs typeface="Calibri"/>
              </a:rPr>
              <a:t>у</a:t>
            </a:r>
            <a:r>
              <a:rPr sz="2800" b="1" spc="-1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ции  </a:t>
            </a:r>
            <a:r>
              <a:rPr sz="2800" b="1" spc="-10" dirty="0">
                <a:latin typeface="Calibri"/>
                <a:cs typeface="Calibri"/>
              </a:rPr>
              <a:t>(бронхолитические),</a:t>
            </a:r>
            <a:endParaRPr sz="2800">
              <a:latin typeface="Calibri"/>
              <a:cs typeface="Calibri"/>
            </a:endParaRPr>
          </a:p>
          <a:p>
            <a:pPr marL="137160" indent="-125095" algn="just">
              <a:lnSpc>
                <a:spcPct val="100000"/>
              </a:lnSpc>
              <a:spcBef>
                <a:spcPts val="25"/>
              </a:spcBef>
              <a:buSzPct val="96428"/>
              <a:buFont typeface="Arial"/>
              <a:buChar char="•"/>
              <a:tabLst>
                <a:tab pos="137795" algn="l"/>
              </a:tabLst>
            </a:pPr>
            <a:r>
              <a:rPr sz="2800" b="1" spc="-10" dirty="0">
                <a:latin typeface="Calibri"/>
                <a:cs typeface="Calibri"/>
              </a:rPr>
              <a:t>разжижение мокроты </a:t>
            </a:r>
            <a:r>
              <a:rPr sz="2800" b="1" spc="-15" dirty="0">
                <a:latin typeface="Calibri"/>
                <a:cs typeface="Calibri"/>
              </a:rPr>
              <a:t>(муколитические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методы),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2690"/>
              </a:lnSpc>
              <a:spcBef>
                <a:spcPts val="645"/>
              </a:spcBef>
              <a:buSzPct val="96428"/>
              <a:buFont typeface="Arial"/>
              <a:buChar char="•"/>
              <a:tabLst>
                <a:tab pos="137795" algn="l"/>
                <a:tab pos="3070225" algn="l"/>
                <a:tab pos="5269230" algn="l"/>
                <a:tab pos="6403340" algn="l"/>
              </a:tabLst>
            </a:pPr>
            <a:r>
              <a:rPr sz="2800" b="1" spc="-10" dirty="0">
                <a:latin typeface="Calibri"/>
                <a:cs typeface="Calibri"/>
              </a:rPr>
              <a:t>повышение	</a:t>
            </a:r>
            <a:r>
              <a:rPr sz="2800" b="1" spc="-5" dirty="0">
                <a:latin typeface="Calibri"/>
                <a:cs typeface="Calibri"/>
              </a:rPr>
              <a:t>уровня	</a:t>
            </a:r>
            <a:r>
              <a:rPr sz="2800" b="1" spc="-10" dirty="0">
                <a:latin typeface="Calibri"/>
                <a:cs typeface="Calibri"/>
              </a:rPr>
              <a:t>неспецифической  </a:t>
            </a:r>
            <a:r>
              <a:rPr sz="2800" b="1" spc="-5" dirty="0">
                <a:latin typeface="Calibri"/>
                <a:cs typeface="Calibri"/>
              </a:rPr>
              <a:t>резист</a:t>
            </a:r>
            <a:r>
              <a:rPr sz="2800" b="1" spc="-1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нтност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		</a:t>
            </a:r>
            <a:r>
              <a:rPr sz="2800" b="1" spc="-5" dirty="0">
                <a:latin typeface="Calibri"/>
                <a:cs typeface="Calibri"/>
              </a:rPr>
              <a:t>ор</a:t>
            </a:r>
            <a:r>
              <a:rPr sz="2800" b="1" spc="-25" dirty="0">
                <a:latin typeface="Calibri"/>
                <a:cs typeface="Calibri"/>
              </a:rPr>
              <a:t>г</a:t>
            </a:r>
            <a:r>
              <a:rPr sz="2800" b="1" spc="-5" dirty="0">
                <a:latin typeface="Calibri"/>
                <a:cs typeface="Calibri"/>
              </a:rPr>
              <a:t>аниз</a:t>
            </a:r>
            <a:r>
              <a:rPr sz="2800" b="1" dirty="0">
                <a:latin typeface="Calibri"/>
                <a:cs typeface="Calibri"/>
              </a:rPr>
              <a:t>м</a:t>
            </a:r>
            <a:r>
              <a:rPr sz="2800" b="1" spc="-5" dirty="0">
                <a:latin typeface="Calibri"/>
                <a:cs typeface="Calibri"/>
              </a:rPr>
              <a:t>а  </a:t>
            </a:r>
            <a:r>
              <a:rPr sz="2800" b="1" spc="-15" dirty="0">
                <a:latin typeface="Calibri"/>
                <a:cs typeface="Calibri"/>
              </a:rPr>
              <a:t>(иммуностимулирующие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методы)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libri"/>
              <a:cs typeface="Calibri"/>
            </a:endParaRPr>
          </a:p>
          <a:p>
            <a:pPr marL="1582420">
              <a:lnSpc>
                <a:spcPct val="100000"/>
              </a:lnSpc>
              <a:spcBef>
                <a:spcPts val="5"/>
              </a:spcBef>
            </a:pPr>
            <a:r>
              <a:rPr sz="2500" b="1" spc="-45" dirty="0">
                <a:latin typeface="Calibri"/>
                <a:cs typeface="Calibri"/>
              </a:rPr>
              <a:t>*Пономаренко </a:t>
            </a:r>
            <a:r>
              <a:rPr sz="2500" b="1" spc="-40" dirty="0">
                <a:latin typeface="Calibri"/>
                <a:cs typeface="Calibri"/>
              </a:rPr>
              <a:t>Г.Н., </a:t>
            </a:r>
            <a:r>
              <a:rPr sz="2500" b="1" spc="-10" dirty="0">
                <a:latin typeface="Calibri"/>
                <a:cs typeface="Calibri"/>
              </a:rPr>
              <a:t>Червинская </a:t>
            </a:r>
            <a:r>
              <a:rPr sz="2500" b="1" dirty="0">
                <a:latin typeface="Calibri"/>
                <a:cs typeface="Calibri"/>
              </a:rPr>
              <a:t>А.В.,</a:t>
            </a:r>
            <a:r>
              <a:rPr sz="2500" b="1" spc="12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2015].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8947" y="1494790"/>
            <a:ext cx="5184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Противовоспалительные </a:t>
            </a:r>
            <a:r>
              <a:rPr sz="2800" b="1" spc="-25" dirty="0">
                <a:latin typeface="Calibri"/>
                <a:cs typeface="Calibri"/>
              </a:rPr>
              <a:t>методы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997786"/>
            <a:ext cx="5610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3723640" algn="l"/>
              </a:tabLst>
            </a:pPr>
            <a:r>
              <a:rPr sz="2400" b="1" i="1" dirty="0">
                <a:latin typeface="Calibri"/>
                <a:cs typeface="Calibri"/>
              </a:rPr>
              <a:t>Н</a:t>
            </a:r>
            <a:r>
              <a:rPr sz="2400" b="1" i="1" spc="-10" dirty="0">
                <a:latin typeface="Calibri"/>
                <a:cs typeface="Calibri"/>
              </a:rPr>
              <a:t>и</a:t>
            </a:r>
            <a:r>
              <a:rPr sz="2400" b="1" i="1" dirty="0">
                <a:latin typeface="Calibri"/>
                <a:cs typeface="Calibri"/>
              </a:rPr>
              <a:t>з</a:t>
            </a:r>
            <a:r>
              <a:rPr sz="2400" b="1" i="1" spc="-45" dirty="0">
                <a:latin typeface="Calibri"/>
                <a:cs typeface="Calibri"/>
              </a:rPr>
              <a:t>к</a:t>
            </a:r>
            <a:r>
              <a:rPr sz="2400" b="1" i="1" spc="-5" dirty="0">
                <a:latin typeface="Calibri"/>
                <a:cs typeface="Calibri"/>
              </a:rPr>
              <a:t>о</a:t>
            </a:r>
            <a:r>
              <a:rPr sz="2400" b="1" i="1" spc="-15" dirty="0">
                <a:latin typeface="Calibri"/>
                <a:cs typeface="Calibri"/>
              </a:rPr>
              <a:t>и</a:t>
            </a:r>
            <a:r>
              <a:rPr sz="2400" b="1" i="1" dirty="0">
                <a:latin typeface="Calibri"/>
                <a:cs typeface="Calibri"/>
              </a:rPr>
              <a:t>нтенс</a:t>
            </a:r>
            <a:r>
              <a:rPr sz="2400" b="1" i="1" spc="-10" dirty="0">
                <a:latin typeface="Calibri"/>
                <a:cs typeface="Calibri"/>
              </a:rPr>
              <a:t>и</a:t>
            </a:r>
            <a:r>
              <a:rPr sz="2400" b="1" i="1" dirty="0">
                <a:latin typeface="Calibri"/>
                <a:cs typeface="Calibri"/>
              </a:rPr>
              <a:t>вная	</a:t>
            </a:r>
            <a:r>
              <a:rPr sz="2400" b="1" i="1" spc="-5" dirty="0">
                <a:latin typeface="Calibri"/>
                <a:cs typeface="Calibri"/>
              </a:rPr>
              <a:t>У</a:t>
            </a:r>
            <a:r>
              <a:rPr sz="2400" b="1" i="1" spc="-50" dirty="0">
                <a:latin typeface="Calibri"/>
                <a:cs typeface="Calibri"/>
              </a:rPr>
              <a:t>В</a:t>
            </a:r>
            <a:r>
              <a:rPr sz="2400" b="1" i="1" dirty="0">
                <a:latin typeface="Calibri"/>
                <a:cs typeface="Calibri"/>
              </a:rPr>
              <a:t>Ч</a:t>
            </a:r>
            <a:r>
              <a:rPr sz="2400" b="1" i="1" spc="5" dirty="0">
                <a:latin typeface="Calibri"/>
                <a:cs typeface="Calibri"/>
              </a:rPr>
              <a:t>-</a:t>
            </a:r>
            <a:r>
              <a:rPr sz="2400" b="1" i="1" dirty="0">
                <a:latin typeface="Calibri"/>
                <a:cs typeface="Calibri"/>
              </a:rPr>
              <a:t>те</a:t>
            </a:r>
            <a:r>
              <a:rPr sz="2400" b="1" i="1" spc="-15" dirty="0">
                <a:latin typeface="Calibri"/>
                <a:cs typeface="Calibri"/>
              </a:rPr>
              <a:t>р</a:t>
            </a:r>
            <a:r>
              <a:rPr sz="2400" b="1" i="1" dirty="0">
                <a:latin typeface="Calibri"/>
                <a:cs typeface="Calibri"/>
              </a:rPr>
              <a:t>апи</a:t>
            </a:r>
            <a:r>
              <a:rPr sz="2400" b="1" i="1" spc="-5" dirty="0">
                <a:latin typeface="Calibri"/>
                <a:cs typeface="Calibri"/>
              </a:rPr>
              <a:t>я</a:t>
            </a:r>
            <a:r>
              <a:rPr sz="2400" b="1" i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2652" y="2350007"/>
            <a:ext cx="5240020" cy="20320"/>
          </a:xfrm>
          <a:custGeom>
            <a:avLst/>
            <a:gdLst/>
            <a:ahLst/>
            <a:cxnLst/>
            <a:rect l="l" t="t" r="r" b="b"/>
            <a:pathLst>
              <a:path w="5240020" h="20319">
                <a:moveTo>
                  <a:pt x="5239512" y="0"/>
                </a:moveTo>
                <a:lnTo>
                  <a:pt x="0" y="0"/>
                </a:lnTo>
                <a:lnTo>
                  <a:pt x="0" y="19812"/>
                </a:lnTo>
                <a:lnTo>
                  <a:pt x="5239512" y="19812"/>
                </a:lnTo>
                <a:lnTo>
                  <a:pt x="5239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10831" y="1997786"/>
            <a:ext cx="17075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Воздействие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2363851"/>
            <a:ext cx="807275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осуществляется на </a:t>
            </a:r>
            <a:r>
              <a:rPr sz="2400" b="1" spc="-10" dirty="0">
                <a:latin typeface="Calibri"/>
                <a:cs typeface="Calibri"/>
              </a:rPr>
              <a:t>межлопаточную </a:t>
            </a:r>
            <a:r>
              <a:rPr sz="2400" b="1" spc="-15" dirty="0">
                <a:latin typeface="Calibri"/>
                <a:cs typeface="Calibri"/>
              </a:rPr>
              <a:t>зону, </a:t>
            </a:r>
            <a:r>
              <a:rPr sz="2400" b="1" spc="-10" dirty="0">
                <a:latin typeface="Calibri"/>
                <a:cs typeface="Calibri"/>
              </a:rPr>
              <a:t>доза  </a:t>
            </a:r>
            <a:r>
              <a:rPr sz="2400" b="1" spc="-5" dirty="0">
                <a:latin typeface="Calibri"/>
                <a:cs typeface="Calibri"/>
              </a:rPr>
              <a:t>слаботепловая (30-40 Вт), 10 </a:t>
            </a:r>
            <a:r>
              <a:rPr sz="2400" b="1" spc="-15" dirty="0">
                <a:latin typeface="Calibri"/>
                <a:cs typeface="Calibri"/>
              </a:rPr>
              <a:t>минут, </a:t>
            </a:r>
            <a:r>
              <a:rPr sz="2400" b="1" spc="-20" dirty="0">
                <a:latin typeface="Calibri"/>
                <a:cs typeface="Calibri"/>
              </a:rPr>
              <a:t>ежедневно </a:t>
            </a:r>
            <a:r>
              <a:rPr sz="2400" b="1" dirty="0">
                <a:latin typeface="Calibri"/>
                <a:cs typeface="Calibri"/>
              </a:rPr>
              <a:t>или через  </a:t>
            </a:r>
            <a:r>
              <a:rPr sz="2400" b="1" spc="-10" dirty="0">
                <a:latin typeface="Calibri"/>
                <a:cs typeface="Calibri"/>
              </a:rPr>
              <a:t>день; </a:t>
            </a:r>
            <a:r>
              <a:rPr sz="2400" b="1" spc="-5" dirty="0">
                <a:latin typeface="Calibri"/>
                <a:cs typeface="Calibri"/>
              </a:rPr>
              <a:t>№5-7.</a:t>
            </a:r>
            <a:endParaRPr sz="24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СУФ-облучение </a:t>
            </a:r>
            <a:r>
              <a:rPr sz="24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эритемных дозах.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Облучение </a:t>
            </a:r>
            <a:r>
              <a:rPr sz="2400" b="1" spc="-15" dirty="0">
                <a:latin typeface="Calibri"/>
                <a:cs typeface="Calibri"/>
              </a:rPr>
              <a:t>проводят  </a:t>
            </a:r>
            <a:r>
              <a:rPr sz="2400" b="1" dirty="0">
                <a:latin typeface="Calibri"/>
                <a:cs typeface="Calibri"/>
              </a:rPr>
              <a:t>по 4 </a:t>
            </a:r>
            <a:r>
              <a:rPr sz="2400" b="1" spc="-10" dirty="0">
                <a:latin typeface="Calibri"/>
                <a:cs typeface="Calibri"/>
              </a:rPr>
              <a:t>полям </a:t>
            </a:r>
            <a:r>
              <a:rPr sz="2400" b="1" dirty="0">
                <a:latin typeface="Calibri"/>
                <a:cs typeface="Calibri"/>
              </a:rPr>
              <a:t>(по 2 </a:t>
            </a:r>
            <a:r>
              <a:rPr sz="2400" b="1" spc="-20" dirty="0">
                <a:latin typeface="Calibri"/>
                <a:cs typeface="Calibri"/>
              </a:rPr>
              <a:t>биодозы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поле):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межлопаточную  </a:t>
            </a:r>
            <a:r>
              <a:rPr sz="2400" b="1" spc="-5" dirty="0">
                <a:latin typeface="Calibri"/>
                <a:cs typeface="Calibri"/>
              </a:rPr>
              <a:t>область, </a:t>
            </a:r>
            <a:r>
              <a:rPr sz="2400" b="1" spc="-10" dirty="0">
                <a:latin typeface="Calibri"/>
                <a:cs typeface="Calibri"/>
              </a:rPr>
              <a:t>переднее </a:t>
            </a:r>
            <a:r>
              <a:rPr sz="2400" b="1" dirty="0">
                <a:latin typeface="Calibri"/>
                <a:cs typeface="Calibri"/>
              </a:rPr>
              <a:t>и 2 </a:t>
            </a:r>
            <a:r>
              <a:rPr sz="2400" b="1" spc="-10" dirty="0">
                <a:latin typeface="Calibri"/>
                <a:cs typeface="Calibri"/>
              </a:rPr>
              <a:t>боковых. </a:t>
            </a:r>
            <a:r>
              <a:rPr sz="2400" b="1" spc="-15" dirty="0">
                <a:latin typeface="Calibri"/>
                <a:cs typeface="Calibri"/>
              </a:rPr>
              <a:t>Процедуры проводят  ежедневно,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15" dirty="0">
                <a:latin typeface="Calibri"/>
                <a:cs typeface="Calibri"/>
              </a:rPr>
              <a:t>одному </a:t>
            </a:r>
            <a:r>
              <a:rPr sz="2400" b="1" spc="-10" dirty="0">
                <a:latin typeface="Calibri"/>
                <a:cs typeface="Calibri"/>
              </a:rPr>
              <a:t>полю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день; </a:t>
            </a:r>
            <a:r>
              <a:rPr sz="2400" b="1" dirty="0">
                <a:latin typeface="Calibri"/>
                <a:cs typeface="Calibri"/>
              </a:rPr>
              <a:t>№</a:t>
            </a:r>
            <a:r>
              <a:rPr sz="2400" b="1" spc="-10" dirty="0">
                <a:latin typeface="Calibri"/>
                <a:cs typeface="Calibri"/>
              </a:rPr>
              <a:t> 5-7.</a:t>
            </a:r>
            <a:endParaRPr sz="2400">
              <a:latin typeface="Calibri"/>
              <a:cs typeface="Calibri"/>
            </a:endParaRPr>
          </a:p>
          <a:p>
            <a:pPr marL="35496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Ингаляционная терапия </a:t>
            </a: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муколитических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смесей.</a:t>
            </a:r>
            <a:endParaRPr sz="2400">
              <a:latin typeface="Calibri"/>
              <a:cs typeface="Calibri"/>
            </a:endParaRPr>
          </a:p>
          <a:p>
            <a:pPr marL="285115" algn="just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alibri"/>
                <a:cs typeface="Calibri"/>
              </a:rPr>
              <a:t>Доза ацетилцистеина: 5% раствор </a:t>
            </a:r>
            <a:r>
              <a:rPr sz="2400" b="1" dirty="0">
                <a:latin typeface="Calibri"/>
                <a:cs typeface="Calibri"/>
              </a:rPr>
              <a:t>по 3,0 </a:t>
            </a:r>
            <a:r>
              <a:rPr sz="2400" b="1" spc="-5" dirty="0">
                <a:latin typeface="Calibri"/>
                <a:cs typeface="Calibri"/>
              </a:rPr>
              <a:t>мл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5" dirty="0">
                <a:latin typeface="Calibri"/>
                <a:cs typeface="Calibri"/>
              </a:rPr>
              <a:t>раза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день;</a:t>
            </a:r>
            <a:endParaRPr sz="2400">
              <a:latin typeface="Calibri"/>
              <a:cs typeface="Calibri"/>
            </a:endParaRPr>
          </a:p>
          <a:p>
            <a:pPr marL="35496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№5-7. Доза </a:t>
            </a:r>
            <a:r>
              <a:rPr sz="2400" b="1" spc="-10" dirty="0">
                <a:latin typeface="Calibri"/>
                <a:cs typeface="Calibri"/>
              </a:rPr>
              <a:t>амброксола: </a:t>
            </a:r>
            <a:r>
              <a:rPr sz="2400" b="1" spc="-5" dirty="0">
                <a:latin typeface="Calibri"/>
                <a:cs typeface="Calibri"/>
              </a:rPr>
              <a:t>2-3 </a:t>
            </a:r>
            <a:r>
              <a:rPr sz="2400" b="1" dirty="0">
                <a:latin typeface="Calibri"/>
                <a:cs typeface="Calibri"/>
              </a:rPr>
              <a:t>мл 2 </a:t>
            </a:r>
            <a:r>
              <a:rPr sz="2400" b="1" spc="-5" dirty="0">
                <a:latin typeface="Calibri"/>
                <a:cs typeface="Calibri"/>
              </a:rPr>
              <a:t>раза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день,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№5-7.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169160" marR="380365" indent="-1777364">
              <a:lnSpc>
                <a:spcPct val="100000"/>
              </a:lnSpc>
              <a:spcBef>
                <a:spcPts val="459"/>
              </a:spcBef>
            </a:pPr>
            <a:r>
              <a:rPr sz="3200" spc="-5" dirty="0"/>
              <a:t>Физиотерапия </a:t>
            </a:r>
            <a:r>
              <a:rPr sz="3200" dirty="0"/>
              <a:t>при осложнениях </a:t>
            </a:r>
            <a:r>
              <a:rPr sz="3200" spc="-25" dirty="0"/>
              <a:t>инсульта  </a:t>
            </a:r>
            <a:r>
              <a:rPr sz="3200" dirty="0"/>
              <a:t>Застойная</a:t>
            </a:r>
            <a:r>
              <a:rPr sz="3200" spc="-55" dirty="0"/>
              <a:t> </a:t>
            </a:r>
            <a:r>
              <a:rPr sz="3200" dirty="0"/>
              <a:t>пневмония</a:t>
            </a:r>
            <a:endParaRPr sz="3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2652" y="1707260"/>
            <a:ext cx="6692265" cy="20320"/>
          </a:xfrm>
          <a:custGeom>
            <a:avLst/>
            <a:gdLst/>
            <a:ahLst/>
            <a:cxnLst/>
            <a:rect l="l" t="t" r="r" b="b"/>
            <a:pathLst>
              <a:path w="6692265" h="20319">
                <a:moveTo>
                  <a:pt x="6691883" y="0"/>
                </a:moveTo>
                <a:lnTo>
                  <a:pt x="0" y="0"/>
                </a:lnTo>
                <a:lnTo>
                  <a:pt x="0" y="19812"/>
                </a:lnTo>
                <a:lnTo>
                  <a:pt x="6691883" y="19812"/>
                </a:lnTo>
                <a:lnTo>
                  <a:pt x="66918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217" y="1354963"/>
            <a:ext cx="8074025" cy="485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715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i="1" spc="-5" dirty="0">
                <a:latin typeface="Calibri"/>
                <a:cs typeface="Calibri"/>
              </a:rPr>
              <a:t>Ингаляционная</a:t>
            </a:r>
            <a:r>
              <a:rPr sz="2400" b="1" i="1" spc="5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терапия  </a:t>
            </a:r>
            <a:r>
              <a:rPr sz="2400" b="1" i="1" spc="-15" dirty="0">
                <a:latin typeface="Calibri"/>
                <a:cs typeface="Calibri"/>
              </a:rPr>
              <a:t>бронхолитиками. </a:t>
            </a:r>
            <a:r>
              <a:rPr sz="2400" b="1" spc="-5" dirty="0">
                <a:latin typeface="Calibri"/>
                <a:cs typeface="Calibri"/>
              </a:rPr>
              <a:t>При  появлении симптомов </a:t>
            </a:r>
            <a:r>
              <a:rPr sz="2400" b="1" spc="-10" dirty="0">
                <a:latin typeface="Calibri"/>
                <a:cs typeface="Calibri"/>
              </a:rPr>
              <a:t>бронхоспазма можно </a:t>
            </a:r>
            <a:r>
              <a:rPr sz="2400" b="1" spc="-5" dirty="0">
                <a:latin typeface="Calibri"/>
                <a:cs typeface="Calibri"/>
              </a:rPr>
              <a:t>применить  ингаляции </a:t>
            </a:r>
            <a:r>
              <a:rPr sz="2400" b="1" spc="-10" dirty="0">
                <a:latin typeface="Calibri"/>
                <a:cs typeface="Calibri"/>
              </a:rPr>
              <a:t>сальбутамолом </a:t>
            </a:r>
            <a:r>
              <a:rPr sz="2400" b="1" spc="-5" dirty="0">
                <a:latin typeface="Calibri"/>
                <a:cs typeface="Calibri"/>
              </a:rPr>
              <a:t>(2,5 мг), </a:t>
            </a:r>
            <a:r>
              <a:rPr sz="2400" b="1" spc="-10" dirty="0">
                <a:latin typeface="Calibri"/>
                <a:cs typeface="Calibri"/>
              </a:rPr>
              <a:t>фенотеролом </a:t>
            </a:r>
            <a:r>
              <a:rPr sz="2400" b="1" spc="-5" dirty="0">
                <a:latin typeface="Calibri"/>
                <a:cs typeface="Calibri"/>
              </a:rPr>
              <a:t>(2мг),  </a:t>
            </a:r>
            <a:r>
              <a:rPr sz="2400" b="1" spc="-15" dirty="0">
                <a:latin typeface="Calibri"/>
                <a:cs typeface="Calibri"/>
              </a:rPr>
              <a:t>беродуалом </a:t>
            </a:r>
            <a:r>
              <a:rPr sz="2400" b="1" spc="-5" dirty="0">
                <a:latin typeface="Calibri"/>
                <a:cs typeface="Calibri"/>
              </a:rPr>
              <a:t>(1-2 мл), ипратропия </a:t>
            </a:r>
            <a:r>
              <a:rPr sz="2400" b="1" spc="-10" dirty="0">
                <a:latin typeface="Calibri"/>
                <a:cs typeface="Calibri"/>
              </a:rPr>
              <a:t>бромидом </a:t>
            </a:r>
            <a:r>
              <a:rPr sz="2400" b="1" spc="-5" dirty="0">
                <a:latin typeface="Calibri"/>
                <a:cs typeface="Calibri"/>
              </a:rPr>
              <a:t>(250</a:t>
            </a:r>
            <a:r>
              <a:rPr sz="2400" b="1" spc="3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мкг);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№2-5.</a:t>
            </a:r>
            <a:endParaRPr sz="24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Инфракрасная лазеротерапия.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Методика </a:t>
            </a:r>
            <a:r>
              <a:rPr sz="2400" b="1" spc="-5" dirty="0">
                <a:latin typeface="Calibri"/>
                <a:cs typeface="Calibri"/>
              </a:rPr>
              <a:t>контактная </a:t>
            </a:r>
            <a:r>
              <a:rPr sz="2400" b="1" dirty="0">
                <a:latin typeface="Calibri"/>
                <a:cs typeface="Calibri"/>
              </a:rPr>
              <a:t>по  зонам: </a:t>
            </a:r>
            <a:r>
              <a:rPr sz="2400" b="1" spc="-10" dirty="0">
                <a:latin typeface="Calibri"/>
                <a:cs typeface="Calibri"/>
              </a:rPr>
              <a:t>середина </a:t>
            </a:r>
            <a:r>
              <a:rPr sz="2400" b="1" spc="-20" dirty="0">
                <a:latin typeface="Calibri"/>
                <a:cs typeface="Calibri"/>
              </a:rPr>
              <a:t>грудины, </a:t>
            </a:r>
            <a:r>
              <a:rPr sz="2400" b="1" spc="-10" dirty="0">
                <a:latin typeface="Calibri"/>
                <a:cs typeface="Calibri"/>
              </a:rPr>
              <a:t>межлопаточная область  </a:t>
            </a:r>
            <a:r>
              <a:rPr sz="2400" b="1" spc="-5" dirty="0">
                <a:latin typeface="Calibri"/>
                <a:cs typeface="Calibri"/>
              </a:rPr>
              <a:t>паравертебрально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5" dirty="0">
                <a:latin typeface="Calibri"/>
                <a:cs typeface="Calibri"/>
              </a:rPr>
              <a:t>на </a:t>
            </a:r>
            <a:r>
              <a:rPr sz="2400" b="1" dirty="0">
                <a:latin typeface="Calibri"/>
                <a:cs typeface="Calibri"/>
              </a:rPr>
              <a:t>зону </a:t>
            </a:r>
            <a:r>
              <a:rPr sz="2400" b="1" spc="-5" dirty="0">
                <a:latin typeface="Calibri"/>
                <a:cs typeface="Calibri"/>
              </a:rPr>
              <a:t>проекции </a:t>
            </a:r>
            <a:r>
              <a:rPr sz="2400" b="1" spc="-10" dirty="0">
                <a:latin typeface="Calibri"/>
                <a:cs typeface="Calibri"/>
              </a:rPr>
              <a:t>воспалительного  </a:t>
            </a:r>
            <a:r>
              <a:rPr sz="2400" b="1" spc="-5" dirty="0">
                <a:latin typeface="Calibri"/>
                <a:cs typeface="Calibri"/>
              </a:rPr>
              <a:t>очага. </a:t>
            </a:r>
            <a:r>
              <a:rPr sz="2400" b="1" spc="-10" dirty="0">
                <a:latin typeface="Calibri"/>
                <a:cs typeface="Calibri"/>
              </a:rPr>
              <a:t>Используют </a:t>
            </a:r>
            <a:r>
              <a:rPr sz="2400" b="1" spc="-5" dirty="0">
                <a:latin typeface="Calibri"/>
                <a:cs typeface="Calibri"/>
              </a:rPr>
              <a:t>инфракрасное лазерное излучение  (длина </a:t>
            </a:r>
            <a:r>
              <a:rPr sz="2400" b="1" spc="-10" dirty="0">
                <a:latin typeface="Calibri"/>
                <a:cs typeface="Calibri"/>
              </a:rPr>
              <a:t>волны </a:t>
            </a:r>
            <a:r>
              <a:rPr sz="2400" b="1" dirty="0">
                <a:latin typeface="Calibri"/>
                <a:cs typeface="Calibri"/>
              </a:rPr>
              <a:t>0,89-1,20 </a:t>
            </a:r>
            <a:r>
              <a:rPr sz="2400" b="1" spc="-5" dirty="0">
                <a:latin typeface="Calibri"/>
                <a:cs typeface="Calibri"/>
              </a:rPr>
              <a:t>мкм): непрерывная мощность 40-  60 </a:t>
            </a:r>
            <a:r>
              <a:rPr sz="2400" b="1" spc="-30" dirty="0">
                <a:latin typeface="Calibri"/>
                <a:cs typeface="Calibri"/>
              </a:rPr>
              <a:t>мВт, </a:t>
            </a:r>
            <a:r>
              <a:rPr sz="2400" b="1" spc="-10" dirty="0">
                <a:latin typeface="Calibri"/>
                <a:cs typeface="Calibri"/>
              </a:rPr>
              <a:t>импульсная </a:t>
            </a:r>
            <a:r>
              <a:rPr sz="2400" b="1" spc="-5" dirty="0">
                <a:latin typeface="Calibri"/>
                <a:cs typeface="Calibri"/>
              </a:rPr>
              <a:t>мощность 3-5 </a:t>
            </a:r>
            <a:r>
              <a:rPr sz="2400" b="1" spc="-10" dirty="0">
                <a:latin typeface="Calibri"/>
                <a:cs typeface="Calibri"/>
              </a:rPr>
              <a:t>Вт частотой </a:t>
            </a:r>
            <a:r>
              <a:rPr sz="2400" b="1" spc="-5" dirty="0">
                <a:latin typeface="Calibri"/>
                <a:cs typeface="Calibri"/>
              </a:rPr>
              <a:t>80 </a:t>
            </a:r>
            <a:r>
              <a:rPr sz="2400" b="1" spc="-25" dirty="0">
                <a:latin typeface="Calibri"/>
                <a:cs typeface="Calibri"/>
              </a:rPr>
              <a:t>Гц,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1- 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5" dirty="0">
                <a:latin typeface="Calibri"/>
                <a:cs typeface="Calibri"/>
              </a:rPr>
              <a:t>минуты </a:t>
            </a:r>
            <a:r>
              <a:rPr sz="2400" b="1" spc="5" dirty="0">
                <a:latin typeface="Calibri"/>
                <a:cs typeface="Calibri"/>
              </a:rPr>
              <a:t>на </a:t>
            </a:r>
            <a:r>
              <a:rPr sz="2400" b="1" spc="-20" dirty="0">
                <a:latin typeface="Calibri"/>
                <a:cs typeface="Calibri"/>
              </a:rPr>
              <a:t>одну </a:t>
            </a:r>
            <a:r>
              <a:rPr sz="2400" b="1" spc="-15" dirty="0">
                <a:latin typeface="Calibri"/>
                <a:cs typeface="Calibri"/>
              </a:rPr>
              <a:t>зону, до </a:t>
            </a:r>
            <a:r>
              <a:rPr sz="2400" b="1" spc="-5" dirty="0">
                <a:latin typeface="Calibri"/>
                <a:cs typeface="Calibri"/>
              </a:rPr>
              <a:t>12-15 мин, </a:t>
            </a:r>
            <a:r>
              <a:rPr sz="2400" b="1" spc="-15" dirty="0">
                <a:latin typeface="Calibri"/>
                <a:cs typeface="Calibri"/>
              </a:rPr>
              <a:t>ежедневно, </a:t>
            </a:r>
            <a:r>
              <a:rPr sz="2400" b="1" dirty="0">
                <a:latin typeface="Calibri"/>
                <a:cs typeface="Calibri"/>
              </a:rPr>
              <a:t>курс –  </a:t>
            </a:r>
            <a:r>
              <a:rPr sz="2400" b="1" spc="-5" dirty="0">
                <a:latin typeface="Calibri"/>
                <a:cs typeface="Calibri"/>
              </a:rPr>
              <a:t>10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0062" y="214375"/>
            <a:ext cx="8229600" cy="10001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2169160" marR="386715" indent="-1777364">
              <a:lnSpc>
                <a:spcPts val="3840"/>
              </a:lnSpc>
              <a:spcBef>
                <a:spcPts val="25"/>
              </a:spcBef>
            </a:pPr>
            <a:r>
              <a:rPr sz="3200" spc="-5" dirty="0"/>
              <a:t>Физиотерапия при осложнениях </a:t>
            </a:r>
            <a:r>
              <a:rPr sz="3200" spc="-30" dirty="0"/>
              <a:t>инсульта  </a:t>
            </a:r>
            <a:r>
              <a:rPr sz="3200" dirty="0"/>
              <a:t>Застойная</a:t>
            </a:r>
            <a:r>
              <a:rPr sz="3200" spc="-50" dirty="0"/>
              <a:t> </a:t>
            </a:r>
            <a:r>
              <a:rPr sz="3200" spc="-5" dirty="0"/>
              <a:t>пневмония</a:t>
            </a:r>
            <a:endParaRPr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627" y="1707260"/>
            <a:ext cx="5034280" cy="20320"/>
          </a:xfrm>
          <a:custGeom>
            <a:avLst/>
            <a:gdLst/>
            <a:ahLst/>
            <a:cxnLst/>
            <a:rect l="l" t="t" r="r" b="b"/>
            <a:pathLst>
              <a:path w="5034280" h="20319">
                <a:moveTo>
                  <a:pt x="5033772" y="0"/>
                </a:moveTo>
                <a:lnTo>
                  <a:pt x="0" y="0"/>
                </a:lnTo>
                <a:lnTo>
                  <a:pt x="0" y="19812"/>
                </a:lnTo>
                <a:lnTo>
                  <a:pt x="5033772" y="19812"/>
                </a:lnTo>
                <a:lnTo>
                  <a:pt x="50337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065" y="1354963"/>
            <a:ext cx="8279765" cy="492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228340" algn="l"/>
                <a:tab pos="6249670" algn="l"/>
              </a:tabLst>
            </a:pPr>
            <a:r>
              <a:rPr sz="2400" b="1" dirty="0">
                <a:latin typeface="Calibri"/>
                <a:cs typeface="Calibri"/>
              </a:rPr>
              <a:t>Н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з</a:t>
            </a:r>
            <a:r>
              <a:rPr sz="2400" b="1" spc="-4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-2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тная	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агни</a:t>
            </a:r>
            <a:r>
              <a:rPr sz="2400" b="1" spc="-3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ерапи</a:t>
            </a:r>
            <a:r>
              <a:rPr sz="2400" b="1" spc="10" dirty="0">
                <a:latin typeface="Calibri"/>
                <a:cs typeface="Calibri"/>
              </a:rPr>
              <a:t>я</a:t>
            </a:r>
            <a:r>
              <a:rPr sz="2400" b="1" dirty="0">
                <a:latin typeface="Calibri"/>
                <a:cs typeface="Calibri"/>
              </a:rPr>
              <a:t>.	П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льси</a:t>
            </a:r>
            <a:r>
              <a:rPr sz="2400" b="1" spc="-3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25" dirty="0">
                <a:latin typeface="Calibri"/>
                <a:cs typeface="Calibri"/>
              </a:rPr>
              <a:t>щ</a:t>
            </a:r>
            <a:r>
              <a:rPr sz="2400" b="1" spc="-5" dirty="0">
                <a:latin typeface="Calibri"/>
                <a:cs typeface="Calibri"/>
              </a:rPr>
              <a:t>ее  магнитное </a:t>
            </a:r>
            <a:r>
              <a:rPr sz="2400" b="1" spc="-10" dirty="0">
                <a:latin typeface="Calibri"/>
                <a:cs typeface="Calibri"/>
              </a:rPr>
              <a:t>поле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магнитной индукцией не </a:t>
            </a:r>
            <a:r>
              <a:rPr sz="2400" b="1" spc="-10" dirty="0">
                <a:latin typeface="Calibri"/>
                <a:cs typeface="Calibri"/>
              </a:rPr>
              <a:t>более </a:t>
            </a:r>
            <a:r>
              <a:rPr sz="2400" b="1" spc="-5" dirty="0">
                <a:latin typeface="Calibri"/>
                <a:cs typeface="Calibri"/>
              </a:rPr>
              <a:t>30 </a:t>
            </a:r>
            <a:r>
              <a:rPr sz="2400" b="1" spc="-55" dirty="0">
                <a:latin typeface="Calibri"/>
                <a:cs typeface="Calibri"/>
              </a:rPr>
              <a:t>мТл.  </a:t>
            </a:r>
            <a:r>
              <a:rPr sz="2400" b="1" spc="-10" dirty="0">
                <a:latin typeface="Calibri"/>
                <a:cs typeface="Calibri"/>
              </a:rPr>
              <a:t>Индукторы </a:t>
            </a:r>
            <a:r>
              <a:rPr sz="2400" b="1" spc="-5" dirty="0">
                <a:latin typeface="Calibri"/>
                <a:cs typeface="Calibri"/>
              </a:rPr>
              <a:t>устанавливают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проекции </a:t>
            </a:r>
            <a:r>
              <a:rPr sz="2400" b="1" dirty="0">
                <a:latin typeface="Calibri"/>
                <a:cs typeface="Calibri"/>
              </a:rPr>
              <a:t>легких </a:t>
            </a:r>
            <a:r>
              <a:rPr sz="2400" b="1" spc="-15" dirty="0">
                <a:latin typeface="Calibri"/>
                <a:cs typeface="Calibri"/>
              </a:rPr>
              <a:t>продольно  </a:t>
            </a:r>
            <a:r>
              <a:rPr sz="2400" b="1" dirty="0">
                <a:latin typeface="Calibri"/>
                <a:cs typeface="Calibri"/>
              </a:rPr>
              <a:t>или поперечно. </a:t>
            </a:r>
            <a:r>
              <a:rPr sz="2400" b="1" spc="-10" dirty="0">
                <a:latin typeface="Calibri"/>
                <a:cs typeface="Calibri"/>
              </a:rPr>
              <a:t>Проводят </a:t>
            </a:r>
            <a:r>
              <a:rPr sz="2400" b="1" spc="-5" dirty="0">
                <a:latin typeface="Calibri"/>
                <a:cs typeface="Calibri"/>
              </a:rPr>
              <a:t>15-20 </a:t>
            </a:r>
            <a:r>
              <a:rPr sz="2400" b="1" spc="-15" dirty="0">
                <a:latin typeface="Calibri"/>
                <a:cs typeface="Calibri"/>
              </a:rPr>
              <a:t>ежедневных </a:t>
            </a:r>
            <a:r>
              <a:rPr sz="2400" b="1" spc="-20" dirty="0">
                <a:latin typeface="Calibri"/>
                <a:cs typeface="Calibri"/>
              </a:rPr>
              <a:t>процедур </a:t>
            </a:r>
            <a:r>
              <a:rPr sz="2400" b="1" dirty="0">
                <a:latin typeface="Calibri"/>
                <a:cs typeface="Calibri"/>
              </a:rPr>
              <a:t>по  </a:t>
            </a:r>
            <a:r>
              <a:rPr sz="2400" b="1" spc="-5" dirty="0">
                <a:latin typeface="Calibri"/>
                <a:cs typeface="Calibri"/>
              </a:rPr>
              <a:t>15-20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минут.</a:t>
            </a:r>
            <a:endParaRPr sz="24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Ультразвуковая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терапия.</a:t>
            </a:r>
            <a:r>
              <a:rPr sz="2400" b="1" spc="-5" dirty="0">
                <a:latin typeface="Calibri"/>
                <a:cs typeface="Calibri"/>
              </a:rPr>
              <a:t> Воздействуют сегментарно  паравертебрально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над очагом </a:t>
            </a:r>
            <a:r>
              <a:rPr sz="2400" b="1" spc="-15" dirty="0">
                <a:latin typeface="Calibri"/>
                <a:cs typeface="Calibri"/>
              </a:rPr>
              <a:t>поражения </a:t>
            </a:r>
            <a:r>
              <a:rPr sz="2400" b="1" spc="-20" dirty="0">
                <a:latin typeface="Calibri"/>
                <a:cs typeface="Calibri"/>
              </a:rPr>
              <a:t>вдоль  </a:t>
            </a:r>
            <a:r>
              <a:rPr sz="2400" b="1" spc="-10" dirty="0">
                <a:latin typeface="Calibri"/>
                <a:cs typeface="Calibri"/>
              </a:rPr>
              <a:t>межреберных промежутеов, </a:t>
            </a:r>
            <a:r>
              <a:rPr sz="2400" b="1" spc="-5" dirty="0">
                <a:latin typeface="Calibri"/>
                <a:cs typeface="Calibri"/>
              </a:rPr>
              <a:t>интенсивность 0,2-0,4 </a:t>
            </a:r>
            <a:r>
              <a:rPr sz="2400" b="1" dirty="0">
                <a:latin typeface="Calibri"/>
                <a:cs typeface="Calibri"/>
              </a:rPr>
              <a:t>Вт/см²,  </a:t>
            </a:r>
            <a:r>
              <a:rPr sz="2400" b="1" spc="-10" dirty="0">
                <a:latin typeface="Calibri"/>
                <a:cs typeface="Calibri"/>
              </a:rPr>
              <a:t>режим импульсный 6-10 </a:t>
            </a:r>
            <a:r>
              <a:rPr sz="2400" b="1" dirty="0">
                <a:latin typeface="Calibri"/>
                <a:cs typeface="Calibri"/>
              </a:rPr>
              <a:t>мс, </a:t>
            </a:r>
            <a:r>
              <a:rPr sz="2400" b="1" spc="-20" dirty="0">
                <a:latin typeface="Calibri"/>
                <a:cs typeface="Calibri"/>
              </a:rPr>
              <a:t>метод </a:t>
            </a:r>
            <a:r>
              <a:rPr sz="2400" b="1" dirty="0">
                <a:latin typeface="Calibri"/>
                <a:cs typeface="Calibri"/>
              </a:rPr>
              <a:t>лабильный, по </a:t>
            </a:r>
            <a:r>
              <a:rPr sz="2400" b="1" spc="-10" dirty="0">
                <a:latin typeface="Calibri"/>
                <a:cs typeface="Calibri"/>
              </a:rPr>
              <a:t>10-12  </a:t>
            </a:r>
            <a:r>
              <a:rPr sz="2400" b="1" spc="-5" dirty="0">
                <a:latin typeface="Calibri"/>
                <a:cs typeface="Calibri"/>
              </a:rPr>
              <a:t>мин;№8.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Лазерное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облучение крови.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25" dirty="0">
                <a:latin typeface="Calibri"/>
                <a:cs typeface="Calibri"/>
              </a:rPr>
              <a:t>инсульте </a:t>
            </a:r>
            <a:r>
              <a:rPr sz="2400" b="1" spc="-5" dirty="0">
                <a:latin typeface="Calibri"/>
                <a:cs typeface="Calibri"/>
              </a:rPr>
              <a:t>применяют  </a:t>
            </a:r>
            <a:r>
              <a:rPr sz="2400" b="1" dirty="0">
                <a:latin typeface="Calibri"/>
                <a:cs typeface="Calibri"/>
              </a:rPr>
              <a:t>транскутанное </a:t>
            </a:r>
            <a:r>
              <a:rPr sz="2400" b="1" spc="-5" dirty="0">
                <a:latin typeface="Calibri"/>
                <a:cs typeface="Calibri"/>
              </a:rPr>
              <a:t>лазерное облучение крови </a:t>
            </a:r>
            <a:r>
              <a:rPr sz="2400" b="1" dirty="0">
                <a:latin typeface="Calibri"/>
                <a:cs typeface="Calibri"/>
              </a:rPr>
              <a:t>в кубитальной  </a:t>
            </a:r>
            <a:r>
              <a:rPr sz="2400" b="1" spc="-5" dirty="0">
                <a:latin typeface="Calibri"/>
                <a:cs typeface="Calibri"/>
              </a:rPr>
              <a:t>области.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372475" cy="10001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175" rIns="0" bIns="0" rtlCol="0">
            <a:spAutoFit/>
          </a:bodyPr>
          <a:lstStyle/>
          <a:p>
            <a:pPr marL="2240915" marR="457834" indent="-1777364">
              <a:lnSpc>
                <a:spcPts val="3840"/>
              </a:lnSpc>
              <a:spcBef>
                <a:spcPts val="25"/>
              </a:spcBef>
            </a:pPr>
            <a:r>
              <a:rPr sz="3200" spc="-5" dirty="0"/>
              <a:t>Физиотерапия при осложнениях </a:t>
            </a:r>
            <a:r>
              <a:rPr sz="3200" spc="-30" dirty="0"/>
              <a:t>инсульта  </a:t>
            </a:r>
            <a:r>
              <a:rPr sz="3200" dirty="0"/>
              <a:t>Застойная</a:t>
            </a:r>
            <a:r>
              <a:rPr sz="3200" spc="-50" dirty="0"/>
              <a:t> </a:t>
            </a:r>
            <a:r>
              <a:rPr sz="3200" spc="-5" dirty="0"/>
              <a:t>пневмония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289810" marR="694690" indent="-1582420">
              <a:lnSpc>
                <a:spcPct val="100000"/>
              </a:lnSpc>
              <a:spcBef>
                <a:spcPts val="459"/>
              </a:spcBef>
            </a:pPr>
            <a:r>
              <a:rPr sz="3200" dirty="0"/>
              <a:t>Особенности применения </a:t>
            </a:r>
            <a:r>
              <a:rPr sz="3200" spc="-5" dirty="0"/>
              <a:t>физических  факторов при</a:t>
            </a:r>
            <a:r>
              <a:rPr sz="3200" spc="-30" dirty="0"/>
              <a:t> </a:t>
            </a:r>
            <a:r>
              <a:rPr sz="3200" spc="-5" dirty="0"/>
              <a:t>ОНМК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21418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007744" algn="l"/>
              </a:tabLst>
            </a:pPr>
            <a:r>
              <a:rPr sz="2800" spc="-5" dirty="0">
                <a:latin typeface="Calibri"/>
                <a:cs typeface="Calibri"/>
              </a:rPr>
              <a:t>В	остром  н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з</a:t>
            </a:r>
            <a:r>
              <a:rPr sz="2800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ачение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1654" y="1610690"/>
            <a:ext cx="3462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95"/>
              </a:spcBef>
              <a:tabLst>
                <a:tab pos="1760220" algn="l"/>
                <a:tab pos="1941830" algn="l"/>
                <a:tab pos="2767965" algn="l"/>
              </a:tabLst>
            </a:pPr>
            <a:r>
              <a:rPr sz="2800" spc="-20" dirty="0">
                <a:latin typeface="Calibri"/>
                <a:cs typeface="Calibri"/>
              </a:rPr>
              <a:t>периоде	</a:t>
            </a:r>
            <a:r>
              <a:rPr sz="2800" spc="-30" dirty="0">
                <a:latin typeface="Calibri"/>
                <a:cs typeface="Calibri"/>
              </a:rPr>
              <a:t>инсульта,  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20" dirty="0">
                <a:latin typeface="Calibri"/>
                <a:cs typeface="Calibri"/>
              </a:rPr>
              <a:t>д</a:t>
            </a:r>
            <a:r>
              <a:rPr sz="2800" spc="-5" dirty="0">
                <a:latin typeface="Calibri"/>
                <a:cs typeface="Calibri"/>
              </a:rPr>
              <a:t>но</a:t>
            </a:r>
            <a:r>
              <a:rPr sz="2800" spc="-30" dirty="0">
                <a:latin typeface="Calibri"/>
                <a:cs typeface="Calibri"/>
              </a:rPr>
              <a:t>г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дв</a:t>
            </a:r>
            <a:r>
              <a:rPr sz="2800" spc="-20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9884" y="1610690"/>
            <a:ext cx="19088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0695" marR="5080" indent="-46863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нео</a:t>
            </a:r>
            <a:r>
              <a:rPr sz="2800" spc="-45" dirty="0">
                <a:latin typeface="Calibri"/>
                <a:cs typeface="Calibri"/>
              </a:rPr>
              <a:t>б</a:t>
            </a:r>
            <a:r>
              <a:rPr sz="2800" spc="-55" dirty="0">
                <a:latin typeface="Calibri"/>
                <a:cs typeface="Calibri"/>
              </a:rPr>
              <a:t>х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ди</a:t>
            </a:r>
            <a:r>
              <a:rPr sz="2800" spc="-20" dirty="0">
                <a:latin typeface="Calibri"/>
                <a:cs typeface="Calibri"/>
              </a:rPr>
              <a:t>м</a:t>
            </a:r>
            <a:r>
              <a:rPr sz="2800" spc="-5" dirty="0">
                <a:latin typeface="Calibri"/>
                <a:cs typeface="Calibri"/>
              </a:rPr>
              <a:t>о  </a:t>
            </a:r>
            <a:r>
              <a:rPr sz="2800" spc="-10" dirty="0">
                <a:latin typeface="Calibri"/>
                <a:cs typeface="Calibri"/>
              </a:rPr>
              <a:t>щ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10" dirty="0">
                <a:latin typeface="Calibri"/>
                <a:cs typeface="Calibri"/>
              </a:rPr>
              <a:t>дящих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464435"/>
            <a:ext cx="355600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3337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низкоинтенсивных  факторов.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743710" algn="l"/>
              </a:tabLst>
            </a:pPr>
            <a:r>
              <a:rPr sz="2800" spc="-7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ди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физичес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327" y="2464435"/>
            <a:ext cx="3960495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физи</a:t>
            </a:r>
            <a:r>
              <a:rPr sz="2800" spc="-2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ер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певтических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  <a:tabLst>
                <a:tab pos="1644014" algn="l"/>
                <a:tab pos="3203575" algn="l"/>
              </a:tabLst>
            </a:pPr>
            <a:r>
              <a:rPr sz="2800" spc="-10" dirty="0">
                <a:latin typeface="Calibri"/>
                <a:cs typeface="Calibri"/>
              </a:rPr>
              <a:t>фак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р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м</a:t>
            </a:r>
            <a:r>
              <a:rPr sz="2800" spc="-25" dirty="0">
                <a:latin typeface="Calibri"/>
                <a:cs typeface="Calibri"/>
              </a:rPr>
              <a:t>о</a:t>
            </a:r>
            <a:r>
              <a:rPr sz="2800" spc="-40" dirty="0">
                <a:latin typeface="Calibri"/>
                <a:cs typeface="Calibri"/>
              </a:rPr>
              <a:t>ж</a:t>
            </a:r>
            <a:r>
              <a:rPr sz="2800" spc="-15" dirty="0">
                <a:latin typeface="Calibri"/>
                <a:cs typeface="Calibri"/>
              </a:rPr>
              <a:t>е</a:t>
            </a:r>
            <a:r>
              <a:rPr sz="2800" spc="-5" dirty="0">
                <a:latin typeface="Calibri"/>
                <a:cs typeface="Calibri"/>
              </a:rPr>
              <a:t>т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быть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839" y="3830192"/>
            <a:ext cx="77298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30020" algn="l"/>
              </a:tabLst>
            </a:pPr>
            <a:r>
              <a:rPr sz="2800" spc="-10" dirty="0">
                <a:latin typeface="Calibri"/>
                <a:cs typeface="Calibri"/>
              </a:rPr>
              <a:t>центрального </a:t>
            </a:r>
            <a:r>
              <a:rPr sz="2800" spc="-15" dirty="0">
                <a:latin typeface="Calibri"/>
                <a:cs typeface="Calibri"/>
              </a:rPr>
              <a:t>патогенетического </a:t>
            </a:r>
            <a:r>
              <a:rPr sz="2800" spc="-10" dirty="0">
                <a:latin typeface="Calibri"/>
                <a:cs typeface="Calibri"/>
              </a:rPr>
              <a:t>действия, второй  </a:t>
            </a:r>
            <a:r>
              <a:rPr sz="2800" spc="-15" dirty="0">
                <a:latin typeface="Calibri"/>
                <a:cs typeface="Calibri"/>
              </a:rPr>
              <a:t>фактор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	назначается </a:t>
            </a:r>
            <a:r>
              <a:rPr sz="2800" spc="-15" dirty="0">
                <a:latin typeface="Calibri"/>
                <a:cs typeface="Calibri"/>
              </a:rPr>
              <a:t>как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симптоматический.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769358"/>
            <a:ext cx="6222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927100" algn="l"/>
                <a:tab pos="2720975" algn="l"/>
                <a:tab pos="3757295" algn="l"/>
                <a:tab pos="4695190" algn="l"/>
                <a:tab pos="5833110" algn="l"/>
              </a:tabLst>
            </a:pPr>
            <a:r>
              <a:rPr sz="2800" spc="-50" dirty="0">
                <a:latin typeface="Calibri"/>
                <a:cs typeface="Calibri"/>
              </a:rPr>
              <a:t>Р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мен</a:t>
            </a:r>
            <a:r>
              <a:rPr sz="2800" spc="-40" dirty="0">
                <a:latin typeface="Calibri"/>
                <a:cs typeface="Calibri"/>
              </a:rPr>
              <a:t>д</a:t>
            </a:r>
            <a:r>
              <a:rPr sz="2800" spc="-10" dirty="0">
                <a:latin typeface="Calibri"/>
                <a:cs typeface="Calibri"/>
              </a:rPr>
              <a:t>ов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совме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тны</a:t>
            </a:r>
            <a:r>
              <a:rPr sz="2800" spc="-5" dirty="0">
                <a:latin typeface="Calibri"/>
                <a:cs typeface="Calibri"/>
              </a:rPr>
              <a:t>й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ос</a:t>
            </a:r>
            <a:r>
              <a:rPr sz="2800" spc="5" dirty="0">
                <a:latin typeface="Calibri"/>
                <a:cs typeface="Calibri"/>
              </a:rPr>
              <a:t>м</a:t>
            </a:r>
            <a:r>
              <a:rPr sz="2800" spc="-3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тром  </a:t>
            </a:r>
            <a:r>
              <a:rPr sz="2800" spc="-5" dirty="0">
                <a:latin typeface="Calibri"/>
                <a:cs typeface="Calibri"/>
              </a:rPr>
              <a:t>и	</a:t>
            </a:r>
            <a:r>
              <a:rPr sz="2800" spc="-10" dirty="0">
                <a:latin typeface="Calibri"/>
                <a:cs typeface="Calibri"/>
              </a:rPr>
              <a:t>физиотерапевта	</a:t>
            </a:r>
            <a:r>
              <a:rPr sz="2800" spc="-20" dirty="0">
                <a:latin typeface="Calibri"/>
                <a:cs typeface="Calibri"/>
              </a:rPr>
              <a:t>ежедневно	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7148" y="4769358"/>
            <a:ext cx="17011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не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р</a:t>
            </a:r>
            <a:r>
              <a:rPr sz="2800" spc="-60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лога  острейш</a:t>
            </a:r>
            <a:r>
              <a:rPr sz="2800" spc="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39" y="5622747"/>
            <a:ext cx="77285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период </a:t>
            </a:r>
            <a:r>
              <a:rPr sz="2800" spc="-25" dirty="0">
                <a:latin typeface="Calibri"/>
                <a:cs typeface="Calibri"/>
              </a:rPr>
              <a:t>инсульта, </a:t>
            </a:r>
            <a:r>
              <a:rPr sz="2800" spc="-5" dirty="0">
                <a:latin typeface="Calibri"/>
                <a:cs typeface="Calibri"/>
              </a:rPr>
              <a:t>и не менее </a:t>
            </a:r>
            <a:r>
              <a:rPr sz="2800" spc="-10" dirty="0">
                <a:latin typeface="Calibri"/>
                <a:cs typeface="Calibri"/>
              </a:rPr>
              <a:t>двух </a:t>
            </a:r>
            <a:r>
              <a:rPr sz="2800" spc="-5" dirty="0">
                <a:latin typeface="Calibri"/>
                <a:cs typeface="Calibri"/>
              </a:rPr>
              <a:t>раз в </a:t>
            </a:r>
            <a:r>
              <a:rPr sz="2800" spc="-25" dirty="0">
                <a:latin typeface="Calibri"/>
                <a:cs typeface="Calibri"/>
              </a:rPr>
              <a:t>неделю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10" dirty="0">
                <a:latin typeface="Calibri"/>
                <a:cs typeface="Calibri"/>
              </a:rPr>
              <a:t>острый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период.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188976"/>
            <a:ext cx="8229600" cy="936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3109595" marR="850900" indent="-2249805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Физиотерапия при </a:t>
            </a:r>
            <a:r>
              <a:rPr spc="-5" dirty="0"/>
              <a:t>осложнениях </a:t>
            </a:r>
            <a:r>
              <a:rPr spc="-25" dirty="0"/>
              <a:t>инсульта  </a:t>
            </a:r>
            <a:r>
              <a:rPr spc="-10" dirty="0"/>
              <a:t>Контрактуры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213180"/>
            <a:ext cx="8015605" cy="2235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marR="5080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500" u="heavy" spc="-6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Парафиновые или 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озокеритовые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аппликации</a:t>
            </a:r>
            <a:r>
              <a:rPr sz="2500" b="1" spc="-5" dirty="0">
                <a:latin typeface="Calibri"/>
                <a:cs typeface="Calibri"/>
              </a:rPr>
              <a:t> в </a:t>
            </a:r>
            <a:r>
              <a:rPr sz="2500" b="1" spc="-15" dirty="0">
                <a:latin typeface="Calibri"/>
                <a:cs typeface="Calibri"/>
              </a:rPr>
              <a:t>виде  </a:t>
            </a:r>
            <a:r>
              <a:rPr sz="2500" b="1" spc="-5" dirty="0">
                <a:latin typeface="Calibri"/>
                <a:cs typeface="Calibri"/>
              </a:rPr>
              <a:t>широких </a:t>
            </a:r>
            <a:r>
              <a:rPr sz="2500" b="1" spc="-25" dirty="0">
                <a:latin typeface="Calibri"/>
                <a:cs typeface="Calibri"/>
              </a:rPr>
              <a:t>манжет, </a:t>
            </a:r>
            <a:r>
              <a:rPr sz="2500" b="1" spc="-10" dirty="0">
                <a:latin typeface="Calibri"/>
                <a:cs typeface="Calibri"/>
              </a:rPr>
              <a:t>полос </a:t>
            </a:r>
            <a:r>
              <a:rPr sz="2500" b="1" spc="-5" dirty="0">
                <a:latin typeface="Calibri"/>
                <a:cs typeface="Calibri"/>
              </a:rPr>
              <a:t>или высоких </a:t>
            </a:r>
            <a:r>
              <a:rPr sz="2500" b="1" spc="-10" dirty="0">
                <a:latin typeface="Calibri"/>
                <a:cs typeface="Calibri"/>
              </a:rPr>
              <a:t>перчаток </a:t>
            </a:r>
            <a:r>
              <a:rPr sz="2500" b="1" spc="-5" dirty="0">
                <a:latin typeface="Calibri"/>
                <a:cs typeface="Calibri"/>
              </a:rPr>
              <a:t>и  </a:t>
            </a:r>
            <a:r>
              <a:rPr sz="2500" b="1" spc="-10" dirty="0">
                <a:latin typeface="Calibri"/>
                <a:cs typeface="Calibri"/>
              </a:rPr>
              <a:t>носков </a:t>
            </a:r>
            <a:r>
              <a:rPr sz="2500" b="1" spc="-5" dirty="0">
                <a:latin typeface="Calibri"/>
                <a:cs typeface="Calibri"/>
              </a:rPr>
              <a:t>в сочетании с </a:t>
            </a:r>
            <a:r>
              <a:rPr sz="2500" b="1" spc="-10" dirty="0">
                <a:latin typeface="Calibri"/>
                <a:cs typeface="Calibri"/>
              </a:rPr>
              <a:t>правильной укладкой  </a:t>
            </a:r>
            <a:r>
              <a:rPr sz="2500" b="1" spc="-5" dirty="0">
                <a:latin typeface="Calibri"/>
                <a:cs typeface="Calibri"/>
              </a:rPr>
              <a:t>паретичных </a:t>
            </a:r>
            <a:r>
              <a:rPr sz="2500" b="1" spc="-10" dirty="0">
                <a:latin typeface="Calibri"/>
                <a:cs typeface="Calibri"/>
              </a:rPr>
              <a:t>конечностей. Длительность </a:t>
            </a:r>
            <a:r>
              <a:rPr sz="2500" b="1" spc="-15" dirty="0">
                <a:latin typeface="Calibri"/>
                <a:cs typeface="Calibri"/>
              </a:rPr>
              <a:t>процедуры  </a:t>
            </a:r>
            <a:r>
              <a:rPr sz="2500" b="1" spc="-10" dirty="0">
                <a:latin typeface="Calibri"/>
                <a:cs typeface="Calibri"/>
              </a:rPr>
              <a:t>15-25 </a:t>
            </a:r>
            <a:r>
              <a:rPr sz="2500" b="1" spc="-20" dirty="0">
                <a:latin typeface="Calibri"/>
                <a:cs typeface="Calibri"/>
              </a:rPr>
              <a:t>минут, </a:t>
            </a:r>
            <a:r>
              <a:rPr sz="2500" b="1" spc="-5" dirty="0">
                <a:latin typeface="Calibri"/>
                <a:cs typeface="Calibri"/>
              </a:rPr>
              <a:t>а </a:t>
            </a:r>
            <a:r>
              <a:rPr sz="2500" b="1" spc="-10" dirty="0">
                <a:latin typeface="Calibri"/>
                <a:cs typeface="Calibri"/>
              </a:rPr>
              <a:t>релаксации </a:t>
            </a:r>
            <a:r>
              <a:rPr sz="2500" b="1" spc="-5" dirty="0">
                <a:latin typeface="Calibri"/>
                <a:cs typeface="Calibri"/>
              </a:rPr>
              <a:t>- </a:t>
            </a:r>
            <a:r>
              <a:rPr sz="2500" b="1" spc="-10" dirty="0">
                <a:latin typeface="Calibri"/>
                <a:cs typeface="Calibri"/>
              </a:rPr>
              <a:t>30-40 </a:t>
            </a:r>
            <a:r>
              <a:rPr sz="2500" b="1" spc="-20" dirty="0">
                <a:latin typeface="Calibri"/>
                <a:cs typeface="Calibri"/>
              </a:rPr>
              <a:t>минут. Курс </a:t>
            </a:r>
            <a:r>
              <a:rPr sz="2500" b="1" dirty="0">
                <a:latin typeface="Calibri"/>
                <a:cs typeface="Calibri"/>
              </a:rPr>
              <a:t>лечения  </a:t>
            </a:r>
            <a:r>
              <a:rPr sz="2500" b="1" spc="-10" dirty="0">
                <a:latin typeface="Calibri"/>
                <a:cs typeface="Calibri"/>
              </a:rPr>
              <a:t>10-15 </a:t>
            </a:r>
            <a:r>
              <a:rPr sz="2500" b="1" spc="-15" dirty="0">
                <a:latin typeface="Calibri"/>
                <a:cs typeface="Calibri"/>
              </a:rPr>
              <a:t>процедур, </a:t>
            </a:r>
            <a:r>
              <a:rPr sz="2500" b="1" spc="-10" dirty="0">
                <a:latin typeface="Calibri"/>
                <a:cs typeface="Calibri"/>
              </a:rPr>
              <a:t>повторные </a:t>
            </a:r>
            <a:r>
              <a:rPr sz="2500" b="1" spc="-5" dirty="0">
                <a:latin typeface="Calibri"/>
                <a:cs typeface="Calibri"/>
              </a:rPr>
              <a:t>курсы </a:t>
            </a:r>
            <a:r>
              <a:rPr sz="2500" b="1" spc="-15" dirty="0">
                <a:latin typeface="Calibri"/>
                <a:cs typeface="Calibri"/>
              </a:rPr>
              <a:t>проводят </a:t>
            </a:r>
            <a:r>
              <a:rPr sz="2500" b="1" spc="-5" dirty="0">
                <a:latin typeface="Calibri"/>
                <a:cs typeface="Calibri"/>
              </a:rPr>
              <a:t>через </a:t>
            </a:r>
            <a:r>
              <a:rPr sz="2500" b="1" spc="-10" dirty="0">
                <a:latin typeface="Calibri"/>
                <a:cs typeface="Calibri"/>
              </a:rPr>
              <a:t>2-4  </a:t>
            </a:r>
            <a:r>
              <a:rPr sz="2500" b="1" spc="-5" dirty="0">
                <a:latin typeface="Calibri"/>
                <a:cs typeface="Calibri"/>
              </a:rPr>
              <a:t>месяца.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217" y="3423665"/>
            <a:ext cx="52050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234565" algn="l"/>
                <a:tab pos="3954145" algn="l"/>
                <a:tab pos="4862830" algn="l"/>
              </a:tabLst>
            </a:pPr>
            <a:r>
              <a:rPr sz="2500" u="heavy" spc="-6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</a:t>
            </a:r>
            <a:r>
              <a:rPr sz="25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5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5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я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нн</a:t>
            </a:r>
            <a:r>
              <a:rPr sz="25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</a:t>
            </a:r>
            <a:r>
              <a:rPr sz="25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нитно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п</a:t>
            </a:r>
            <a:r>
              <a:rPr sz="25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500" b="1" spc="-15" dirty="0">
                <a:latin typeface="Calibri"/>
                <a:cs typeface="Calibri"/>
              </a:rPr>
              <a:t>на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4841" y="3423665"/>
            <a:ext cx="25863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Calibri"/>
                <a:cs typeface="Calibri"/>
              </a:rPr>
              <a:t>мышцы-сгибатели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7217" y="3728415"/>
            <a:ext cx="8016875" cy="2616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8255" algn="just">
              <a:lnSpc>
                <a:spcPts val="2400"/>
              </a:lnSpc>
              <a:spcBef>
                <a:spcPts val="675"/>
              </a:spcBef>
            </a:pPr>
            <a:r>
              <a:rPr sz="2500" b="1" spc="-10" dirty="0">
                <a:latin typeface="Calibri"/>
                <a:cs typeface="Calibri"/>
              </a:rPr>
              <a:t>руки </a:t>
            </a:r>
            <a:r>
              <a:rPr sz="2500" b="1" spc="-5" dirty="0">
                <a:latin typeface="Calibri"/>
                <a:cs typeface="Calibri"/>
              </a:rPr>
              <a:t>и </a:t>
            </a:r>
            <a:r>
              <a:rPr sz="2500" b="1" spc="-10" dirty="0">
                <a:latin typeface="Calibri"/>
                <a:cs typeface="Calibri"/>
              </a:rPr>
              <a:t>разгибатели </a:t>
            </a:r>
            <a:r>
              <a:rPr sz="2500" b="1" spc="-5" dirty="0">
                <a:latin typeface="Calibri"/>
                <a:cs typeface="Calibri"/>
              </a:rPr>
              <a:t>ноги, </a:t>
            </a:r>
            <a:r>
              <a:rPr sz="2500" b="1" spc="-10" dirty="0">
                <a:latin typeface="Calibri"/>
                <a:cs typeface="Calibri"/>
              </a:rPr>
              <a:t>20-30 </a:t>
            </a:r>
            <a:r>
              <a:rPr sz="2500" b="1" spc="-60" dirty="0">
                <a:latin typeface="Calibri"/>
                <a:cs typeface="Calibri"/>
              </a:rPr>
              <a:t>мТл, </a:t>
            </a:r>
            <a:r>
              <a:rPr sz="2500" b="1" spc="-10" dirty="0">
                <a:latin typeface="Calibri"/>
                <a:cs typeface="Calibri"/>
              </a:rPr>
              <a:t>15-20 </a:t>
            </a:r>
            <a:r>
              <a:rPr sz="2500" b="1" spc="-20" dirty="0">
                <a:latin typeface="Calibri"/>
                <a:cs typeface="Calibri"/>
              </a:rPr>
              <a:t>минут, </a:t>
            </a:r>
            <a:r>
              <a:rPr sz="2500" b="1" spc="-5" dirty="0">
                <a:latin typeface="Calibri"/>
                <a:cs typeface="Calibri"/>
              </a:rPr>
              <a:t>через  </a:t>
            </a:r>
            <a:r>
              <a:rPr sz="2500" b="1" spc="-10" dirty="0">
                <a:latin typeface="Calibri"/>
                <a:cs typeface="Calibri"/>
              </a:rPr>
              <a:t>день, 7-10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15" dirty="0">
                <a:latin typeface="Calibri"/>
                <a:cs typeface="Calibri"/>
              </a:rPr>
              <a:t>процедур;</a:t>
            </a:r>
            <a:endParaRPr sz="25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500" u="heavy" spc="-6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Криотерапия</a:t>
            </a:r>
            <a:r>
              <a:rPr sz="2500" b="1" spc="-5" dirty="0">
                <a:latin typeface="Calibri"/>
                <a:cs typeface="Calibri"/>
              </a:rPr>
              <a:t> - </a:t>
            </a:r>
            <a:r>
              <a:rPr sz="2500" b="1" spc="-10" dirty="0">
                <a:latin typeface="Calibri"/>
                <a:cs typeface="Calibri"/>
              </a:rPr>
              <a:t>накладывание </a:t>
            </a:r>
            <a:r>
              <a:rPr sz="2500" b="1" dirty="0">
                <a:latin typeface="Calibri"/>
                <a:cs typeface="Calibri"/>
              </a:rPr>
              <a:t>на </a:t>
            </a:r>
            <a:r>
              <a:rPr sz="2500" b="1" spc="-5" dirty="0">
                <a:latin typeface="Calibri"/>
                <a:cs typeface="Calibri"/>
              </a:rPr>
              <a:t>спастичные мышцы  </a:t>
            </a:r>
            <a:r>
              <a:rPr sz="2500" b="1" spc="-10" dirty="0">
                <a:latin typeface="Calibri"/>
                <a:cs typeface="Calibri"/>
              </a:rPr>
              <a:t>целлофановых </a:t>
            </a:r>
            <a:r>
              <a:rPr sz="2500" b="1" spc="-15" dirty="0">
                <a:latin typeface="Calibri"/>
                <a:cs typeface="Calibri"/>
              </a:rPr>
              <a:t>пакетов</a:t>
            </a:r>
            <a:r>
              <a:rPr sz="2500" b="1" spc="53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с </a:t>
            </a:r>
            <a:r>
              <a:rPr sz="2500" b="1" spc="-10" dirty="0">
                <a:latin typeface="Calibri"/>
                <a:cs typeface="Calibri"/>
              </a:rPr>
              <a:t>раздробленным </a:t>
            </a:r>
            <a:r>
              <a:rPr sz="2500" b="1" spc="-5" dirty="0">
                <a:latin typeface="Calibri"/>
                <a:cs typeface="Calibri"/>
              </a:rPr>
              <a:t>льдом и  </a:t>
            </a:r>
            <a:r>
              <a:rPr sz="2500" b="1" spc="-10" dirty="0">
                <a:latin typeface="Calibri"/>
                <a:cs typeface="Calibri"/>
              </a:rPr>
              <a:t>небольшим количеством </a:t>
            </a:r>
            <a:r>
              <a:rPr sz="2500" b="1" spc="-15" dirty="0">
                <a:latin typeface="Calibri"/>
                <a:cs typeface="Calibri"/>
              </a:rPr>
              <a:t>воды </a:t>
            </a:r>
            <a:r>
              <a:rPr sz="2500" b="1" spc="-10" dirty="0">
                <a:latin typeface="Calibri"/>
                <a:cs typeface="Calibri"/>
              </a:rPr>
              <a:t>температуры </a:t>
            </a:r>
            <a:r>
              <a:rPr sz="2500" b="1" spc="-5" dirty="0">
                <a:latin typeface="Calibri"/>
                <a:cs typeface="Calibri"/>
              </a:rPr>
              <a:t>0.+2°С.  </a:t>
            </a:r>
            <a:r>
              <a:rPr sz="2500" b="1" spc="-15" dirty="0">
                <a:latin typeface="Calibri"/>
                <a:cs typeface="Calibri"/>
              </a:rPr>
              <a:t>Продолжительность </a:t>
            </a:r>
            <a:r>
              <a:rPr sz="2500" b="1" spc="-5" dirty="0">
                <a:latin typeface="Calibri"/>
                <a:cs typeface="Calibri"/>
              </a:rPr>
              <a:t>первой </a:t>
            </a:r>
            <a:r>
              <a:rPr sz="2500" b="1" spc="-15" dirty="0">
                <a:latin typeface="Calibri"/>
                <a:cs typeface="Calibri"/>
              </a:rPr>
              <a:t>процедуры </a:t>
            </a:r>
            <a:r>
              <a:rPr sz="2500" b="1" spc="-5" dirty="0">
                <a:latin typeface="Calibri"/>
                <a:cs typeface="Calibri"/>
              </a:rPr>
              <a:t>5 </a:t>
            </a:r>
            <a:r>
              <a:rPr sz="2500" b="1" spc="-25" dirty="0">
                <a:latin typeface="Calibri"/>
                <a:cs typeface="Calibri"/>
              </a:rPr>
              <a:t>минут,  </a:t>
            </a:r>
            <a:r>
              <a:rPr sz="2500" b="1" spc="-10" dirty="0">
                <a:latin typeface="Calibri"/>
                <a:cs typeface="Calibri"/>
              </a:rPr>
              <a:t>второй </a:t>
            </a:r>
            <a:r>
              <a:rPr sz="2500" b="1" spc="-5" dirty="0">
                <a:latin typeface="Calibri"/>
                <a:cs typeface="Calibri"/>
              </a:rPr>
              <a:t>- 7 </a:t>
            </a:r>
            <a:r>
              <a:rPr sz="2500" b="1" spc="-25" dirty="0">
                <a:latin typeface="Calibri"/>
                <a:cs typeface="Calibri"/>
              </a:rPr>
              <a:t>минут, </a:t>
            </a:r>
            <a:r>
              <a:rPr sz="2500" b="1" spc="-10" dirty="0">
                <a:latin typeface="Calibri"/>
                <a:cs typeface="Calibri"/>
              </a:rPr>
              <a:t>последующих </a:t>
            </a:r>
            <a:r>
              <a:rPr sz="2500" b="1" spc="-5" dirty="0">
                <a:latin typeface="Calibri"/>
                <a:cs typeface="Calibri"/>
              </a:rPr>
              <a:t>- </a:t>
            </a:r>
            <a:r>
              <a:rPr sz="2500" b="1" spc="-10" dirty="0">
                <a:latin typeface="Calibri"/>
                <a:cs typeface="Calibri"/>
              </a:rPr>
              <a:t>10 </a:t>
            </a:r>
            <a:r>
              <a:rPr sz="2500" b="1" spc="-25" dirty="0">
                <a:latin typeface="Calibri"/>
                <a:cs typeface="Calibri"/>
              </a:rPr>
              <a:t>минут. </a:t>
            </a:r>
            <a:r>
              <a:rPr sz="2500" b="1" spc="-20" dirty="0">
                <a:latin typeface="Calibri"/>
                <a:cs typeface="Calibri"/>
              </a:rPr>
              <a:t>Курс  </a:t>
            </a:r>
            <a:r>
              <a:rPr sz="2500" b="1" spc="-5" dirty="0">
                <a:latin typeface="Calibri"/>
                <a:cs typeface="Calibri"/>
              </a:rPr>
              <a:t>лечения </a:t>
            </a:r>
            <a:r>
              <a:rPr sz="2500" b="1" spc="-10" dirty="0">
                <a:latin typeface="Calibri"/>
                <a:cs typeface="Calibri"/>
              </a:rPr>
              <a:t>15-20 </a:t>
            </a:r>
            <a:r>
              <a:rPr sz="2500" b="1" spc="-5" dirty="0">
                <a:latin typeface="Calibri"/>
                <a:cs typeface="Calibri"/>
              </a:rPr>
              <a:t>сеансов.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88912"/>
            <a:ext cx="8229600" cy="10083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6985" rIns="0" bIns="0" rtlCol="0">
            <a:spAutoFit/>
          </a:bodyPr>
          <a:lstStyle/>
          <a:p>
            <a:pPr marL="3190875" marR="381000" indent="-2798445">
              <a:lnSpc>
                <a:spcPts val="3840"/>
              </a:lnSpc>
              <a:spcBef>
                <a:spcPts val="55"/>
              </a:spcBef>
            </a:pPr>
            <a:r>
              <a:rPr sz="3200" spc="-5" dirty="0"/>
              <a:t>Физиотерапия при осложнениях </a:t>
            </a:r>
            <a:r>
              <a:rPr sz="3200" spc="-25" dirty="0"/>
              <a:t>инсульта  </a:t>
            </a:r>
            <a:r>
              <a:rPr sz="3200" spc="-15" dirty="0"/>
              <a:t>Пролежни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54963"/>
            <a:ext cx="8072755" cy="497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371725" algn="l"/>
                <a:tab pos="3839845" algn="l"/>
                <a:tab pos="4095750" algn="l"/>
                <a:tab pos="5441950" algn="l"/>
                <a:tab pos="6873240" algn="l"/>
                <a:tab pos="790765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луч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10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р</a:t>
            </a:r>
            <a:r>
              <a:rPr sz="2400" b="1" spc="-4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жня	с	з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хва</a:t>
            </a:r>
            <a:r>
              <a:rPr sz="2400" b="1" spc="-3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ом	</a:t>
            </a:r>
            <a:r>
              <a:rPr sz="2400" b="1" spc="-20" dirty="0">
                <a:latin typeface="Calibri"/>
                <a:cs typeface="Calibri"/>
              </a:rPr>
              <a:t>з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овых	т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ан</a:t>
            </a:r>
            <a:r>
              <a:rPr sz="2400" b="1" spc="1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й	в  </a:t>
            </a:r>
            <a:r>
              <a:rPr sz="2400" b="1" spc="-10" dirty="0">
                <a:latin typeface="Calibri"/>
                <a:cs typeface="Calibri"/>
              </a:rPr>
              <a:t>эритемной дозе </a:t>
            </a:r>
            <a:r>
              <a:rPr sz="2400" b="1" dirty="0">
                <a:latin typeface="Calibri"/>
                <a:cs typeface="Calibri"/>
              </a:rPr>
              <a:t>по 3 </a:t>
            </a:r>
            <a:r>
              <a:rPr sz="2400" b="1" spc="-15" dirty="0">
                <a:latin typeface="Calibri"/>
                <a:cs typeface="Calibri"/>
              </a:rPr>
              <a:t>биодозы, </a:t>
            </a:r>
            <a:r>
              <a:rPr sz="2400" b="1" dirty="0">
                <a:latin typeface="Calibri"/>
                <a:cs typeface="Calibri"/>
              </a:rPr>
              <a:t>через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день;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ЭП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УВЧ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нетепловой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5" dirty="0">
                <a:latin typeface="Calibri"/>
                <a:cs typeface="Calibri"/>
              </a:rPr>
              <a:t>слаботепловой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дозировке;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Ультразвуковое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орошение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антисептиками </a:t>
            </a: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5" dirty="0">
                <a:latin typeface="Calibri"/>
                <a:cs typeface="Calibri"/>
              </a:rPr>
              <a:t>наличии  гнойного </a:t>
            </a:r>
            <a:r>
              <a:rPr sz="2400" b="1" spc="-25" dirty="0">
                <a:latin typeface="Calibri"/>
                <a:cs typeface="Calibri"/>
              </a:rPr>
              <a:t>отделяемого </a:t>
            </a:r>
            <a:r>
              <a:rPr sz="2400" b="1" spc="-5" dirty="0">
                <a:latin typeface="Calibri"/>
                <a:cs typeface="Calibri"/>
              </a:rPr>
              <a:t>или некротических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масс.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Лечение поляризованным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светом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Аэроионотерапия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u="heavy" spc="-6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КВЧ-терапия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(по </a:t>
            </a:r>
            <a:r>
              <a:rPr sz="2400" b="1" spc="-10" dirty="0">
                <a:latin typeface="Calibri"/>
                <a:cs typeface="Calibri"/>
              </a:rPr>
              <a:t>точкам общего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действия)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Курс </a:t>
            </a:r>
            <a:r>
              <a:rPr sz="2400" b="1" dirty="0">
                <a:latin typeface="Calibri"/>
                <a:cs typeface="Calibri"/>
              </a:rPr>
              <a:t>— </a:t>
            </a:r>
            <a:r>
              <a:rPr sz="2400" b="1" spc="-5" dirty="0">
                <a:latin typeface="Calibri"/>
                <a:cs typeface="Calibri"/>
              </a:rPr>
              <a:t>5–10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  <a:p>
            <a:pPr marL="355600" marR="6350" indent="-73660" algn="just">
              <a:lnSpc>
                <a:spcPct val="100000"/>
              </a:lnSpc>
              <a:spcBef>
                <a:spcPts val="490"/>
              </a:spcBef>
            </a:pPr>
            <a:r>
              <a:rPr sz="1900" b="1" spc="-10" dirty="0">
                <a:latin typeface="Calibri"/>
                <a:cs typeface="Calibri"/>
              </a:rPr>
              <a:t>Существуют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умеренные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(1b)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доказательства </a:t>
            </a:r>
            <a:r>
              <a:rPr sz="1900" b="1" spc="-10" dirty="0">
                <a:latin typeface="Calibri"/>
                <a:cs typeface="Calibri"/>
              </a:rPr>
              <a:t>того, </a:t>
            </a:r>
            <a:r>
              <a:rPr sz="1900" b="1" spc="-15" dirty="0">
                <a:latin typeface="Calibri"/>
                <a:cs typeface="Calibri"/>
              </a:rPr>
              <a:t>что </a:t>
            </a:r>
            <a:r>
              <a:rPr sz="1900" b="1" spc="-5" dirty="0">
                <a:latin typeface="Calibri"/>
                <a:cs typeface="Calibri"/>
              </a:rPr>
              <a:t>терапия </a:t>
            </a:r>
            <a:r>
              <a:rPr sz="1900" b="1" spc="-10" dirty="0">
                <a:latin typeface="Calibri"/>
                <a:cs typeface="Calibri"/>
              </a:rPr>
              <a:t>пролежней  </a:t>
            </a:r>
            <a:r>
              <a:rPr sz="1900" b="1" spc="-5" dirty="0">
                <a:latin typeface="Calibri"/>
                <a:cs typeface="Calibri"/>
              </a:rPr>
              <a:t>поляризованным </a:t>
            </a:r>
            <a:r>
              <a:rPr sz="1900" b="1" spc="-10" dirty="0">
                <a:latin typeface="Calibri"/>
                <a:cs typeface="Calibri"/>
              </a:rPr>
              <a:t>светом </a:t>
            </a:r>
            <a:r>
              <a:rPr sz="1900" b="1" spc="-5" dirty="0">
                <a:latin typeface="Calibri"/>
                <a:cs typeface="Calibri"/>
              </a:rPr>
              <a:t>со стадией </a:t>
            </a:r>
            <a:r>
              <a:rPr sz="1900" b="1" dirty="0">
                <a:latin typeface="Calibri"/>
                <a:cs typeface="Calibri"/>
              </a:rPr>
              <a:t>I-III </a:t>
            </a:r>
            <a:r>
              <a:rPr sz="1900" b="1" spc="-10" dirty="0">
                <a:latin typeface="Calibri"/>
                <a:cs typeface="Calibri"/>
              </a:rPr>
              <a:t>значительно </a:t>
            </a:r>
            <a:r>
              <a:rPr sz="1900" b="1" spc="-15" dirty="0">
                <a:latin typeface="Calibri"/>
                <a:cs typeface="Calibri"/>
              </a:rPr>
              <a:t>улучшает </a:t>
            </a:r>
            <a:r>
              <a:rPr sz="1900" b="1" spc="-5" dirty="0">
                <a:latin typeface="Calibri"/>
                <a:cs typeface="Calibri"/>
              </a:rPr>
              <a:t>их  заживление [The </a:t>
            </a:r>
            <a:r>
              <a:rPr sz="1900" b="1" spc="-10" dirty="0">
                <a:latin typeface="Calibri"/>
                <a:cs typeface="Calibri"/>
              </a:rPr>
              <a:t>effects </a:t>
            </a:r>
            <a:r>
              <a:rPr sz="1900" b="1" spc="-5" dirty="0">
                <a:latin typeface="Calibri"/>
                <a:cs typeface="Calibri"/>
              </a:rPr>
              <a:t>of </a:t>
            </a:r>
            <a:r>
              <a:rPr sz="1900" b="1" spc="-10" dirty="0">
                <a:latin typeface="Calibri"/>
                <a:cs typeface="Calibri"/>
              </a:rPr>
              <a:t>polarized light therapy </a:t>
            </a:r>
            <a:r>
              <a:rPr sz="1900" b="1" spc="-5" dirty="0">
                <a:latin typeface="Calibri"/>
                <a:cs typeface="Calibri"/>
              </a:rPr>
              <a:t>in </a:t>
            </a:r>
            <a:r>
              <a:rPr sz="1900" b="1" spc="-10" dirty="0">
                <a:latin typeface="Calibri"/>
                <a:cs typeface="Calibri"/>
              </a:rPr>
              <a:t>pressure </a:t>
            </a:r>
            <a:r>
              <a:rPr sz="1900" b="1" dirty="0">
                <a:latin typeface="Calibri"/>
                <a:cs typeface="Calibri"/>
              </a:rPr>
              <a:t>ulcer </a:t>
            </a:r>
            <a:r>
              <a:rPr sz="1900" b="1" spc="-5" dirty="0">
                <a:latin typeface="Calibri"/>
                <a:cs typeface="Calibri"/>
              </a:rPr>
              <a:t>healing.  </a:t>
            </a:r>
            <a:r>
              <a:rPr sz="1900" b="1" spc="-10" dirty="0">
                <a:latin typeface="Calibri"/>
                <a:cs typeface="Calibri"/>
              </a:rPr>
              <a:t>Durovic </a:t>
            </a:r>
            <a:r>
              <a:rPr sz="1900" b="1" spc="-5" dirty="0">
                <a:latin typeface="Calibri"/>
                <a:cs typeface="Calibri"/>
              </a:rPr>
              <a:t>A </a:t>
            </a:r>
            <a:r>
              <a:rPr sz="1900" b="1" spc="-10" dirty="0">
                <a:latin typeface="Calibri"/>
                <a:cs typeface="Calibri"/>
              </a:rPr>
              <a:t>et </a:t>
            </a:r>
            <a:r>
              <a:rPr sz="1900" b="1" spc="-5" dirty="0">
                <a:latin typeface="Calibri"/>
                <a:cs typeface="Calibri"/>
              </a:rPr>
              <a:t>al., 2008(Military Medical and Pharmaceutical</a:t>
            </a:r>
            <a:r>
              <a:rPr sz="1900" b="1" spc="8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Review)].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768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Динамика </a:t>
            </a:r>
            <a:r>
              <a:rPr sz="2400" dirty="0"/>
              <a:t>трофических</a:t>
            </a:r>
            <a:r>
              <a:rPr sz="2400" spc="-20" dirty="0"/>
              <a:t> </a:t>
            </a:r>
            <a:r>
              <a:rPr sz="2400" spc="-10" dirty="0"/>
              <a:t>нарушений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20" dirty="0"/>
              <a:t>до </a:t>
            </a:r>
            <a:r>
              <a:rPr sz="2400" dirty="0"/>
              <a:t>и после </a:t>
            </a:r>
            <a:r>
              <a:rPr sz="2400" spc="-5" dirty="0"/>
              <a:t>хромотерапии (синий спектр</a:t>
            </a:r>
            <a:r>
              <a:rPr sz="2400" spc="-65" dirty="0"/>
              <a:t> </a:t>
            </a:r>
            <a:r>
              <a:rPr sz="2400" spc="-5" dirty="0"/>
              <a:t>480-450нм)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7950" y="2276475"/>
            <a:ext cx="2571750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3276" y="2243201"/>
            <a:ext cx="2808224" cy="3449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5129" y="1968726"/>
            <a:ext cx="2617902" cy="363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1143000"/>
            </a:xfrm>
            <a:custGeom>
              <a:avLst/>
              <a:gdLst/>
              <a:ahLst/>
              <a:cxnLst/>
              <a:rect l="l" t="t" r="r" b="b"/>
              <a:pathLst>
                <a:path w="9144000" h="1143000">
                  <a:moveTo>
                    <a:pt x="91440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9144000" y="1143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3267" y="109728"/>
              <a:ext cx="2253996" cy="496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8832" y="109728"/>
              <a:ext cx="2343912" cy="496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79947" y="109728"/>
              <a:ext cx="1810511" cy="496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5935" y="475487"/>
              <a:ext cx="3125724" cy="4968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53228" y="475487"/>
              <a:ext cx="501396" cy="496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46191" y="475487"/>
              <a:ext cx="1254252" cy="496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2011" y="463295"/>
              <a:ext cx="510539" cy="5090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40432" y="176276"/>
            <a:ext cx="53441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100"/>
              </a:spcBef>
              <a:tabLst>
                <a:tab pos="1858010" algn="l"/>
                <a:tab pos="3929379" algn="l"/>
              </a:tabLst>
            </a:pPr>
            <a:r>
              <a:rPr sz="2400" spc="-5" dirty="0"/>
              <a:t>Применение	хромотерапии	при</a:t>
            </a:r>
            <a:r>
              <a:rPr sz="2400" spc="-95" dirty="0"/>
              <a:t> </a:t>
            </a:r>
            <a:r>
              <a:rPr sz="2400" spc="-5" dirty="0"/>
              <a:t>ОНМК  (красный </a:t>
            </a:r>
            <a:r>
              <a:rPr sz="2400" dirty="0"/>
              <a:t>спектр</a:t>
            </a:r>
            <a:r>
              <a:rPr sz="2400" spc="-20" dirty="0"/>
              <a:t> </a:t>
            </a:r>
            <a:r>
              <a:rPr sz="2400" spc="-5" dirty="0"/>
              <a:t>760-620нм</a:t>
            </a:r>
            <a:r>
              <a:rPr sz="2400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9700" y="1557400"/>
            <a:ext cx="3235325" cy="4443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456" y="1589686"/>
            <a:ext cx="3696737" cy="4469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336" y="747204"/>
            <a:ext cx="59461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  <a:tabLst>
                <a:tab pos="4370705" algn="l"/>
              </a:tabLst>
            </a:pPr>
            <a:r>
              <a:rPr sz="1200" b="1" spc="-5" dirty="0">
                <a:latin typeface="Arial"/>
                <a:cs typeface="Arial"/>
              </a:rPr>
              <a:t>Оценка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при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поступлении	</a:t>
            </a:r>
            <a:r>
              <a:rPr sz="1200" b="1" spc="-5" dirty="0">
                <a:latin typeface="Arial"/>
                <a:cs typeface="Arial"/>
              </a:rPr>
              <a:t>Оценка при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выписки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0837" y="747204"/>
          <a:ext cx="8444230" cy="6086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5660"/>
                <a:gridCol w="611505"/>
                <a:gridCol w="611505"/>
                <a:gridCol w="611504"/>
                <a:gridCol w="679450"/>
                <a:gridCol w="679450"/>
                <a:gridCol w="669289"/>
                <a:gridCol w="710564"/>
                <a:gridCol w="568325"/>
                <a:gridCol w="565784"/>
                <a:gridCol w="614045"/>
              </a:tblGrid>
              <a:tr h="22371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28028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Код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477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Определитель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814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Определитель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МКФ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b510 Функции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приема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нутриентов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b710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подвижности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сустава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72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b730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мышечной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силы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644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b735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мышечного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тонуса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b740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мышечной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выносливости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b755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540385">
                        <a:lnSpc>
                          <a:spcPct val="11499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не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льно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й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двигательной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реакции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b760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Контроль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 marR="714375" algn="just">
                        <a:lnSpc>
                          <a:spcPct val="114999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льных  двигательных 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функций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460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b770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Функции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стереотипа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походки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2B70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"/>
            <a:ext cx="9144000" cy="954405"/>
          </a:xfrm>
          <a:custGeom>
            <a:avLst/>
            <a:gdLst/>
            <a:ahLst/>
            <a:cxnLst/>
            <a:rect l="l" t="t" r="r" b="b"/>
            <a:pathLst>
              <a:path w="9144000" h="954405">
                <a:moveTo>
                  <a:pt x="9144000" y="0"/>
                </a:moveTo>
                <a:lnTo>
                  <a:pt x="0" y="0"/>
                </a:lnTo>
                <a:lnTo>
                  <a:pt x="0" y="954087"/>
                </a:lnTo>
                <a:lnTo>
                  <a:pt x="9144000" y="954087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3336" y="13207"/>
            <a:ext cx="603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15" dirty="0"/>
              <a:t>функций </a:t>
            </a:r>
            <a:r>
              <a:rPr spc="-5" dirty="0"/>
              <a:t>по </a:t>
            </a:r>
            <a:r>
              <a:rPr spc="-45" dirty="0"/>
              <a:t>МКФ </a:t>
            </a:r>
            <a:r>
              <a:rPr spc="-10" dirty="0"/>
              <a:t>при</a:t>
            </a:r>
            <a:r>
              <a:rPr spc="155" dirty="0"/>
              <a:t> </a:t>
            </a:r>
            <a:r>
              <a:rPr spc="-30" dirty="0"/>
              <a:t>инсульте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84300"/>
          </a:xfrm>
          <a:custGeom>
            <a:avLst/>
            <a:gdLst/>
            <a:ahLst/>
            <a:cxnLst/>
            <a:rect l="l" t="t" r="r" b="b"/>
            <a:pathLst>
              <a:path w="9144000" h="1384300">
                <a:moveTo>
                  <a:pt x="9144000" y="0"/>
                </a:moveTo>
                <a:lnTo>
                  <a:pt x="0" y="0"/>
                </a:lnTo>
                <a:lnTo>
                  <a:pt x="0" y="1384300"/>
                </a:lnTo>
                <a:lnTo>
                  <a:pt x="9144000" y="138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633" y="10160"/>
            <a:ext cx="824928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5" dirty="0"/>
              <a:t>эффективности </a:t>
            </a:r>
            <a:r>
              <a:rPr spc="-15" dirty="0"/>
              <a:t>медицинской </a:t>
            </a:r>
            <a:r>
              <a:rPr spc="-5" dirty="0"/>
              <a:t>реабилитации,  </a:t>
            </a:r>
            <a:r>
              <a:rPr spc="20" dirty="0"/>
              <a:t>лиц, </a:t>
            </a:r>
            <a:r>
              <a:rPr spc="-10" dirty="0"/>
              <a:t>перенесших</a:t>
            </a:r>
            <a:r>
              <a:rPr spc="15" dirty="0"/>
              <a:t> </a:t>
            </a:r>
            <a:r>
              <a:rPr spc="-30" dirty="0"/>
              <a:t>инсульт</a:t>
            </a:r>
          </a:p>
          <a:p>
            <a:pPr marL="635" algn="ctr">
              <a:lnSpc>
                <a:spcPct val="100000"/>
              </a:lnSpc>
            </a:pPr>
            <a:r>
              <a:rPr spc="-10" dirty="0"/>
              <a:t>(шкала Rivermead,</a:t>
            </a:r>
            <a:r>
              <a:rPr spc="55" dirty="0"/>
              <a:t> </a:t>
            </a:r>
            <a:r>
              <a:rPr spc="-10" dirty="0"/>
              <a:t>балл.)</a:t>
            </a:r>
          </a:p>
        </p:txBody>
      </p:sp>
      <p:sp>
        <p:nvSpPr>
          <p:cNvPr id="4" name="object 4"/>
          <p:cNvSpPr/>
          <p:nvPr/>
        </p:nvSpPr>
        <p:spPr>
          <a:xfrm>
            <a:off x="468312" y="1268475"/>
            <a:ext cx="8229600" cy="487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384300"/>
          </a:xfrm>
          <a:custGeom>
            <a:avLst/>
            <a:gdLst/>
            <a:ahLst/>
            <a:cxnLst/>
            <a:rect l="l" t="t" r="r" b="b"/>
            <a:pathLst>
              <a:path w="9144000" h="1384300">
                <a:moveTo>
                  <a:pt x="9144000" y="0"/>
                </a:moveTo>
                <a:lnTo>
                  <a:pt x="0" y="0"/>
                </a:lnTo>
                <a:lnTo>
                  <a:pt x="0" y="1384300"/>
                </a:lnTo>
                <a:lnTo>
                  <a:pt x="9144000" y="138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" marR="5080" algn="ctr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Оценка </a:t>
            </a:r>
            <a:r>
              <a:rPr spc="-5" dirty="0"/>
              <a:t>эффективности </a:t>
            </a:r>
            <a:r>
              <a:rPr spc="-15" dirty="0"/>
              <a:t>медицинской </a:t>
            </a:r>
            <a:r>
              <a:rPr spc="-5" dirty="0"/>
              <a:t>реабилитации </a:t>
            </a:r>
            <a:r>
              <a:rPr spc="20" dirty="0"/>
              <a:t>лиц,  </a:t>
            </a:r>
            <a:r>
              <a:rPr spc="-10" dirty="0"/>
              <a:t>перенесших</a:t>
            </a:r>
            <a:r>
              <a:rPr spc="35" dirty="0"/>
              <a:t> </a:t>
            </a:r>
            <a:r>
              <a:rPr spc="-30" dirty="0"/>
              <a:t>инсульт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(шкала </a:t>
            </a:r>
            <a:r>
              <a:rPr spc="-5" dirty="0"/>
              <a:t>FIM,</a:t>
            </a:r>
            <a:r>
              <a:rPr spc="40" dirty="0"/>
              <a:t> </a:t>
            </a:r>
            <a:r>
              <a:rPr spc="-10" dirty="0"/>
              <a:t>балл.)</a:t>
            </a:r>
          </a:p>
        </p:txBody>
      </p:sp>
      <p:sp>
        <p:nvSpPr>
          <p:cNvPr id="4" name="object 4"/>
          <p:cNvSpPr/>
          <p:nvPr/>
        </p:nvSpPr>
        <p:spPr>
          <a:xfrm>
            <a:off x="603504" y="1703832"/>
            <a:ext cx="7949184" cy="4282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1718" y="6431686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143761"/>
            <a:ext cx="8125459" cy="562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Белова </a:t>
            </a:r>
            <a:r>
              <a:rPr sz="1800" b="1" spc="-5" dirty="0">
                <a:latin typeface="Calibri"/>
                <a:cs typeface="Calibri"/>
              </a:rPr>
              <a:t>А.Н., </a:t>
            </a:r>
            <a:r>
              <a:rPr sz="1800" b="1" spc="-15" dirty="0">
                <a:latin typeface="Calibri"/>
                <a:cs typeface="Calibri"/>
              </a:rPr>
              <a:t>Прокопенко </a:t>
            </a:r>
            <a:r>
              <a:rPr sz="1800" b="1" spc="-5" dirty="0">
                <a:latin typeface="Calibri"/>
                <a:cs typeface="Calibri"/>
              </a:rPr>
              <a:t>С.В. Нейрореабилитация.-3-е изд., перераб.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доп.  </a:t>
            </a:r>
            <a:r>
              <a:rPr sz="1800" b="1" spc="-5" dirty="0">
                <a:latin typeface="Calibri"/>
                <a:cs typeface="Calibri"/>
              </a:rPr>
              <a:t>М., </a:t>
            </a:r>
            <a:r>
              <a:rPr sz="1800" b="1" spc="-15" dirty="0">
                <a:latin typeface="Calibri"/>
                <a:cs typeface="Calibri"/>
              </a:rPr>
              <a:t>2010г.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-1288с.</a:t>
            </a:r>
            <a:endParaRPr sz="18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25" dirty="0">
                <a:latin typeface="Calibri"/>
                <a:cs typeface="Calibri"/>
              </a:rPr>
              <a:t>Герасименко </a:t>
            </a:r>
            <a:r>
              <a:rPr sz="1800" b="1" spc="-15" dirty="0">
                <a:latin typeface="Calibri"/>
                <a:cs typeface="Calibri"/>
              </a:rPr>
              <a:t>М.Ю., </a:t>
            </a:r>
            <a:r>
              <a:rPr sz="1800" b="1" spc="-10" dirty="0">
                <a:latin typeface="Calibri"/>
                <a:cs typeface="Calibri"/>
              </a:rPr>
              <a:t>Афошин </a:t>
            </a:r>
            <a:r>
              <a:rPr sz="1800" b="1" spc="-5" dirty="0">
                <a:latin typeface="Calibri"/>
                <a:cs typeface="Calibri"/>
              </a:rPr>
              <a:t>С.А. </a:t>
            </a:r>
            <a:r>
              <a:rPr sz="1800" b="1" spc="-10" dirty="0">
                <a:latin typeface="Calibri"/>
                <a:cs typeface="Calibri"/>
              </a:rPr>
              <a:t>Физиотерапия Бальнеология </a:t>
            </a:r>
            <a:r>
              <a:rPr sz="1800" b="1" spc="-5" dirty="0">
                <a:latin typeface="Calibri"/>
                <a:cs typeface="Calibri"/>
              </a:rPr>
              <a:t>Реабилитация,  2011.-N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4.-С.46-50.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20" dirty="0">
                <a:latin typeface="Calibri"/>
                <a:cs typeface="Calibri"/>
              </a:rPr>
              <a:t>Гурленя, </a:t>
            </a:r>
            <a:r>
              <a:rPr sz="1800" b="1" dirty="0">
                <a:latin typeface="Calibri"/>
                <a:cs typeface="Calibri"/>
              </a:rPr>
              <a:t>А. </a:t>
            </a:r>
            <a:r>
              <a:rPr sz="1800" b="1" spc="-5" dirty="0">
                <a:latin typeface="Calibri"/>
                <a:cs typeface="Calibri"/>
              </a:rPr>
              <a:t>М. </a:t>
            </a:r>
            <a:r>
              <a:rPr sz="1800" b="1" spc="-10" dirty="0">
                <a:latin typeface="Calibri"/>
                <a:cs typeface="Calibri"/>
              </a:rPr>
              <a:t>Физиотерапия </a:t>
            </a:r>
            <a:r>
              <a:rPr sz="1800" b="1" dirty="0">
                <a:latin typeface="Calibri"/>
                <a:cs typeface="Calibri"/>
              </a:rPr>
              <a:t>в </a:t>
            </a:r>
            <a:r>
              <a:rPr sz="1800" b="1" spc="-5" dirty="0">
                <a:latin typeface="Calibri"/>
                <a:cs typeface="Calibri"/>
              </a:rPr>
              <a:t>неврологии: </a:t>
            </a:r>
            <a:r>
              <a:rPr sz="1800" b="1" spc="-15" dirty="0">
                <a:latin typeface="Calibri"/>
                <a:cs typeface="Calibri"/>
              </a:rPr>
              <a:t>руководство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5" dirty="0">
                <a:latin typeface="Calibri"/>
                <a:cs typeface="Calibri"/>
              </a:rPr>
              <a:t>А. </a:t>
            </a:r>
            <a:r>
              <a:rPr sz="1800" b="1" spc="-5" dirty="0">
                <a:latin typeface="Calibri"/>
                <a:cs typeface="Calibri"/>
              </a:rPr>
              <a:t>М. </a:t>
            </a:r>
            <a:r>
              <a:rPr sz="1800" b="1" spc="-20" dirty="0">
                <a:latin typeface="Calibri"/>
                <a:cs typeface="Calibri"/>
              </a:rPr>
              <a:t>Гурленя, </a:t>
            </a:r>
            <a:r>
              <a:rPr sz="1800" b="1" spc="-65" dirty="0">
                <a:latin typeface="Calibri"/>
                <a:cs typeface="Calibri"/>
              </a:rPr>
              <a:t>Г. </a:t>
            </a:r>
            <a:r>
              <a:rPr sz="1800" b="1" spc="-5" dirty="0">
                <a:latin typeface="Calibri"/>
                <a:cs typeface="Calibri"/>
              </a:rPr>
              <a:t>Е.  </a:t>
            </a:r>
            <a:r>
              <a:rPr sz="1800" b="1" spc="-10" dirty="0">
                <a:latin typeface="Calibri"/>
                <a:cs typeface="Calibri"/>
              </a:rPr>
              <a:t>Багель, </a:t>
            </a:r>
            <a:r>
              <a:rPr sz="1800" b="1" spc="-5" dirty="0">
                <a:latin typeface="Calibri"/>
                <a:cs typeface="Calibri"/>
              </a:rPr>
              <a:t>В. Б. Смычек; </a:t>
            </a:r>
            <a:r>
              <a:rPr sz="1800" b="1" spc="-10" dirty="0">
                <a:latin typeface="Calibri"/>
                <a:cs typeface="Calibri"/>
              </a:rPr>
              <a:t>ред. </a:t>
            </a:r>
            <a:r>
              <a:rPr sz="1800" b="1" spc="5" dirty="0">
                <a:latin typeface="Calibri"/>
                <a:cs typeface="Calibri"/>
              </a:rPr>
              <a:t>А. </a:t>
            </a:r>
            <a:r>
              <a:rPr sz="1800" b="1" spc="-5" dirty="0">
                <a:latin typeface="Calibri"/>
                <a:cs typeface="Calibri"/>
              </a:rPr>
              <a:t>М. </a:t>
            </a:r>
            <a:r>
              <a:rPr sz="1800" b="1" spc="-20" dirty="0">
                <a:latin typeface="Calibri"/>
                <a:cs typeface="Calibri"/>
              </a:rPr>
              <a:t>Гурленя </a:t>
            </a:r>
            <a:r>
              <a:rPr sz="1800" b="1" spc="-165" dirty="0">
                <a:latin typeface="Calibri"/>
                <a:cs typeface="Calibri"/>
              </a:rPr>
              <a:t>*и </a:t>
            </a:r>
            <a:r>
              <a:rPr sz="1800" b="1" spc="-5" dirty="0">
                <a:latin typeface="Calibri"/>
                <a:cs typeface="Calibri"/>
              </a:rPr>
              <a:t>др.].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М.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Медлитература, </a:t>
            </a:r>
            <a:r>
              <a:rPr sz="1800" b="1" spc="-5" dirty="0">
                <a:latin typeface="Calibri"/>
                <a:cs typeface="Calibri"/>
              </a:rPr>
              <a:t>2008. </a:t>
            </a:r>
            <a:r>
              <a:rPr sz="1800" b="1" dirty="0">
                <a:latin typeface="Calibri"/>
                <a:cs typeface="Calibri"/>
              </a:rPr>
              <a:t>-  </a:t>
            </a:r>
            <a:r>
              <a:rPr sz="1800" b="1" spc="-5" dirty="0">
                <a:latin typeface="Calibri"/>
                <a:cs typeface="Calibri"/>
              </a:rPr>
              <a:t>296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25" dirty="0">
                <a:latin typeface="Calibri"/>
                <a:cs typeface="Calibri"/>
              </a:rPr>
              <a:t>Инсульт.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Руководство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для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врачей.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Стаховская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Л.В.,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Котов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С.В.(ред.);</a:t>
            </a:r>
            <a:r>
              <a:rPr sz="1800" b="1" spc="29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МИА,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2013.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400 </a:t>
            </a:r>
            <a:r>
              <a:rPr sz="1800" b="1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  <a:p>
            <a:pPr marL="355600" marR="5715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  <a:tab pos="1870075" algn="l"/>
                <a:tab pos="2144395" algn="l"/>
                <a:tab pos="2479675" algn="l"/>
                <a:tab pos="4100195" algn="l"/>
                <a:tab pos="5926455" algn="l"/>
                <a:tab pos="6354445" algn="l"/>
                <a:tab pos="6961505" algn="l"/>
                <a:tab pos="7983855" algn="l"/>
              </a:tabLst>
            </a:pPr>
            <a:r>
              <a:rPr sz="1800" b="1" spc="-10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5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омарен</a:t>
            </a:r>
            <a:r>
              <a:rPr sz="1800" b="1" spc="-4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о	</a:t>
            </a:r>
            <a:r>
              <a:rPr sz="1800" b="1" spc="-130" dirty="0">
                <a:latin typeface="Calibri"/>
                <a:cs typeface="Calibri"/>
              </a:rPr>
              <a:t>Г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0" dirty="0">
                <a:latin typeface="Calibri"/>
                <a:cs typeface="Calibri"/>
              </a:rPr>
              <a:t>Н</a:t>
            </a:r>
            <a:r>
              <a:rPr sz="1800" b="1" dirty="0">
                <a:latin typeface="Calibri"/>
                <a:cs typeface="Calibri"/>
              </a:rPr>
              <a:t>.	</a:t>
            </a:r>
            <a:r>
              <a:rPr sz="1800" b="1" spc="-15" dirty="0">
                <a:latin typeface="Calibri"/>
                <a:cs typeface="Calibri"/>
              </a:rPr>
              <a:t>Д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к</a:t>
            </a:r>
            <a:r>
              <a:rPr sz="1800" b="1" spc="-15" dirty="0">
                <a:latin typeface="Calibri"/>
                <a:cs typeface="Calibri"/>
              </a:rPr>
              <a:t>а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35" dirty="0">
                <a:latin typeface="Calibri"/>
                <a:cs typeface="Calibri"/>
              </a:rPr>
              <a:t>т</a:t>
            </a:r>
            <a:r>
              <a:rPr sz="1800" b="1" spc="-3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льная	</a:t>
            </a:r>
            <a:r>
              <a:rPr sz="1800" b="1" spc="-5" dirty="0">
                <a:latin typeface="Calibri"/>
                <a:cs typeface="Calibri"/>
              </a:rPr>
              <a:t>физи</a:t>
            </a:r>
            <a:r>
              <a:rPr sz="1800" b="1" spc="-15" dirty="0">
                <a:latin typeface="Calibri"/>
                <a:cs typeface="Calibri"/>
              </a:rPr>
              <a:t>о</a:t>
            </a:r>
            <a:r>
              <a:rPr sz="1800" b="1" spc="-30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dirty="0">
                <a:latin typeface="Calibri"/>
                <a:cs typeface="Calibri"/>
              </a:rPr>
              <a:t>рапия</a:t>
            </a:r>
            <a:r>
              <a:rPr sz="1800" b="1" spc="-5" dirty="0">
                <a:latin typeface="Calibri"/>
                <a:cs typeface="Calibri"/>
              </a:rPr>
              <a:t>.</a:t>
            </a:r>
            <a:r>
              <a:rPr sz="1800" b="1" dirty="0">
                <a:latin typeface="Calibri"/>
                <a:cs typeface="Calibri"/>
              </a:rPr>
              <a:t>—	</a:t>
            </a:r>
            <a:r>
              <a:rPr sz="1800" b="1" spc="-15" dirty="0">
                <a:latin typeface="Calibri"/>
                <a:cs typeface="Calibri"/>
              </a:rPr>
              <a:t>3-</a:t>
            </a:r>
            <a:r>
              <a:rPr sz="1800" b="1" dirty="0">
                <a:latin typeface="Calibri"/>
                <a:cs typeface="Calibri"/>
              </a:rPr>
              <a:t>е	и</a:t>
            </a:r>
            <a:r>
              <a:rPr sz="1800" b="1" spc="-15" dirty="0">
                <a:latin typeface="Calibri"/>
                <a:cs typeface="Calibri"/>
              </a:rPr>
              <a:t>з</a:t>
            </a:r>
            <a:r>
              <a:rPr sz="1800" b="1" spc="-5" dirty="0">
                <a:latin typeface="Calibri"/>
                <a:cs typeface="Calibri"/>
              </a:rPr>
              <a:t>д.</a:t>
            </a:r>
            <a:r>
              <a:rPr sz="1800" b="1" dirty="0">
                <a:latin typeface="Calibri"/>
                <a:cs typeface="Calibri"/>
              </a:rPr>
              <a:t>,	</a:t>
            </a:r>
            <a:r>
              <a:rPr sz="1800" b="1" spc="-5" dirty="0">
                <a:latin typeface="Calibri"/>
                <a:cs typeface="Calibri"/>
              </a:rPr>
              <a:t>п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0" dirty="0">
                <a:latin typeface="Calibri"/>
                <a:cs typeface="Calibri"/>
              </a:rPr>
              <a:t>ре</a:t>
            </a:r>
            <a:r>
              <a:rPr sz="1800" b="1" dirty="0">
                <a:latin typeface="Calibri"/>
                <a:cs typeface="Calibri"/>
              </a:rPr>
              <a:t>раб.	и  </a:t>
            </a:r>
            <a:r>
              <a:rPr sz="1800" b="1" spc="-5" dirty="0">
                <a:latin typeface="Calibri"/>
                <a:cs typeface="Calibri"/>
              </a:rPr>
              <a:t>доп.— СПб., 2011.— 134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  <a:p>
            <a:pPr marL="355600" marR="635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Справочник по </a:t>
            </a:r>
            <a:r>
              <a:rPr sz="1800" b="1" spc="-10" dirty="0">
                <a:latin typeface="Calibri"/>
                <a:cs typeface="Calibri"/>
              </a:rPr>
              <a:t>физиотерапии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-35" dirty="0">
                <a:latin typeface="Calibri"/>
                <a:cs typeface="Calibri"/>
              </a:rPr>
              <a:t>В.Г. </a:t>
            </a:r>
            <a:r>
              <a:rPr sz="1800" b="1" spc="-15" dirty="0">
                <a:latin typeface="Calibri"/>
                <a:cs typeface="Calibri"/>
              </a:rPr>
              <a:t>Ясногородский, </a:t>
            </a:r>
            <a:r>
              <a:rPr sz="1800" b="1" spc="-35" dirty="0">
                <a:latin typeface="Calibri"/>
                <a:cs typeface="Calibri"/>
              </a:rPr>
              <a:t>Т.В. </a:t>
            </a:r>
            <a:r>
              <a:rPr sz="1800" b="1" spc="-10" dirty="0">
                <a:latin typeface="Calibri"/>
                <a:cs typeface="Calibri"/>
              </a:rPr>
              <a:t>Караченцева, </a:t>
            </a:r>
            <a:r>
              <a:rPr sz="1800" b="1" spc="-5" dirty="0">
                <a:latin typeface="Calibri"/>
                <a:cs typeface="Calibri"/>
              </a:rPr>
              <a:t>Н.И.  </a:t>
            </a:r>
            <a:r>
              <a:rPr sz="1800" b="1" spc="-10" dirty="0">
                <a:latin typeface="Calibri"/>
                <a:cs typeface="Calibri"/>
              </a:rPr>
              <a:t>Стрелкова; </a:t>
            </a:r>
            <a:r>
              <a:rPr sz="1800" b="1" spc="-15" dirty="0">
                <a:latin typeface="Calibri"/>
                <a:cs typeface="Calibri"/>
              </a:rPr>
              <a:t>под.ред. </a:t>
            </a:r>
            <a:r>
              <a:rPr sz="1800" b="1" spc="-35" dirty="0">
                <a:latin typeface="Calibri"/>
                <a:cs typeface="Calibri"/>
              </a:rPr>
              <a:t>В.Г. </a:t>
            </a:r>
            <a:r>
              <a:rPr sz="1800" b="1" spc="-10" dirty="0">
                <a:latin typeface="Calibri"/>
                <a:cs typeface="Calibri"/>
              </a:rPr>
              <a:t>Ясногородского. </a:t>
            </a:r>
            <a:r>
              <a:rPr sz="1800" b="1" spc="-5" dirty="0">
                <a:latin typeface="Calibri"/>
                <a:cs typeface="Calibri"/>
              </a:rPr>
              <a:t>М.: Медицина,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1992.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0" dirty="0">
                <a:latin typeface="Calibri"/>
                <a:cs typeface="Calibri"/>
              </a:rPr>
              <a:t>Ушаков </a:t>
            </a:r>
            <a:r>
              <a:rPr sz="1800" b="1" spc="5" dirty="0">
                <a:latin typeface="Calibri"/>
                <a:cs typeface="Calibri"/>
              </a:rPr>
              <a:t>А. </a:t>
            </a:r>
            <a:r>
              <a:rPr sz="1800" b="1" dirty="0">
                <a:latin typeface="Calibri"/>
                <a:cs typeface="Calibri"/>
              </a:rPr>
              <a:t>А. </a:t>
            </a:r>
            <a:r>
              <a:rPr sz="1800" b="1" spc="-10" dirty="0">
                <a:latin typeface="Calibri"/>
                <a:cs typeface="Calibri"/>
              </a:rPr>
              <a:t>Практическая физиотерапия: </a:t>
            </a:r>
            <a:r>
              <a:rPr sz="1800" b="1" spc="-5" dirty="0">
                <a:latin typeface="Calibri"/>
                <a:cs typeface="Calibri"/>
              </a:rPr>
              <a:t>научное </a:t>
            </a:r>
            <a:r>
              <a:rPr sz="1800" b="1" spc="-10" dirty="0">
                <a:latin typeface="Calibri"/>
                <a:cs typeface="Calibri"/>
              </a:rPr>
              <a:t>издание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5" dirty="0">
                <a:latin typeface="Calibri"/>
                <a:cs typeface="Calibri"/>
              </a:rPr>
              <a:t>А. А. </a:t>
            </a:r>
            <a:r>
              <a:rPr sz="1800" b="1" spc="-25" dirty="0">
                <a:latin typeface="Calibri"/>
                <a:cs typeface="Calibri"/>
              </a:rPr>
              <a:t>Ушаков</a:t>
            </a:r>
            <a:r>
              <a:rPr sz="1800" b="1" spc="2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355600" marR="6985" algn="just">
              <a:lnSpc>
                <a:spcPct val="100000"/>
              </a:lnSpc>
            </a:pPr>
            <a:r>
              <a:rPr sz="1800" b="1" spc="-70" dirty="0">
                <a:latin typeface="Calibri"/>
                <a:cs typeface="Calibri"/>
              </a:rPr>
              <a:t>*ред. </a:t>
            </a:r>
            <a:r>
              <a:rPr sz="1800" b="1" spc="5" dirty="0">
                <a:latin typeface="Calibri"/>
                <a:cs typeface="Calibri"/>
              </a:rPr>
              <a:t>А. </a:t>
            </a:r>
            <a:r>
              <a:rPr sz="1800" b="1" spc="-5" dirty="0">
                <a:latin typeface="Calibri"/>
                <a:cs typeface="Calibri"/>
              </a:rPr>
              <a:t>С. </a:t>
            </a:r>
            <a:r>
              <a:rPr sz="1800" b="1" spc="-10" dirty="0">
                <a:latin typeface="Calibri"/>
                <a:cs typeface="Calibri"/>
              </a:rPr>
              <a:t>Петров </a:t>
            </a:r>
            <a:r>
              <a:rPr sz="1800" b="1" dirty="0">
                <a:latin typeface="Calibri"/>
                <a:cs typeface="Calibri"/>
              </a:rPr>
              <a:t>; </a:t>
            </a:r>
            <a:r>
              <a:rPr sz="1800" b="1" spc="-5" dirty="0">
                <a:latin typeface="Calibri"/>
                <a:cs typeface="Calibri"/>
              </a:rPr>
              <a:t>рец. </a:t>
            </a:r>
            <a:r>
              <a:rPr sz="1800" b="1" dirty="0">
                <a:latin typeface="Calibri"/>
                <a:cs typeface="Calibri"/>
              </a:rPr>
              <a:t>Н. </a:t>
            </a:r>
            <a:r>
              <a:rPr sz="1800" b="1" spc="-5" dirty="0">
                <a:latin typeface="Calibri"/>
                <a:cs typeface="Calibri"/>
              </a:rPr>
              <a:t>П. </a:t>
            </a:r>
            <a:r>
              <a:rPr sz="1800" b="1" spc="-10" dirty="0">
                <a:latin typeface="Calibri"/>
                <a:cs typeface="Calibri"/>
              </a:rPr>
              <a:t>Потехин, </a:t>
            </a:r>
            <a:r>
              <a:rPr sz="1800" b="1" spc="5" dirty="0">
                <a:latin typeface="Calibri"/>
                <a:cs typeface="Calibri"/>
              </a:rPr>
              <a:t>А. </a:t>
            </a:r>
            <a:r>
              <a:rPr sz="1800" b="1" dirty="0">
                <a:latin typeface="Calibri"/>
                <a:cs typeface="Calibri"/>
              </a:rPr>
              <a:t>И. </a:t>
            </a:r>
            <a:r>
              <a:rPr sz="1800" b="1" spc="-5" dirty="0">
                <a:latin typeface="Calibri"/>
                <a:cs typeface="Calibri"/>
              </a:rPr>
              <a:t>Хазанов, В. Е. </a:t>
            </a:r>
            <a:r>
              <a:rPr sz="1800" b="1" spc="-30" dirty="0">
                <a:latin typeface="Calibri"/>
                <a:cs typeface="Calibri"/>
              </a:rPr>
              <a:t>Илларионов+.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2-е  изд., испр. </a:t>
            </a:r>
            <a:r>
              <a:rPr sz="1800" b="1" dirty="0">
                <a:latin typeface="Calibri"/>
                <a:cs typeface="Calibri"/>
              </a:rPr>
              <a:t>и </a:t>
            </a:r>
            <a:r>
              <a:rPr sz="1800" b="1" spc="-10" dirty="0">
                <a:latin typeface="Calibri"/>
                <a:cs typeface="Calibri"/>
              </a:rPr>
              <a:t>доп.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М. </a:t>
            </a:r>
            <a:r>
              <a:rPr sz="1800" b="1" dirty="0">
                <a:latin typeface="Calibri"/>
                <a:cs typeface="Calibri"/>
              </a:rPr>
              <a:t>: </a:t>
            </a:r>
            <a:r>
              <a:rPr sz="1800" b="1" spc="-10" dirty="0">
                <a:latin typeface="Calibri"/>
                <a:cs typeface="Calibri"/>
              </a:rPr>
              <a:t>Медицинское </a:t>
            </a:r>
            <a:r>
              <a:rPr sz="1800" b="1" spc="-5" dirty="0">
                <a:latin typeface="Calibri"/>
                <a:cs typeface="Calibri"/>
              </a:rPr>
              <a:t>информационное </a:t>
            </a:r>
            <a:r>
              <a:rPr sz="1800" b="1" spc="-10" dirty="0">
                <a:latin typeface="Calibri"/>
                <a:cs typeface="Calibri"/>
              </a:rPr>
              <a:t>агенство, </a:t>
            </a:r>
            <a:r>
              <a:rPr sz="1800" b="1" spc="-5" dirty="0">
                <a:latin typeface="Calibri"/>
                <a:cs typeface="Calibri"/>
              </a:rPr>
              <a:t>2009. </a:t>
            </a:r>
            <a:r>
              <a:rPr sz="1800" b="1" dirty="0">
                <a:latin typeface="Calibri"/>
                <a:cs typeface="Calibri"/>
              </a:rPr>
              <a:t>- </a:t>
            </a:r>
            <a:r>
              <a:rPr sz="1800" b="1" spc="-5" dirty="0">
                <a:latin typeface="Calibri"/>
                <a:cs typeface="Calibri"/>
              </a:rPr>
              <a:t>608  </a:t>
            </a:r>
            <a:r>
              <a:rPr sz="1800" b="1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Физиотерапия: национальное </a:t>
            </a:r>
            <a:r>
              <a:rPr sz="1800" b="1" spc="-15" dirty="0">
                <a:latin typeface="Calibri"/>
                <a:cs typeface="Calibri"/>
              </a:rPr>
              <a:t>руководство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-15" dirty="0">
                <a:latin typeface="Calibri"/>
                <a:cs typeface="Calibri"/>
              </a:rPr>
              <a:t>Под.ред. </a:t>
            </a:r>
            <a:r>
              <a:rPr sz="1800" b="1" spc="-35" dirty="0">
                <a:latin typeface="Calibri"/>
                <a:cs typeface="Calibri"/>
              </a:rPr>
              <a:t>Г.Н. </a:t>
            </a:r>
            <a:r>
              <a:rPr sz="1800" b="1" spc="-10" dirty="0">
                <a:latin typeface="Calibri"/>
                <a:cs typeface="Calibri"/>
              </a:rPr>
              <a:t>Пономаренко.-</a:t>
            </a:r>
            <a:r>
              <a:rPr sz="1800" b="1" spc="3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М.: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ГЭОТАР-Медиа,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2014.-864с.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312" y="260413"/>
            <a:ext cx="8229600" cy="86550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3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85"/>
              </a:spcBef>
            </a:pPr>
            <a:r>
              <a:rPr sz="3200" spc="-10" dirty="0"/>
              <a:t>Литература</a:t>
            </a:r>
            <a:endParaRPr sz="3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8509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30"/>
              </a:spcBef>
            </a:pPr>
            <a:r>
              <a:rPr sz="3200" spc="-5" dirty="0"/>
              <a:t>Литература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310766"/>
            <a:ext cx="8023859" cy="47453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marR="12700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Хабиров </a:t>
            </a:r>
            <a:r>
              <a:rPr sz="1800" b="1" spc="-25" dirty="0">
                <a:latin typeface="Calibri"/>
                <a:cs typeface="Calibri"/>
              </a:rPr>
              <a:t>Ф.А., </a:t>
            </a:r>
            <a:r>
              <a:rPr sz="1800" b="1" spc="-10" dirty="0">
                <a:latin typeface="Calibri"/>
                <a:cs typeface="Calibri"/>
              </a:rPr>
              <a:t>Бодрова </a:t>
            </a:r>
            <a:r>
              <a:rPr sz="1800" b="1" spc="-40" dirty="0">
                <a:latin typeface="Calibri"/>
                <a:cs typeface="Calibri"/>
              </a:rPr>
              <a:t>Р.А. </a:t>
            </a:r>
            <a:r>
              <a:rPr sz="1800" b="1" spc="-10" dirty="0">
                <a:latin typeface="Calibri"/>
                <a:cs typeface="Calibri"/>
              </a:rPr>
              <a:t>Комплексы </a:t>
            </a:r>
            <a:r>
              <a:rPr sz="1800" b="1" dirty="0">
                <a:latin typeface="Calibri"/>
                <a:cs typeface="Calibri"/>
              </a:rPr>
              <a:t>реабилитационных </a:t>
            </a:r>
            <a:r>
              <a:rPr sz="1800" b="1" spc="-5" dirty="0">
                <a:latin typeface="Calibri"/>
                <a:cs typeface="Calibri"/>
              </a:rPr>
              <a:t>мероприятий </a:t>
            </a:r>
            <a:r>
              <a:rPr sz="1800" b="1" dirty="0">
                <a:latin typeface="Calibri"/>
                <a:cs typeface="Calibri"/>
              </a:rPr>
              <a:t>в  </a:t>
            </a:r>
            <a:r>
              <a:rPr sz="1800" b="1" spc="-10" dirty="0">
                <a:latin typeface="Calibri"/>
                <a:cs typeface="Calibri"/>
              </a:rPr>
              <a:t>восстановительном периоде </a:t>
            </a:r>
            <a:r>
              <a:rPr sz="1800" b="1" spc="-5" dirty="0">
                <a:latin typeface="Calibri"/>
                <a:cs typeface="Calibri"/>
              </a:rPr>
              <a:t>мозгового </a:t>
            </a:r>
            <a:r>
              <a:rPr sz="1800" b="1" spc="-20" dirty="0">
                <a:latin typeface="Calibri"/>
                <a:cs typeface="Calibri"/>
              </a:rPr>
              <a:t>инсульта. </a:t>
            </a:r>
            <a:r>
              <a:rPr sz="1800" b="1" spc="-10" dirty="0">
                <a:latin typeface="Calibri"/>
                <a:cs typeface="Calibri"/>
              </a:rPr>
              <a:t>Учебное </a:t>
            </a:r>
            <a:r>
              <a:rPr sz="1800" b="1" spc="-5" dirty="0">
                <a:latin typeface="Calibri"/>
                <a:cs typeface="Calibri"/>
              </a:rPr>
              <a:t>пособие, Казань  2011 </a:t>
            </a:r>
            <a:r>
              <a:rPr sz="1800" b="1" spc="-40" dirty="0">
                <a:latin typeface="Calibri"/>
                <a:cs typeface="Calibri"/>
              </a:rPr>
              <a:t>г.</a:t>
            </a:r>
            <a:endParaRPr sz="1800">
              <a:latin typeface="Calibri"/>
              <a:cs typeface="Calibri"/>
            </a:endParaRPr>
          </a:p>
          <a:p>
            <a:pPr marL="354965" marR="231775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0" dirty="0">
                <a:latin typeface="Calibri"/>
                <a:cs typeface="Calibri"/>
              </a:rPr>
              <a:t>Effects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Electrical Stimulation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Spastic Muscles </a:t>
            </a:r>
            <a:r>
              <a:rPr sz="1800" b="1" spc="-10" dirty="0">
                <a:latin typeface="Calibri"/>
                <a:cs typeface="Calibri"/>
              </a:rPr>
              <a:t>After </a:t>
            </a:r>
            <a:r>
              <a:rPr sz="1800" b="1" spc="-15" dirty="0">
                <a:latin typeface="Calibri"/>
                <a:cs typeface="Calibri"/>
              </a:rPr>
              <a:t>Stroke: Systematic  </a:t>
            </a:r>
            <a:r>
              <a:rPr sz="1800" b="1" spc="-10" dirty="0">
                <a:latin typeface="Calibri"/>
                <a:cs typeface="Calibri"/>
              </a:rPr>
              <a:t>Review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Meta-Analysis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Randomized </a:t>
            </a:r>
            <a:r>
              <a:rPr sz="1800" b="1" spc="-10" dirty="0">
                <a:latin typeface="Calibri"/>
                <a:cs typeface="Calibri"/>
              </a:rPr>
              <a:t>Controlled </a:t>
            </a:r>
            <a:r>
              <a:rPr sz="1800" b="1" spc="-20" dirty="0">
                <a:latin typeface="Calibri"/>
                <a:cs typeface="Calibri"/>
              </a:rPr>
              <a:t>Trials. </a:t>
            </a:r>
            <a:r>
              <a:rPr sz="1800" b="1" spc="-5" dirty="0">
                <a:latin typeface="Calibri"/>
                <a:cs typeface="Calibri"/>
              </a:rPr>
              <a:t>Stein C, </a:t>
            </a:r>
            <a:r>
              <a:rPr sz="1800" b="1" dirty="0">
                <a:latin typeface="Calibri"/>
                <a:cs typeface="Calibri"/>
              </a:rPr>
              <a:t>Fritsch</a:t>
            </a:r>
            <a:r>
              <a:rPr sz="1800" b="1" spc="-1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CG,  Robinson </a:t>
            </a:r>
            <a:r>
              <a:rPr sz="1800" b="1" spc="-5" dirty="0">
                <a:latin typeface="Calibri"/>
                <a:cs typeface="Calibri"/>
              </a:rPr>
              <a:t>C, Sbruzzi </a:t>
            </a:r>
            <a:r>
              <a:rPr sz="1800" b="1" dirty="0">
                <a:latin typeface="Calibri"/>
                <a:cs typeface="Calibri"/>
              </a:rPr>
              <a:t>G, </a:t>
            </a:r>
            <a:r>
              <a:rPr sz="1800" b="1" spc="-5" dirty="0">
                <a:latin typeface="Calibri"/>
                <a:cs typeface="Calibri"/>
              </a:rPr>
              <a:t>Plentz </a:t>
            </a:r>
            <a:r>
              <a:rPr sz="1800" b="1" spc="-15" dirty="0">
                <a:latin typeface="Calibri"/>
                <a:cs typeface="Calibri"/>
              </a:rPr>
              <a:t>RD,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2005.</a:t>
            </a:r>
            <a:endParaRPr sz="1800">
              <a:latin typeface="Calibri"/>
              <a:cs typeface="Calibri"/>
            </a:endParaRPr>
          </a:p>
          <a:p>
            <a:pPr marL="354965" marR="49720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Evidence </a:t>
            </a:r>
            <a:r>
              <a:rPr sz="1800" b="1" spc="-5" dirty="0">
                <a:latin typeface="Calibri"/>
                <a:cs typeface="Calibri"/>
              </a:rPr>
              <a:t>based </a:t>
            </a:r>
            <a:r>
              <a:rPr sz="1800" b="1" spc="-15" dirty="0">
                <a:latin typeface="Calibri"/>
                <a:cs typeface="Calibri"/>
              </a:rPr>
              <a:t>review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20" dirty="0">
                <a:latin typeface="Calibri"/>
                <a:cs typeface="Calibri"/>
              </a:rPr>
              <a:t>stroke </a:t>
            </a:r>
            <a:r>
              <a:rPr sz="1800" b="1" spc="-10" dirty="0">
                <a:latin typeface="Calibri"/>
                <a:cs typeface="Calibri"/>
              </a:rPr>
              <a:t>rehabilitation. Robert </a:t>
            </a:r>
            <a:r>
              <a:rPr sz="1800" b="1" spc="-20" dirty="0">
                <a:latin typeface="Calibri"/>
                <a:cs typeface="Calibri"/>
              </a:rPr>
              <a:t>Teasell, </a:t>
            </a:r>
            <a:r>
              <a:rPr sz="1800" b="1" spc="-5" dirty="0">
                <a:latin typeface="Calibri"/>
                <a:cs typeface="Calibri"/>
              </a:rPr>
              <a:t>Norine </a:t>
            </a:r>
            <a:r>
              <a:rPr sz="1800" b="1" spc="-25" dirty="0">
                <a:latin typeface="Calibri"/>
                <a:cs typeface="Calibri"/>
              </a:rPr>
              <a:t>Foley,  </a:t>
            </a:r>
            <a:r>
              <a:rPr sz="1800" b="1" spc="-5" dirty="0">
                <a:latin typeface="Calibri"/>
                <a:cs typeface="Calibri"/>
              </a:rPr>
              <a:t>Katherine </a:t>
            </a:r>
            <a:r>
              <a:rPr sz="1800" b="1" spc="-25" dirty="0">
                <a:latin typeface="Calibri"/>
                <a:cs typeface="Calibri"/>
              </a:rPr>
              <a:t>Salter, </a:t>
            </a:r>
            <a:r>
              <a:rPr sz="1800" b="1" spc="-5" dirty="0">
                <a:latin typeface="Calibri"/>
                <a:cs typeface="Calibri"/>
              </a:rPr>
              <a:t>Marina Richardson, </a:t>
            </a:r>
            <a:r>
              <a:rPr sz="1800" b="1" spc="-10" dirty="0">
                <a:latin typeface="Calibri"/>
                <a:cs typeface="Calibri"/>
              </a:rPr>
              <a:t>Laura </a:t>
            </a:r>
            <a:r>
              <a:rPr sz="1800" b="1" dirty="0">
                <a:latin typeface="Calibri"/>
                <a:cs typeface="Calibri"/>
              </a:rPr>
              <a:t>Allen, </a:t>
            </a:r>
            <a:r>
              <a:rPr sz="1800" b="1" spc="-10" dirty="0">
                <a:latin typeface="Calibri"/>
                <a:cs typeface="Calibri"/>
              </a:rPr>
              <a:t>Norhayati </a:t>
            </a:r>
            <a:r>
              <a:rPr sz="1800" b="1" dirty="0">
                <a:latin typeface="Calibri"/>
                <a:cs typeface="Calibri"/>
              </a:rPr>
              <a:t>Hussein, </a:t>
            </a:r>
            <a:r>
              <a:rPr sz="1800" b="1" spc="-5" dirty="0">
                <a:latin typeface="Calibri"/>
                <a:cs typeface="Calibri"/>
              </a:rPr>
              <a:t>Sanjit  Bhogal, </a:t>
            </a:r>
            <a:r>
              <a:rPr sz="1800" b="1" spc="-10" dirty="0">
                <a:latin typeface="Calibri"/>
                <a:cs typeface="Calibri"/>
              </a:rPr>
              <a:t>Jeffrey </a:t>
            </a:r>
            <a:r>
              <a:rPr sz="1800" b="1" spc="-5" dirty="0">
                <a:latin typeface="Calibri"/>
                <a:cs typeface="Calibri"/>
              </a:rPr>
              <a:t>Jutai, Mark Speechley; </a:t>
            </a:r>
            <a:r>
              <a:rPr sz="1800" b="1" spc="-10" dirty="0">
                <a:latin typeface="Calibri"/>
                <a:cs typeface="Calibri"/>
              </a:rPr>
              <a:t>Executive </a:t>
            </a:r>
            <a:r>
              <a:rPr sz="1800" b="1" spc="-5" dirty="0">
                <a:latin typeface="Calibri"/>
                <a:cs typeface="Calibri"/>
              </a:rPr>
              <a:t>Summary </a:t>
            </a:r>
            <a:r>
              <a:rPr sz="1800" b="1" dirty="0">
                <a:latin typeface="Calibri"/>
                <a:cs typeface="Calibri"/>
              </a:rPr>
              <a:t>(16th </a:t>
            </a:r>
            <a:r>
              <a:rPr sz="1800" b="1" spc="-5" dirty="0">
                <a:latin typeface="Calibri"/>
                <a:cs typeface="Calibri"/>
              </a:rPr>
              <a:t>Edition),  </a:t>
            </a:r>
            <a:r>
              <a:rPr sz="1800" b="1" spc="-10" dirty="0">
                <a:latin typeface="Calibri"/>
                <a:cs typeface="Calibri"/>
              </a:rPr>
              <a:t>available a</a:t>
            </a:r>
            <a:r>
              <a:rPr sz="1800" b="1" spc="-10" dirty="0">
                <a:latin typeface="Calibri"/>
                <a:cs typeface="Calibri"/>
                <a:hlinkClick r:id="rId2"/>
              </a:rPr>
              <a:t>t</a:t>
            </a:r>
            <a:r>
              <a:rPr sz="1800" b="1" spc="-45" dirty="0">
                <a:latin typeface="Calibri"/>
                <a:cs typeface="Calibri"/>
                <a:hlinkClick r:id="rId2"/>
              </a:rPr>
              <a:t> </a:t>
            </a:r>
            <a:r>
              <a:rPr sz="1800" b="1" spc="-25" dirty="0">
                <a:latin typeface="Calibri"/>
                <a:cs typeface="Calibri"/>
                <a:hlinkClick r:id="rId2"/>
              </a:rPr>
              <a:t>www.ebrsr.com.</a:t>
            </a:r>
            <a:endParaRPr sz="180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Glinsky </a:t>
            </a:r>
            <a:r>
              <a:rPr sz="1800" b="1" spc="-5" dirty="0">
                <a:latin typeface="Calibri"/>
                <a:cs typeface="Calibri"/>
              </a:rPr>
              <a:t>J., Harvey L., </a:t>
            </a:r>
            <a:r>
              <a:rPr sz="1800" b="1" spc="-30" dirty="0">
                <a:latin typeface="Calibri"/>
                <a:cs typeface="Calibri"/>
              </a:rPr>
              <a:t>Van </a:t>
            </a:r>
            <a:r>
              <a:rPr sz="1800" b="1" spc="-5" dirty="0">
                <a:latin typeface="Calibri"/>
                <a:cs typeface="Calibri"/>
              </a:rPr>
              <a:t>Es </a:t>
            </a:r>
            <a:r>
              <a:rPr sz="1800" b="1" spc="-105" dirty="0">
                <a:latin typeface="Calibri"/>
                <a:cs typeface="Calibri"/>
              </a:rPr>
              <a:t>P. </a:t>
            </a:r>
            <a:r>
              <a:rPr sz="1800" b="1" spc="-10" dirty="0">
                <a:latin typeface="Calibri"/>
                <a:cs typeface="Calibri"/>
              </a:rPr>
              <a:t>Efficacy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electrical stimulation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spc="-5" dirty="0">
                <a:latin typeface="Calibri"/>
                <a:cs typeface="Calibri"/>
              </a:rPr>
              <a:t>increase </a:t>
            </a:r>
            <a:r>
              <a:rPr sz="1800" b="1" dirty="0">
                <a:latin typeface="Calibri"/>
                <a:cs typeface="Calibri"/>
              </a:rPr>
              <a:t>muscle  </a:t>
            </a:r>
            <a:r>
              <a:rPr sz="1800" b="1" spc="-10" dirty="0">
                <a:latin typeface="Calibri"/>
                <a:cs typeface="Calibri"/>
              </a:rPr>
              <a:t>strength </a:t>
            </a:r>
            <a:r>
              <a:rPr sz="1800" b="1" dirty="0">
                <a:latin typeface="Calibri"/>
                <a:cs typeface="Calibri"/>
              </a:rPr>
              <a:t>in people </a:t>
            </a:r>
            <a:r>
              <a:rPr sz="1800" b="1" spc="-5" dirty="0">
                <a:latin typeface="Calibri"/>
                <a:cs typeface="Calibri"/>
              </a:rPr>
              <a:t>with neurological conditions: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5" dirty="0">
                <a:latin typeface="Calibri"/>
                <a:cs typeface="Calibri"/>
              </a:rPr>
              <a:t>systematic </a:t>
            </a:r>
            <a:r>
              <a:rPr sz="1800" b="1" spc="-10" dirty="0">
                <a:latin typeface="Calibri"/>
                <a:cs typeface="Calibri"/>
              </a:rPr>
              <a:t>review </a:t>
            </a:r>
            <a:r>
              <a:rPr sz="1800" b="1" dirty="0">
                <a:latin typeface="Calibri"/>
                <a:cs typeface="Calibri"/>
              </a:rPr>
              <a:t>/ </a:t>
            </a:r>
            <a:r>
              <a:rPr sz="1800" b="1" spc="-5" dirty="0">
                <a:latin typeface="Calibri"/>
                <a:cs typeface="Calibri"/>
              </a:rPr>
              <a:t>J.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Glinsky,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ts val="1730"/>
              </a:lnSpc>
            </a:pPr>
            <a:r>
              <a:rPr sz="1800" b="1" spc="-5" dirty="0">
                <a:latin typeface="Calibri"/>
                <a:cs typeface="Calibri"/>
              </a:rPr>
              <a:t>L. </a:t>
            </a:r>
            <a:r>
              <a:rPr sz="1800" b="1" spc="-20" dirty="0">
                <a:latin typeface="Calibri"/>
                <a:cs typeface="Calibri"/>
              </a:rPr>
              <a:t>Harvey, </a:t>
            </a:r>
            <a:r>
              <a:rPr sz="1800" b="1" spc="-35" dirty="0">
                <a:latin typeface="Calibri"/>
                <a:cs typeface="Calibri"/>
              </a:rPr>
              <a:t>Van </a:t>
            </a:r>
            <a:r>
              <a:rPr sz="1800" b="1" spc="-5" dirty="0">
                <a:latin typeface="Calibri"/>
                <a:cs typeface="Calibri"/>
              </a:rPr>
              <a:t>Es </a:t>
            </a:r>
            <a:r>
              <a:rPr sz="1800" b="1" dirty="0">
                <a:latin typeface="Calibri"/>
                <a:cs typeface="Calibri"/>
              </a:rPr>
              <a:t>P </a:t>
            </a:r>
            <a:r>
              <a:rPr sz="1800" b="1" spc="-5" dirty="0">
                <a:latin typeface="Calibri"/>
                <a:cs typeface="Calibri"/>
              </a:rPr>
              <a:t>// Physiother </a:t>
            </a:r>
            <a:r>
              <a:rPr sz="1800" b="1" spc="-10" dirty="0">
                <a:latin typeface="Calibri"/>
                <a:cs typeface="Calibri"/>
              </a:rPr>
              <a:t>Res </a:t>
            </a:r>
            <a:r>
              <a:rPr sz="1800" b="1" spc="-5" dirty="0">
                <a:latin typeface="Calibri"/>
                <a:cs typeface="Calibri"/>
              </a:rPr>
              <a:t>Int. </a:t>
            </a:r>
            <a:r>
              <a:rPr sz="1800" b="1" dirty="0">
                <a:latin typeface="Calibri"/>
                <a:cs typeface="Calibri"/>
              </a:rPr>
              <a:t>– 2007. – № </a:t>
            </a:r>
            <a:r>
              <a:rPr sz="1800" b="1" spc="-5" dirty="0">
                <a:latin typeface="Calibri"/>
                <a:cs typeface="Calibri"/>
              </a:rPr>
              <a:t>12 </a:t>
            </a:r>
            <a:r>
              <a:rPr sz="1800" b="1" dirty="0">
                <a:latin typeface="Calibri"/>
                <a:cs typeface="Calibri"/>
              </a:rPr>
              <a:t>(3) – </a:t>
            </a:r>
            <a:r>
              <a:rPr sz="1800" b="1" spc="-105" dirty="0">
                <a:latin typeface="Calibri"/>
                <a:cs typeface="Calibri"/>
              </a:rPr>
              <a:t>P.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175–94.</a:t>
            </a:r>
            <a:endParaRPr sz="1800">
              <a:latin typeface="Calibri"/>
              <a:cs typeface="Calibri"/>
            </a:endParaRPr>
          </a:p>
          <a:p>
            <a:pPr marL="354965" marR="386715" indent="-342900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Calibri"/>
                <a:cs typeface="Calibri"/>
              </a:rPr>
              <a:t>Suh, H. R. </a:t>
            </a:r>
            <a:r>
              <a:rPr sz="1800" b="1" spc="-5" dirty="0">
                <a:latin typeface="Calibri"/>
                <a:cs typeface="Calibri"/>
              </a:rPr>
              <a:t>Immediate therapeutic </a:t>
            </a:r>
            <a:r>
              <a:rPr sz="1800" b="1" spc="-15" dirty="0">
                <a:latin typeface="Calibri"/>
                <a:cs typeface="Calibri"/>
              </a:rPr>
              <a:t>effect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5" dirty="0">
                <a:latin typeface="Calibri"/>
                <a:cs typeface="Calibri"/>
              </a:rPr>
              <a:t>interferential </a:t>
            </a:r>
            <a:r>
              <a:rPr sz="1800" b="1" spc="-10" dirty="0">
                <a:latin typeface="Calibri"/>
                <a:cs typeface="Calibri"/>
              </a:rPr>
              <a:t>current therapy </a:t>
            </a:r>
            <a:r>
              <a:rPr sz="1800" b="1" dirty="0">
                <a:latin typeface="Calibri"/>
                <a:cs typeface="Calibri"/>
              </a:rPr>
              <a:t>on  </a:t>
            </a:r>
            <a:r>
              <a:rPr sz="1800" b="1" spc="-15" dirty="0">
                <a:latin typeface="Calibri"/>
                <a:cs typeface="Calibri"/>
              </a:rPr>
              <a:t>spasticity, </a:t>
            </a:r>
            <a:r>
              <a:rPr sz="1800" b="1" dirty="0">
                <a:latin typeface="Calibri"/>
                <a:cs typeface="Calibri"/>
              </a:rPr>
              <a:t>balance, and </a:t>
            </a:r>
            <a:r>
              <a:rPr sz="1800" b="1" spc="-10" dirty="0">
                <a:latin typeface="Calibri"/>
                <a:cs typeface="Calibri"/>
              </a:rPr>
              <a:t>gait </a:t>
            </a:r>
            <a:r>
              <a:rPr sz="1800" b="1" spc="-5" dirty="0">
                <a:latin typeface="Calibri"/>
                <a:cs typeface="Calibri"/>
              </a:rPr>
              <a:t>function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chronic </a:t>
            </a:r>
            <a:r>
              <a:rPr sz="1800" b="1" spc="-20" dirty="0">
                <a:latin typeface="Calibri"/>
                <a:cs typeface="Calibri"/>
              </a:rPr>
              <a:t>stroke </a:t>
            </a:r>
            <a:r>
              <a:rPr sz="1800" b="1" spc="-5" dirty="0">
                <a:latin typeface="Calibri"/>
                <a:cs typeface="Calibri"/>
              </a:rPr>
              <a:t>patients: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randomized  control </a:t>
            </a:r>
            <a:r>
              <a:rPr sz="1800" b="1" dirty="0">
                <a:latin typeface="Calibri"/>
                <a:cs typeface="Calibri"/>
              </a:rPr>
              <a:t>trial / H. R. Suh, H. </a:t>
            </a:r>
            <a:r>
              <a:rPr sz="1800" b="1" spc="-5" dirty="0">
                <a:latin typeface="Calibri"/>
                <a:cs typeface="Calibri"/>
              </a:rPr>
              <a:t>C. </a:t>
            </a:r>
            <a:r>
              <a:rPr sz="1800" b="1" dirty="0">
                <a:latin typeface="Calibri"/>
                <a:cs typeface="Calibri"/>
              </a:rPr>
              <a:t>Han, H. </a:t>
            </a:r>
            <a:r>
              <a:rPr sz="1800" b="1" spc="-105" dirty="0">
                <a:latin typeface="Calibri"/>
                <a:cs typeface="Calibri"/>
              </a:rPr>
              <a:t>Y. </a:t>
            </a:r>
            <a:r>
              <a:rPr sz="1800" b="1" spc="-5" dirty="0">
                <a:latin typeface="Calibri"/>
                <a:cs typeface="Calibri"/>
              </a:rPr>
              <a:t>Cho // Clin Rehabil. </a:t>
            </a:r>
            <a:r>
              <a:rPr sz="1800" b="1" dirty="0">
                <a:latin typeface="Calibri"/>
                <a:cs typeface="Calibri"/>
              </a:rPr>
              <a:t>– 2014. –</a:t>
            </a:r>
            <a:endParaRPr sz="1800">
              <a:latin typeface="Calibri"/>
              <a:cs typeface="Calibri"/>
            </a:endParaRPr>
          </a:p>
          <a:p>
            <a:pPr marL="354965">
              <a:lnSpc>
                <a:spcPts val="1730"/>
              </a:lnSpc>
            </a:pPr>
            <a:r>
              <a:rPr sz="1800" b="1" dirty="0">
                <a:latin typeface="Calibri"/>
                <a:cs typeface="Calibri"/>
              </a:rPr>
              <a:t>Sep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28(9):885-91.</a:t>
            </a:r>
            <a:endParaRPr sz="1800">
              <a:latin typeface="Calibri"/>
              <a:cs typeface="Calibri"/>
            </a:endParaRPr>
          </a:p>
          <a:p>
            <a:pPr marL="354965" marR="154940" indent="-342900">
              <a:lnSpc>
                <a:spcPct val="801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spc="-15" dirty="0">
                <a:latin typeface="Calibri"/>
                <a:cs typeface="Calibri"/>
              </a:rPr>
              <a:t>effects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polarized light </a:t>
            </a:r>
            <a:r>
              <a:rPr sz="1800" b="1" spc="-10" dirty="0">
                <a:latin typeface="Calibri"/>
                <a:cs typeface="Calibri"/>
              </a:rPr>
              <a:t>therapy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pressure </a:t>
            </a:r>
            <a:r>
              <a:rPr sz="1800" b="1" dirty="0">
                <a:latin typeface="Calibri"/>
                <a:cs typeface="Calibri"/>
              </a:rPr>
              <a:t>ulcer healing. </a:t>
            </a:r>
            <a:r>
              <a:rPr sz="1800" b="1" spc="-5" dirty="0">
                <a:latin typeface="Calibri"/>
                <a:cs typeface="Calibri"/>
              </a:rPr>
              <a:t>Durovic </a:t>
            </a:r>
            <a:r>
              <a:rPr sz="1800" b="1" spc="10" dirty="0">
                <a:latin typeface="Calibri"/>
                <a:cs typeface="Calibri"/>
              </a:rPr>
              <a:t>A,</a:t>
            </a:r>
            <a:r>
              <a:rPr sz="1800" b="1" spc="-2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Maric  </a:t>
            </a:r>
            <a:r>
              <a:rPr sz="1800" b="1" spc="-20" dirty="0">
                <a:latin typeface="Calibri"/>
                <a:cs typeface="Calibri"/>
              </a:rPr>
              <a:t>D, </a:t>
            </a:r>
            <a:r>
              <a:rPr sz="1800" b="1" spc="-10" dirty="0">
                <a:latin typeface="Calibri"/>
                <a:cs typeface="Calibri"/>
              </a:rPr>
              <a:t>Brdareski </a:t>
            </a:r>
            <a:r>
              <a:rPr sz="1800" b="1" dirty="0">
                <a:latin typeface="Calibri"/>
                <a:cs typeface="Calibri"/>
              </a:rPr>
              <a:t>Z, Jevtic </a:t>
            </a:r>
            <a:r>
              <a:rPr sz="1800" b="1" spc="-5" dirty="0">
                <a:latin typeface="Calibri"/>
                <a:cs typeface="Calibri"/>
              </a:rPr>
              <a:t>M, </a:t>
            </a:r>
            <a:r>
              <a:rPr sz="1800" b="1" spc="-10" dirty="0">
                <a:latin typeface="Calibri"/>
                <a:cs typeface="Calibri"/>
              </a:rPr>
              <a:t>Durdevic </a:t>
            </a:r>
            <a:r>
              <a:rPr sz="1800" b="1" dirty="0">
                <a:latin typeface="Calibri"/>
                <a:cs typeface="Calibri"/>
              </a:rPr>
              <a:t>S </a:t>
            </a:r>
            <a:r>
              <a:rPr sz="1800" b="1" spc="-5" dirty="0">
                <a:latin typeface="Calibri"/>
                <a:cs typeface="Calibri"/>
              </a:rPr>
              <a:t>[Military Medical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Pharmaceutical  </a:t>
            </a:r>
            <a:r>
              <a:rPr sz="1800" b="1" spc="-10" dirty="0">
                <a:latin typeface="Calibri"/>
                <a:cs typeface="Calibri"/>
              </a:rPr>
              <a:t>Review] </a:t>
            </a:r>
            <a:r>
              <a:rPr sz="1800" b="1" dirty="0">
                <a:latin typeface="Calibri"/>
                <a:cs typeface="Calibri"/>
              </a:rPr>
              <a:t>2008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Dec;65(12):906-912.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274700"/>
            <a:ext cx="8569325" cy="1498600"/>
          </a:xfrm>
          <a:custGeom>
            <a:avLst/>
            <a:gdLst/>
            <a:ahLst/>
            <a:cxnLst/>
            <a:rect l="l" t="t" r="r" b="b"/>
            <a:pathLst>
              <a:path w="8569325" h="1498600">
                <a:moveTo>
                  <a:pt x="8569325" y="0"/>
                </a:moveTo>
                <a:lnTo>
                  <a:pt x="0" y="0"/>
                </a:lnTo>
                <a:lnTo>
                  <a:pt x="0" y="1498600"/>
                </a:lnTo>
                <a:lnTo>
                  <a:pt x="8569325" y="1498600"/>
                </a:lnTo>
                <a:lnTo>
                  <a:pt x="856932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008" y="369823"/>
            <a:ext cx="767207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Физиотерапия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/>
              <a:t>при </a:t>
            </a:r>
            <a:r>
              <a:rPr sz="4000" spc="-15" dirty="0"/>
              <a:t>ишемической болезни</a:t>
            </a:r>
            <a:r>
              <a:rPr sz="4000" spc="-60" dirty="0"/>
              <a:t> </a:t>
            </a:r>
            <a:r>
              <a:rPr sz="4000" spc="-15" dirty="0"/>
              <a:t>сердца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50825" y="2349500"/>
            <a:ext cx="8607425" cy="223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marL="2959100" marR="950594" indent="-2000250">
              <a:lnSpc>
                <a:spcPct val="100000"/>
              </a:lnSpc>
              <a:spcBef>
                <a:spcPts val="459"/>
              </a:spcBef>
            </a:pPr>
            <a:r>
              <a:rPr sz="3200" spc="-5" dirty="0"/>
              <a:t>Противопоказания </a:t>
            </a:r>
            <a:r>
              <a:rPr sz="3200" dirty="0"/>
              <a:t>к </a:t>
            </a:r>
            <a:r>
              <a:rPr sz="3200" spc="-5" dirty="0"/>
              <a:t>физиотерапии  при</a:t>
            </a:r>
            <a:r>
              <a:rPr sz="3200" spc="-20" dirty="0"/>
              <a:t> </a:t>
            </a:r>
            <a:r>
              <a:rPr sz="3200" spc="-30" dirty="0"/>
              <a:t>инсульте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77085"/>
            <a:ext cx="8070850" cy="41960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5080" indent="-342900">
              <a:lnSpc>
                <a:spcPts val="26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  <a:tab pos="2959100" algn="l"/>
                <a:tab pos="5363845" algn="l"/>
                <a:tab pos="6813550" algn="l"/>
              </a:tabLst>
            </a:pPr>
            <a:r>
              <a:rPr sz="2400" b="1" dirty="0">
                <a:latin typeface="Calibri"/>
                <a:cs typeface="Calibri"/>
              </a:rPr>
              <a:t>Нест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ль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ый	к</a:t>
            </a:r>
            <a:r>
              <a:rPr sz="2400" b="1" spc="5" dirty="0">
                <a:latin typeface="Calibri"/>
                <a:cs typeface="Calibri"/>
              </a:rPr>
              <a:t>ли</a:t>
            </a:r>
            <a:r>
              <a:rPr sz="2400" b="1" spc="-5" dirty="0">
                <a:latin typeface="Calibri"/>
                <a:cs typeface="Calibri"/>
              </a:rPr>
              <a:t>ниче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кий	</a:t>
            </a:r>
            <a:r>
              <a:rPr sz="2400" b="1" spc="-5" dirty="0">
                <a:latin typeface="Calibri"/>
                <a:cs typeface="Calibri"/>
              </a:rPr>
              <a:t>стат</a:t>
            </a:r>
            <a:r>
              <a:rPr sz="2400" b="1" spc="-20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с	</a:t>
            </a:r>
            <a:r>
              <a:rPr sz="2400" b="1" spc="-5" dirty="0">
                <a:latin typeface="Calibri"/>
                <a:cs typeface="Calibri"/>
              </a:rPr>
              <a:t>паци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нта  (неврологический,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соматический)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Недостаточность </a:t>
            </a:r>
            <a:r>
              <a:rPr sz="2400" b="1" dirty="0">
                <a:latin typeface="Calibri"/>
                <a:cs typeface="Calibri"/>
              </a:rPr>
              <a:t>внутренних </a:t>
            </a:r>
            <a:r>
              <a:rPr sz="2400" b="1" spc="-5" dirty="0">
                <a:latin typeface="Calibri"/>
                <a:cs typeface="Calibri"/>
              </a:rPr>
              <a:t>органов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систем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стадии  </a:t>
            </a:r>
            <a:r>
              <a:rPr sz="2400" b="1" spc="-10" dirty="0">
                <a:latin typeface="Calibri"/>
                <a:cs typeface="Calibri"/>
              </a:rPr>
              <a:t>декомпенсации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Острый инфаркт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миокарда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Субарахноидальное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кровоизлияние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Шок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Агональное состояние </a:t>
            </a:r>
            <a:r>
              <a:rPr sz="2400" b="1" dirty="0">
                <a:latin typeface="Calibri"/>
                <a:cs typeface="Calibri"/>
              </a:rPr>
              <a:t>(смерть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мозга)</a:t>
            </a:r>
            <a:endParaRPr sz="2400">
              <a:latin typeface="Calibri"/>
              <a:cs typeface="Calibri"/>
            </a:endParaRPr>
          </a:p>
          <a:p>
            <a:pPr marL="355600" marR="635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  <a:tab pos="2949575" algn="l"/>
                <a:tab pos="4617085" algn="l"/>
                <a:tab pos="6219190" algn="l"/>
              </a:tabLst>
            </a:pPr>
            <a:r>
              <a:rPr sz="2400" b="1" spc="-13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ромбоэмб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лия	ле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но</a:t>
            </a:r>
            <a:r>
              <a:rPr sz="2400" b="1" dirty="0">
                <a:latin typeface="Calibri"/>
                <a:cs typeface="Calibri"/>
              </a:rPr>
              <a:t>й	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р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ери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,	</a:t>
            </a:r>
            <a:r>
              <a:rPr sz="2400" b="1" spc="-5" dirty="0">
                <a:latin typeface="Calibri"/>
                <a:cs typeface="Calibri"/>
              </a:rPr>
              <a:t>нараст</a:t>
            </a:r>
            <a:r>
              <a:rPr sz="2400" b="1" dirty="0">
                <a:latin typeface="Calibri"/>
                <a:cs typeface="Calibri"/>
              </a:rPr>
              <a:t>аю</a:t>
            </a:r>
            <a:r>
              <a:rPr sz="2400" b="1" spc="5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ий  тромбоз или </a:t>
            </a:r>
            <a:r>
              <a:rPr sz="2400" b="1" spc="-5" dirty="0">
                <a:latin typeface="Calibri"/>
                <a:cs typeface="Calibri"/>
              </a:rPr>
              <a:t>наличие </a:t>
            </a:r>
            <a:r>
              <a:rPr sz="2400" b="1" spc="-15" dirty="0">
                <a:latin typeface="Calibri"/>
                <a:cs typeface="Calibri"/>
              </a:rPr>
              <a:t>флотирующего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тромба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Отказ</a:t>
            </a:r>
            <a:r>
              <a:rPr sz="2400" b="1" spc="-5" dirty="0">
                <a:latin typeface="Calibri"/>
                <a:cs typeface="Calibri"/>
              </a:rPr>
              <a:t> пациента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640522"/>
            <a:ext cx="7550150" cy="46355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Ишемический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Острая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10" dirty="0">
                <a:latin typeface="Calibri"/>
                <a:cs typeface="Calibri"/>
              </a:rPr>
              <a:t>хроническая сердечная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недостаточность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Нарушение </a:t>
            </a:r>
            <a:r>
              <a:rPr sz="2400" b="1" spc="-15" dirty="0">
                <a:latin typeface="Calibri"/>
                <a:cs typeface="Calibri"/>
              </a:rPr>
              <a:t>сердечного </a:t>
            </a:r>
            <a:r>
              <a:rPr sz="2400" b="1" spc="-10" dirty="0">
                <a:latin typeface="Calibri"/>
                <a:cs typeface="Calibri"/>
              </a:rPr>
              <a:t>ритма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проводимости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Атеросклеротическое </a:t>
            </a:r>
            <a:r>
              <a:rPr sz="2400" b="1" spc="-10" dirty="0">
                <a:latin typeface="Calibri"/>
                <a:cs typeface="Calibri"/>
              </a:rPr>
              <a:t>ремоделирование коронарных  </a:t>
            </a:r>
            <a:r>
              <a:rPr sz="2400" b="1" spc="-20" dirty="0">
                <a:latin typeface="Calibri"/>
                <a:cs typeface="Calibri"/>
              </a:rPr>
              <a:t>сосудов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эндотелиальной </a:t>
            </a:r>
            <a:r>
              <a:rPr sz="2400" b="1" spc="-5" dirty="0">
                <a:latin typeface="Calibri"/>
                <a:cs typeface="Calibri"/>
              </a:rPr>
              <a:t>дисфункции (нарушение  их структуры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функции)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Гиперкоагуляционный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Дислипидемический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Нейрогуморальная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дисфункция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2776855" algn="l"/>
                <a:tab pos="4458335" algn="l"/>
                <a:tab pos="4810760" algn="l"/>
                <a:tab pos="5877560" algn="l"/>
                <a:tab pos="7365365" algn="l"/>
              </a:tabLst>
            </a:pPr>
            <a:r>
              <a:rPr sz="2400" b="1" dirty="0">
                <a:latin typeface="Calibri"/>
                <a:cs typeface="Calibri"/>
              </a:rPr>
              <a:t>Воспали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льн</a:t>
            </a:r>
            <a:r>
              <a:rPr sz="2400" b="1" spc="-1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е	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10" dirty="0">
                <a:latin typeface="Calibri"/>
                <a:cs typeface="Calibri"/>
              </a:rPr>
              <a:t>м</a:t>
            </a:r>
            <a:r>
              <a:rPr sz="2400" b="1" spc="-5" dirty="0">
                <a:latin typeface="Calibri"/>
                <a:cs typeface="Calibri"/>
              </a:rPr>
              <a:t>енени</a:t>
            </a:r>
            <a:r>
              <a:rPr sz="2400" b="1" dirty="0">
                <a:latin typeface="Calibri"/>
                <a:cs typeface="Calibri"/>
              </a:rPr>
              <a:t>я	в	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е	ар</a:t>
            </a:r>
            <a:r>
              <a:rPr sz="2400" b="1" spc="-3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й	и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иммунная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дисфункция.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2225" y="3933825"/>
            <a:ext cx="2058924" cy="1344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462" y="260350"/>
            <a:ext cx="8549005" cy="12814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41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5"/>
              </a:spcBef>
            </a:pPr>
            <a:r>
              <a:rPr sz="4000" spc="-10" dirty="0"/>
              <a:t>Основные синдромы</a:t>
            </a:r>
            <a:r>
              <a:rPr sz="4000" spc="30" dirty="0"/>
              <a:t> </a:t>
            </a:r>
            <a:r>
              <a:rPr sz="4000" spc="-5" dirty="0"/>
              <a:t>ИБС</a:t>
            </a:r>
            <a:endParaRPr sz="4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858517"/>
            <a:ext cx="5382895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3114040" algn="l"/>
              </a:tabLst>
            </a:pPr>
            <a:r>
              <a:rPr sz="2400" b="1" dirty="0">
                <a:latin typeface="Calibri"/>
                <a:cs typeface="Calibri"/>
              </a:rPr>
              <a:t>Во</a:t>
            </a:r>
            <a:r>
              <a:rPr sz="2400" b="1" spc="-20" dirty="0">
                <a:latin typeface="Calibri"/>
                <a:cs typeface="Calibri"/>
              </a:rPr>
              <a:t>с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нов</a:t>
            </a:r>
            <a:r>
              <a:rPr sz="2400" b="1" spc="-25" dirty="0">
                <a:latin typeface="Calibri"/>
                <a:cs typeface="Calibri"/>
              </a:rPr>
              <a:t>л</a:t>
            </a:r>
            <a:r>
              <a:rPr sz="2400" b="1" spc="-5" dirty="0">
                <a:latin typeface="Calibri"/>
                <a:cs typeface="Calibri"/>
              </a:rPr>
              <a:t>ени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1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ров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сн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45" dirty="0">
                <a:latin typeface="Calibri"/>
                <a:cs typeface="Calibri"/>
              </a:rPr>
              <a:t>бж</a:t>
            </a:r>
            <a:r>
              <a:rPr sz="2400" b="1" spc="-5" dirty="0">
                <a:latin typeface="Calibri"/>
                <a:cs typeface="Calibri"/>
              </a:rPr>
              <a:t>ения  ишемизированных </a:t>
            </a:r>
            <a:r>
              <a:rPr sz="2400" b="1" dirty="0">
                <a:latin typeface="Calibri"/>
                <a:cs typeface="Calibri"/>
              </a:rPr>
              <a:t>зон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миокарда</a:t>
            </a:r>
            <a:endParaRPr sz="2400">
              <a:latin typeface="Calibri"/>
              <a:cs typeface="Calibri"/>
            </a:endParaRPr>
          </a:p>
          <a:p>
            <a:pPr marL="355600" marR="15938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Снижение </a:t>
            </a:r>
            <a:r>
              <a:rPr sz="2400" b="1" spc="-5" dirty="0">
                <a:latin typeface="Calibri"/>
                <a:cs typeface="Calibri"/>
              </a:rPr>
              <a:t>степени </a:t>
            </a:r>
            <a:r>
              <a:rPr sz="2400" b="1" spc="-10" dirty="0">
                <a:latin typeface="Calibri"/>
                <a:cs typeface="Calibri"/>
              </a:rPr>
              <a:t>его </a:t>
            </a:r>
            <a:r>
              <a:rPr sz="2400" b="1" spc="-5" dirty="0">
                <a:latin typeface="Calibri"/>
                <a:cs typeface="Calibri"/>
              </a:rPr>
              <a:t>ишемическог  </a:t>
            </a:r>
            <a:r>
              <a:rPr sz="2400" b="1" spc="-10" dirty="0">
                <a:latin typeface="Calibri"/>
                <a:cs typeface="Calibri"/>
              </a:rPr>
              <a:t>ремоделирования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Цитопротекция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кардиомиоцитов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3176270" algn="l"/>
              </a:tabLst>
            </a:pPr>
            <a:r>
              <a:rPr sz="2400" b="1" spc="-10" dirty="0">
                <a:latin typeface="Calibri"/>
                <a:cs typeface="Calibri"/>
              </a:rPr>
              <a:t>Предотвращение	эндотелиально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6879" y="5077714"/>
            <a:ext cx="136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нарушени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4119" y="2752089"/>
            <a:ext cx="173355" cy="271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2280"/>
              </a:lnSpc>
            </a:pPr>
            <a:r>
              <a:rPr sz="2400" b="1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alibri"/>
              <a:cs typeface="Calibri"/>
            </a:endParaRPr>
          </a:p>
          <a:p>
            <a:pPr marL="2540" indent="-127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й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Calibri"/>
              <a:cs typeface="Calibri"/>
            </a:endParaRPr>
          </a:p>
          <a:p>
            <a:pPr indent="254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  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4199573"/>
            <a:ext cx="3702050" cy="16351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Calibri"/>
                <a:cs typeface="Calibri"/>
              </a:rPr>
              <a:t>коронарной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дисфункции</a:t>
            </a:r>
            <a:endParaRPr sz="2400">
              <a:latin typeface="Calibri"/>
              <a:cs typeface="Calibri"/>
            </a:endParaRPr>
          </a:p>
          <a:p>
            <a:pPr marL="355600" marR="73469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0" dirty="0">
                <a:latin typeface="Calibri"/>
                <a:cs typeface="Calibri"/>
              </a:rPr>
              <a:t>Гиперкоагуляции  </a:t>
            </a:r>
            <a:r>
              <a:rPr sz="2400" b="1" spc="-5" dirty="0">
                <a:latin typeface="Calibri"/>
                <a:cs typeface="Calibri"/>
              </a:rPr>
              <a:t>прогрессирования  </a:t>
            </a:r>
            <a:r>
              <a:rPr sz="2400" b="1" spc="-10" dirty="0">
                <a:latin typeface="Calibri"/>
                <a:cs typeface="Calibri"/>
              </a:rPr>
              <a:t>липидного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обмена.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0126" y="2214626"/>
            <a:ext cx="3297174" cy="3297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46328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70485" rIns="0" bIns="0" rtlCol="0">
            <a:spAutoFit/>
          </a:bodyPr>
          <a:lstStyle/>
          <a:p>
            <a:pPr marL="2400935" marR="1292225" indent="-1102360">
              <a:lnSpc>
                <a:spcPct val="100000"/>
              </a:lnSpc>
              <a:spcBef>
                <a:spcPts val="555"/>
              </a:spcBef>
            </a:pPr>
            <a:r>
              <a:rPr sz="4000" spc="-10" dirty="0"/>
              <a:t>Основные </a:t>
            </a:r>
            <a:r>
              <a:rPr sz="4000" spc="-5" dirty="0"/>
              <a:t>задачи </a:t>
            </a:r>
            <a:r>
              <a:rPr sz="4000" dirty="0"/>
              <a:t>лечения  </a:t>
            </a:r>
            <a:r>
              <a:rPr sz="4000" spc="-10" dirty="0"/>
              <a:t>пациентов </a:t>
            </a:r>
            <a:r>
              <a:rPr sz="4000" spc="-5" dirty="0"/>
              <a:t>с</a:t>
            </a:r>
            <a:r>
              <a:rPr sz="4000" spc="-10" dirty="0"/>
              <a:t> </a:t>
            </a:r>
            <a:r>
              <a:rPr sz="4000" spc="-5" dirty="0"/>
              <a:t>ИБС</a:t>
            </a:r>
            <a:endParaRPr sz="4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188976"/>
            <a:ext cx="8444230" cy="936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5100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1300"/>
              </a:spcBef>
            </a:pPr>
            <a:r>
              <a:rPr sz="3600" dirty="0"/>
              <a:t>Физические </a:t>
            </a:r>
            <a:r>
              <a:rPr sz="3600" spc="-25" dirty="0"/>
              <a:t>методы </a:t>
            </a:r>
            <a:r>
              <a:rPr sz="3600" dirty="0"/>
              <a:t>лечения</a:t>
            </a:r>
            <a:r>
              <a:rPr sz="3600" spc="-35" dirty="0"/>
              <a:t> </a:t>
            </a:r>
            <a:r>
              <a:rPr sz="3600" dirty="0"/>
              <a:t>ИБС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833242" y="1999868"/>
            <a:ext cx="21266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3240" marR="5080" indent="-510540">
              <a:lnSpc>
                <a:spcPct val="100000"/>
              </a:lnSpc>
              <a:spcBef>
                <a:spcPts val="95"/>
              </a:spcBef>
              <a:tabLst>
                <a:tab pos="1576070" algn="l"/>
              </a:tabLst>
            </a:pPr>
            <a:r>
              <a:rPr sz="2800" b="1" spc="-25" dirty="0">
                <a:latin typeface="Calibri"/>
                <a:cs typeface="Calibri"/>
              </a:rPr>
              <a:t>методы	</a:t>
            </a:r>
            <a:r>
              <a:rPr sz="2800" b="1" spc="-10" dirty="0">
                <a:latin typeface="Calibri"/>
                <a:cs typeface="Calibri"/>
              </a:rPr>
              <a:t>не  при</a:t>
            </a:r>
            <a:r>
              <a:rPr sz="2800" b="1" spc="5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ту</a:t>
            </a:r>
            <a:r>
              <a:rPr sz="2800" b="1" spc="-15" dirty="0">
                <a:latin typeface="Calibri"/>
                <a:cs typeface="Calibri"/>
              </a:rPr>
              <a:t>п</a:t>
            </a:r>
            <a:r>
              <a:rPr sz="2800" b="1" spc="-5" dirty="0">
                <a:latin typeface="Calibri"/>
                <a:cs typeface="Calibri"/>
              </a:rPr>
              <a:t>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1021" y="1999868"/>
            <a:ext cx="34042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7525" marR="5080" indent="-504825">
              <a:lnSpc>
                <a:spcPct val="100000"/>
              </a:lnSpc>
              <a:spcBef>
                <a:spcPts val="95"/>
              </a:spcBef>
              <a:tabLst>
                <a:tab pos="2818765" algn="l"/>
                <a:tab pos="3192145" algn="l"/>
              </a:tabLst>
            </a:pP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5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д</a:t>
            </a:r>
            <a:r>
              <a:rPr sz="2800" b="1" spc="5" dirty="0">
                <a:latin typeface="Calibri"/>
                <a:cs typeface="Calibri"/>
              </a:rPr>
              <a:t>н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5" dirty="0">
                <a:latin typeface="Calibri"/>
                <a:cs typeface="Calibri"/>
              </a:rPr>
              <a:t>зна</a:t>
            </a:r>
            <a:r>
              <a:rPr sz="2800" b="1" dirty="0">
                <a:latin typeface="Calibri"/>
                <a:cs typeface="Calibri"/>
              </a:rPr>
              <a:t>ч</a:t>
            </a:r>
            <a:r>
              <a:rPr sz="2800" b="1" spc="-10" dirty="0">
                <a:latin typeface="Calibri"/>
                <a:cs typeface="Calibri"/>
              </a:rPr>
              <a:t>ен</a:t>
            </a:r>
            <a:r>
              <a:rPr sz="2800" b="1" spc="-5" dirty="0">
                <a:latin typeface="Calibri"/>
                <a:cs typeface="Calibri"/>
              </a:rPr>
              <a:t>ы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для  </a:t>
            </a:r>
            <a:r>
              <a:rPr sz="2800" b="1" spc="-10" dirty="0">
                <a:latin typeface="Calibri"/>
                <a:cs typeface="Calibri"/>
              </a:rPr>
              <a:t>стен</a:t>
            </a:r>
            <a:r>
              <a:rPr sz="2800" b="1" spc="-15" dirty="0">
                <a:latin typeface="Calibri"/>
                <a:cs typeface="Calibri"/>
              </a:rPr>
              <a:t>о</a:t>
            </a:r>
            <a:r>
              <a:rPr sz="2800" b="1" spc="-45" dirty="0">
                <a:latin typeface="Calibri"/>
                <a:cs typeface="Calibri"/>
              </a:rPr>
              <a:t>к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55" dirty="0">
                <a:latin typeface="Calibri"/>
                <a:cs typeface="Calibri"/>
              </a:rPr>
              <a:t>р</a:t>
            </a:r>
            <a:r>
              <a:rPr sz="2800" b="1" spc="-10" dirty="0">
                <a:latin typeface="Calibri"/>
                <a:cs typeface="Calibri"/>
              </a:rPr>
              <a:t>ди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	</a:t>
            </a:r>
            <a:r>
              <a:rPr sz="2800" b="1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1999868"/>
            <a:ext cx="21367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Физические  </a:t>
            </a:r>
            <a:r>
              <a:rPr sz="2800" b="1" spc="-5" dirty="0">
                <a:latin typeface="Calibri"/>
                <a:cs typeface="Calibri"/>
              </a:rPr>
              <a:t>купирования  </a:t>
            </a:r>
            <a:r>
              <a:rPr sz="2800" b="1" spc="-10" dirty="0">
                <a:latin typeface="Calibri"/>
                <a:cs typeface="Calibri"/>
              </a:rPr>
              <a:t>п</a:t>
            </a:r>
            <a:r>
              <a:rPr sz="2800" b="1" spc="-15" dirty="0">
                <a:latin typeface="Calibri"/>
                <a:cs typeface="Calibri"/>
              </a:rPr>
              <a:t>р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м</a:t>
            </a:r>
            <a:r>
              <a:rPr sz="2800" b="1" spc="-10" dirty="0">
                <a:latin typeface="Calibri"/>
                <a:cs typeface="Calibri"/>
              </a:rPr>
              <a:t>еня</a:t>
            </a:r>
            <a:r>
              <a:rPr sz="2800" b="1" spc="-25" dirty="0">
                <a:latin typeface="Calibri"/>
                <a:cs typeface="Calibri"/>
              </a:rPr>
              <a:t>ю</a:t>
            </a:r>
            <a:r>
              <a:rPr sz="2800" b="1" spc="-30" dirty="0">
                <a:latin typeface="Calibri"/>
                <a:cs typeface="Calibri"/>
              </a:rPr>
              <a:t>т</a:t>
            </a:r>
            <a:r>
              <a:rPr sz="2800" b="1" spc="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1486" y="2853385"/>
            <a:ext cx="526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7885" algn="l"/>
                <a:tab pos="4103370" algn="l"/>
              </a:tabLst>
            </a:pPr>
            <a:r>
              <a:rPr sz="2800" b="1" spc="-10" dirty="0">
                <a:latin typeface="Calibri"/>
                <a:cs typeface="Calibri"/>
              </a:rPr>
              <a:t>преимущественно	</a:t>
            </a:r>
            <a:r>
              <a:rPr sz="2800" b="1" spc="-5" dirty="0">
                <a:latin typeface="Calibri"/>
                <a:cs typeface="Calibri"/>
              </a:rPr>
              <a:t>в	</a:t>
            </a:r>
            <a:r>
              <a:rPr sz="2800" b="1" spc="-20" dirty="0">
                <a:latin typeface="Calibri"/>
                <a:cs typeface="Calibri"/>
              </a:rPr>
              <a:t>период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3280409"/>
            <a:ext cx="79051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88489" algn="l"/>
                <a:tab pos="2963545" algn="l"/>
                <a:tab pos="3905250" algn="l"/>
                <a:tab pos="6121400" algn="l"/>
                <a:tab pos="7743190" algn="l"/>
              </a:tabLst>
            </a:pPr>
            <a:r>
              <a:rPr sz="2800" b="1" spc="-5" dirty="0">
                <a:latin typeface="Calibri"/>
                <a:cs typeface="Calibri"/>
              </a:rPr>
              <a:t>р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мисси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ИБС,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пр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5" dirty="0">
                <a:latin typeface="Calibri"/>
                <a:cs typeface="Calibri"/>
              </a:rPr>
              <a:t>т</a:t>
            </a:r>
            <a:r>
              <a:rPr sz="2800" b="1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би</a:t>
            </a:r>
            <a:r>
              <a:rPr sz="2800" b="1" dirty="0">
                <a:latin typeface="Calibri"/>
                <a:cs typeface="Calibri"/>
              </a:rPr>
              <a:t>л</a:t>
            </a:r>
            <a:r>
              <a:rPr sz="2800" b="1" spc="-5" dirty="0">
                <a:latin typeface="Calibri"/>
                <a:cs typeface="Calibri"/>
              </a:rPr>
              <a:t>ьном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10" dirty="0">
                <a:latin typeface="Calibri"/>
                <a:cs typeface="Calibri"/>
              </a:rPr>
              <a:t>ечен</a:t>
            </a:r>
            <a:r>
              <a:rPr sz="2800" b="1" spc="5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и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с  </a:t>
            </a:r>
            <a:r>
              <a:rPr sz="2800" b="1" spc="-15" dirty="0">
                <a:latin typeface="Calibri"/>
                <a:cs typeface="Calibri"/>
              </a:rPr>
              <a:t>редкими </a:t>
            </a:r>
            <a:r>
              <a:rPr sz="2800" b="1" spc="-10" dirty="0">
                <a:latin typeface="Calibri"/>
                <a:cs typeface="Calibri"/>
              </a:rPr>
              <a:t>приступами, по окончании</a:t>
            </a:r>
            <a:r>
              <a:rPr sz="2800" b="1" spc="14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обострения.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850900"/>
          </a:xfrm>
          <a:prstGeom prst="rect">
            <a:avLst/>
          </a:prstGeom>
          <a:solidFill>
            <a:srgbClr val="D00808"/>
          </a:solidFill>
        </p:spPr>
        <p:txBody>
          <a:bodyPr vert="horz" wrap="square" lIns="0" tIns="92710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730"/>
              </a:spcBef>
              <a:tabLst>
                <a:tab pos="2442845" algn="l"/>
              </a:tabLst>
            </a:pPr>
            <a:r>
              <a:rPr sz="4000" spc="-5" dirty="0"/>
              <a:t>Задачи	</a:t>
            </a:r>
            <a:r>
              <a:rPr sz="4000" spc="-10" dirty="0"/>
              <a:t>физиотерапии </a:t>
            </a:r>
            <a:r>
              <a:rPr sz="4000" spc="-5" dirty="0"/>
              <a:t>при</a:t>
            </a:r>
            <a:r>
              <a:rPr sz="4000" spc="5" dirty="0"/>
              <a:t> </a:t>
            </a:r>
            <a:r>
              <a:rPr sz="4000" spc="-5" dirty="0"/>
              <a:t>ИБС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47217" y="1354963"/>
            <a:ext cx="80695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2364105" algn="l"/>
                <a:tab pos="2639695" algn="l"/>
                <a:tab pos="4799965" algn="l"/>
                <a:tab pos="6621145" algn="l"/>
              </a:tabLst>
            </a:pPr>
            <a:r>
              <a:rPr sz="2400" b="1" spc="-6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упирование	ишемиче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5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2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5" dirty="0">
                <a:latin typeface="Calibri"/>
                <a:cs typeface="Calibri"/>
              </a:rPr>
              <a:t>синд</a:t>
            </a:r>
            <a:r>
              <a:rPr sz="2400" b="1" spc="-1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40" dirty="0">
                <a:latin typeface="Calibri"/>
                <a:cs typeface="Calibri"/>
              </a:rPr>
              <a:t>т</a:t>
            </a:r>
            <a:r>
              <a:rPr sz="2400" b="1" spc="-7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дами,  уменьшающими		</a:t>
            </a:r>
            <a:r>
              <a:rPr sz="2400" b="1" spc="-10" dirty="0">
                <a:latin typeface="Calibri"/>
                <a:cs typeface="Calibri"/>
              </a:rPr>
              <a:t>его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4116" y="1720672"/>
            <a:ext cx="4633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2630" algn="l"/>
              </a:tabLst>
            </a:pPr>
            <a:r>
              <a:rPr sz="2400" b="1" spc="-10" dirty="0">
                <a:latin typeface="Calibri"/>
                <a:cs typeface="Calibri"/>
              </a:rPr>
              <a:t>проявление	</a:t>
            </a:r>
            <a:r>
              <a:rPr sz="2400" b="1" spc="-5" dirty="0">
                <a:latin typeface="Calibri"/>
                <a:cs typeface="Calibri"/>
              </a:rPr>
              <a:t>(антиишемические,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432" y="2877692"/>
            <a:ext cx="2284730" cy="20320"/>
          </a:xfrm>
          <a:custGeom>
            <a:avLst/>
            <a:gdLst/>
            <a:ahLst/>
            <a:cxnLst/>
            <a:rect l="l" t="t" r="r" b="b"/>
            <a:pathLst>
              <a:path w="2284730" h="20319">
                <a:moveTo>
                  <a:pt x="2284476" y="0"/>
                </a:moveTo>
                <a:lnTo>
                  <a:pt x="0" y="0"/>
                </a:lnTo>
                <a:lnTo>
                  <a:pt x="0" y="19812"/>
                </a:lnTo>
                <a:lnTo>
                  <a:pt x="2284476" y="19812"/>
                </a:lnTo>
                <a:lnTo>
                  <a:pt x="228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432" y="4487036"/>
            <a:ext cx="2205355" cy="20320"/>
          </a:xfrm>
          <a:custGeom>
            <a:avLst/>
            <a:gdLst/>
            <a:ahLst/>
            <a:cxnLst/>
            <a:rect l="l" t="t" r="r" b="b"/>
            <a:pathLst>
              <a:path w="2205355" h="20320">
                <a:moveTo>
                  <a:pt x="2205228" y="0"/>
                </a:moveTo>
                <a:lnTo>
                  <a:pt x="0" y="0"/>
                </a:lnTo>
                <a:lnTo>
                  <a:pt x="0" y="19812"/>
                </a:lnTo>
                <a:lnTo>
                  <a:pt x="2205228" y="19812"/>
                </a:lnTo>
                <a:lnTo>
                  <a:pt x="22052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7217" y="2013585"/>
            <a:ext cx="8072120" cy="44888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Calibri"/>
                <a:cs typeface="Calibri"/>
              </a:rPr>
              <a:t>антигипоксические, антиоксидантные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2759075" algn="l"/>
                <a:tab pos="4586605" algn="l"/>
                <a:tab pos="5609590" algn="l"/>
                <a:tab pos="6135370" algn="l"/>
              </a:tabLst>
            </a:pPr>
            <a:r>
              <a:rPr sz="2400" b="1" dirty="0">
                <a:latin typeface="Calibri"/>
                <a:cs typeface="Calibri"/>
              </a:rPr>
              <a:t>Нормали</a:t>
            </a:r>
            <a:r>
              <a:rPr sz="2400" b="1" spc="-20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5" dirty="0">
                <a:latin typeface="Calibri"/>
                <a:cs typeface="Calibri"/>
              </a:rPr>
              <a:t>щи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40" dirty="0">
                <a:latin typeface="Calibri"/>
                <a:cs typeface="Calibri"/>
              </a:rPr>
              <a:t>р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чн</a:t>
            </a:r>
            <a:r>
              <a:rPr sz="2400" b="1" dirty="0">
                <a:latin typeface="Calibri"/>
                <a:cs typeface="Calibri"/>
              </a:rPr>
              <a:t>ый	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м	и	</a:t>
            </a:r>
            <a:r>
              <a:rPr sz="2400" b="1" spc="-5" dirty="0">
                <a:latin typeface="Calibri"/>
                <a:cs typeface="Calibri"/>
              </a:rPr>
              <a:t>пров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мость  </a:t>
            </a:r>
            <a:r>
              <a:rPr sz="2400" b="1" spc="-10" dirty="0">
                <a:latin typeface="Calibri"/>
                <a:cs typeface="Calibri"/>
              </a:rPr>
              <a:t>(кардиотоничекие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latin typeface="Calibri"/>
                <a:cs typeface="Calibri"/>
              </a:rPr>
              <a:t>Модулирующие </a:t>
            </a:r>
            <a:r>
              <a:rPr sz="2400" b="1" spc="-5" dirty="0">
                <a:latin typeface="Calibri"/>
                <a:cs typeface="Calibri"/>
              </a:rPr>
              <a:t>нейрогуморальную </a:t>
            </a:r>
            <a:r>
              <a:rPr sz="2400" b="1" spc="-10" dirty="0">
                <a:latin typeface="Calibri"/>
                <a:cs typeface="Calibri"/>
              </a:rPr>
              <a:t>регуляцию сердечной  деятельности (вегетокорригирующие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3217545" algn="l"/>
                <a:tab pos="6348730" algn="l"/>
              </a:tabLst>
            </a:pP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орр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ги</a:t>
            </a:r>
            <a:r>
              <a:rPr sz="2400" b="1" spc="-3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-5" dirty="0">
                <a:latin typeface="Calibri"/>
                <a:cs typeface="Calibri"/>
              </a:rPr>
              <a:t>щи</a:t>
            </a:r>
            <a:r>
              <a:rPr sz="2400" b="1" dirty="0">
                <a:latin typeface="Calibri"/>
                <a:cs typeface="Calibri"/>
              </a:rPr>
              <a:t>е	эн</a:t>
            </a:r>
            <a:r>
              <a:rPr sz="2400" b="1" spc="-3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от</a:t>
            </a:r>
            <a:r>
              <a:rPr sz="2400" b="1" spc="-4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лиальн</a:t>
            </a:r>
            <a:r>
              <a:rPr sz="2400" b="1" spc="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ю	</a:t>
            </a:r>
            <a:r>
              <a:rPr sz="2400" b="1" spc="-5" dirty="0">
                <a:latin typeface="Calibri"/>
                <a:cs typeface="Calibri"/>
              </a:rPr>
              <a:t>ди</a:t>
            </a:r>
            <a:r>
              <a:rPr sz="2400" b="1" dirty="0">
                <a:latin typeface="Calibri"/>
                <a:cs typeface="Calibri"/>
              </a:rPr>
              <a:t>с</a:t>
            </a:r>
            <a:r>
              <a:rPr sz="2400" b="1" spc="-25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ункцию  </a:t>
            </a:r>
            <a:r>
              <a:rPr sz="2400" b="1" spc="-5" dirty="0">
                <a:latin typeface="Calibri"/>
                <a:cs typeface="Calibri"/>
              </a:rPr>
              <a:t>коронарных </a:t>
            </a:r>
            <a:r>
              <a:rPr sz="2400" b="1" spc="-20" dirty="0">
                <a:latin typeface="Calibri"/>
                <a:cs typeface="Calibri"/>
              </a:rPr>
              <a:t>сосудов </a:t>
            </a:r>
            <a:r>
              <a:rPr sz="2400" b="1" spc="-10" dirty="0">
                <a:latin typeface="Calibri"/>
                <a:cs typeface="Calibri"/>
              </a:rPr>
              <a:t>(коронаролитические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  <a:tab pos="2416175" algn="l"/>
                <a:tab pos="5196205" algn="l"/>
                <a:tab pos="5998210" algn="l"/>
              </a:tabLst>
            </a:pPr>
            <a:r>
              <a:rPr sz="2400" b="1" spc="-5" dirty="0">
                <a:latin typeface="Calibri"/>
                <a:cs typeface="Calibri"/>
              </a:rPr>
              <a:t>Сни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15" dirty="0">
                <a:latin typeface="Calibri"/>
                <a:cs typeface="Calibri"/>
              </a:rPr>
              <a:t>ю</a:t>
            </a:r>
            <a:r>
              <a:rPr sz="2400" b="1" spc="-5" dirty="0">
                <a:latin typeface="Calibri"/>
                <a:cs typeface="Calibri"/>
              </a:rPr>
              <a:t>щ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г</a:t>
            </a:r>
            <a:r>
              <a:rPr sz="2400" b="1" spc="-9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ли</a:t>
            </a:r>
            <a:r>
              <a:rPr sz="2400" b="1" spc="-4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5" dirty="0">
                <a:latin typeface="Calibri"/>
                <a:cs typeface="Calibri"/>
              </a:rPr>
              <a:t>ю</a:t>
            </a:r>
            <a:r>
              <a:rPr sz="2400" b="1" spc="10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ий	и	агре</a:t>
            </a:r>
            <a:r>
              <a:rPr sz="2400" b="1" spc="-10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ац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5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ый  </a:t>
            </a:r>
            <a:r>
              <a:rPr sz="2400" b="1" spc="-10" dirty="0">
                <a:latin typeface="Calibri"/>
                <a:cs typeface="Calibri"/>
              </a:rPr>
              <a:t>потенциалы </a:t>
            </a:r>
            <a:r>
              <a:rPr sz="2400" b="1" dirty="0">
                <a:latin typeface="Calibri"/>
                <a:cs typeface="Calibri"/>
              </a:rPr>
              <a:t>крови </a:t>
            </a:r>
            <a:r>
              <a:rPr sz="2400" b="1" spc="-10" dirty="0">
                <a:latin typeface="Calibri"/>
                <a:cs typeface="Calibri"/>
              </a:rPr>
              <a:t>(гипокоагулирующие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3098800" algn="l"/>
                <a:tab pos="4967605" algn="l"/>
                <a:tab pos="6529705" algn="l"/>
              </a:tabLst>
            </a:pPr>
            <a:r>
              <a:rPr sz="2400" b="1" spc="-5" dirty="0">
                <a:latin typeface="Calibri"/>
                <a:cs typeface="Calibri"/>
              </a:rPr>
              <a:t>Восстанавливающие	</a:t>
            </a:r>
            <a:r>
              <a:rPr sz="2400" b="1" spc="-10" dirty="0">
                <a:latin typeface="Calibri"/>
                <a:cs typeface="Calibri"/>
              </a:rPr>
              <a:t>метаболизм	</a:t>
            </a:r>
            <a:r>
              <a:rPr sz="2400" b="1" spc="-15" dirty="0">
                <a:latin typeface="Calibri"/>
                <a:cs typeface="Calibri"/>
              </a:rPr>
              <a:t>миокарда	</a:t>
            </a:r>
            <a:r>
              <a:rPr sz="2400" b="1" spc="-10" dirty="0">
                <a:latin typeface="Calibri"/>
                <a:cs typeface="Calibri"/>
              </a:rPr>
              <a:t>(коррекция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обмена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веществ).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50" y="188912"/>
            <a:ext cx="8463280" cy="9829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67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Физические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методы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3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пациентов</a:t>
            </a:r>
            <a:endParaRPr sz="32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tabLst>
                <a:tab pos="2655570" algn="l"/>
              </a:tabLst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ишемической	болезнью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сердца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727" y="1608327"/>
            <a:ext cx="5598160" cy="18415"/>
          </a:xfrm>
          <a:custGeom>
            <a:avLst/>
            <a:gdLst/>
            <a:ahLst/>
            <a:cxnLst/>
            <a:rect l="l" t="t" r="r" b="b"/>
            <a:pathLst>
              <a:path w="5598160" h="18414">
                <a:moveTo>
                  <a:pt x="5597652" y="0"/>
                </a:moveTo>
                <a:lnTo>
                  <a:pt x="0" y="0"/>
                </a:lnTo>
                <a:lnTo>
                  <a:pt x="0" y="18287"/>
                </a:lnTo>
                <a:lnTo>
                  <a:pt x="5597652" y="18287"/>
                </a:lnTo>
                <a:lnTo>
                  <a:pt x="5597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284808"/>
            <a:ext cx="84785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4072890" algn="l"/>
                <a:tab pos="5953760" algn="l"/>
              </a:tabLst>
            </a:pPr>
            <a:r>
              <a:rPr sz="2200" b="1" spc="-10" dirty="0">
                <a:latin typeface="Calibri"/>
                <a:cs typeface="Calibri"/>
              </a:rPr>
              <a:t>Вегетокорригирующие	</a:t>
            </a:r>
            <a:r>
              <a:rPr sz="2200" b="1" spc="-15" dirty="0">
                <a:latin typeface="Calibri"/>
                <a:cs typeface="Calibri"/>
              </a:rPr>
              <a:t>методы	</a:t>
            </a:r>
            <a:r>
              <a:rPr sz="2200" b="1" spc="-10" dirty="0">
                <a:latin typeface="Calibri"/>
                <a:cs typeface="Calibri"/>
              </a:rPr>
              <a:t>(электросонтерапия,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3382" y="3431285"/>
            <a:ext cx="9772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70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ды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727" y="3754120"/>
            <a:ext cx="8114030" cy="18415"/>
          </a:xfrm>
          <a:custGeom>
            <a:avLst/>
            <a:gdLst/>
            <a:ahLst/>
            <a:cxnLst/>
            <a:rect l="l" t="t" r="r" b="b"/>
            <a:pathLst>
              <a:path w="8114030" h="18414">
                <a:moveTo>
                  <a:pt x="8113776" y="0"/>
                </a:moveTo>
                <a:lnTo>
                  <a:pt x="0" y="0"/>
                </a:lnTo>
                <a:lnTo>
                  <a:pt x="0" y="18287"/>
                </a:lnTo>
                <a:lnTo>
                  <a:pt x="8113776" y="18287"/>
                </a:lnTo>
                <a:lnTo>
                  <a:pt x="8113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67" y="1620392"/>
            <a:ext cx="8481695" cy="250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algn="just">
              <a:lnSpc>
                <a:spcPct val="100000"/>
              </a:lnSpc>
              <a:spcBef>
                <a:spcPts val="95"/>
              </a:spcBef>
              <a:tabLst>
                <a:tab pos="3787775" algn="l"/>
                <a:tab pos="6593840" algn="l"/>
              </a:tabLst>
            </a:pPr>
            <a:r>
              <a:rPr sz="2200" b="1" spc="-5" dirty="0">
                <a:latin typeface="Calibri"/>
                <a:cs typeface="Calibri"/>
              </a:rPr>
              <a:t>транскраниальная электроаналгезия </a:t>
            </a:r>
            <a:r>
              <a:rPr sz="2200" b="1" spc="-15" dirty="0">
                <a:latin typeface="Calibri"/>
                <a:cs typeface="Calibri"/>
              </a:rPr>
              <a:t>(ТЭА), </a:t>
            </a:r>
            <a:r>
              <a:rPr sz="2200" b="1" spc="-5" dirty="0">
                <a:latin typeface="Calibri"/>
                <a:cs typeface="Calibri"/>
              </a:rPr>
              <a:t>диадинамотерапия и  ам</a:t>
            </a:r>
            <a:r>
              <a:rPr sz="2200" b="1" spc="10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лип</a:t>
            </a:r>
            <a:r>
              <a:rPr sz="2200" b="1" spc="-75" dirty="0">
                <a:latin typeface="Calibri"/>
                <a:cs typeface="Calibri"/>
              </a:rPr>
              <a:t>у</a:t>
            </a:r>
            <a:r>
              <a:rPr sz="2200" b="1" spc="-5" dirty="0">
                <a:latin typeface="Calibri"/>
                <a:cs typeface="Calibri"/>
              </a:rPr>
              <a:t>ль</a:t>
            </a:r>
            <a:r>
              <a:rPr sz="2200" b="1" dirty="0">
                <a:latin typeface="Calibri"/>
                <a:cs typeface="Calibri"/>
              </a:rPr>
              <a:t>с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ап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10" dirty="0">
                <a:latin typeface="Calibri"/>
                <a:cs typeface="Calibri"/>
              </a:rPr>
              <a:t>я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5" dirty="0">
                <a:latin typeface="Calibri"/>
                <a:cs typeface="Calibri"/>
              </a:rPr>
              <a:t>г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spc="5" dirty="0">
                <a:latin typeface="Calibri"/>
                <a:cs typeface="Calibri"/>
              </a:rPr>
              <a:t>ь</a:t>
            </a:r>
            <a:r>
              <a:rPr sz="2200" b="1" spc="-5" dirty="0">
                <a:latin typeface="Calibri"/>
                <a:cs typeface="Calibri"/>
              </a:rPr>
              <a:t>ванизац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10" dirty="0">
                <a:latin typeface="Calibri"/>
                <a:cs typeface="Calibri"/>
              </a:rPr>
              <a:t>я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ле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рствен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ый  электрофорез, низкочастотная магнитотерапия, франклинизация,  </a:t>
            </a:r>
            <a:r>
              <a:rPr sz="2200" b="1" spc="-15" dirty="0">
                <a:latin typeface="Calibri"/>
                <a:cs typeface="Calibri"/>
              </a:rPr>
              <a:t>гелио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талассотерапия, радоновые </a:t>
            </a:r>
            <a:r>
              <a:rPr sz="2200" b="1" spc="-5" dirty="0">
                <a:latin typeface="Calibri"/>
                <a:cs typeface="Calibri"/>
              </a:rPr>
              <a:t>ванны, </a:t>
            </a:r>
            <a:r>
              <a:rPr sz="2200" b="1" spc="-15" dirty="0">
                <a:latin typeface="Calibri"/>
                <a:cs typeface="Calibri"/>
              </a:rPr>
              <a:t>углекислые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ванны</a:t>
            </a:r>
            <a:endParaRPr sz="2200">
              <a:latin typeface="Calibri"/>
              <a:cs typeface="Calibri"/>
            </a:endParaRPr>
          </a:p>
          <a:p>
            <a:pPr marL="354965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Кардиотонические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(углекислые</a:t>
            </a:r>
            <a:r>
              <a:rPr sz="2200" b="1" spc="17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ванны)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  <a:tab pos="3815079" algn="l"/>
              </a:tabLst>
            </a:pPr>
            <a:r>
              <a:rPr sz="2200" b="1" spc="-5" dirty="0">
                <a:latin typeface="Calibri"/>
                <a:cs typeface="Calibri"/>
              </a:rPr>
              <a:t>Антиишемические	(антигипоксические)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(оксигенобаротерапия,</a:t>
            </a:r>
            <a:r>
              <a:rPr sz="2200" b="1" spc="3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нормобарическая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2679" y="3766515"/>
            <a:ext cx="2038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гипокситерапия,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167" y="4102100"/>
            <a:ext cx="81387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10435" algn="l"/>
                <a:tab pos="4156710" algn="l"/>
                <a:tab pos="5828665" algn="l"/>
                <a:tab pos="7151370" algn="l"/>
              </a:tabLst>
            </a:pPr>
            <a:r>
              <a:rPr sz="2200" b="1" spc="-5" dirty="0">
                <a:latin typeface="Calibri"/>
                <a:cs typeface="Calibri"/>
              </a:rPr>
              <a:t>ки</a:t>
            </a:r>
            <a:r>
              <a:rPr sz="2200" b="1" dirty="0">
                <a:latin typeface="Calibri"/>
                <a:cs typeface="Calibri"/>
              </a:rPr>
              <a:t>сл</a:t>
            </a:r>
            <a:r>
              <a:rPr sz="2200" b="1" spc="-5" dirty="0">
                <a:latin typeface="Calibri"/>
                <a:cs typeface="Calibri"/>
              </a:rPr>
              <a:t>ор</a:t>
            </a:r>
            <a:r>
              <a:rPr sz="2200" b="1" spc="-70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ые,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в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25" dirty="0">
                <a:latin typeface="Calibri"/>
                <a:cs typeface="Calibri"/>
              </a:rPr>
              <a:t>з</a:t>
            </a:r>
            <a:r>
              <a:rPr sz="2200" b="1" spc="-4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у</a:t>
            </a:r>
            <a:r>
              <a:rPr sz="2200" b="1" dirty="0">
                <a:latin typeface="Calibri"/>
                <a:cs typeface="Calibri"/>
              </a:rPr>
              <a:t>ш</a:t>
            </a:r>
            <a:r>
              <a:rPr sz="2200" b="1" spc="-10" dirty="0">
                <a:latin typeface="Calibri"/>
                <a:cs typeface="Calibri"/>
              </a:rPr>
              <a:t>ные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озо</a:t>
            </a: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овые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в</a:t>
            </a:r>
            <a:r>
              <a:rPr sz="2200" b="1" spc="-5" dirty="0">
                <a:latin typeface="Calibri"/>
                <a:cs typeface="Calibri"/>
              </a:rPr>
              <a:t>анны,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асн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я  </a:t>
            </a:r>
            <a:r>
              <a:rPr sz="2200" b="1" spc="-10" dirty="0">
                <a:latin typeface="Calibri"/>
                <a:cs typeface="Calibri"/>
              </a:rPr>
              <a:t>лазеротерапия)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4839715"/>
            <a:ext cx="6226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3071495" algn="l"/>
                <a:tab pos="422465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Гипокоагулирующие	методы	</a:t>
            </a:r>
            <a:r>
              <a:rPr sz="2200" b="1" spc="-5" dirty="0">
                <a:latin typeface="Calibri"/>
                <a:cs typeface="Calibri"/>
              </a:rPr>
              <a:t>(низкочастотная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3055" y="4839715"/>
            <a:ext cx="2076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магнитотерапия,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727" y="6235128"/>
            <a:ext cx="6268720" cy="18415"/>
          </a:xfrm>
          <a:custGeom>
            <a:avLst/>
            <a:gdLst/>
            <a:ahLst/>
            <a:cxnLst/>
            <a:rect l="l" t="t" r="r" b="b"/>
            <a:pathLst>
              <a:path w="6268720" h="18414">
                <a:moveTo>
                  <a:pt x="6268212" y="0"/>
                </a:moveTo>
                <a:lnTo>
                  <a:pt x="0" y="0"/>
                </a:lnTo>
                <a:lnTo>
                  <a:pt x="0" y="18288"/>
                </a:lnTo>
                <a:lnTo>
                  <a:pt x="6268212" y="18288"/>
                </a:lnTo>
                <a:lnTo>
                  <a:pt x="6268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8267" y="5174945"/>
            <a:ext cx="8689975" cy="1632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2284730" algn="l"/>
                <a:tab pos="3317875" algn="l"/>
                <a:tab pos="5374005" algn="l"/>
                <a:tab pos="7331709" algn="l"/>
              </a:tabLst>
            </a:pPr>
            <a:r>
              <a:rPr sz="2200" b="1" spc="-10" dirty="0">
                <a:latin typeface="Calibri"/>
                <a:cs typeface="Calibri"/>
              </a:rPr>
              <a:t>йодобромные	</a:t>
            </a:r>
            <a:r>
              <a:rPr sz="2200" b="1" spc="-5" dirty="0">
                <a:latin typeface="Calibri"/>
                <a:cs typeface="Calibri"/>
              </a:rPr>
              <a:t>ванны,	лекарственный	электрофорез,	лазерное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облучение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крови)</a:t>
            </a:r>
            <a:endParaRPr sz="2200">
              <a:latin typeface="Calibri"/>
              <a:cs typeface="Calibri"/>
            </a:endParaRPr>
          </a:p>
          <a:p>
            <a:pPr marL="355600" marR="21272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  <a:tab pos="1853564" algn="l"/>
                <a:tab pos="3685540" algn="l"/>
                <a:tab pos="5118100" algn="l"/>
                <a:tab pos="6624320" algn="l"/>
              </a:tabLst>
            </a:pPr>
            <a:r>
              <a:rPr sz="2200" b="1" spc="-10" dirty="0">
                <a:latin typeface="Calibri"/>
                <a:cs typeface="Calibri"/>
              </a:rPr>
              <a:t>М</a:t>
            </a:r>
            <a:r>
              <a:rPr sz="2200" b="1" spc="5" dirty="0">
                <a:latin typeface="Calibri"/>
                <a:cs typeface="Calibri"/>
              </a:rPr>
              <a:t>е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70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ы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35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рекции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об</a:t>
            </a:r>
            <a:r>
              <a:rPr sz="2200" b="1" spc="10" dirty="0">
                <a:latin typeface="Calibri"/>
                <a:cs typeface="Calibri"/>
              </a:rPr>
              <a:t>м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5" dirty="0">
                <a:latin typeface="Calibri"/>
                <a:cs typeface="Calibri"/>
              </a:rPr>
              <a:t>е</a:t>
            </a:r>
            <a:r>
              <a:rPr sz="2200" b="1" spc="-25" dirty="0">
                <a:latin typeface="Calibri"/>
                <a:cs typeface="Calibri"/>
              </a:rPr>
              <a:t>щ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10" dirty="0">
                <a:latin typeface="Calibri"/>
                <a:cs typeface="Calibri"/>
              </a:rPr>
              <a:t>ст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	(</a:t>
            </a:r>
            <a:r>
              <a:rPr sz="2200" b="1" spc="-5" dirty="0">
                <a:latin typeface="Calibri"/>
                <a:cs typeface="Calibri"/>
              </a:rPr>
              <a:t>ин</a:t>
            </a:r>
            <a:r>
              <a:rPr sz="2200" b="1" dirty="0">
                <a:latin typeface="Calibri"/>
                <a:cs typeface="Calibri"/>
              </a:rPr>
              <a:t>ф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1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на</a:t>
            </a:r>
            <a:r>
              <a:rPr sz="2200" b="1" spc="-5" dirty="0">
                <a:latin typeface="Calibri"/>
                <a:cs typeface="Calibri"/>
              </a:rPr>
              <a:t>я  </a:t>
            </a:r>
            <a:r>
              <a:rPr sz="2200" b="1" spc="-10" dirty="0">
                <a:latin typeface="Calibri"/>
                <a:cs typeface="Calibri"/>
              </a:rPr>
              <a:t>лазеротерапия)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ts val="1565"/>
              </a:lnSpc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17" y="1505458"/>
            <a:ext cx="812419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Электросонтерапия</a:t>
            </a:r>
            <a:endParaRPr sz="2400">
              <a:latin typeface="Calibri"/>
              <a:cs typeface="Calibri"/>
            </a:endParaRPr>
          </a:p>
          <a:p>
            <a:pPr marR="6848475" algn="ctr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Эффект: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310"/>
              </a:lnSpc>
              <a:spcBef>
                <a:spcPts val="55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Снижение </a:t>
            </a:r>
            <a:r>
              <a:rPr sz="2400" b="1" spc="-5" dirty="0">
                <a:latin typeface="Calibri"/>
                <a:cs typeface="Calibri"/>
              </a:rPr>
              <a:t>тонуса </a:t>
            </a:r>
            <a:r>
              <a:rPr sz="2400" b="1" spc="-10" dirty="0">
                <a:latin typeface="Calibri"/>
                <a:cs typeface="Calibri"/>
              </a:rPr>
              <a:t>симпатической </a:t>
            </a:r>
            <a:r>
              <a:rPr sz="2400" b="1" spc="-5" dirty="0">
                <a:latin typeface="Calibri"/>
                <a:cs typeface="Calibri"/>
              </a:rPr>
              <a:t>нервной </a:t>
            </a:r>
            <a:r>
              <a:rPr sz="2400" b="1" spc="-10" dirty="0">
                <a:latin typeface="Calibri"/>
                <a:cs typeface="Calibri"/>
              </a:rPr>
              <a:t>системы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вегетативная </a:t>
            </a:r>
            <a:r>
              <a:rPr sz="2400" b="1" dirty="0">
                <a:latin typeface="Calibri"/>
                <a:cs typeface="Calibri"/>
              </a:rPr>
              <a:t>реактивность </a:t>
            </a:r>
            <a:r>
              <a:rPr sz="2400" b="1" spc="-15" dirty="0">
                <a:latin typeface="Calibri"/>
                <a:cs typeface="Calibri"/>
              </a:rPr>
              <a:t>сердечно-сосудистой </a:t>
            </a:r>
            <a:r>
              <a:rPr sz="2400" b="1" spc="-10" dirty="0">
                <a:latin typeface="Calibri"/>
                <a:cs typeface="Calibri"/>
              </a:rPr>
              <a:t>системы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80000"/>
              </a:lnSpc>
              <a:spcBef>
                <a:spcPts val="59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latin typeface="Calibri"/>
                <a:cs typeface="Calibri"/>
              </a:rPr>
              <a:t>Уменьшение </a:t>
            </a:r>
            <a:r>
              <a:rPr sz="2400" b="1" spc="-5" dirty="0">
                <a:latin typeface="Calibri"/>
                <a:cs typeface="Calibri"/>
              </a:rPr>
              <a:t>вазоспастической </a:t>
            </a:r>
            <a:r>
              <a:rPr sz="2400" b="1" dirty="0">
                <a:latin typeface="Calibri"/>
                <a:cs typeface="Calibri"/>
              </a:rPr>
              <a:t>ишемии </a:t>
            </a:r>
            <a:r>
              <a:rPr sz="2400" b="1" spc="-10" dirty="0">
                <a:latin typeface="Calibri"/>
                <a:cs typeface="Calibri"/>
              </a:rPr>
              <a:t>коронарных  </a:t>
            </a:r>
            <a:r>
              <a:rPr sz="2400" b="1" spc="-20" dirty="0">
                <a:latin typeface="Calibri"/>
                <a:cs typeface="Calibri"/>
              </a:rPr>
              <a:t>сосудов, </a:t>
            </a:r>
            <a:r>
              <a:rPr sz="2400" b="1" spc="-5" dirty="0">
                <a:latin typeface="Calibri"/>
                <a:cs typeface="Calibri"/>
              </a:rPr>
              <a:t>особенно при </a:t>
            </a:r>
            <a:r>
              <a:rPr sz="2400" b="1" spc="-10" dirty="0">
                <a:latin typeface="Calibri"/>
                <a:cs typeface="Calibri"/>
              </a:rPr>
              <a:t>нерезко выраженном </a:t>
            </a:r>
            <a:r>
              <a:rPr sz="2400" b="1" spc="-5" dirty="0">
                <a:latin typeface="Calibri"/>
                <a:cs typeface="Calibri"/>
              </a:rPr>
              <a:t>коронарном  стенозе </a:t>
            </a:r>
            <a:r>
              <a:rPr sz="2400" b="1" spc="-10" dirty="0">
                <a:latin typeface="Calibri"/>
                <a:cs typeface="Calibri"/>
              </a:rPr>
              <a:t>(стенокардия напряжения </a:t>
            </a:r>
            <a:r>
              <a:rPr sz="2400" b="1" dirty="0">
                <a:latin typeface="Calibri"/>
                <a:cs typeface="Calibri"/>
              </a:rPr>
              <a:t>I и </a:t>
            </a:r>
            <a:r>
              <a:rPr sz="2400" b="1" spc="-5" dirty="0">
                <a:latin typeface="Calibri"/>
                <a:cs typeface="Calibri"/>
              </a:rPr>
              <a:t>II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ФК).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300"/>
              </a:lnSpc>
              <a:spcBef>
                <a:spcPts val="56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latin typeface="Calibri"/>
                <a:cs typeface="Calibri"/>
              </a:rPr>
              <a:t>Уменьшение </a:t>
            </a:r>
            <a:r>
              <a:rPr sz="2400" b="1" spc="-10" dirty="0">
                <a:latin typeface="Calibri"/>
                <a:cs typeface="Calibri"/>
              </a:rPr>
              <a:t>процессов возбуждения </a:t>
            </a:r>
            <a:r>
              <a:rPr sz="2400" b="1" dirty="0">
                <a:latin typeface="Calibri"/>
                <a:cs typeface="Calibri"/>
              </a:rPr>
              <a:t>в ЦНС </a:t>
            </a:r>
            <a:r>
              <a:rPr sz="2400" b="1" spc="-5" dirty="0">
                <a:latin typeface="Calibri"/>
                <a:cs typeface="Calibri"/>
              </a:rPr>
              <a:t>за </a:t>
            </a:r>
            <a:r>
              <a:rPr sz="2400" b="1" dirty="0">
                <a:latin typeface="Calibri"/>
                <a:cs typeface="Calibri"/>
              </a:rPr>
              <a:t>счет  </a:t>
            </a:r>
            <a:r>
              <a:rPr sz="2400" b="1" spc="-10" dirty="0">
                <a:latin typeface="Calibri"/>
                <a:cs typeface="Calibri"/>
              </a:rPr>
              <a:t>седативного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транквилизирующего </a:t>
            </a:r>
            <a:r>
              <a:rPr sz="2400" b="1" spc="-10" dirty="0">
                <a:latin typeface="Calibri"/>
                <a:cs typeface="Calibri"/>
              </a:rPr>
              <a:t>действия импульсных  </a:t>
            </a:r>
            <a:r>
              <a:rPr sz="2400" b="1" spc="-15" dirty="0">
                <a:latin typeface="Calibri"/>
                <a:cs typeface="Calibri"/>
              </a:rPr>
              <a:t>токов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6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Используют импульсы </a:t>
            </a:r>
            <a:r>
              <a:rPr sz="2400" b="1" spc="-15" dirty="0">
                <a:latin typeface="Calibri"/>
                <a:cs typeface="Calibri"/>
              </a:rPr>
              <a:t>тока </a:t>
            </a:r>
            <a:r>
              <a:rPr sz="2400" b="1" spc="-10" dirty="0">
                <a:latin typeface="Calibri"/>
                <a:cs typeface="Calibri"/>
              </a:rPr>
              <a:t>прямоугольной </a:t>
            </a:r>
            <a:r>
              <a:rPr sz="2400" b="1" spc="-5" dirty="0">
                <a:latin typeface="Calibri"/>
                <a:cs typeface="Calibri"/>
              </a:rPr>
              <a:t>формы  длительностью 0,2—0,5 </a:t>
            </a:r>
            <a:r>
              <a:rPr sz="2400" b="1" dirty="0">
                <a:latin typeface="Calibri"/>
                <a:cs typeface="Calibri"/>
              </a:rPr>
              <a:t>мс, </a:t>
            </a:r>
            <a:r>
              <a:rPr sz="2400" b="1" spc="-10" dirty="0">
                <a:latin typeface="Calibri"/>
                <a:cs typeface="Calibri"/>
              </a:rPr>
              <a:t>частотой </a:t>
            </a:r>
            <a:r>
              <a:rPr sz="2400" b="1" spc="-5" dirty="0">
                <a:latin typeface="Calibri"/>
                <a:cs typeface="Calibri"/>
              </a:rPr>
              <a:t>5—20 </a:t>
            </a:r>
            <a:r>
              <a:rPr sz="2400" b="1" dirty="0">
                <a:latin typeface="Calibri"/>
                <a:cs typeface="Calibri"/>
              </a:rPr>
              <a:t>имп/с в  </a:t>
            </a:r>
            <a:r>
              <a:rPr sz="2400" b="1" spc="-5" dirty="0">
                <a:latin typeface="Calibri"/>
                <a:cs typeface="Calibri"/>
              </a:rPr>
              <a:t>течение 30—40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12—16</a:t>
            </a:r>
            <a:r>
              <a:rPr sz="2400" b="1" spc="-15" dirty="0">
                <a:latin typeface="Calibri"/>
                <a:cs typeface="Calibri"/>
              </a:rPr>
              <a:t> процедур.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1640559"/>
            <a:ext cx="8413750" cy="36842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Транскраниальная электроаналгезия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(ТЭА)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ts val="2590"/>
              </a:lnSpc>
              <a:spcBef>
                <a:spcPts val="61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Импульсные токи </a:t>
            </a:r>
            <a:r>
              <a:rPr sz="2400" b="1" spc="-5" dirty="0">
                <a:latin typeface="Calibri"/>
                <a:cs typeface="Calibri"/>
              </a:rPr>
              <a:t>воздействуют на </a:t>
            </a:r>
            <a:r>
              <a:rPr sz="2400" b="1" spc="-10" dirty="0">
                <a:latin typeface="Calibri"/>
                <a:cs typeface="Calibri"/>
              </a:rPr>
              <a:t>лимбикоретикулярный  </a:t>
            </a:r>
            <a:r>
              <a:rPr sz="2400" b="1" spc="-15" dirty="0">
                <a:latin typeface="Calibri"/>
                <a:cs typeface="Calibri"/>
              </a:rPr>
              <a:t>комплекс, </a:t>
            </a:r>
            <a:r>
              <a:rPr sz="2400" b="1" spc="-10" dirty="0">
                <a:latin typeface="Calibri"/>
                <a:cs typeface="Calibri"/>
              </a:rPr>
              <a:t>координирующий </a:t>
            </a:r>
            <a:r>
              <a:rPr sz="2400" b="1" spc="-5" dirty="0">
                <a:latin typeface="Calibri"/>
                <a:cs typeface="Calibri"/>
              </a:rPr>
              <a:t>вегетативную </a:t>
            </a:r>
            <a:r>
              <a:rPr sz="2400" b="1" dirty="0">
                <a:latin typeface="Calibri"/>
                <a:cs typeface="Calibri"/>
              </a:rPr>
              <a:t>иннервацию  </a:t>
            </a:r>
            <a:r>
              <a:rPr sz="2400" b="1" spc="-10" dirty="0">
                <a:latin typeface="Calibri"/>
                <a:cs typeface="Calibri"/>
              </a:rPr>
              <a:t>сердечной деятельности,</a:t>
            </a:r>
            <a:endParaRPr sz="2400">
              <a:latin typeface="Calibri"/>
              <a:cs typeface="Calibri"/>
            </a:endParaRPr>
          </a:p>
          <a:p>
            <a:pPr marL="120014" indent="-107950" algn="just">
              <a:lnSpc>
                <a:spcPct val="100000"/>
              </a:lnSpc>
              <a:spcBef>
                <a:spcPts val="254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latin typeface="Calibri"/>
                <a:cs typeface="Calibri"/>
              </a:rPr>
              <a:t>Уменьшает </a:t>
            </a:r>
            <a:r>
              <a:rPr sz="2400" b="1" spc="-10" dirty="0">
                <a:latin typeface="Calibri"/>
                <a:cs typeface="Calibri"/>
              </a:rPr>
              <a:t>нейрогенные </a:t>
            </a:r>
            <a:r>
              <a:rPr sz="2400" b="1" spc="-5" dirty="0">
                <a:latin typeface="Calibri"/>
                <a:cs typeface="Calibri"/>
              </a:rPr>
              <a:t>влияния на коронарные</a:t>
            </a:r>
            <a:r>
              <a:rPr sz="2400" b="1" spc="6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сосуды.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ts val="2590"/>
              </a:lnSpc>
              <a:spcBef>
                <a:spcPts val="61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latin typeface="Calibri"/>
                <a:cs typeface="Calibri"/>
              </a:rPr>
              <a:t>Усиливает </a:t>
            </a:r>
            <a:r>
              <a:rPr sz="2400" b="1" spc="-5" dirty="0">
                <a:latin typeface="Calibri"/>
                <a:cs typeface="Calibri"/>
              </a:rPr>
              <a:t>тормозные влияния на </a:t>
            </a:r>
            <a:r>
              <a:rPr sz="2400" b="1" spc="-15" dirty="0">
                <a:latin typeface="Calibri"/>
                <a:cs typeface="Calibri"/>
              </a:rPr>
              <a:t>сердце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потенцирует  </a:t>
            </a:r>
            <a:r>
              <a:rPr sz="2400" b="1" spc="-5" dirty="0">
                <a:latin typeface="Calibri"/>
                <a:cs typeface="Calibri"/>
              </a:rPr>
              <a:t>расширение коронарных </a:t>
            </a:r>
            <a:r>
              <a:rPr sz="2400" b="1" spc="-15" dirty="0">
                <a:latin typeface="Calibri"/>
                <a:cs typeface="Calibri"/>
              </a:rPr>
              <a:t>сосудов.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58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Используются импульсы </a:t>
            </a:r>
            <a:r>
              <a:rPr sz="2400" b="1" spc="-15" dirty="0">
                <a:latin typeface="Calibri"/>
                <a:cs typeface="Calibri"/>
              </a:rPr>
              <a:t>тока </a:t>
            </a:r>
            <a:r>
              <a:rPr sz="2400" b="1" spc="-10" dirty="0">
                <a:latin typeface="Calibri"/>
                <a:cs typeface="Calibri"/>
              </a:rPr>
              <a:t>прямоугольной </a:t>
            </a:r>
            <a:r>
              <a:rPr sz="2400" b="1" spc="-5" dirty="0">
                <a:latin typeface="Calibri"/>
                <a:cs typeface="Calibri"/>
              </a:rPr>
              <a:t>формы  </a:t>
            </a:r>
            <a:r>
              <a:rPr sz="2400" b="1" spc="-10" dirty="0">
                <a:latin typeface="Calibri"/>
                <a:cs typeface="Calibri"/>
              </a:rPr>
              <a:t>длительностью </a:t>
            </a:r>
            <a:r>
              <a:rPr sz="2400" b="1" spc="-5" dirty="0">
                <a:latin typeface="Calibri"/>
                <a:cs typeface="Calibri"/>
              </a:rPr>
              <a:t>2—4 </a:t>
            </a:r>
            <a:r>
              <a:rPr sz="2400" b="1" dirty="0">
                <a:latin typeface="Calibri"/>
                <a:cs typeface="Calibri"/>
              </a:rPr>
              <a:t>мс </a:t>
            </a:r>
            <a:r>
              <a:rPr sz="2400" b="1" spc="-10" dirty="0">
                <a:latin typeface="Calibri"/>
                <a:cs typeface="Calibri"/>
              </a:rPr>
              <a:t>частотой </a:t>
            </a:r>
            <a:r>
              <a:rPr sz="2400" b="1" spc="-5" dirty="0">
                <a:latin typeface="Calibri"/>
                <a:cs typeface="Calibri"/>
              </a:rPr>
              <a:t>60—80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5" dirty="0">
                <a:latin typeface="Calibri"/>
                <a:cs typeface="Calibri"/>
              </a:rPr>
              <a:t>150—600 </a:t>
            </a:r>
            <a:r>
              <a:rPr sz="2400" b="1" dirty="0">
                <a:latin typeface="Calibri"/>
                <a:cs typeface="Calibri"/>
              </a:rPr>
              <a:t>имп/с в  </a:t>
            </a:r>
            <a:r>
              <a:rPr sz="2400" b="1" spc="-5" dirty="0">
                <a:latin typeface="Calibri"/>
                <a:cs typeface="Calibri"/>
              </a:rPr>
              <a:t>течение 20—30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10—15</a:t>
            </a:r>
            <a:r>
              <a:rPr sz="2400" b="1" spc="5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6751" y="5484812"/>
            <a:ext cx="1800225" cy="120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497838"/>
            <a:ext cx="8270875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Диадинамотерапия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амплипульстерапия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Отмечается </a:t>
            </a:r>
            <a:r>
              <a:rPr sz="2400" b="1" spc="-15" dirty="0">
                <a:latin typeface="Calibri"/>
                <a:cs typeface="Calibri"/>
              </a:rPr>
              <a:t>улучшение </a:t>
            </a:r>
            <a:r>
              <a:rPr sz="2400" b="1" spc="-5" dirty="0">
                <a:latin typeface="Calibri"/>
                <a:cs typeface="Calibri"/>
              </a:rPr>
              <a:t>регионарного </a:t>
            </a:r>
            <a:r>
              <a:rPr sz="2400" b="1" spc="-15" dirty="0">
                <a:latin typeface="Calibri"/>
                <a:cs typeface="Calibri"/>
              </a:rPr>
              <a:t>кровотока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5" dirty="0">
                <a:latin typeface="Calibri"/>
                <a:cs typeface="Calibri"/>
              </a:rPr>
              <a:t>миокарде  </a:t>
            </a:r>
            <a:r>
              <a:rPr sz="2400" b="1" dirty="0">
                <a:latin typeface="Calibri"/>
                <a:cs typeface="Calibri"/>
              </a:rPr>
              <a:t>у лиц с </a:t>
            </a:r>
            <a:r>
              <a:rPr sz="2400" b="1" spc="-5" dirty="0">
                <a:latin typeface="Calibri"/>
                <a:cs typeface="Calibri"/>
              </a:rPr>
              <a:t>гиперсимпатикотонией </a:t>
            </a:r>
            <a:r>
              <a:rPr sz="2400" b="1" dirty="0">
                <a:latin typeface="Calibri"/>
                <a:cs typeface="Calibri"/>
              </a:rPr>
              <a:t>и гиперкинетическим  </a:t>
            </a:r>
            <a:r>
              <a:rPr sz="2400" b="1" spc="-5" dirty="0">
                <a:latin typeface="Calibri"/>
                <a:cs typeface="Calibri"/>
              </a:rPr>
              <a:t>вариантом</a:t>
            </a:r>
            <a:r>
              <a:rPr sz="2400" b="1" spc="-15" dirty="0">
                <a:latin typeface="Calibri"/>
                <a:cs typeface="Calibri"/>
              </a:rPr>
              <a:t> гемодинамики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5" dirty="0">
                <a:latin typeface="Calibri"/>
                <a:cs typeface="Calibri"/>
              </a:rPr>
              <a:t>диадинамотерапии используют </a:t>
            </a:r>
            <a:r>
              <a:rPr sz="2400" b="1" spc="-10" dirty="0">
                <a:latin typeface="Calibri"/>
                <a:cs typeface="Calibri"/>
              </a:rPr>
              <a:t>токи </a:t>
            </a:r>
            <a:r>
              <a:rPr sz="2400" b="1" dirty="0">
                <a:latin typeface="Calibri"/>
                <a:cs typeface="Calibri"/>
              </a:rPr>
              <a:t>ДН </a:t>
            </a:r>
            <a:r>
              <a:rPr sz="2400" b="1" spc="-5" dirty="0">
                <a:latin typeface="Calibri"/>
                <a:cs typeface="Calibri"/>
              </a:rPr>
              <a:t>по 1—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5" dirty="0">
                <a:latin typeface="Calibri"/>
                <a:cs typeface="Calibri"/>
              </a:rPr>
              <a:t>мин 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током, </a:t>
            </a:r>
            <a:r>
              <a:rPr sz="2400" b="1" spc="-20" dirty="0">
                <a:latin typeface="Calibri"/>
                <a:cs typeface="Calibri"/>
              </a:rPr>
              <a:t>модулированным </a:t>
            </a:r>
            <a:r>
              <a:rPr sz="2400" b="1" spc="-10" dirty="0">
                <a:latin typeface="Calibri"/>
                <a:cs typeface="Calibri"/>
              </a:rPr>
              <a:t>коротким </a:t>
            </a:r>
            <a:r>
              <a:rPr sz="2400" b="1" spc="-15" dirty="0">
                <a:latin typeface="Calibri"/>
                <a:cs typeface="Calibri"/>
              </a:rPr>
              <a:t>периодом </a:t>
            </a:r>
            <a:r>
              <a:rPr sz="2400" b="1" spc="-5" dirty="0">
                <a:latin typeface="Calibri"/>
                <a:cs typeface="Calibri"/>
              </a:rPr>
              <a:t>(КП), </a:t>
            </a:r>
            <a:r>
              <a:rPr sz="2400" b="1" dirty="0">
                <a:latin typeface="Calibri"/>
                <a:cs typeface="Calibri"/>
              </a:rPr>
              <a:t>по 2  </a:t>
            </a:r>
            <a:r>
              <a:rPr sz="2400" b="1" spc="-5" dirty="0">
                <a:latin typeface="Calibri"/>
                <a:cs typeface="Calibri"/>
              </a:rPr>
              <a:t>мин, </a:t>
            </a:r>
            <a:r>
              <a:rPr sz="2400" b="1" dirty="0">
                <a:latin typeface="Calibri"/>
                <a:cs typeface="Calibri"/>
              </a:rPr>
              <a:t>со </a:t>
            </a:r>
            <a:r>
              <a:rPr sz="2400" b="1" spc="-5" dirty="0">
                <a:latin typeface="Calibri"/>
                <a:cs typeface="Calibri"/>
              </a:rPr>
              <a:t>сменой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полярности</a:t>
            </a:r>
            <a:endParaRPr sz="2400">
              <a:latin typeface="Calibri"/>
              <a:cs typeface="Calibri"/>
            </a:endParaRPr>
          </a:p>
          <a:p>
            <a:pPr marL="12700" marR="9525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амплипульстерапии </a:t>
            </a:r>
            <a:r>
              <a:rPr sz="2400" b="1" spc="-5" dirty="0">
                <a:latin typeface="Calibri"/>
                <a:cs typeface="Calibri"/>
              </a:rPr>
              <a:t>терапии III—IV РР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3— </a:t>
            </a:r>
            <a:r>
              <a:rPr sz="2400" b="1" dirty="0">
                <a:latin typeface="Calibri"/>
                <a:cs typeface="Calibri"/>
              </a:rPr>
              <a:t>5 </a:t>
            </a:r>
            <a:r>
              <a:rPr sz="2400" b="1" spc="-5" dirty="0">
                <a:latin typeface="Calibri"/>
                <a:cs typeface="Calibri"/>
              </a:rPr>
              <a:t>мин,  </a:t>
            </a:r>
            <a:r>
              <a:rPr sz="2400" b="1" dirty="0">
                <a:latin typeface="Calibri"/>
                <a:cs typeface="Calibri"/>
              </a:rPr>
              <a:t>ЧМ </a:t>
            </a:r>
            <a:r>
              <a:rPr sz="2400" b="1" spc="-5" dirty="0">
                <a:latin typeface="Calibri"/>
                <a:cs typeface="Calibri"/>
              </a:rPr>
              <a:t>100 </a:t>
            </a:r>
            <a:r>
              <a:rPr sz="2400" b="1" spc="-25" dirty="0">
                <a:latin typeface="Calibri"/>
                <a:cs typeface="Calibri"/>
              </a:rPr>
              <a:t>Гц, </a:t>
            </a:r>
            <a:r>
              <a:rPr sz="2400" b="1" spc="-5" dirty="0">
                <a:latin typeface="Calibri"/>
                <a:cs typeface="Calibri"/>
              </a:rPr>
              <a:t>ГМ 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Calibri"/>
                <a:cs typeface="Calibri"/>
              </a:rPr>
              <a:t>50-75 </a:t>
            </a:r>
            <a:r>
              <a:rPr sz="2400" b="1" dirty="0">
                <a:latin typeface="Calibri"/>
                <a:cs typeface="Calibri"/>
              </a:rPr>
              <a:t>%, </a:t>
            </a:r>
            <a:r>
              <a:rPr sz="2400" b="1" spc="-10" dirty="0">
                <a:latin typeface="Calibri"/>
                <a:cs typeface="Calibri"/>
              </a:rPr>
              <a:t>режим </a:t>
            </a:r>
            <a:r>
              <a:rPr sz="2400" b="1" spc="-5" dirty="0">
                <a:latin typeface="Calibri"/>
                <a:cs typeface="Calibri"/>
              </a:rPr>
              <a:t>переменный,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ежедневно</a:t>
            </a:r>
            <a:endParaRPr sz="2400">
              <a:latin typeface="Calibri"/>
              <a:cs typeface="Calibri"/>
            </a:endParaRPr>
          </a:p>
          <a:p>
            <a:pPr marL="120014" indent="-107950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latin typeface="Calibri"/>
                <a:cs typeface="Calibri"/>
              </a:rPr>
              <a:t>Курс</a:t>
            </a:r>
            <a:r>
              <a:rPr sz="2400" b="1" spc="30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лечения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при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воздействии</a:t>
            </a:r>
            <a:r>
              <a:rPr sz="2400" b="1" spc="3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3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синокаротидную</a:t>
            </a:r>
            <a:r>
              <a:rPr sz="2400" b="1" spc="3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область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— </a:t>
            </a:r>
            <a:r>
              <a:rPr sz="2400" b="1" spc="-5" dirty="0">
                <a:latin typeface="Calibri"/>
                <a:cs typeface="Calibri"/>
              </a:rPr>
              <a:t>5—7 </a:t>
            </a:r>
            <a:r>
              <a:rPr sz="2400" b="1" spc="-15" dirty="0">
                <a:latin typeface="Calibri"/>
                <a:cs typeface="Calibri"/>
              </a:rPr>
              <a:t>процедур,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паравертебральные </a:t>
            </a:r>
            <a:r>
              <a:rPr sz="2400" b="1" dirty="0">
                <a:latin typeface="Calibri"/>
                <a:cs typeface="Calibri"/>
              </a:rPr>
              <a:t>зоны —</a:t>
            </a:r>
            <a:r>
              <a:rPr sz="2400" b="1" spc="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8—10.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497838"/>
            <a:ext cx="7837805" cy="43459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Гальванизация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901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5" dirty="0">
                <a:latin typeface="Calibri"/>
                <a:cs typeface="Calibri"/>
              </a:rPr>
              <a:t>активации </a:t>
            </a:r>
            <a:r>
              <a:rPr sz="2400" b="1" spc="-10" dirty="0">
                <a:latin typeface="Calibri"/>
                <a:cs typeface="Calibri"/>
              </a:rPr>
              <a:t>ядер блуждающего </a:t>
            </a:r>
            <a:r>
              <a:rPr sz="2400" b="1" spc="-5" dirty="0">
                <a:latin typeface="Calibri"/>
                <a:cs typeface="Calibri"/>
              </a:rPr>
              <a:t>нерва  </a:t>
            </a:r>
            <a:r>
              <a:rPr sz="2400" b="1" spc="-15" dirty="0">
                <a:latin typeface="Calibri"/>
                <a:cs typeface="Calibri"/>
              </a:rPr>
              <a:t>происходит </a:t>
            </a:r>
            <a:r>
              <a:rPr sz="2400" b="1" dirty="0">
                <a:latin typeface="Calibri"/>
                <a:cs typeface="Calibri"/>
              </a:rPr>
              <a:t>реципрокное </a:t>
            </a:r>
            <a:r>
              <a:rPr sz="2400" b="1" spc="-5" dirty="0">
                <a:latin typeface="Calibri"/>
                <a:cs typeface="Calibri"/>
              </a:rPr>
              <a:t>уменьшение симпатических  влияний на </a:t>
            </a:r>
            <a:r>
              <a:rPr sz="2400" b="1" spc="-15" dirty="0">
                <a:latin typeface="Calibri"/>
                <a:cs typeface="Calibri"/>
              </a:rPr>
              <a:t>миокард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коронарный кровоток</a:t>
            </a:r>
            <a:endParaRPr sz="2400">
              <a:latin typeface="Calibri"/>
              <a:cs typeface="Calibri"/>
            </a:endParaRPr>
          </a:p>
          <a:p>
            <a:pPr marL="12700" marR="8255" algn="just">
              <a:lnSpc>
                <a:spcPts val="2590"/>
              </a:lnSpc>
              <a:spcBef>
                <a:spcPts val="61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Вазодилататорное действие постоянного </a:t>
            </a:r>
            <a:r>
              <a:rPr sz="2400" b="1" spc="-20" dirty="0">
                <a:latin typeface="Calibri"/>
                <a:cs typeface="Calibri"/>
              </a:rPr>
              <a:t>тока </a:t>
            </a:r>
            <a:r>
              <a:rPr sz="2400" b="1" spc="-5" dirty="0">
                <a:latin typeface="Calibri"/>
                <a:cs typeface="Calibri"/>
              </a:rPr>
              <a:t>уменьшает  </a:t>
            </a:r>
            <a:r>
              <a:rPr sz="2400" b="1" dirty="0">
                <a:latin typeface="Calibri"/>
                <a:cs typeface="Calibri"/>
              </a:rPr>
              <a:t>ишемию </a:t>
            </a:r>
            <a:r>
              <a:rPr sz="2400" b="1" spc="-10" dirty="0">
                <a:latin typeface="Calibri"/>
                <a:cs typeface="Calibri"/>
              </a:rPr>
              <a:t>головного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мозга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5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5" dirty="0">
                <a:latin typeface="Calibri"/>
                <a:cs typeface="Calibri"/>
              </a:rPr>
              <a:t>уменьшается </a:t>
            </a:r>
            <a:r>
              <a:rPr sz="2400" b="1" spc="-10" dirty="0">
                <a:latin typeface="Calibri"/>
                <a:cs typeface="Calibri"/>
              </a:rPr>
              <a:t>вазоконстрикция </a:t>
            </a:r>
            <a:r>
              <a:rPr sz="2400" b="1" spc="-5" dirty="0">
                <a:latin typeface="Calibri"/>
                <a:cs typeface="Calibri"/>
              </a:rPr>
              <a:t>коронарных  </a:t>
            </a:r>
            <a:r>
              <a:rPr sz="2400" b="1" spc="-10" dirty="0">
                <a:latin typeface="Calibri"/>
                <a:cs typeface="Calibri"/>
              </a:rPr>
              <a:t>артерий, </a:t>
            </a:r>
            <a:r>
              <a:rPr sz="2400" b="1" dirty="0">
                <a:latin typeface="Calibri"/>
                <a:cs typeface="Calibri"/>
              </a:rPr>
              <a:t>нарастает </a:t>
            </a:r>
            <a:r>
              <a:rPr sz="2400" b="1" spc="-5" dirty="0">
                <a:latin typeface="Calibri"/>
                <a:cs typeface="Calibri"/>
              </a:rPr>
              <a:t>объемный </a:t>
            </a:r>
            <a:r>
              <a:rPr sz="2400" b="1" spc="-10" dirty="0">
                <a:latin typeface="Calibri"/>
                <a:cs typeface="Calibri"/>
              </a:rPr>
              <a:t>кровоток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5" dirty="0">
                <a:latin typeface="Calibri"/>
                <a:cs typeface="Calibri"/>
              </a:rPr>
              <a:t>миокарде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уменьшается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ЧСС.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500"/>
              </a:lnSpc>
              <a:spcBef>
                <a:spcPts val="56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Постоянный </a:t>
            </a:r>
            <a:r>
              <a:rPr sz="2400" b="1" spc="-10" dirty="0">
                <a:latin typeface="Calibri"/>
                <a:cs typeface="Calibri"/>
              </a:rPr>
              <a:t>ток, </a:t>
            </a:r>
            <a:r>
              <a:rPr sz="2400" b="1" spc="-20" dirty="0">
                <a:latin typeface="Calibri"/>
                <a:cs typeface="Calibri"/>
              </a:rPr>
              <a:t>амплитуду </a:t>
            </a:r>
            <a:r>
              <a:rPr sz="2400" b="1" spc="-15" dirty="0">
                <a:latin typeface="Calibri"/>
                <a:cs typeface="Calibri"/>
              </a:rPr>
              <a:t>которого регулируют </a:t>
            </a:r>
            <a:r>
              <a:rPr sz="2400" b="1" dirty="0">
                <a:latin typeface="Calibri"/>
                <a:cs typeface="Calibri"/>
              </a:rPr>
              <a:t>по  </a:t>
            </a:r>
            <a:r>
              <a:rPr sz="2400" b="1" spc="-10" dirty="0">
                <a:latin typeface="Calibri"/>
                <a:cs typeface="Calibri"/>
              </a:rPr>
              <a:t>ощущениям, </a:t>
            </a:r>
            <a:r>
              <a:rPr sz="2400" b="1" spc="-5" dirty="0">
                <a:latin typeface="Calibri"/>
                <a:cs typeface="Calibri"/>
              </a:rPr>
              <a:t>применяют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10" dirty="0">
                <a:latin typeface="Calibri"/>
                <a:cs typeface="Calibri"/>
              </a:rPr>
              <a:t>10—15 </a:t>
            </a:r>
            <a:r>
              <a:rPr sz="2400" b="1" spc="-5" dirty="0">
                <a:latin typeface="Calibri"/>
                <a:cs typeface="Calibri"/>
              </a:rPr>
              <a:t>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</a:t>
            </a:r>
            <a:r>
              <a:rPr sz="2400" b="1" spc="-1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43726" y="5521325"/>
            <a:ext cx="1152525" cy="1150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</a:t>
            </a:r>
            <a:endParaRPr sz="2800">
              <a:latin typeface="Calibri"/>
              <a:cs typeface="Calibri"/>
            </a:endParaRPr>
          </a:p>
          <a:p>
            <a:pPr marL="76835" algn="ctr">
              <a:lnSpc>
                <a:spcPct val="100000"/>
              </a:lnSpc>
              <a:tabLst>
                <a:tab pos="2628265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ишемической	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болезнью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569336"/>
            <a:ext cx="830770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Лекарственный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  <a:p>
            <a:pPr marL="120014" indent="-12065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latin typeface="Calibri"/>
                <a:cs typeface="Calibri"/>
              </a:rPr>
              <a:t>Усиливает </a:t>
            </a:r>
            <a:r>
              <a:rPr sz="2400" b="1" spc="-5" dirty="0">
                <a:latin typeface="Calibri"/>
                <a:cs typeface="Calibri"/>
              </a:rPr>
              <a:t>ваготонические влияния на </a:t>
            </a:r>
            <a:r>
              <a:rPr sz="2400" b="1" spc="-15" dirty="0">
                <a:latin typeface="Calibri"/>
                <a:cs typeface="Calibri"/>
              </a:rPr>
              <a:t>сердце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уменьшает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0230" algn="l"/>
              </a:tabLst>
            </a:pPr>
            <a:r>
              <a:rPr sz="2400" b="1" spc="-10" dirty="0">
                <a:latin typeface="Calibri"/>
                <a:cs typeface="Calibri"/>
              </a:rPr>
              <a:t>его	</a:t>
            </a:r>
            <a:r>
              <a:rPr sz="2400" b="1" dirty="0">
                <a:latin typeface="Calibri"/>
                <a:cs typeface="Calibri"/>
              </a:rPr>
              <a:t>ишемию</a:t>
            </a:r>
            <a:endParaRPr sz="2400">
              <a:latin typeface="Calibri"/>
              <a:cs typeface="Calibri"/>
            </a:endParaRPr>
          </a:p>
          <a:p>
            <a:pPr marL="12700" marR="7620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  <a:tab pos="2172335" algn="l"/>
                <a:tab pos="4572635" algn="l"/>
                <a:tab pos="5214620" algn="l"/>
              </a:tabLst>
            </a:pPr>
            <a:r>
              <a:rPr sz="2400" b="1" spc="-10" dirty="0">
                <a:latin typeface="Calibri"/>
                <a:cs typeface="Calibri"/>
              </a:rPr>
              <a:t>Используют	воротниковую	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10" dirty="0">
                <a:latin typeface="Calibri"/>
                <a:cs typeface="Calibri"/>
              </a:rPr>
              <a:t>глазнично-затылочную  </a:t>
            </a:r>
            <a:r>
              <a:rPr sz="2400" b="1" spc="-15" dirty="0">
                <a:latin typeface="Calibri"/>
                <a:cs typeface="Calibri"/>
              </a:rPr>
              <a:t>методики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1039494" algn="l"/>
                <a:tab pos="1725930" algn="l"/>
                <a:tab pos="2444750" algn="l"/>
                <a:tab pos="4114165" algn="l"/>
                <a:tab pos="4598670" algn="l"/>
                <a:tab pos="5142865" algn="l"/>
                <a:tab pos="6464300" algn="l"/>
              </a:tabLst>
            </a:pPr>
            <a:r>
              <a:rPr sz="2400" b="1" dirty="0">
                <a:latin typeface="Calibri"/>
                <a:cs typeface="Calibri"/>
              </a:rPr>
              <a:t>Амплит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spc="-4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у	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	рег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ли</a:t>
            </a:r>
            <a:r>
              <a:rPr sz="2400" b="1" spc="-4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уют	</a:t>
            </a:r>
            <a:r>
              <a:rPr sz="2400" b="1" spc="-4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	о</a:t>
            </a:r>
            <a:r>
              <a:rPr sz="2400" b="1" spc="-30" dirty="0">
                <a:latin typeface="Calibri"/>
                <a:cs typeface="Calibri"/>
              </a:rPr>
              <a:t>щ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20" dirty="0">
                <a:latin typeface="Calibri"/>
                <a:cs typeface="Calibri"/>
              </a:rPr>
              <a:t>щ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я</a:t>
            </a:r>
            <a:r>
              <a:rPr sz="2400" b="1" spc="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,	во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й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уют  </a:t>
            </a:r>
            <a:r>
              <a:rPr sz="2400" b="1" spc="-5" dirty="0">
                <a:latin typeface="Calibri"/>
                <a:cs typeface="Calibri"/>
              </a:rPr>
              <a:t>15—20	мин,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ежедневно;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курс	</a:t>
            </a:r>
            <a:r>
              <a:rPr sz="2400" b="1" spc="-5" dirty="0">
                <a:latin typeface="Calibri"/>
                <a:cs typeface="Calibri"/>
              </a:rPr>
              <a:t>10—15	</a:t>
            </a:r>
            <a:r>
              <a:rPr sz="2400" b="1" spc="-20" dirty="0">
                <a:latin typeface="Calibri"/>
                <a:cs typeface="Calibri"/>
              </a:rPr>
              <a:t>процедур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776" y="5174931"/>
            <a:ext cx="1495663" cy="1265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3213" y="4746625"/>
            <a:ext cx="3539761" cy="1707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Физиотерапия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 остром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периоде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инсульта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205"/>
            <a:ext cx="8072755" cy="1453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Задачи: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устранение нарушений дыхания </a:t>
            </a:r>
            <a:r>
              <a:rPr sz="2600" b="1" dirty="0">
                <a:latin typeface="Calibri"/>
                <a:cs typeface="Calibri"/>
              </a:rPr>
              <a:t>и </a:t>
            </a:r>
            <a:r>
              <a:rPr sz="2600" b="1" spc="-10" dirty="0">
                <a:latin typeface="Calibri"/>
                <a:cs typeface="Calibri"/>
              </a:rPr>
              <a:t>деятельности  сердца, </a:t>
            </a:r>
            <a:r>
              <a:rPr sz="2600" b="1" spc="-5" dirty="0">
                <a:latin typeface="Calibri"/>
                <a:cs typeface="Calibri"/>
              </a:rPr>
              <a:t>нормализация </a:t>
            </a:r>
            <a:r>
              <a:rPr sz="2600" b="1" spc="-15" dirty="0">
                <a:latin typeface="Calibri"/>
                <a:cs typeface="Calibri"/>
              </a:rPr>
              <a:t>водно-электролитного  </a:t>
            </a:r>
            <a:r>
              <a:rPr sz="2600" b="1" spc="-5" dirty="0">
                <a:latin typeface="Calibri"/>
                <a:cs typeface="Calibri"/>
              </a:rPr>
              <a:t>баланса, уменьшение </a:t>
            </a:r>
            <a:r>
              <a:rPr sz="2600" b="1" spc="-15" dirty="0">
                <a:latin typeface="Calibri"/>
                <a:cs typeface="Calibri"/>
              </a:rPr>
              <a:t>отека </a:t>
            </a:r>
            <a:r>
              <a:rPr sz="2600" b="1" spc="-5" dirty="0">
                <a:latin typeface="Calibri"/>
                <a:cs typeface="Calibri"/>
              </a:rPr>
              <a:t>мозга,</a:t>
            </a:r>
            <a:r>
              <a:rPr sz="2600" b="1" spc="10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коррекция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2887802"/>
            <a:ext cx="52171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56255" algn="l"/>
              </a:tabLst>
            </a:pPr>
            <a:r>
              <a:rPr sz="2600" b="1" spc="-10" dirty="0">
                <a:latin typeface="Calibri"/>
                <a:cs typeface="Calibri"/>
              </a:rPr>
              <a:t>повышенного	</a:t>
            </a:r>
            <a:r>
              <a:rPr sz="2600" b="1" spc="-5" dirty="0">
                <a:latin typeface="Calibri"/>
                <a:cs typeface="Calibri"/>
              </a:rPr>
              <a:t>артериального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1745" y="2887802"/>
            <a:ext cx="149733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давления,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205352"/>
            <a:ext cx="8073390" cy="31178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7620" algn="just">
              <a:lnSpc>
                <a:spcPts val="2500"/>
              </a:lnSpc>
              <a:spcBef>
                <a:spcPts val="705"/>
              </a:spcBef>
            </a:pPr>
            <a:r>
              <a:rPr sz="2600" b="1" spc="-10" dirty="0">
                <a:latin typeface="Calibri"/>
                <a:cs typeface="Calibri"/>
              </a:rPr>
              <a:t>регулирование </a:t>
            </a:r>
            <a:r>
              <a:rPr sz="2600" b="1" spc="-5" dirty="0">
                <a:latin typeface="Calibri"/>
                <a:cs typeface="Calibri"/>
              </a:rPr>
              <a:t>тазовых функций, профилактика  осложнений.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Основными противопоказаниями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к </a:t>
            </a:r>
            <a:r>
              <a:rPr sz="2600" b="1" spc="-5" dirty="0">
                <a:latin typeface="Calibri"/>
                <a:cs typeface="Calibri"/>
              </a:rPr>
              <a:t>физиотерапии  </a:t>
            </a:r>
            <a:r>
              <a:rPr sz="2600" b="1" spc="-10" dirty="0">
                <a:latin typeface="Calibri"/>
                <a:cs typeface="Calibri"/>
              </a:rPr>
              <a:t>служат </a:t>
            </a:r>
            <a:r>
              <a:rPr sz="2600" b="1" spc="-5" dirty="0">
                <a:latin typeface="Calibri"/>
                <a:cs typeface="Calibri"/>
              </a:rPr>
              <a:t>нестабильность </a:t>
            </a:r>
            <a:r>
              <a:rPr sz="2600" b="1" spc="-10" dirty="0">
                <a:latin typeface="Calibri"/>
                <a:cs typeface="Calibri"/>
              </a:rPr>
              <a:t>неврологического </a:t>
            </a:r>
            <a:r>
              <a:rPr sz="2600" b="1" spc="-5" dirty="0">
                <a:latin typeface="Calibri"/>
                <a:cs typeface="Calibri"/>
              </a:rPr>
              <a:t>статуса </a:t>
            </a:r>
            <a:r>
              <a:rPr sz="2600" b="1" dirty="0">
                <a:latin typeface="Calibri"/>
                <a:cs typeface="Calibri"/>
              </a:rPr>
              <a:t>и  </a:t>
            </a:r>
            <a:r>
              <a:rPr sz="2600" b="1" spc="-10" dirty="0">
                <a:latin typeface="Calibri"/>
                <a:cs typeface="Calibri"/>
              </a:rPr>
              <a:t>гемодинамики.</a:t>
            </a:r>
            <a:endParaRPr sz="26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Индивидуальная </a:t>
            </a:r>
            <a:r>
              <a:rPr sz="2600" b="1" spc="-15" dirty="0">
                <a:latin typeface="Calibri"/>
                <a:cs typeface="Calibri"/>
              </a:rPr>
              <a:t>оценка </a:t>
            </a:r>
            <a:r>
              <a:rPr sz="2600" b="1" spc="-5" dirty="0">
                <a:latin typeface="Calibri"/>
                <a:cs typeface="Calibri"/>
              </a:rPr>
              <a:t>состояния пациента  совместно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неврологом </a:t>
            </a:r>
            <a:r>
              <a:rPr sz="2600" b="1" dirty="0">
                <a:latin typeface="Calibri"/>
                <a:cs typeface="Calibri"/>
              </a:rPr>
              <a:t>и </a:t>
            </a:r>
            <a:r>
              <a:rPr sz="2600" b="1" spc="-10" dirty="0">
                <a:latin typeface="Calibri"/>
                <a:cs typeface="Calibri"/>
              </a:rPr>
              <a:t>реаниматологом,  позволяет </a:t>
            </a:r>
            <a:r>
              <a:rPr sz="2600" b="1" spc="-5" dirty="0">
                <a:latin typeface="Calibri"/>
                <a:cs typeface="Calibri"/>
              </a:rPr>
              <a:t>решить  </a:t>
            </a:r>
            <a:r>
              <a:rPr sz="2600" b="1" dirty="0">
                <a:latin typeface="Calibri"/>
                <a:cs typeface="Calibri"/>
              </a:rPr>
              <a:t>вопрос о </a:t>
            </a:r>
            <a:r>
              <a:rPr sz="2600" b="1" spc="-10" dirty="0">
                <a:latin typeface="Calibri"/>
                <a:cs typeface="Calibri"/>
              </a:rPr>
              <a:t>возможности  </a:t>
            </a:r>
            <a:r>
              <a:rPr sz="2600" b="1" spc="-5" dirty="0">
                <a:latin typeface="Calibri"/>
                <a:cs typeface="Calibri"/>
              </a:rPr>
              <a:t>назначения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физиотерапии.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0929" y="1576832"/>
            <a:ext cx="434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Низкочастотная магнитотерапия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1942591"/>
            <a:ext cx="6157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1614170" algn="l"/>
                <a:tab pos="3601720" algn="l"/>
                <a:tab pos="5993130" algn="l"/>
              </a:tabLst>
            </a:pPr>
            <a:r>
              <a:rPr sz="2400" b="1" spc="-5" dirty="0">
                <a:latin typeface="Calibri"/>
                <a:cs typeface="Calibri"/>
              </a:rPr>
              <a:t>Сни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т	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р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ан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25" dirty="0">
                <a:latin typeface="Calibri"/>
                <a:cs typeface="Calibri"/>
              </a:rPr>
              <a:t>е</a:t>
            </a:r>
            <a:r>
              <a:rPr sz="2400" b="1" spc="-35" dirty="0">
                <a:latin typeface="Calibri"/>
                <a:cs typeface="Calibri"/>
              </a:rPr>
              <a:t>хо</a:t>
            </a:r>
            <a:r>
              <a:rPr sz="2400" b="1" spc="-15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инов	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6702" y="1942591"/>
            <a:ext cx="1781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ц</a:t>
            </a:r>
            <a:r>
              <a:rPr sz="2400" b="1" spc="-5" dirty="0">
                <a:latin typeface="Calibri"/>
                <a:cs typeface="Calibri"/>
              </a:rPr>
              <a:t>ентра</a:t>
            </a:r>
            <a:r>
              <a:rPr sz="2400" b="1" spc="5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ьн</a:t>
            </a:r>
            <a:r>
              <a:rPr sz="2400" b="1" spc="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235453"/>
            <a:ext cx="8268334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мозговых структурах </a:t>
            </a:r>
            <a:r>
              <a:rPr sz="2400" b="1" dirty="0">
                <a:latin typeface="Calibri"/>
                <a:cs typeface="Calibri"/>
              </a:rPr>
              <a:t>и в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миокарде.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Снижает </a:t>
            </a:r>
            <a:r>
              <a:rPr sz="2400" b="1" dirty="0">
                <a:latin typeface="Calibri"/>
                <a:cs typeface="Calibri"/>
              </a:rPr>
              <a:t>активность </a:t>
            </a:r>
            <a:r>
              <a:rPr sz="2400" b="1" spc="-5" dirty="0">
                <a:latin typeface="Calibri"/>
                <a:cs typeface="Calibri"/>
              </a:rPr>
              <a:t>вазоспастических симпатических  влияний на </a:t>
            </a:r>
            <a:r>
              <a:rPr sz="2400" b="1" spc="-10" dirty="0">
                <a:latin typeface="Calibri"/>
                <a:cs typeface="Calibri"/>
              </a:rPr>
              <a:t>коронарные </a:t>
            </a:r>
            <a:r>
              <a:rPr sz="2400" b="1" spc="-5" dirty="0">
                <a:latin typeface="Calibri"/>
                <a:cs typeface="Calibri"/>
              </a:rPr>
              <a:t>артерии, уменьшают </a:t>
            </a:r>
            <a:r>
              <a:rPr sz="2400" b="1" spc="-10" dirty="0">
                <a:latin typeface="Calibri"/>
                <a:cs typeface="Calibri"/>
              </a:rPr>
              <a:t>ЧСС </a:t>
            </a:r>
            <a:r>
              <a:rPr sz="2400" b="1" dirty="0">
                <a:latin typeface="Calibri"/>
                <a:cs typeface="Calibri"/>
              </a:rPr>
              <a:t>и  сокращают </a:t>
            </a:r>
            <a:r>
              <a:rPr sz="2400" b="1" spc="-15" dirty="0">
                <a:latin typeface="Calibri"/>
                <a:cs typeface="Calibri"/>
              </a:rPr>
              <a:t>продолжительность систолы,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10" dirty="0">
                <a:latin typeface="Calibri"/>
                <a:cs typeface="Calibri"/>
              </a:rPr>
              <a:t>чего  </a:t>
            </a:r>
            <a:r>
              <a:rPr sz="2400" b="1" spc="-5" dirty="0">
                <a:latin typeface="Calibri"/>
                <a:cs typeface="Calibri"/>
              </a:rPr>
              <a:t>увеличивается коронарный </a:t>
            </a:r>
            <a:r>
              <a:rPr sz="2400" b="1" dirty="0">
                <a:latin typeface="Calibri"/>
                <a:cs typeface="Calibri"/>
              </a:rPr>
              <a:t>резерв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миокарда.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Применяют магнитные </a:t>
            </a:r>
            <a:r>
              <a:rPr sz="2400" b="1" spc="-10" dirty="0">
                <a:latin typeface="Calibri"/>
                <a:cs typeface="Calibri"/>
              </a:rPr>
              <a:t>поля </a:t>
            </a:r>
            <a:r>
              <a:rPr sz="2400" b="1" spc="-5" dirty="0">
                <a:latin typeface="Calibri"/>
                <a:cs typeface="Calibri"/>
              </a:rPr>
              <a:t>различной формы </a:t>
            </a:r>
            <a:r>
              <a:rPr sz="2400" b="1" dirty="0">
                <a:latin typeface="Calibri"/>
                <a:cs typeface="Calibri"/>
              </a:rPr>
              <a:t>—  </a:t>
            </a:r>
            <a:r>
              <a:rPr sz="2400" b="1" spc="-5" dirty="0">
                <a:latin typeface="Calibri"/>
                <a:cs typeface="Calibri"/>
              </a:rPr>
              <a:t>синусоидальные, </a:t>
            </a:r>
            <a:r>
              <a:rPr sz="2400" b="1" spc="-10" dirty="0">
                <a:latin typeface="Calibri"/>
                <a:cs typeface="Calibri"/>
              </a:rPr>
              <a:t>полу- </a:t>
            </a:r>
            <a:r>
              <a:rPr sz="2400" b="1" spc="-5" dirty="0">
                <a:latin typeface="Calibri"/>
                <a:cs typeface="Calibri"/>
              </a:rPr>
              <a:t>синусоидальные, </a:t>
            </a:r>
            <a:r>
              <a:rPr sz="2400" b="1" spc="-10" dirty="0">
                <a:latin typeface="Calibri"/>
                <a:cs typeface="Calibri"/>
              </a:rPr>
              <a:t>прямоугольные, </a:t>
            </a:r>
            <a:r>
              <a:rPr sz="2400" b="1" dirty="0">
                <a:latin typeface="Calibri"/>
                <a:cs typeface="Calibri"/>
              </a:rPr>
              <a:t>а  </a:t>
            </a:r>
            <a:r>
              <a:rPr sz="2400" b="1" spc="-10" dirty="0">
                <a:latin typeface="Calibri"/>
                <a:cs typeface="Calibri"/>
              </a:rPr>
              <a:t>также </a:t>
            </a:r>
            <a:r>
              <a:rPr sz="2400" b="1" spc="-5" dirty="0">
                <a:latin typeface="Calibri"/>
                <a:cs typeface="Calibri"/>
              </a:rPr>
              <a:t>«бегущее» магнитное поле. </a:t>
            </a:r>
            <a:r>
              <a:rPr sz="2400" b="1" spc="-10" dirty="0">
                <a:latin typeface="Calibri"/>
                <a:cs typeface="Calibri"/>
              </a:rPr>
              <a:t>Индукция </a:t>
            </a:r>
            <a:r>
              <a:rPr sz="2400" b="1" spc="-5" dirty="0">
                <a:latin typeface="Calibri"/>
                <a:cs typeface="Calibri"/>
              </a:rPr>
              <a:t>магнитного  </a:t>
            </a:r>
            <a:r>
              <a:rPr sz="2400" b="1" spc="-10" dirty="0">
                <a:latin typeface="Calibri"/>
                <a:cs typeface="Calibri"/>
              </a:rPr>
              <a:t>поля </a:t>
            </a:r>
            <a:r>
              <a:rPr sz="2400" b="1" spc="-5" dirty="0">
                <a:latin typeface="Calibri"/>
                <a:cs typeface="Calibri"/>
              </a:rPr>
              <a:t>20—40 </a:t>
            </a:r>
            <a:r>
              <a:rPr sz="2400" b="1" spc="-55" dirty="0">
                <a:latin typeface="Calibri"/>
                <a:cs typeface="Calibri"/>
              </a:rPr>
              <a:t>мТл, </a:t>
            </a:r>
            <a:r>
              <a:rPr sz="2400" b="1" spc="-5" dirty="0">
                <a:latin typeface="Calibri"/>
                <a:cs typeface="Calibri"/>
              </a:rPr>
              <a:t>частота </a:t>
            </a:r>
            <a:r>
              <a:rPr sz="2400" b="1" spc="-10" dirty="0">
                <a:latin typeface="Calibri"/>
                <a:cs typeface="Calibri"/>
              </a:rPr>
              <a:t>50—100 </a:t>
            </a:r>
            <a:r>
              <a:rPr sz="2400" b="1" spc="-25" dirty="0">
                <a:latin typeface="Calibri"/>
                <a:cs typeface="Calibri"/>
              </a:rPr>
              <a:t>Гц, </a:t>
            </a:r>
            <a:r>
              <a:rPr sz="2400" b="1" spc="-5" dirty="0">
                <a:latin typeface="Calibri"/>
                <a:cs typeface="Calibri"/>
              </a:rPr>
              <a:t>15—20 мин, </a:t>
            </a:r>
            <a:r>
              <a:rPr sz="2400" b="1" dirty="0">
                <a:latin typeface="Calibri"/>
                <a:cs typeface="Calibri"/>
              </a:rPr>
              <a:t>воз-  </a:t>
            </a:r>
            <a:r>
              <a:rPr sz="2400" b="1" spc="-10" dirty="0">
                <a:latin typeface="Calibri"/>
                <a:cs typeface="Calibri"/>
              </a:rPr>
              <a:t>действуют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 12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569336"/>
            <a:ext cx="8268970" cy="2440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Франклинизация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10" dirty="0">
                <a:latin typeface="Calibri"/>
                <a:cs typeface="Calibri"/>
              </a:rPr>
              <a:t>воздействия усиливаются </a:t>
            </a:r>
            <a:r>
              <a:rPr sz="2400" b="1" spc="-5" dirty="0">
                <a:latin typeface="Calibri"/>
                <a:cs typeface="Calibri"/>
              </a:rPr>
              <a:t>тормозные </a:t>
            </a:r>
            <a:r>
              <a:rPr sz="2400" b="1" spc="-10" dirty="0">
                <a:latin typeface="Calibri"/>
                <a:cs typeface="Calibri"/>
              </a:rPr>
              <a:t>процессы  </a:t>
            </a:r>
            <a:r>
              <a:rPr sz="2400" b="1" dirty="0">
                <a:latin typeface="Calibri"/>
                <a:cs typeface="Calibri"/>
              </a:rPr>
              <a:t>в ЦНС, </a:t>
            </a:r>
            <a:r>
              <a:rPr sz="2400" b="1" spc="-10" dirty="0">
                <a:latin typeface="Calibri"/>
                <a:cs typeface="Calibri"/>
              </a:rPr>
              <a:t>снижается </a:t>
            </a:r>
            <a:r>
              <a:rPr sz="2400" b="1" spc="-5" dirty="0">
                <a:latin typeface="Calibri"/>
                <a:cs typeface="Calibri"/>
              </a:rPr>
              <a:t>общий симпатический тонус, </a:t>
            </a:r>
            <a:r>
              <a:rPr sz="2400" b="1" spc="-10" dirty="0">
                <a:latin typeface="Calibri"/>
                <a:cs typeface="Calibri"/>
              </a:rPr>
              <a:t>что </a:t>
            </a:r>
            <a:r>
              <a:rPr sz="2400" b="1" spc="-15" dirty="0">
                <a:latin typeface="Calibri"/>
                <a:cs typeface="Calibri"/>
              </a:rPr>
              <a:t>приводит 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-5" dirty="0">
                <a:latin typeface="Calibri"/>
                <a:cs typeface="Calibri"/>
              </a:rPr>
              <a:t>расширению спазмированных коронарных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артерий.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Напряжение </a:t>
            </a:r>
            <a:r>
              <a:rPr sz="2400" b="1" spc="-10" dirty="0">
                <a:latin typeface="Calibri"/>
                <a:cs typeface="Calibri"/>
              </a:rPr>
              <a:t>электрического </a:t>
            </a:r>
            <a:r>
              <a:rPr sz="2400" b="1" spc="-15" dirty="0">
                <a:latin typeface="Calibri"/>
                <a:cs typeface="Calibri"/>
              </a:rPr>
              <a:t>поля </a:t>
            </a:r>
            <a:r>
              <a:rPr sz="2400" b="1" spc="-5" dirty="0">
                <a:latin typeface="Calibri"/>
                <a:cs typeface="Calibri"/>
              </a:rPr>
              <a:t>20—30 </a:t>
            </a:r>
            <a:r>
              <a:rPr sz="2400" b="1" dirty="0">
                <a:latin typeface="Calibri"/>
                <a:cs typeface="Calibri"/>
              </a:rPr>
              <a:t>кВ </a:t>
            </a:r>
            <a:r>
              <a:rPr sz="2400" b="1" spc="-5" dirty="0">
                <a:latin typeface="Calibri"/>
                <a:cs typeface="Calibri"/>
              </a:rPr>
              <a:t>применяют  </a:t>
            </a:r>
            <a:r>
              <a:rPr sz="2400" b="1" spc="-20" dirty="0">
                <a:latin typeface="Calibri"/>
                <a:cs typeface="Calibri"/>
              </a:rPr>
              <a:t>ежедневно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15—20 мин;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5700" y="4435411"/>
            <a:ext cx="2051360" cy="201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532760"/>
            <a:ext cx="8268334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Гелио-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талассотерапия</a:t>
            </a:r>
            <a:endParaRPr sz="2400">
              <a:latin typeface="Calibri"/>
              <a:cs typeface="Calibri"/>
            </a:endParaRPr>
          </a:p>
          <a:p>
            <a:pPr marL="120014" indent="-12065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2023745" algn="l"/>
                <a:tab pos="3395345" algn="l"/>
                <a:tab pos="7113270" algn="l"/>
              </a:tabLst>
            </a:pPr>
            <a:r>
              <a:rPr sz="2400" b="1" spc="-15" dirty="0">
                <a:latin typeface="Calibri"/>
                <a:cs typeface="Calibri"/>
              </a:rPr>
              <a:t>Стимулируют	</a:t>
            </a:r>
            <a:r>
              <a:rPr sz="2400" b="1" spc="-5" dirty="0">
                <a:latin typeface="Calibri"/>
                <a:cs typeface="Calibri"/>
              </a:rPr>
              <a:t>функцию	гипоталамо-гипофизарной	</a:t>
            </a:r>
            <a:r>
              <a:rPr sz="2400" b="1" spc="-10" dirty="0">
                <a:latin typeface="Calibri"/>
                <a:cs typeface="Calibri"/>
              </a:rPr>
              <a:t>системы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усиливают тонус </a:t>
            </a:r>
            <a:r>
              <a:rPr sz="2400" b="1" spc="-10" dirty="0">
                <a:latin typeface="Calibri"/>
                <a:cs typeface="Calibri"/>
              </a:rPr>
              <a:t>симпатического </a:t>
            </a:r>
            <a:r>
              <a:rPr sz="2400" b="1" spc="-30" dirty="0">
                <a:latin typeface="Calibri"/>
                <a:cs typeface="Calibri"/>
              </a:rPr>
              <a:t>отдела  </a:t>
            </a:r>
            <a:r>
              <a:rPr sz="2400" b="1" spc="-5" dirty="0">
                <a:latin typeface="Calibri"/>
                <a:cs typeface="Calibri"/>
              </a:rPr>
              <a:t>нервной </a:t>
            </a:r>
            <a:r>
              <a:rPr sz="2400" b="1" spc="1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системы,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2776473"/>
            <a:ext cx="616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188720" algn="l"/>
                <a:tab pos="3310890" algn="l"/>
                <a:tab pos="4313555" algn="l"/>
                <a:tab pos="4728210" algn="l"/>
              </a:tabLst>
            </a:pP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при	</a:t>
            </a:r>
            <a:r>
              <a:rPr sz="2400" b="1" spc="-20" dirty="0">
                <a:latin typeface="Calibri"/>
                <a:cs typeface="Calibri"/>
              </a:rPr>
              <a:t>продолжении	</a:t>
            </a:r>
            <a:r>
              <a:rPr sz="2400" b="1" dirty="0">
                <a:latin typeface="Calibri"/>
                <a:cs typeface="Calibri"/>
              </a:rPr>
              <a:t>курса	в	</a:t>
            </a:r>
            <a:r>
              <a:rPr sz="2400" b="1" spc="-25" dirty="0">
                <a:latin typeface="Calibri"/>
                <a:cs typeface="Calibri"/>
              </a:rPr>
              <a:t>результате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79438" y="2776473"/>
            <a:ext cx="1992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  <a:tabLst>
                <a:tab pos="1809750" algn="l"/>
              </a:tabLst>
            </a:pPr>
            <a:r>
              <a:rPr sz="2400" b="1" dirty="0">
                <a:latin typeface="Calibri"/>
                <a:cs typeface="Calibri"/>
              </a:rPr>
              <a:t>адапта</a:t>
            </a:r>
            <a:r>
              <a:rPr sz="2400" b="1" spc="10" dirty="0">
                <a:latin typeface="Calibri"/>
                <a:cs typeface="Calibri"/>
              </a:rPr>
              <a:t>ц</a:t>
            </a:r>
            <a:r>
              <a:rPr sz="2400" b="1" dirty="0">
                <a:latin typeface="Calibri"/>
                <a:cs typeface="Calibri"/>
              </a:rPr>
              <a:t>ии	</a:t>
            </a:r>
            <a:r>
              <a:rPr sz="2400" b="1" spc="-4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  </a:t>
            </a:r>
            <a:r>
              <a:rPr sz="2400" b="1" spc="-50" dirty="0">
                <a:latin typeface="Calibri"/>
                <a:cs typeface="Calibri"/>
              </a:rPr>
              <a:t>х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ой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3142234"/>
            <a:ext cx="163131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лне</a:t>
            </a:r>
            <a:r>
              <a:rPr sz="2400" b="1" spc="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но</a:t>
            </a:r>
            <a:r>
              <a:rPr sz="2400" b="1" spc="-20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у  </a:t>
            </a:r>
            <a:r>
              <a:rPr sz="2400" b="1" spc="-5" dirty="0">
                <a:latin typeface="Calibri"/>
                <a:cs typeface="Calibri"/>
              </a:rPr>
              <a:t>физической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3629" y="3142234"/>
            <a:ext cx="1496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3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луч</a:t>
            </a:r>
            <a:r>
              <a:rPr sz="2400" b="1" spc="1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нию  </a:t>
            </a:r>
            <a:r>
              <a:rPr sz="2400" b="1" spc="-10" dirty="0">
                <a:latin typeface="Calibri"/>
                <a:cs typeface="Calibri"/>
              </a:rPr>
              <a:t>нагрузкам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5732" y="3142234"/>
            <a:ext cx="22993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(гелиотерапии),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(талассотерапии)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0418" y="3508070"/>
            <a:ext cx="1769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ув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личива</a:t>
            </a:r>
            <a:r>
              <a:rPr sz="2400" b="1" spc="-10" dirty="0">
                <a:latin typeface="Calibri"/>
                <a:cs typeface="Calibri"/>
              </a:rPr>
              <a:t>ю</a:t>
            </a:r>
            <a:r>
              <a:rPr sz="2400" b="1" dirty="0"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3874134"/>
            <a:ext cx="8268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функциональные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резервы  </a:t>
            </a:r>
            <a:r>
              <a:rPr sz="2400" b="1" spc="-10" dirty="0">
                <a:latin typeface="Calibri"/>
                <a:cs typeface="Calibri"/>
              </a:rPr>
              <a:t>сердца </a:t>
            </a:r>
            <a:r>
              <a:rPr sz="2400" b="1" spc="-5" dirty="0">
                <a:latin typeface="Calibri"/>
                <a:cs typeface="Calibri"/>
              </a:rPr>
              <a:t>(коронарные 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10" dirty="0">
                <a:latin typeface="Calibri"/>
                <a:cs typeface="Calibri"/>
              </a:rPr>
              <a:t>миокардиальные)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усиливают </a:t>
            </a:r>
            <a:r>
              <a:rPr sz="2400" b="1" dirty="0">
                <a:latin typeface="Calibri"/>
                <a:cs typeface="Calibri"/>
              </a:rPr>
              <a:t>парасимпатические </a:t>
            </a:r>
            <a:r>
              <a:rPr sz="2400" b="1" spc="-5" dirty="0">
                <a:latin typeface="Calibri"/>
                <a:cs typeface="Calibri"/>
              </a:rPr>
              <a:t>влияния  на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сердце.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2725" y="4868926"/>
            <a:ext cx="2846451" cy="171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727" y="1534414"/>
            <a:ext cx="2447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Радоновые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8482" y="1973326"/>
            <a:ext cx="129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приводит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973326"/>
            <a:ext cx="2033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Применение  сим</a:t>
            </a: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тиче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ких  </a:t>
            </a:r>
            <a:r>
              <a:rPr sz="2400" b="1" spc="-5" dirty="0">
                <a:latin typeface="Calibri"/>
                <a:cs typeface="Calibri"/>
              </a:rPr>
              <a:t>констрикции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908" y="1973326"/>
            <a:ext cx="19748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процедуры</a:t>
            </a:r>
            <a:endParaRPr sz="2400">
              <a:latin typeface="Calibri"/>
              <a:cs typeface="Calibri"/>
            </a:endParaRPr>
          </a:p>
          <a:p>
            <a:pPr marL="222885" marR="5080" indent="-71755">
              <a:lnSpc>
                <a:spcPct val="100000"/>
              </a:lnSpc>
              <a:tabLst>
                <a:tab pos="1644650" algn="l"/>
              </a:tabLst>
            </a:pP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лияний	</a:t>
            </a:r>
            <a:r>
              <a:rPr sz="2400" b="1" spc="-5" dirty="0">
                <a:latin typeface="Calibri"/>
                <a:cs typeface="Calibri"/>
              </a:rPr>
              <a:t>на  венечных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9378" y="2339085"/>
            <a:ext cx="11899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сердце  </a:t>
            </a:r>
            <a:r>
              <a:rPr sz="2400" b="1" dirty="0">
                <a:latin typeface="Calibri"/>
                <a:cs typeface="Calibri"/>
              </a:rPr>
              <a:t>ар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ери</a:t>
            </a:r>
            <a:r>
              <a:rPr sz="2400" b="1" spc="-15" dirty="0">
                <a:latin typeface="Calibri"/>
                <a:cs typeface="Calibri"/>
              </a:rPr>
              <a:t>й</a:t>
            </a:r>
            <a:r>
              <a:rPr sz="2400" b="1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708" y="1973326"/>
            <a:ext cx="2225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 algn="r">
              <a:lnSpc>
                <a:spcPct val="100000"/>
              </a:lnSpc>
              <a:spcBef>
                <a:spcPts val="100"/>
              </a:spcBef>
              <a:tabLst>
                <a:tab pos="574675" algn="l"/>
                <a:tab pos="669290" algn="l"/>
              </a:tabLst>
            </a:pPr>
            <a:r>
              <a:rPr sz="2400" b="1" dirty="0">
                <a:latin typeface="Calibri"/>
                <a:cs typeface="Calibri"/>
              </a:rPr>
              <a:t>к	осла</a:t>
            </a:r>
            <a:r>
              <a:rPr sz="2400" b="1" spc="-45" dirty="0">
                <a:latin typeface="Calibri"/>
                <a:cs typeface="Calibri"/>
              </a:rPr>
              <a:t>б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нию  </a:t>
            </a:r>
            <a:r>
              <a:rPr sz="2400" b="1" dirty="0">
                <a:latin typeface="Calibri"/>
                <a:cs typeface="Calibri"/>
              </a:rPr>
              <a:t>со		</a:t>
            </a:r>
            <a:r>
              <a:rPr sz="2400" b="1" spc="-5" dirty="0">
                <a:latin typeface="Calibri"/>
                <a:cs typeface="Calibri"/>
              </a:rPr>
              <a:t>сни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ени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м  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лучшением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3070986"/>
            <a:ext cx="4197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1140" algn="l"/>
              </a:tabLst>
            </a:pPr>
            <a:r>
              <a:rPr sz="2400" b="1" spc="-10" dirty="0">
                <a:latin typeface="Calibri"/>
                <a:cs typeface="Calibri"/>
              </a:rPr>
              <a:t>микроциркуляции	</a:t>
            </a:r>
            <a:r>
              <a:rPr sz="2400" b="1" spc="-15" dirty="0">
                <a:latin typeface="Calibri"/>
                <a:cs typeface="Calibri"/>
              </a:rPr>
              <a:t>миокарда,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9378" y="3070986"/>
            <a:ext cx="1950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уменьшением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383" y="3070986"/>
            <a:ext cx="139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вен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зно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2104" y="3436746"/>
            <a:ext cx="1343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870" algn="l"/>
              </a:tabLst>
            </a:pPr>
            <a:r>
              <a:rPr sz="2400" b="1" dirty="0">
                <a:latin typeface="Calibri"/>
                <a:cs typeface="Calibri"/>
              </a:rPr>
              <a:t>вен	(при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065" y="3436746"/>
            <a:ext cx="6656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850" algn="l"/>
                <a:tab pos="1746885" algn="l"/>
                <a:tab pos="2931160" algn="l"/>
                <a:tab pos="3859529" algn="l"/>
                <a:tab pos="5596890" algn="l"/>
              </a:tabLst>
            </a:pPr>
            <a:r>
              <a:rPr sz="2400" b="1" spc="-15" dirty="0">
                <a:latin typeface="Calibri"/>
                <a:cs typeface="Calibri"/>
              </a:rPr>
              <a:t>притока	</a:t>
            </a:r>
            <a:r>
              <a:rPr sz="2400" b="1" dirty="0">
                <a:latin typeface="Calibri"/>
                <a:cs typeface="Calibri"/>
              </a:rPr>
              <a:t>к	</a:t>
            </a:r>
            <a:r>
              <a:rPr sz="2400" b="1" spc="-20" dirty="0">
                <a:latin typeface="Calibri"/>
                <a:cs typeface="Calibri"/>
              </a:rPr>
              <a:t>сердцу	</a:t>
            </a:r>
            <a:r>
              <a:rPr sz="2400" b="1" spc="-5" dirty="0">
                <a:latin typeface="Calibri"/>
                <a:cs typeface="Calibri"/>
              </a:rPr>
              <a:t>из-за	</a:t>
            </a:r>
            <a:r>
              <a:rPr sz="2400" b="1" dirty="0">
                <a:latin typeface="Calibri"/>
                <a:cs typeface="Calibri"/>
              </a:rPr>
              <a:t>изменения	</a:t>
            </a:r>
            <a:r>
              <a:rPr sz="2400" b="1" spc="-5" dirty="0">
                <a:latin typeface="Calibri"/>
                <a:cs typeface="Calibri"/>
              </a:rPr>
              <a:t>тонуса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792730" algn="l"/>
                <a:tab pos="4153535" algn="l"/>
              </a:tabLst>
            </a:pPr>
            <a:r>
              <a:rPr sz="2400" b="1" spc="-5" dirty="0">
                <a:latin typeface="Calibri"/>
                <a:cs typeface="Calibri"/>
              </a:rPr>
              <a:t>гиперкинетическом	варианте	кровообращения).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65" y="4680584"/>
            <a:ext cx="805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1888489" algn="l"/>
                <a:tab pos="2929890" algn="l"/>
                <a:tab pos="3246755" algn="l"/>
                <a:tab pos="4992370" algn="l"/>
                <a:tab pos="7069455" algn="l"/>
              </a:tabLst>
            </a:pPr>
            <a:r>
              <a:rPr sz="2400" b="1" spc="-10" dirty="0">
                <a:latin typeface="Calibri"/>
                <a:cs typeface="Calibri"/>
              </a:rPr>
              <a:t>Используют	</a:t>
            </a:r>
            <a:r>
              <a:rPr sz="2400" b="1" dirty="0">
                <a:latin typeface="Calibri"/>
                <a:cs typeface="Calibri"/>
              </a:rPr>
              <a:t>ванны	с	</a:t>
            </a:r>
            <a:r>
              <a:rPr sz="2400" b="1" spc="-5" dirty="0">
                <a:latin typeface="Calibri"/>
                <a:cs typeface="Calibri"/>
              </a:rPr>
              <a:t>объемной	активностью	</a:t>
            </a:r>
            <a:r>
              <a:rPr sz="2400" b="1" spc="-10" dirty="0">
                <a:latin typeface="Calibri"/>
                <a:cs typeface="Calibri"/>
              </a:rPr>
              <a:t>радона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4065" y="5046345"/>
            <a:ext cx="7101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0,74—</a:t>
            </a:r>
            <a:r>
              <a:rPr sz="2400" b="1" spc="2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7,4</a:t>
            </a:r>
            <a:r>
              <a:rPr sz="2400" b="1" spc="29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кБк/дм3,</a:t>
            </a:r>
            <a:r>
              <a:rPr sz="2400" b="1" spc="28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температурой</a:t>
            </a:r>
            <a:r>
              <a:rPr sz="2400" b="1" spc="2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34—36</a:t>
            </a:r>
            <a:r>
              <a:rPr sz="2400" b="1" spc="2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°С,</a:t>
            </a:r>
            <a:r>
              <a:rPr sz="2400" b="1" spc="2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66633" y="5046345"/>
            <a:ext cx="657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мин,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065" y="5412435"/>
            <a:ext cx="78016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2350135" algn="l"/>
                <a:tab pos="5458460" algn="l"/>
              </a:tabLst>
            </a:pPr>
            <a:r>
              <a:rPr sz="2400" b="1" spc="-20" dirty="0">
                <a:latin typeface="Calibri"/>
                <a:cs typeface="Calibri"/>
              </a:rPr>
              <a:t>ежедневно	</a:t>
            </a:r>
            <a:r>
              <a:rPr sz="2400" b="1" dirty="0">
                <a:latin typeface="Calibri"/>
                <a:cs typeface="Calibri"/>
              </a:rPr>
              <a:t>или	через 2 </a:t>
            </a:r>
            <a:r>
              <a:rPr sz="2400" b="1" spc="-5" dirty="0">
                <a:latin typeface="Calibri"/>
                <a:cs typeface="Calibri"/>
              </a:rPr>
              <a:t>дня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третий;	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ванн.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5750" y="188976"/>
            <a:ext cx="8463280" cy="12954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Вегетокорригирующие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методы</a:t>
            </a:r>
            <a:r>
              <a:rPr sz="28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физиотерапии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лечении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ИБС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6328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842770" marR="836294" indent="-1000125">
              <a:lnSpc>
                <a:spcPct val="100000"/>
              </a:lnSpc>
              <a:spcBef>
                <a:spcPts val="204"/>
              </a:spcBef>
            </a:pPr>
            <a:r>
              <a:rPr sz="2900" spc="-10" dirty="0"/>
              <a:t>Кардиотонические </a:t>
            </a:r>
            <a:r>
              <a:rPr sz="2900" spc="-20" dirty="0"/>
              <a:t>методы </a:t>
            </a:r>
            <a:r>
              <a:rPr sz="2900" spc="-10" dirty="0"/>
              <a:t>физиотерапии  </a:t>
            </a:r>
            <a:r>
              <a:rPr sz="2900" spc="-5" dirty="0"/>
              <a:t>при </a:t>
            </a:r>
            <a:r>
              <a:rPr sz="2900" dirty="0"/>
              <a:t>лечении </a:t>
            </a:r>
            <a:r>
              <a:rPr sz="2900" spc="-5" dirty="0"/>
              <a:t>пациентов </a:t>
            </a:r>
            <a:r>
              <a:rPr sz="2900" dirty="0"/>
              <a:t>с</a:t>
            </a:r>
            <a:r>
              <a:rPr sz="2900" spc="-80" dirty="0"/>
              <a:t> </a:t>
            </a:r>
            <a:r>
              <a:rPr sz="2900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74065" y="1748789"/>
            <a:ext cx="7907655" cy="39033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Углекислые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latin typeface="Calibri"/>
                <a:cs typeface="Calibri"/>
              </a:rPr>
              <a:t>Усиливают </a:t>
            </a:r>
            <a:r>
              <a:rPr sz="2400" b="1" dirty="0">
                <a:latin typeface="Calibri"/>
                <a:cs typeface="Calibri"/>
              </a:rPr>
              <a:t>активность </a:t>
            </a:r>
            <a:r>
              <a:rPr sz="2400" b="1" spc="-5" dirty="0">
                <a:latin typeface="Calibri"/>
                <a:cs typeface="Calibri"/>
              </a:rPr>
              <a:t>парасимпатической </a:t>
            </a:r>
            <a:r>
              <a:rPr sz="2400" b="1" spc="-10" dirty="0">
                <a:latin typeface="Calibri"/>
                <a:cs typeface="Calibri"/>
              </a:rPr>
              <a:t>нервной  системы, снижают </a:t>
            </a:r>
            <a:r>
              <a:rPr sz="2400" b="1" spc="-5" dirty="0">
                <a:latin typeface="Calibri"/>
                <a:cs typeface="Calibri"/>
              </a:rPr>
              <a:t>ЧСС, </a:t>
            </a:r>
            <a:r>
              <a:rPr sz="2400" b="1" spc="-15" dirty="0">
                <a:latin typeface="Calibri"/>
                <a:cs typeface="Calibri"/>
              </a:rPr>
              <a:t>удлиняют </a:t>
            </a:r>
            <a:r>
              <a:rPr sz="2400" b="1" spc="-10" dirty="0">
                <a:latin typeface="Calibri"/>
                <a:cs typeface="Calibri"/>
              </a:rPr>
              <a:t>диастолу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снижают  тонус </a:t>
            </a:r>
            <a:r>
              <a:rPr sz="2400" b="1" spc="-5" dirty="0">
                <a:latin typeface="Calibri"/>
                <a:cs typeface="Calibri"/>
              </a:rPr>
              <a:t>коронарных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сосудов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0" dirty="0">
                <a:latin typeface="Calibri"/>
                <a:cs typeface="Calibri"/>
              </a:rPr>
              <a:t>Углекислые </a:t>
            </a:r>
            <a:r>
              <a:rPr sz="2400" b="1" dirty="0">
                <a:latin typeface="Calibri"/>
                <a:cs typeface="Calibri"/>
              </a:rPr>
              <a:t>ванны </a:t>
            </a:r>
            <a:r>
              <a:rPr sz="2400" b="1" spc="-10" dirty="0">
                <a:latin typeface="Calibri"/>
                <a:cs typeface="Calibri"/>
              </a:rPr>
              <a:t>показаны </a:t>
            </a:r>
            <a:r>
              <a:rPr sz="2400" b="1" spc="-5" dirty="0">
                <a:latin typeface="Calibri"/>
                <a:cs typeface="Calibri"/>
              </a:rPr>
              <a:t>пациентам </a:t>
            </a:r>
            <a:r>
              <a:rPr sz="2400" b="1" dirty="0">
                <a:latin typeface="Calibri"/>
                <a:cs typeface="Calibri"/>
              </a:rPr>
              <a:t>со </a:t>
            </a:r>
            <a:r>
              <a:rPr sz="2400" b="1" spc="-10" dirty="0">
                <a:latin typeface="Calibri"/>
                <a:cs typeface="Calibri"/>
              </a:rPr>
              <a:t>стенокардией  напряжения </a:t>
            </a:r>
            <a:r>
              <a:rPr sz="2400" b="1" spc="-5" dirty="0">
                <a:latin typeface="Calibri"/>
                <a:cs typeface="Calibri"/>
              </a:rPr>
              <a:t>I—II </a:t>
            </a:r>
            <a:r>
              <a:rPr sz="2400" b="1" dirty="0">
                <a:latin typeface="Calibri"/>
                <a:cs typeface="Calibri"/>
              </a:rPr>
              <a:t>ФК, </a:t>
            </a:r>
            <a:r>
              <a:rPr sz="2400" b="1" spc="-5" dirty="0">
                <a:latin typeface="Calibri"/>
                <a:cs typeface="Calibri"/>
              </a:rPr>
              <a:t>при </a:t>
            </a:r>
            <a:r>
              <a:rPr sz="2400" b="1" spc="-10" dirty="0">
                <a:latin typeface="Calibri"/>
                <a:cs typeface="Calibri"/>
              </a:rPr>
              <a:t>отсутствии пароксизмальных  </a:t>
            </a:r>
            <a:r>
              <a:rPr sz="2400" b="1" spc="-5" dirty="0">
                <a:latin typeface="Calibri"/>
                <a:cs typeface="Calibri"/>
              </a:rPr>
              <a:t>нарушений </a:t>
            </a:r>
            <a:r>
              <a:rPr sz="2400" b="1" spc="-10" dirty="0">
                <a:latin typeface="Calibri"/>
                <a:cs typeface="Calibri"/>
              </a:rPr>
              <a:t>ритма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частых </a:t>
            </a:r>
            <a:r>
              <a:rPr sz="2400" b="1" spc="-15" dirty="0">
                <a:latin typeface="Calibri"/>
                <a:cs typeface="Calibri"/>
              </a:rPr>
              <a:t>экстасистол. </a:t>
            </a:r>
            <a:r>
              <a:rPr sz="2400" b="1" spc="-10" dirty="0">
                <a:latin typeface="Calibri"/>
                <a:cs typeface="Calibri"/>
              </a:rPr>
              <a:t>Концентрация </a:t>
            </a:r>
            <a:r>
              <a:rPr sz="2400" b="1" dirty="0">
                <a:latin typeface="Calibri"/>
                <a:cs typeface="Calibri"/>
              </a:rPr>
              <a:t>СО2  в </a:t>
            </a:r>
            <a:r>
              <a:rPr sz="2400" b="1" spc="-5" dirty="0">
                <a:latin typeface="Calibri"/>
                <a:cs typeface="Calibri"/>
              </a:rPr>
              <a:t>ваннах </a:t>
            </a:r>
            <a:r>
              <a:rPr sz="2400" b="1" spc="-15" dirty="0">
                <a:latin typeface="Calibri"/>
                <a:cs typeface="Calibri"/>
              </a:rPr>
              <a:t>должна </a:t>
            </a:r>
            <a:r>
              <a:rPr sz="2400" b="1" spc="-5" dirty="0">
                <a:latin typeface="Calibri"/>
                <a:cs typeface="Calibri"/>
              </a:rPr>
              <a:t>быть от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dirty="0">
                <a:latin typeface="Calibri"/>
                <a:cs typeface="Calibri"/>
              </a:rPr>
              <a:t>1,4 г/л, </a:t>
            </a:r>
            <a:r>
              <a:rPr sz="2400" b="1" spc="-5" dirty="0">
                <a:latin typeface="Calibri"/>
                <a:cs typeface="Calibri"/>
              </a:rPr>
              <a:t>температура </a:t>
            </a:r>
            <a:r>
              <a:rPr sz="2400" b="1" spc="-15" dirty="0">
                <a:latin typeface="Calibri"/>
                <a:cs typeface="Calibri"/>
              </a:rPr>
              <a:t>воды  </a:t>
            </a:r>
            <a:r>
              <a:rPr sz="2400" b="1" spc="-5" dirty="0">
                <a:latin typeface="Calibri"/>
                <a:cs typeface="Calibri"/>
              </a:rPr>
              <a:t>32—35 </a:t>
            </a:r>
            <a:r>
              <a:rPr sz="2400" b="1" dirty="0">
                <a:latin typeface="Calibri"/>
                <a:cs typeface="Calibri"/>
              </a:rPr>
              <a:t>°С, по </a:t>
            </a:r>
            <a:r>
              <a:rPr sz="2400" b="1" spc="-5" dirty="0">
                <a:latin typeface="Calibri"/>
                <a:cs typeface="Calibri"/>
              </a:rPr>
              <a:t>8— 15 мин, </a:t>
            </a:r>
            <a:r>
              <a:rPr sz="2400" b="1" dirty="0">
                <a:latin typeface="Calibri"/>
                <a:cs typeface="Calibri"/>
              </a:rPr>
              <a:t>через </a:t>
            </a:r>
            <a:r>
              <a:rPr sz="2400" b="1" spc="-10" dirty="0">
                <a:latin typeface="Calibri"/>
                <a:cs typeface="Calibri"/>
              </a:rPr>
              <a:t>день </a:t>
            </a:r>
            <a:r>
              <a:rPr sz="2400" b="1" dirty="0">
                <a:latin typeface="Calibri"/>
                <a:cs typeface="Calibri"/>
              </a:rPr>
              <a:t>или 2 </a:t>
            </a:r>
            <a:r>
              <a:rPr sz="2400" b="1" spc="-5" dirty="0">
                <a:latin typeface="Calibri"/>
                <a:cs typeface="Calibri"/>
              </a:rPr>
              <a:t>дня </a:t>
            </a:r>
            <a:r>
              <a:rPr sz="2400" b="1" spc="-15" dirty="0">
                <a:latin typeface="Calibri"/>
                <a:cs typeface="Calibri"/>
              </a:rPr>
              <a:t>подряд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5" dirty="0">
                <a:latin typeface="Calibri"/>
                <a:cs typeface="Calibri"/>
              </a:rPr>
              <a:t>перерывом на третий;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ванн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4423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792605" marR="846455" indent="-944880">
              <a:lnSpc>
                <a:spcPct val="100000"/>
              </a:lnSpc>
              <a:spcBef>
                <a:spcPts val="204"/>
              </a:spcBef>
              <a:tabLst>
                <a:tab pos="5775325" algn="l"/>
              </a:tabLst>
            </a:pPr>
            <a:r>
              <a:rPr sz="2900" spc="-5" dirty="0"/>
              <a:t>Антиишемические </a:t>
            </a:r>
            <a:r>
              <a:rPr sz="2900" spc="-20" dirty="0"/>
              <a:t>методы </a:t>
            </a:r>
            <a:r>
              <a:rPr sz="2900" spc="-10" dirty="0"/>
              <a:t>физиотерапии  </a:t>
            </a:r>
            <a:r>
              <a:rPr sz="2900" spc="-5" dirty="0"/>
              <a:t>при</a:t>
            </a:r>
            <a:r>
              <a:rPr sz="2900" spc="-25" dirty="0"/>
              <a:t> </a:t>
            </a:r>
            <a:r>
              <a:rPr sz="2900" dirty="0"/>
              <a:t>лечении</a:t>
            </a:r>
            <a:r>
              <a:rPr sz="2900" spc="-5" dirty="0"/>
              <a:t> пациентов	</a:t>
            </a:r>
            <a:r>
              <a:rPr sz="2900" dirty="0"/>
              <a:t>с</a:t>
            </a:r>
            <a:r>
              <a:rPr sz="2900" spc="-10" dirty="0"/>
              <a:t> </a:t>
            </a:r>
            <a:r>
              <a:rPr sz="2900" spc="-5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74065" y="1655942"/>
            <a:ext cx="8124825" cy="88836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588260">
              <a:lnSpc>
                <a:spcPct val="100000"/>
              </a:lnSpc>
              <a:spcBef>
                <a:spcPts val="61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Оксигенобаротерапия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515"/>
              </a:spcBef>
              <a:buSzPct val="95833"/>
              <a:buFont typeface="Arial"/>
              <a:buChar char="•"/>
              <a:tabLst>
                <a:tab pos="120650" algn="l"/>
                <a:tab pos="1801495" algn="l"/>
                <a:tab pos="3100705" algn="l"/>
                <a:tab pos="5466080" algn="l"/>
              </a:tabLst>
            </a:pPr>
            <a:r>
              <a:rPr sz="2400" b="1" spc="-10" dirty="0">
                <a:latin typeface="Calibri"/>
                <a:cs typeface="Calibri"/>
              </a:rPr>
              <a:t>Переводит	систему	окислительного	</a:t>
            </a:r>
            <a:r>
              <a:rPr sz="2400" b="1" spc="-5" dirty="0">
                <a:latin typeface="Calibri"/>
                <a:cs typeface="Calibri"/>
              </a:rPr>
              <a:t>фосфорилирования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2518664"/>
            <a:ext cx="2936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2710" algn="l"/>
                <a:tab pos="2134235" algn="l"/>
              </a:tabLst>
            </a:pPr>
            <a:r>
              <a:rPr sz="2400" b="1" dirty="0">
                <a:latin typeface="Calibri"/>
                <a:cs typeface="Calibri"/>
              </a:rPr>
              <a:t>кле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ок	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40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лее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2884423"/>
            <a:ext cx="2730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функционирования.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54146" y="2518664"/>
            <a:ext cx="5144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  <a:tabLst>
                <a:tab pos="1452245" algn="l"/>
                <a:tab pos="1888489" algn="l"/>
                <a:tab pos="3633470" algn="l"/>
                <a:tab pos="4205605" algn="l"/>
              </a:tabLst>
            </a:pPr>
            <a:r>
              <a:rPr sz="2400" b="1" spc="-5" dirty="0">
                <a:latin typeface="Calibri"/>
                <a:cs typeface="Calibri"/>
              </a:rPr>
              <a:t>ни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1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й</a:t>
            </a:r>
            <a:r>
              <a:rPr sz="2400" b="1" dirty="0">
                <a:latin typeface="Calibri"/>
                <a:cs typeface="Calibri"/>
              </a:rPr>
              <a:t>,		э</a:t>
            </a:r>
            <a:r>
              <a:rPr sz="2400" b="1" spc="-4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-1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чн</a:t>
            </a:r>
            <a:r>
              <a:rPr sz="2400" b="1" spc="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й	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ж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м  Зна</a:t>
            </a:r>
            <a:r>
              <a:rPr sz="2400" b="1" spc="10" dirty="0">
                <a:latin typeface="Calibri"/>
                <a:cs typeface="Calibri"/>
              </a:rPr>
              <a:t>ч</a:t>
            </a:r>
            <a:r>
              <a:rPr sz="2400" b="1" dirty="0">
                <a:latin typeface="Calibri"/>
                <a:cs typeface="Calibri"/>
              </a:rPr>
              <a:t>имо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овыша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50" dirty="0">
                <a:latin typeface="Calibri"/>
                <a:cs typeface="Calibri"/>
              </a:rPr>
              <a:t>к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ли</a:t>
            </a:r>
            <a:r>
              <a:rPr sz="2400" b="1" spc="-15" dirty="0">
                <a:latin typeface="Calibri"/>
                <a:cs typeface="Calibri"/>
              </a:rPr>
              <a:t>ч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тво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3250184"/>
            <a:ext cx="8474075" cy="355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433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растворенного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плазме </a:t>
            </a:r>
            <a:r>
              <a:rPr sz="2400" b="1" spc="-10" dirty="0">
                <a:latin typeface="Calibri"/>
                <a:cs typeface="Calibri"/>
              </a:rPr>
              <a:t>кислорода. </a:t>
            </a:r>
            <a:r>
              <a:rPr sz="2400" b="1" spc="-15" dirty="0">
                <a:latin typeface="Calibri"/>
                <a:cs typeface="Calibri"/>
              </a:rPr>
              <a:t>Увеличиваются </a:t>
            </a:r>
            <a:r>
              <a:rPr sz="2400" b="1" spc="-5" dirty="0">
                <a:latin typeface="Calibri"/>
                <a:cs typeface="Calibri"/>
              </a:rPr>
              <a:t>синтез  макроэргов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аэробная мощность </a:t>
            </a:r>
            <a:r>
              <a:rPr sz="2400" b="1" spc="-15" dirty="0">
                <a:latin typeface="Calibri"/>
                <a:cs typeface="Calibri"/>
              </a:rPr>
              <a:t>миокарда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отношении  окисления </a:t>
            </a:r>
            <a:r>
              <a:rPr sz="2400" b="1" spc="-15" dirty="0">
                <a:latin typeface="Calibri"/>
                <a:cs typeface="Calibri"/>
              </a:rPr>
              <a:t>свободных </a:t>
            </a:r>
            <a:r>
              <a:rPr sz="2400" b="1" spc="-5" dirty="0">
                <a:latin typeface="Calibri"/>
                <a:cs typeface="Calibri"/>
              </a:rPr>
              <a:t>жирных кислот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глюкозы.</a:t>
            </a:r>
            <a:endParaRPr sz="2400">
              <a:latin typeface="Calibri"/>
              <a:cs typeface="Calibri"/>
            </a:endParaRPr>
          </a:p>
          <a:p>
            <a:pPr marL="12700" marR="353695" algn="just">
              <a:lnSpc>
                <a:spcPct val="100200"/>
              </a:lnSpc>
              <a:spcBef>
                <a:spcPts val="57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5" dirty="0">
                <a:latin typeface="Calibri"/>
                <a:cs typeface="Calibri"/>
              </a:rPr>
              <a:t>Процедуры проводят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камерах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20" dirty="0">
                <a:latin typeface="Calibri"/>
                <a:cs typeface="Calibri"/>
              </a:rPr>
              <a:t>содержанием </a:t>
            </a:r>
            <a:r>
              <a:rPr sz="2400" b="1" spc="-10" dirty="0">
                <a:latin typeface="Calibri"/>
                <a:cs typeface="Calibri"/>
              </a:rPr>
              <a:t>кислорода  </a:t>
            </a:r>
            <a:r>
              <a:rPr sz="2400" b="1" spc="-20" dirty="0">
                <a:latin typeface="Calibri"/>
                <a:cs typeface="Calibri"/>
              </a:rPr>
              <a:t>до </a:t>
            </a:r>
            <a:r>
              <a:rPr sz="2400" b="1" spc="-10" dirty="0">
                <a:latin typeface="Calibri"/>
                <a:cs typeface="Calibri"/>
              </a:rPr>
              <a:t>100 </a:t>
            </a:r>
            <a:r>
              <a:rPr sz="2400" b="1" dirty="0">
                <a:latin typeface="Calibri"/>
                <a:cs typeface="Calibri"/>
              </a:rPr>
              <a:t>%, </a:t>
            </a:r>
            <a:r>
              <a:rPr sz="2400" b="1" spc="-5" dirty="0">
                <a:latin typeface="Calibri"/>
                <a:cs typeface="Calibri"/>
              </a:rPr>
              <a:t>повышая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них атмосферное давление </a:t>
            </a:r>
            <a:r>
              <a:rPr sz="2400" b="1" spc="-10" dirty="0">
                <a:latin typeface="Calibri"/>
                <a:cs typeface="Calibri"/>
              </a:rPr>
              <a:t>со  скоростью </a:t>
            </a:r>
            <a:r>
              <a:rPr sz="2400" b="1" spc="-5" dirty="0">
                <a:latin typeface="Calibri"/>
                <a:cs typeface="Calibri"/>
              </a:rPr>
              <a:t>не </a:t>
            </a:r>
            <a:r>
              <a:rPr sz="2400" b="1" spc="-10" dirty="0">
                <a:latin typeface="Calibri"/>
                <a:cs typeface="Calibri"/>
              </a:rPr>
              <a:t>более </a:t>
            </a:r>
            <a:r>
              <a:rPr sz="2400" b="1" dirty="0">
                <a:latin typeface="Calibri"/>
                <a:cs typeface="Calibri"/>
              </a:rPr>
              <a:t>3 гПа/с и </a:t>
            </a:r>
            <a:r>
              <a:rPr sz="2400" b="1" spc="-10" dirty="0">
                <a:latin typeface="Calibri"/>
                <a:cs typeface="Calibri"/>
              </a:rPr>
              <a:t>понижая </a:t>
            </a:r>
            <a:r>
              <a:rPr sz="2400" b="1" spc="-5" dirty="0">
                <a:latin typeface="Calibri"/>
                <a:cs typeface="Calibri"/>
              </a:rPr>
              <a:t>со </a:t>
            </a:r>
            <a:r>
              <a:rPr sz="2400" b="1" spc="-10" dirty="0">
                <a:latin typeface="Calibri"/>
                <a:cs typeface="Calibri"/>
              </a:rPr>
              <a:t>скоростью </a:t>
            </a:r>
            <a:r>
              <a:rPr sz="2400" b="1" spc="-5" dirty="0">
                <a:latin typeface="Calibri"/>
                <a:cs typeface="Calibri"/>
              </a:rPr>
              <a:t>не  менее </a:t>
            </a:r>
            <a:r>
              <a:rPr sz="2400" b="1" dirty="0">
                <a:latin typeface="Calibri"/>
                <a:cs typeface="Calibri"/>
              </a:rPr>
              <a:t>6 </a:t>
            </a:r>
            <a:r>
              <a:rPr sz="2400" b="1" spc="-5" dirty="0">
                <a:latin typeface="Calibri"/>
                <a:cs typeface="Calibri"/>
              </a:rPr>
              <a:t>гПа/с,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45—60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7—10  </a:t>
            </a:r>
            <a:r>
              <a:rPr sz="2400" b="1" spc="-15" dirty="0">
                <a:latin typeface="Calibri"/>
                <a:cs typeface="Calibri"/>
              </a:rPr>
              <a:t>процедур</a:t>
            </a:r>
            <a:r>
              <a:rPr sz="2400" b="1" spc="-1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05"/>
              </a:spcBef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4423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792605" marR="846455" indent="-944880">
              <a:lnSpc>
                <a:spcPct val="100000"/>
              </a:lnSpc>
              <a:spcBef>
                <a:spcPts val="204"/>
              </a:spcBef>
              <a:tabLst>
                <a:tab pos="5775325" algn="l"/>
              </a:tabLst>
            </a:pPr>
            <a:r>
              <a:rPr sz="2900" spc="-5" dirty="0"/>
              <a:t>Антиишемические </a:t>
            </a:r>
            <a:r>
              <a:rPr sz="2900" spc="-20" dirty="0"/>
              <a:t>методы </a:t>
            </a:r>
            <a:r>
              <a:rPr sz="2900" spc="-10" dirty="0"/>
              <a:t>физиотерапии  </a:t>
            </a:r>
            <a:r>
              <a:rPr sz="2900" spc="-5" dirty="0"/>
              <a:t>при</a:t>
            </a:r>
            <a:r>
              <a:rPr sz="2900" spc="-25" dirty="0"/>
              <a:t> </a:t>
            </a:r>
            <a:r>
              <a:rPr sz="2900" dirty="0"/>
              <a:t>лечении</a:t>
            </a:r>
            <a:r>
              <a:rPr sz="2900" spc="-5" dirty="0"/>
              <a:t> пациентов	</a:t>
            </a:r>
            <a:r>
              <a:rPr sz="2900" dirty="0"/>
              <a:t>с</a:t>
            </a:r>
            <a:r>
              <a:rPr sz="2900" spc="-10" dirty="0"/>
              <a:t> </a:t>
            </a:r>
            <a:r>
              <a:rPr sz="2900" spc="-5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02742" y="1721358"/>
            <a:ext cx="8545195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0025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Нормобарическая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гипокситерапия</a:t>
            </a:r>
            <a:endParaRPr sz="2400">
              <a:latin typeface="Calibri"/>
              <a:cs typeface="Calibri"/>
            </a:endParaRPr>
          </a:p>
          <a:p>
            <a:pPr marL="12700" marR="208915" algn="just">
              <a:lnSpc>
                <a:spcPts val="2300"/>
              </a:lnSpc>
              <a:spcBef>
                <a:spcPts val="56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Применение </a:t>
            </a:r>
            <a:r>
              <a:rPr sz="2400" b="1" spc="-5" dirty="0">
                <a:latin typeface="Calibri"/>
                <a:cs typeface="Calibri"/>
              </a:rPr>
              <a:t>газовой </a:t>
            </a:r>
            <a:r>
              <a:rPr sz="2400" b="1" spc="-10" dirty="0">
                <a:latin typeface="Calibri"/>
                <a:cs typeface="Calibri"/>
              </a:rPr>
              <a:t>гипоксической </a:t>
            </a:r>
            <a:r>
              <a:rPr sz="2400" b="1" spc="-5" dirty="0">
                <a:latin typeface="Calibri"/>
                <a:cs typeface="Calibri"/>
              </a:rPr>
              <a:t>смеси </a:t>
            </a:r>
            <a:r>
              <a:rPr sz="2400" b="1" spc="-10" dirty="0">
                <a:latin typeface="Calibri"/>
                <a:cs typeface="Calibri"/>
              </a:rPr>
              <a:t>увеличивает  </a:t>
            </a:r>
            <a:r>
              <a:rPr sz="2400" b="1" spc="-5" dirty="0">
                <a:latin typeface="Calibri"/>
                <a:cs typeface="Calibri"/>
              </a:rPr>
              <a:t>минутный объем кровообращения, </a:t>
            </a:r>
            <a:r>
              <a:rPr sz="2400" b="1" dirty="0">
                <a:latin typeface="Calibri"/>
                <a:cs typeface="Calibri"/>
              </a:rPr>
              <a:t>вызывает нарастание  </a:t>
            </a:r>
            <a:r>
              <a:rPr sz="2400" b="1" spc="-10" dirty="0">
                <a:latin typeface="Calibri"/>
                <a:cs typeface="Calibri"/>
              </a:rPr>
              <a:t>концентрации </a:t>
            </a:r>
            <a:r>
              <a:rPr sz="2400" b="1" dirty="0">
                <a:latin typeface="Calibri"/>
                <a:cs typeface="Calibri"/>
              </a:rPr>
              <a:t>активных </a:t>
            </a:r>
            <a:r>
              <a:rPr sz="2400" b="1" spc="-5" dirty="0">
                <a:latin typeface="Calibri"/>
                <a:cs typeface="Calibri"/>
              </a:rPr>
              <a:t>форм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кислорода.</a:t>
            </a:r>
            <a:endParaRPr sz="2400">
              <a:latin typeface="Calibri"/>
              <a:cs typeface="Calibri"/>
            </a:endParaRPr>
          </a:p>
          <a:p>
            <a:pPr marL="12700" marR="210185" algn="just">
              <a:lnSpc>
                <a:spcPct val="80000"/>
              </a:lnSpc>
              <a:spcBef>
                <a:spcPts val="605"/>
              </a:spcBef>
              <a:buSzPct val="95833"/>
              <a:buFont typeface="Arial"/>
              <a:buChar char="•"/>
              <a:tabLst>
                <a:tab pos="120650" algn="l"/>
                <a:tab pos="3703954" algn="l"/>
                <a:tab pos="5876290" algn="l"/>
                <a:tab pos="6807200" algn="l"/>
              </a:tabLst>
            </a:pPr>
            <a:r>
              <a:rPr sz="2400" b="1" spc="-10" dirty="0">
                <a:latin typeface="Calibri"/>
                <a:cs typeface="Calibri"/>
              </a:rPr>
              <a:t>Компенсаторно активируется </a:t>
            </a:r>
            <a:r>
              <a:rPr sz="2400" b="1" spc="-5" dirty="0">
                <a:latin typeface="Calibri"/>
                <a:cs typeface="Calibri"/>
              </a:rPr>
              <a:t>антиоксидантная система,  повышается мощность </a:t>
            </a:r>
            <a:r>
              <a:rPr sz="2400" b="1" spc="-10" dirty="0">
                <a:latin typeface="Calibri"/>
                <a:cs typeface="Calibri"/>
              </a:rPr>
              <a:t>окислительного </a:t>
            </a:r>
            <a:r>
              <a:rPr sz="2400" b="1" spc="-5" dirty="0">
                <a:latin typeface="Calibri"/>
                <a:cs typeface="Calibri"/>
              </a:rPr>
              <a:t>фосфорилирования.  Отмечается повышение </a:t>
            </a:r>
            <a:r>
              <a:rPr sz="2400" b="1" spc="-10" dirty="0">
                <a:latin typeface="Calibri"/>
                <a:cs typeface="Calibri"/>
              </a:rPr>
              <a:t>скорости </a:t>
            </a:r>
            <a:r>
              <a:rPr sz="2400" b="1" dirty="0">
                <a:latin typeface="Calibri"/>
                <a:cs typeface="Calibri"/>
              </a:rPr>
              <a:t>транспорта </a:t>
            </a:r>
            <a:r>
              <a:rPr sz="2400" b="1" spc="-10" dirty="0">
                <a:latin typeface="Calibri"/>
                <a:cs typeface="Calibri"/>
              </a:rPr>
              <a:t>кальция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5" dirty="0">
                <a:latin typeface="Calibri"/>
                <a:cs typeface="Calibri"/>
              </a:rPr>
              <a:t>сар</a:t>
            </a:r>
            <a:r>
              <a:rPr sz="2400" b="1" spc="-5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лазм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тиче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кий	рети</a:t>
            </a:r>
            <a:r>
              <a:rPr sz="2400" b="1" spc="5" dirty="0">
                <a:latin typeface="Calibri"/>
                <a:cs typeface="Calibri"/>
              </a:rPr>
              <a:t>к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м	и	</a:t>
            </a:r>
            <a:r>
              <a:rPr sz="2400" b="1" spc="-5" dirty="0">
                <a:latin typeface="Calibri"/>
                <a:cs typeface="Calibri"/>
              </a:rPr>
              <a:t>нараст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ние  сократительной функции</a:t>
            </a:r>
            <a:r>
              <a:rPr sz="2400" b="1" spc="-15" dirty="0">
                <a:latin typeface="Calibri"/>
                <a:cs typeface="Calibri"/>
              </a:rPr>
              <a:t> миокарда</a:t>
            </a:r>
            <a:endParaRPr sz="2400">
              <a:latin typeface="Calibri"/>
              <a:cs typeface="Calibri"/>
            </a:endParaRPr>
          </a:p>
          <a:p>
            <a:pPr marL="12700" marR="207645" algn="just">
              <a:lnSpc>
                <a:spcPct val="8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latin typeface="Calibri"/>
                <a:cs typeface="Calibri"/>
              </a:rPr>
              <a:t>Используют </a:t>
            </a:r>
            <a:r>
              <a:rPr sz="2400" b="1" spc="-5" dirty="0">
                <a:latin typeface="Calibri"/>
                <a:cs typeface="Calibri"/>
              </a:rPr>
              <a:t>гипоксическую смесь (10— </a:t>
            </a:r>
            <a:r>
              <a:rPr sz="2400" b="1" spc="-10" dirty="0">
                <a:latin typeface="Calibri"/>
                <a:cs typeface="Calibri"/>
              </a:rPr>
              <a:t>12 </a:t>
            </a:r>
            <a:r>
              <a:rPr sz="2400" b="1" dirty="0">
                <a:latin typeface="Calibri"/>
                <a:cs typeface="Calibri"/>
              </a:rPr>
              <a:t>% </a:t>
            </a:r>
            <a:r>
              <a:rPr sz="2400" b="1" spc="-10" dirty="0">
                <a:latin typeface="Calibri"/>
                <a:cs typeface="Calibri"/>
              </a:rPr>
              <a:t>кислорода </a:t>
            </a:r>
            <a:r>
              <a:rPr sz="2400" b="1" dirty="0">
                <a:latin typeface="Calibri"/>
                <a:cs typeface="Calibri"/>
              </a:rPr>
              <a:t>и  </a:t>
            </a:r>
            <a:r>
              <a:rPr sz="2400" b="1" spc="-5" dirty="0">
                <a:latin typeface="Calibri"/>
                <a:cs typeface="Calibri"/>
              </a:rPr>
              <a:t>88—90 </a:t>
            </a:r>
            <a:r>
              <a:rPr sz="2400" b="1" i="1" dirty="0">
                <a:latin typeface="Calibri"/>
                <a:cs typeface="Calibri"/>
              </a:rPr>
              <a:t>% </a:t>
            </a:r>
            <a:r>
              <a:rPr sz="2400" b="1" spc="-5" dirty="0">
                <a:latin typeface="Calibri"/>
                <a:cs typeface="Calibri"/>
              </a:rPr>
              <a:t>азота), </a:t>
            </a:r>
            <a:r>
              <a:rPr sz="2400" b="1" spc="-10" dirty="0">
                <a:latin typeface="Calibri"/>
                <a:cs typeface="Calibri"/>
              </a:rPr>
              <a:t>подаваемую </a:t>
            </a:r>
            <a:r>
              <a:rPr sz="2400" b="1" spc="-25" dirty="0">
                <a:latin typeface="Calibri"/>
                <a:cs typeface="Calibri"/>
              </a:rPr>
              <a:t>под </a:t>
            </a:r>
            <a:r>
              <a:rPr sz="2400" b="1" spc="-5" dirty="0">
                <a:latin typeface="Calibri"/>
                <a:cs typeface="Calibri"/>
              </a:rPr>
              <a:t>давлением 1020 гПа при  </a:t>
            </a:r>
            <a:r>
              <a:rPr sz="2400" b="1" spc="-10" dirty="0">
                <a:latin typeface="Calibri"/>
                <a:cs typeface="Calibri"/>
              </a:rPr>
              <a:t>комнатной </a:t>
            </a:r>
            <a:r>
              <a:rPr sz="2400" b="1" spc="-5" dirty="0">
                <a:latin typeface="Calibri"/>
                <a:cs typeface="Calibri"/>
              </a:rPr>
              <a:t>температуре,  больные  </a:t>
            </a:r>
            <a:r>
              <a:rPr sz="2400" b="1" spc="-10" dirty="0">
                <a:latin typeface="Calibri"/>
                <a:cs typeface="Calibri"/>
              </a:rPr>
              <a:t>вдыхают </a:t>
            </a:r>
            <a:r>
              <a:rPr sz="2400" b="1" spc="-5" dirty="0">
                <a:latin typeface="Calibri"/>
                <a:cs typeface="Calibri"/>
              </a:rPr>
              <a:t>смесь  непрерывно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течение 60 мин. либо </a:t>
            </a:r>
            <a:r>
              <a:rPr sz="2400" b="1" spc="-10" dirty="0">
                <a:latin typeface="Calibri"/>
                <a:cs typeface="Calibri"/>
              </a:rPr>
              <a:t>чередуют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дыханием 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атмосферным </a:t>
            </a:r>
            <a:r>
              <a:rPr sz="2400" b="1" spc="-15" dirty="0">
                <a:latin typeface="Calibri"/>
                <a:cs typeface="Calibri"/>
              </a:rPr>
              <a:t>воздухом до </a:t>
            </a:r>
            <a:r>
              <a:rPr sz="2400" b="1" spc="-5" dirty="0">
                <a:latin typeface="Calibri"/>
                <a:cs typeface="Calibri"/>
              </a:rPr>
              <a:t>90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10—20 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606155" cy="13684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34315" rIns="0" bIns="0" rtlCol="0">
            <a:spAutoFit/>
          </a:bodyPr>
          <a:lstStyle/>
          <a:p>
            <a:pPr marL="1871980" marR="1042035" indent="-826135">
              <a:lnSpc>
                <a:spcPct val="100000"/>
              </a:lnSpc>
              <a:spcBef>
                <a:spcPts val="1845"/>
              </a:spcBef>
              <a:tabLst>
                <a:tab pos="5800090" algn="l"/>
                <a:tab pos="6113145" algn="l"/>
              </a:tabLst>
            </a:pPr>
            <a:r>
              <a:rPr spc="-5" dirty="0"/>
              <a:t>Антиишемические </a:t>
            </a:r>
            <a:r>
              <a:rPr spc="-25" dirty="0"/>
              <a:t>методы </a:t>
            </a:r>
            <a:r>
              <a:rPr spc="-10" dirty="0"/>
              <a:t>физиотерапии  при</a:t>
            </a:r>
            <a:r>
              <a:rPr spc="10" dirty="0"/>
              <a:t> </a:t>
            </a:r>
            <a:r>
              <a:rPr spc="-5" dirty="0"/>
              <a:t>лечении</a:t>
            </a:r>
            <a:r>
              <a:rPr spc="30" dirty="0"/>
              <a:t> </a:t>
            </a:r>
            <a:r>
              <a:rPr spc="-10" dirty="0"/>
              <a:t>пациентов	</a:t>
            </a:r>
            <a:r>
              <a:rPr spc="-5" dirty="0"/>
              <a:t>с	ИБС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461262"/>
            <a:ext cx="841057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63650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Кислородные, воздушные,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озоновые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  <a:tab pos="2131060" algn="l"/>
                <a:tab pos="4141470" algn="l"/>
                <a:tab pos="5306060" algn="l"/>
                <a:tab pos="6978015" algn="l"/>
              </a:tabLst>
            </a:pPr>
            <a:r>
              <a:rPr sz="2400" b="1" spc="-90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лич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spc="-10" dirty="0">
                <a:latin typeface="Calibri"/>
                <a:cs typeface="Calibri"/>
              </a:rPr>
              <a:t>ю</a:t>
            </a:r>
            <a:r>
              <a:rPr sz="2400" b="1" dirty="0">
                <a:latin typeface="Calibri"/>
                <a:cs typeface="Calibri"/>
              </a:rPr>
              <a:t>т	о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spc="-5" dirty="0">
                <a:latin typeface="Calibri"/>
                <a:cs typeface="Calibri"/>
              </a:rPr>
              <a:t>си</a:t>
            </a:r>
            <a:r>
              <a:rPr sz="2400" b="1" spc="-30" dirty="0">
                <a:latin typeface="Calibri"/>
                <a:cs typeface="Calibri"/>
              </a:rPr>
              <a:t>г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нац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ю	т</a:t>
            </a:r>
            <a:r>
              <a:rPr sz="2400" b="1" spc="-2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аней	</a:t>
            </a:r>
            <a:r>
              <a:rPr sz="2400" b="1" spc="-5" dirty="0">
                <a:latin typeface="Calibri"/>
                <a:cs typeface="Calibri"/>
              </a:rPr>
              <a:t>мио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4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да</a:t>
            </a:r>
            <a:r>
              <a:rPr sz="2400" b="1" dirty="0">
                <a:latin typeface="Calibri"/>
                <a:cs typeface="Calibri"/>
              </a:rPr>
              <a:t>,	</a:t>
            </a:r>
            <a:r>
              <a:rPr sz="2400" b="1" spc="-10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сил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вают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18834" y="2339085"/>
            <a:ext cx="2320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4845" algn="l"/>
                <a:tab pos="2157095" algn="l"/>
              </a:tabLst>
            </a:pPr>
            <a:r>
              <a:rPr sz="2400" b="1" spc="-5" dirty="0">
                <a:latin typeface="Calibri"/>
                <a:cs typeface="Calibri"/>
              </a:rPr>
              <a:t>ч</a:t>
            </a:r>
            <a:r>
              <a:rPr sz="2400" b="1" spc="-2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	</a:t>
            </a:r>
            <a:r>
              <a:rPr sz="2400" b="1" spc="-5" dirty="0">
                <a:latin typeface="Calibri"/>
                <a:cs typeface="Calibri"/>
              </a:rPr>
              <a:t>пр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10" dirty="0">
                <a:latin typeface="Calibri"/>
                <a:cs typeface="Calibri"/>
              </a:rPr>
              <a:t>в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т	к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2339085"/>
            <a:ext cx="3406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51000" algn="l"/>
                <a:tab pos="1875155" algn="l"/>
                <a:tab pos="3223895" algn="l"/>
              </a:tabLst>
            </a:pPr>
            <a:r>
              <a:rPr sz="2400" b="1" dirty="0">
                <a:latin typeface="Calibri"/>
                <a:cs typeface="Calibri"/>
              </a:rPr>
              <a:t>окисл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ни</a:t>
            </a:r>
            <a:r>
              <a:rPr sz="2400" b="1" dirty="0">
                <a:latin typeface="Calibri"/>
                <a:cs typeface="Calibri"/>
              </a:rPr>
              <a:t>е	у</a:t>
            </a:r>
            <a:r>
              <a:rPr sz="2400" b="1" spc="-9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лев</a:t>
            </a:r>
            <a:r>
              <a:rPr sz="2400" b="1" spc="-55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ов	и  </a:t>
            </a:r>
            <a:r>
              <a:rPr sz="2400" b="1" spc="-10" dirty="0">
                <a:latin typeface="Calibri"/>
                <a:cs typeface="Calibri"/>
              </a:rPr>
              <a:t>снижению		</a:t>
            </a:r>
            <a:r>
              <a:rPr sz="2400" b="1" dirty="0">
                <a:latin typeface="Calibri"/>
                <a:cs typeface="Calibri"/>
              </a:rPr>
              <a:t>ишемии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2247" y="2339085"/>
            <a:ext cx="2459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  <a:tabLst>
                <a:tab pos="1487805" algn="l"/>
                <a:tab pos="1806575" algn="l"/>
              </a:tabLst>
            </a:pPr>
            <a:r>
              <a:rPr sz="2400" b="1" dirty="0">
                <a:latin typeface="Calibri"/>
                <a:cs typeface="Calibri"/>
              </a:rPr>
              <a:t>ж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рн</a:t>
            </a:r>
            <a:r>
              <a:rPr sz="2400" b="1" dirty="0">
                <a:latin typeface="Calibri"/>
                <a:cs typeface="Calibri"/>
              </a:rPr>
              <a:t>ых	кисл</a:t>
            </a:r>
            <a:r>
              <a:rPr sz="2400" b="1" spc="-10" dirty="0">
                <a:latin typeface="Calibri"/>
                <a:cs typeface="Calibri"/>
              </a:rPr>
              <a:t>о</a:t>
            </a:r>
            <a:r>
              <a:rPr sz="2400" b="1" spc="-8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,  </a:t>
            </a:r>
            <a:r>
              <a:rPr sz="2400" b="1" spc="-15" dirty="0">
                <a:latin typeface="Calibri"/>
                <a:cs typeface="Calibri"/>
              </a:rPr>
              <a:t>миокарда		</a:t>
            </a:r>
            <a:r>
              <a:rPr sz="2400" b="1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661" y="2705227"/>
            <a:ext cx="2554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овышению	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3070986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сократительной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функции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90" y="3509898"/>
            <a:ext cx="196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Сп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10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обст</a:t>
            </a:r>
            <a:r>
              <a:rPr sz="2400" b="1" spc="-10" dirty="0">
                <a:latin typeface="Calibri"/>
                <a:cs typeface="Calibri"/>
              </a:rPr>
              <a:t>вую</a:t>
            </a:r>
            <a:r>
              <a:rPr sz="2400" b="1" dirty="0">
                <a:latin typeface="Calibri"/>
                <a:cs typeface="Calibri"/>
              </a:rPr>
              <a:t>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5277" y="3509898"/>
            <a:ext cx="1617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нараст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нию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7667" y="3509898"/>
            <a:ext cx="1906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парциального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3875608"/>
            <a:ext cx="70116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730" algn="l"/>
                <a:tab pos="2018030" algn="l"/>
                <a:tab pos="3690620" algn="l"/>
                <a:tab pos="5770880" algn="l"/>
                <a:tab pos="6828790" algn="l"/>
              </a:tabLst>
            </a:pPr>
            <a:r>
              <a:rPr sz="2400" b="1" dirty="0">
                <a:latin typeface="Calibri"/>
                <a:cs typeface="Calibri"/>
              </a:rPr>
              <a:t>к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слор</a:t>
            </a:r>
            <a:r>
              <a:rPr sz="2400" b="1" spc="-65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а	в	альве</a:t>
            </a:r>
            <a:r>
              <a:rPr sz="2400" b="1" spc="-4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х</a:t>
            </a:r>
            <a:r>
              <a:rPr sz="2400" b="1" dirty="0">
                <a:latin typeface="Calibri"/>
                <a:cs typeface="Calibri"/>
              </a:rPr>
              <a:t>,	акти</a:t>
            </a:r>
            <a:r>
              <a:rPr sz="2400" b="1" spc="-1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2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у</a:t>
            </a:r>
            <a:r>
              <a:rPr sz="2400" b="1" spc="-10" dirty="0">
                <a:latin typeface="Calibri"/>
                <a:cs typeface="Calibri"/>
              </a:rPr>
              <a:t>ю</a:t>
            </a:r>
            <a:r>
              <a:rPr sz="2400" b="1" dirty="0">
                <a:latin typeface="Calibri"/>
                <a:cs typeface="Calibri"/>
              </a:rPr>
              <a:t>т	захв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8770" y="3509898"/>
            <a:ext cx="13042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да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ления  </a:t>
            </a:r>
            <a:r>
              <a:rPr sz="2400" b="1" spc="-2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тав</a:t>
            </a:r>
            <a:r>
              <a:rPr sz="2400" b="1" spc="-1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590" y="4241672"/>
            <a:ext cx="841311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кислорода </a:t>
            </a:r>
            <a:r>
              <a:rPr sz="2400" b="1" dirty="0">
                <a:latin typeface="Calibri"/>
                <a:cs typeface="Calibri"/>
              </a:rPr>
              <a:t>к </a:t>
            </a:r>
            <a:r>
              <a:rPr sz="2400" b="1" spc="-10" dirty="0">
                <a:latin typeface="Calibri"/>
                <a:cs typeface="Calibri"/>
              </a:rPr>
              <a:t>тканям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5" dirty="0">
                <a:latin typeface="Calibri"/>
                <a:cs typeface="Calibri"/>
              </a:rPr>
              <a:t>результате </a:t>
            </a:r>
            <a:r>
              <a:rPr sz="2400" b="1" spc="-5" dirty="0">
                <a:latin typeface="Calibri"/>
                <a:cs typeface="Calibri"/>
              </a:rPr>
              <a:t>повышения </a:t>
            </a:r>
            <a:r>
              <a:rPr sz="2400" b="1" spc="-10" dirty="0">
                <a:latin typeface="Calibri"/>
                <a:cs typeface="Calibri"/>
              </a:rPr>
              <a:t>напряжения  кислорода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крови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Повышают окислительный </a:t>
            </a:r>
            <a:r>
              <a:rPr sz="2400" b="1" spc="-10" dirty="0">
                <a:latin typeface="Calibri"/>
                <a:cs typeface="Calibri"/>
              </a:rPr>
              <a:t>потенциал </a:t>
            </a:r>
            <a:r>
              <a:rPr sz="2400" b="1" spc="-15" dirty="0">
                <a:latin typeface="Calibri"/>
                <a:cs typeface="Calibri"/>
              </a:rPr>
              <a:t>поглощаемого </a:t>
            </a:r>
            <a:r>
              <a:rPr sz="2400" b="1" spc="-5" dirty="0">
                <a:latin typeface="Calibri"/>
                <a:cs typeface="Calibri"/>
              </a:rPr>
              <a:t>кровью  </a:t>
            </a:r>
            <a:r>
              <a:rPr sz="2400" b="1" spc="-10" dirty="0">
                <a:latin typeface="Calibri"/>
                <a:cs typeface="Calibri"/>
              </a:rPr>
              <a:t>кислорода, </a:t>
            </a:r>
            <a:r>
              <a:rPr sz="2400" b="1" spc="-5" dirty="0">
                <a:latin typeface="Calibri"/>
                <a:cs typeface="Calibri"/>
              </a:rPr>
              <a:t>активируют  </a:t>
            </a:r>
            <a:r>
              <a:rPr sz="2400" b="1" spc="-10" dirty="0">
                <a:latin typeface="Calibri"/>
                <a:cs typeface="Calibri"/>
              </a:rPr>
              <a:t>прооксидантную систему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10" dirty="0">
                <a:latin typeface="Calibri"/>
                <a:cs typeface="Calibri"/>
              </a:rPr>
              <a:t>последующим усилением </a:t>
            </a:r>
            <a:r>
              <a:rPr sz="2400" b="1" spc="-5" dirty="0">
                <a:latin typeface="Calibri"/>
                <a:cs typeface="Calibri"/>
              </a:rPr>
              <a:t>клеточного дыхания, </a:t>
            </a:r>
            <a:r>
              <a:rPr sz="2400" b="1" dirty="0">
                <a:latin typeface="Calibri"/>
                <a:cs typeface="Calibri"/>
              </a:rPr>
              <a:t>утилизацией  </a:t>
            </a:r>
            <a:r>
              <a:rPr sz="2400" b="1" spc="-10" dirty="0">
                <a:latin typeface="Calibri"/>
                <a:cs typeface="Calibri"/>
              </a:rPr>
              <a:t>кислорода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миокардом.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606155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873250" marR="927735" indent="-944880">
              <a:lnSpc>
                <a:spcPct val="100000"/>
              </a:lnSpc>
              <a:spcBef>
                <a:spcPts val="204"/>
              </a:spcBef>
              <a:tabLst>
                <a:tab pos="5855970" algn="l"/>
              </a:tabLst>
            </a:pPr>
            <a:r>
              <a:rPr sz="2900" spc="-5" dirty="0"/>
              <a:t>Антиишемические </a:t>
            </a:r>
            <a:r>
              <a:rPr sz="2900" spc="-20" dirty="0"/>
              <a:t>методы </a:t>
            </a:r>
            <a:r>
              <a:rPr sz="2900" spc="-10" dirty="0"/>
              <a:t>физиотерапии  </a:t>
            </a:r>
            <a:r>
              <a:rPr sz="2900" spc="-5" dirty="0"/>
              <a:t>при</a:t>
            </a:r>
            <a:r>
              <a:rPr sz="2900" spc="-25" dirty="0"/>
              <a:t> </a:t>
            </a:r>
            <a:r>
              <a:rPr sz="2900" dirty="0"/>
              <a:t>лечении</a:t>
            </a:r>
            <a:r>
              <a:rPr sz="2900" spc="-5" dirty="0"/>
              <a:t> пациентов	</a:t>
            </a:r>
            <a:r>
              <a:rPr sz="2900" dirty="0"/>
              <a:t>с</a:t>
            </a:r>
            <a:r>
              <a:rPr sz="2900" spc="-10" dirty="0"/>
              <a:t> </a:t>
            </a:r>
            <a:r>
              <a:rPr sz="2900" spc="-5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02742" y="1569336"/>
            <a:ext cx="8341359" cy="4708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Красная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лазеротерапия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10" dirty="0">
                <a:latin typeface="Calibri"/>
                <a:cs typeface="Calibri"/>
              </a:rPr>
              <a:t>воздействия </a:t>
            </a:r>
            <a:r>
              <a:rPr sz="2400" b="1" spc="-5" dirty="0">
                <a:latin typeface="Calibri"/>
                <a:cs typeface="Calibri"/>
              </a:rPr>
              <a:t>изменяются структура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физико-  </a:t>
            </a:r>
            <a:r>
              <a:rPr sz="2400" b="1" spc="-5" dirty="0">
                <a:latin typeface="Calibri"/>
                <a:cs typeface="Calibri"/>
              </a:rPr>
              <a:t>химические свойства мембран,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частности форма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состав 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двойного </a:t>
            </a:r>
            <a:r>
              <a:rPr sz="2400" b="1" spc="-5" dirty="0">
                <a:latin typeface="Calibri"/>
                <a:cs typeface="Calibri"/>
              </a:rPr>
              <a:t>липидного слоя,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5" dirty="0">
                <a:latin typeface="Calibri"/>
                <a:cs typeface="Calibri"/>
              </a:rPr>
              <a:t>котором </a:t>
            </a:r>
            <a:r>
              <a:rPr sz="2400" b="1" spc="-10" dirty="0">
                <a:latin typeface="Calibri"/>
                <a:cs typeface="Calibri"/>
              </a:rPr>
              <a:t>снижается </a:t>
            </a:r>
            <a:r>
              <a:rPr sz="2400" b="1" spc="-20" dirty="0">
                <a:latin typeface="Calibri"/>
                <a:cs typeface="Calibri"/>
              </a:rPr>
              <a:t>содержание  </a:t>
            </a:r>
            <a:r>
              <a:rPr sz="2400" b="1" spc="-5" dirty="0">
                <a:latin typeface="Calibri"/>
                <a:cs typeface="Calibri"/>
              </a:rPr>
              <a:t>лизолецитина </a:t>
            </a:r>
            <a:r>
              <a:rPr sz="2400" b="1" dirty="0">
                <a:latin typeface="Calibri"/>
                <a:cs typeface="Calibri"/>
              </a:rPr>
              <a:t>— </a:t>
            </a:r>
            <a:r>
              <a:rPr sz="2400" b="1" spc="-5" dirty="0">
                <a:latin typeface="Calibri"/>
                <a:cs typeface="Calibri"/>
              </a:rPr>
              <a:t>мощного </a:t>
            </a:r>
            <a:r>
              <a:rPr sz="2400" b="1" spc="-10" dirty="0">
                <a:latin typeface="Calibri"/>
                <a:cs typeface="Calibri"/>
              </a:rPr>
              <a:t>фактора дезорганизации</a:t>
            </a:r>
            <a:r>
              <a:rPr sz="2400" b="1" spc="5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мембран;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  <a:tab pos="2919095" algn="l"/>
                <a:tab pos="4854575" algn="l"/>
              </a:tabLst>
            </a:pPr>
            <a:r>
              <a:rPr sz="2400" b="1" spc="-90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лич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10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ровень	</a:t>
            </a:r>
            <a:r>
              <a:rPr sz="2400" b="1" spc="-5" dirty="0">
                <a:latin typeface="Calibri"/>
                <a:cs typeface="Calibri"/>
              </a:rPr>
              <a:t>фо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spc="-15" dirty="0">
                <a:latin typeface="Calibri"/>
                <a:cs typeface="Calibri"/>
              </a:rPr>
              <a:t>ф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5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л</a:t>
            </a:r>
            <a:r>
              <a:rPr sz="2400" b="1" spc="-20" dirty="0">
                <a:latin typeface="Calibri"/>
                <a:cs typeface="Calibri"/>
              </a:rPr>
              <a:t>э</a:t>
            </a:r>
            <a:r>
              <a:rPr sz="2400" b="1" dirty="0">
                <a:latin typeface="Calibri"/>
                <a:cs typeface="Calibri"/>
              </a:rPr>
              <a:t>та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spc="-3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ламина,  </a:t>
            </a:r>
            <a:r>
              <a:rPr sz="2400" b="1" spc="-10" dirty="0">
                <a:latin typeface="Calibri"/>
                <a:cs typeface="Calibri"/>
              </a:rPr>
              <a:t>уменьшается количество </a:t>
            </a:r>
            <a:r>
              <a:rPr sz="2400" b="1" spc="-15" dirty="0">
                <a:latin typeface="Calibri"/>
                <a:cs typeface="Calibri"/>
              </a:rPr>
              <a:t>свободного холестерина </a:t>
            </a:r>
            <a:r>
              <a:rPr sz="2400" b="1" spc="-5" dirty="0">
                <a:latin typeface="Calibri"/>
                <a:cs typeface="Calibri"/>
              </a:rPr>
              <a:t>мембран. </a:t>
            </a:r>
            <a:r>
              <a:rPr sz="2400" b="1" dirty="0">
                <a:latin typeface="Calibri"/>
                <a:cs typeface="Calibri"/>
              </a:rPr>
              <a:t>В  </a:t>
            </a:r>
            <a:r>
              <a:rPr sz="2400" b="1" spc="-5" dirty="0">
                <a:latin typeface="Calibri"/>
                <a:cs typeface="Calibri"/>
              </a:rPr>
              <a:t>мембранах </a:t>
            </a:r>
            <a:r>
              <a:rPr sz="2400" b="1" spc="-10" dirty="0">
                <a:latin typeface="Calibri"/>
                <a:cs typeface="Calibri"/>
              </a:rPr>
              <a:t>кардиомиоцитов снижается скорость </a:t>
            </a:r>
            <a:r>
              <a:rPr sz="2400" b="1" spc="-5" dirty="0">
                <a:latin typeface="Calibri"/>
                <a:cs typeface="Calibri"/>
              </a:rPr>
              <a:t>спонтанного  образования </a:t>
            </a:r>
            <a:r>
              <a:rPr sz="2400" b="1" spc="-15" dirty="0">
                <a:latin typeface="Calibri"/>
                <a:cs typeface="Calibri"/>
              </a:rPr>
              <a:t>продуктов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ПОЛ.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ППЭ </a:t>
            </a:r>
            <a:r>
              <a:rPr sz="2400" b="1" spc="-5" dirty="0">
                <a:latin typeface="Calibri"/>
                <a:cs typeface="Calibri"/>
              </a:rPr>
              <a:t>излучения 0,5— </a:t>
            </a:r>
            <a:r>
              <a:rPr sz="2400" b="1" dirty="0">
                <a:latin typeface="Calibri"/>
                <a:cs typeface="Calibri"/>
              </a:rPr>
              <a:t>5 </a:t>
            </a:r>
            <a:r>
              <a:rPr sz="2400" b="1" spc="-5" dirty="0">
                <a:latin typeface="Calibri"/>
                <a:cs typeface="Calibri"/>
              </a:rPr>
              <a:t>мВт/см2, </a:t>
            </a:r>
            <a:r>
              <a:rPr sz="2400" b="1" spc="5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1—2 </a:t>
            </a:r>
            <a:r>
              <a:rPr sz="2400" b="1" dirty="0">
                <a:latin typeface="Calibri"/>
                <a:cs typeface="Calibri"/>
              </a:rPr>
              <a:t>мин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поле, </a:t>
            </a:r>
            <a:r>
              <a:rPr sz="2400" b="1" spc="-5" dirty="0">
                <a:latin typeface="Calibri"/>
                <a:cs typeface="Calibri"/>
              </a:rPr>
              <a:t>4— </a:t>
            </a:r>
            <a:r>
              <a:rPr sz="2400" b="1" dirty="0">
                <a:latin typeface="Calibri"/>
                <a:cs typeface="Calibri"/>
              </a:rPr>
              <a:t>5  </a:t>
            </a:r>
            <a:r>
              <a:rPr sz="2400" b="1" spc="-10" dirty="0">
                <a:latin typeface="Calibri"/>
                <a:cs typeface="Calibri"/>
              </a:rPr>
              <a:t>полей </a:t>
            </a:r>
            <a:r>
              <a:rPr sz="2400" b="1" spc="-5" dirty="0">
                <a:latin typeface="Calibri"/>
                <a:cs typeface="Calibri"/>
              </a:rPr>
              <a:t>за </a:t>
            </a:r>
            <a:r>
              <a:rPr sz="2400" b="1" spc="-25" dirty="0">
                <a:latin typeface="Calibri"/>
                <a:cs typeface="Calibri"/>
              </a:rPr>
              <a:t>процедуру, </a:t>
            </a:r>
            <a:r>
              <a:rPr sz="2400" b="1" spc="-20" dirty="0">
                <a:latin typeface="Calibri"/>
                <a:cs typeface="Calibri"/>
              </a:rPr>
              <a:t>ежедневно </a:t>
            </a:r>
            <a:r>
              <a:rPr sz="2400" b="1" dirty="0">
                <a:latin typeface="Calibri"/>
                <a:cs typeface="Calibri"/>
              </a:rPr>
              <a:t>или через </a:t>
            </a:r>
            <a:r>
              <a:rPr sz="2400" b="1" spc="-5" dirty="0">
                <a:latin typeface="Calibri"/>
                <a:cs typeface="Calibri"/>
              </a:rPr>
              <a:t>день;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10—15 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46328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842770" marR="694690" indent="-1140460">
              <a:lnSpc>
                <a:spcPct val="100000"/>
              </a:lnSpc>
              <a:spcBef>
                <a:spcPts val="204"/>
              </a:spcBef>
            </a:pPr>
            <a:r>
              <a:rPr sz="2900" spc="-20" dirty="0"/>
              <a:t>Гипокоагулирующие методы </a:t>
            </a:r>
            <a:r>
              <a:rPr sz="2900" spc="-5" dirty="0"/>
              <a:t>физиотерапии  при </a:t>
            </a:r>
            <a:r>
              <a:rPr sz="2900" dirty="0"/>
              <a:t>лечении </a:t>
            </a:r>
            <a:r>
              <a:rPr sz="2900" spc="-5" dirty="0"/>
              <a:t>пациентов </a:t>
            </a:r>
            <a:r>
              <a:rPr sz="2900" dirty="0"/>
              <a:t>с</a:t>
            </a:r>
            <a:r>
              <a:rPr sz="2900" spc="-75" dirty="0"/>
              <a:t> </a:t>
            </a:r>
            <a:r>
              <a:rPr sz="2900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02742" y="1654873"/>
            <a:ext cx="8337550" cy="12693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740025">
              <a:lnSpc>
                <a:spcPct val="100000"/>
              </a:lnSpc>
              <a:spcBef>
                <a:spcPts val="67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Йодобромные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ванны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  <a:tab pos="1878330" algn="l"/>
                <a:tab pos="3086735" algn="l"/>
                <a:tab pos="3432810" algn="l"/>
                <a:tab pos="5037455" algn="l"/>
                <a:tab pos="6685280" algn="l"/>
              </a:tabLst>
            </a:pPr>
            <a:r>
              <a:rPr sz="2400" b="1" spc="-5" dirty="0">
                <a:latin typeface="Calibri"/>
                <a:cs typeface="Calibri"/>
              </a:rPr>
              <a:t>Проникающие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организм </a:t>
            </a:r>
            <a:r>
              <a:rPr sz="2400" b="1" dirty="0">
                <a:latin typeface="Calibri"/>
                <a:cs typeface="Calibri"/>
              </a:rPr>
              <a:t>ионы </a:t>
            </a:r>
            <a:r>
              <a:rPr sz="2400" b="1" spc="-20" dirty="0">
                <a:latin typeface="Calibri"/>
                <a:cs typeface="Calibri"/>
              </a:rPr>
              <a:t>йода </a:t>
            </a:r>
            <a:r>
              <a:rPr sz="2400" b="1" spc="-5" dirty="0">
                <a:latin typeface="Calibri"/>
                <a:cs typeface="Calibri"/>
              </a:rPr>
              <a:t>активируют функцию  щи</a:t>
            </a:r>
            <a:r>
              <a:rPr sz="2400" b="1" spc="-30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ов</a:t>
            </a:r>
            <a:r>
              <a:rPr sz="2400" b="1" spc="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дно</a:t>
            </a:r>
            <a:r>
              <a:rPr sz="2400" b="1" dirty="0">
                <a:latin typeface="Calibri"/>
                <a:cs typeface="Calibri"/>
              </a:rPr>
              <a:t>й	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spc="-3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ле</a:t>
            </a:r>
            <a:r>
              <a:rPr sz="2400" b="1" spc="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ы	и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овыш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spc="-10" dirty="0">
                <a:latin typeface="Calibri"/>
                <a:cs typeface="Calibri"/>
              </a:rPr>
              <a:t>ю</a:t>
            </a:r>
            <a:r>
              <a:rPr sz="2400" b="1" dirty="0">
                <a:latin typeface="Calibri"/>
                <a:cs typeface="Calibri"/>
              </a:rPr>
              <a:t>т	актив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ть	ти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spc="-5" dirty="0">
                <a:latin typeface="Calibri"/>
                <a:cs typeface="Calibri"/>
              </a:rPr>
              <a:t>ео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дных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091" y="2898775"/>
            <a:ext cx="2795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фибринолитическую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898775"/>
            <a:ext cx="30245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62125" algn="l"/>
                <a:tab pos="1819910" algn="l"/>
                <a:tab pos="2840990" algn="l"/>
              </a:tabLst>
            </a:pPr>
            <a:r>
              <a:rPr sz="2400" b="1" spc="-5" dirty="0">
                <a:latin typeface="Calibri"/>
                <a:cs typeface="Calibri"/>
              </a:rPr>
              <a:t>гормонов,		</a:t>
            </a:r>
            <a:r>
              <a:rPr sz="2400" b="1" spc="-15" dirty="0">
                <a:latin typeface="Calibri"/>
                <a:cs typeface="Calibri"/>
              </a:rPr>
              <a:t>которые  </a:t>
            </a:r>
            <a:r>
              <a:rPr sz="2400" b="1" dirty="0">
                <a:latin typeface="Calibri"/>
                <a:cs typeface="Calibri"/>
              </a:rPr>
              <a:t>активно</a:t>
            </a:r>
            <a:r>
              <a:rPr sz="2400" b="1" spc="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ть	крови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81221" y="2898775"/>
            <a:ext cx="18542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ув</a:t>
            </a:r>
            <a:r>
              <a:rPr sz="2400" b="1" spc="-30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лич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вают  </a:t>
            </a:r>
            <a:r>
              <a:rPr sz="2400" b="1" spc="-20" dirty="0">
                <a:latin typeface="Calibri"/>
                <a:cs typeface="Calibri"/>
              </a:rPr>
              <a:t>содержание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4096" y="3264789"/>
            <a:ext cx="1561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свободного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2481" y="3264789"/>
            <a:ext cx="132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пар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742" y="3630548"/>
            <a:ext cx="19615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Й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обро</a:t>
            </a:r>
            <a:r>
              <a:rPr sz="2400" b="1" spc="-10" dirty="0">
                <a:latin typeface="Calibri"/>
                <a:cs typeface="Calibri"/>
              </a:rPr>
              <a:t>м</a:t>
            </a:r>
            <a:r>
              <a:rPr sz="2400" b="1" spc="-5" dirty="0">
                <a:latin typeface="Calibri"/>
                <a:cs typeface="Calibri"/>
              </a:rPr>
              <a:t>ные  </a:t>
            </a:r>
            <a:r>
              <a:rPr sz="2400" b="1" spc="-10" dirty="0">
                <a:latin typeface="Calibri"/>
                <a:cs typeface="Calibri"/>
              </a:rPr>
              <a:t>концентрации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4233" y="3996308"/>
            <a:ext cx="315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61770" algn="l"/>
                <a:tab pos="2707005" algn="l"/>
              </a:tabLst>
            </a:pPr>
            <a:r>
              <a:rPr sz="2400" b="1" spc="-5" dirty="0">
                <a:latin typeface="Calibri"/>
                <a:cs typeface="Calibri"/>
              </a:rPr>
              <a:t>хло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нат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ия	(</a:t>
            </a:r>
            <a:r>
              <a:rPr sz="2400" b="1" spc="-3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7950" y="3630548"/>
            <a:ext cx="6092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152775" algn="l"/>
                <a:tab pos="4314825" algn="l"/>
                <a:tab pos="5122545" algn="l"/>
              </a:tabLst>
            </a:pPr>
            <a:r>
              <a:rPr sz="2400" b="1" spc="-5" dirty="0">
                <a:latin typeface="Calibri"/>
                <a:cs typeface="Calibri"/>
              </a:rPr>
              <a:t>хлори</a:t>
            </a:r>
            <a:r>
              <a:rPr sz="2400" b="1" spc="-15" dirty="0">
                <a:latin typeface="Calibri"/>
                <a:cs typeface="Calibri"/>
              </a:rPr>
              <a:t>д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10" dirty="0">
                <a:latin typeface="Calibri"/>
                <a:cs typeface="Calibri"/>
              </a:rPr>
              <a:t>о</a:t>
            </a:r>
            <a:r>
              <a:rPr sz="2400" b="1" spc="5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5" dirty="0">
                <a:latin typeface="Calibri"/>
                <a:cs typeface="Calibri"/>
              </a:rPr>
              <a:t>ри</a:t>
            </a:r>
            <a:r>
              <a:rPr sz="2400" b="1" spc="-5" dirty="0">
                <a:latin typeface="Calibri"/>
                <a:cs typeface="Calibri"/>
              </a:rPr>
              <a:t>евы</a:t>
            </a:r>
            <a:r>
              <a:rPr sz="2400" b="1" dirty="0">
                <a:latin typeface="Calibri"/>
                <a:cs typeface="Calibri"/>
              </a:rPr>
              <a:t>е	ва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spc="5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5" dirty="0">
                <a:latin typeface="Calibri"/>
                <a:cs typeface="Calibri"/>
              </a:rPr>
              <a:t>ни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ой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tabLst>
                <a:tab pos="630555" algn="l"/>
                <a:tab pos="1447165" algn="l"/>
              </a:tabLst>
            </a:pPr>
            <a:r>
              <a:rPr sz="2400" b="1" spc="-5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0	г/л)	</a:t>
            </a:r>
            <a:r>
              <a:rPr sz="2400" b="1" spc="-5" dirty="0">
                <a:latin typeface="Calibri"/>
                <a:cs typeface="Calibri"/>
              </a:rPr>
              <a:t>сни</a:t>
            </a:r>
            <a:r>
              <a:rPr sz="2400" b="1" spc="-45" dirty="0">
                <a:latin typeface="Calibri"/>
                <a:cs typeface="Calibri"/>
              </a:rPr>
              <a:t>ж</a:t>
            </a:r>
            <a:r>
              <a:rPr sz="2400" b="1" dirty="0">
                <a:latin typeface="Calibri"/>
                <a:cs typeface="Calibri"/>
              </a:rPr>
              <a:t>ают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4362145"/>
            <a:ext cx="4708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симпатические влияния на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сердце.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742" y="4801361"/>
            <a:ext cx="6907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  <a:tab pos="1906905" algn="l"/>
                <a:tab pos="2917190" algn="l"/>
                <a:tab pos="3310890" algn="l"/>
              </a:tabLst>
            </a:pPr>
            <a:r>
              <a:rPr sz="2400" b="1" spc="-5" dirty="0">
                <a:latin typeface="Calibri"/>
                <a:cs typeface="Calibri"/>
              </a:rPr>
              <a:t>Применяют	</a:t>
            </a:r>
            <a:r>
              <a:rPr sz="2400" b="1" dirty="0">
                <a:latin typeface="Calibri"/>
                <a:cs typeface="Calibri"/>
              </a:rPr>
              <a:t>мало-	и	</a:t>
            </a:r>
            <a:r>
              <a:rPr sz="2400" b="1" spc="-10" dirty="0">
                <a:latin typeface="Calibri"/>
                <a:cs typeface="Calibri"/>
              </a:rPr>
              <a:t>среднеминерализованные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11542" y="4801361"/>
            <a:ext cx="122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8390" algn="l"/>
              </a:tabLst>
            </a:pPr>
            <a:r>
              <a:rPr sz="2400" b="1" dirty="0">
                <a:latin typeface="Calibri"/>
                <a:cs typeface="Calibri"/>
              </a:rPr>
              <a:t>ва</a:t>
            </a:r>
            <a:r>
              <a:rPr sz="2400" b="1" spc="10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ы	с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742" y="5167121"/>
            <a:ext cx="8545195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090">
              <a:lnSpc>
                <a:spcPct val="100000"/>
              </a:lnSpc>
              <a:spcBef>
                <a:spcPts val="100"/>
              </a:spcBef>
              <a:tabLst>
                <a:tab pos="6901815" algn="l"/>
                <a:tab pos="7981315" algn="l"/>
              </a:tabLst>
            </a:pP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он</a:t>
            </a:r>
            <a:r>
              <a:rPr sz="2400" b="1" spc="-25" dirty="0">
                <a:latin typeface="Calibri"/>
                <a:cs typeface="Calibri"/>
              </a:rPr>
              <a:t>ц</a:t>
            </a:r>
            <a:r>
              <a:rPr sz="2400" b="1" spc="-5" dirty="0">
                <a:latin typeface="Calibri"/>
                <a:cs typeface="Calibri"/>
              </a:rPr>
              <a:t>ентр</a:t>
            </a:r>
            <a:r>
              <a:rPr sz="2400" b="1" spc="10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й</a:t>
            </a:r>
            <a:r>
              <a:rPr sz="2400" b="1" spc="2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й</a:t>
            </a:r>
            <a:r>
              <a:rPr sz="2400" b="1" spc="-60" dirty="0">
                <a:latin typeface="Calibri"/>
                <a:cs typeface="Calibri"/>
              </a:rPr>
              <a:t>о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2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5</a:t>
            </a:r>
            <a:r>
              <a:rPr sz="2400" b="1" dirty="0">
                <a:latin typeface="Calibri"/>
                <a:cs typeface="Calibri"/>
              </a:rPr>
              <a:t>—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</a:t>
            </a:r>
            <a:r>
              <a:rPr sz="2400" b="1" dirty="0">
                <a:latin typeface="Calibri"/>
                <a:cs typeface="Calibri"/>
              </a:rPr>
              <a:t>0</a:t>
            </a:r>
            <a:r>
              <a:rPr sz="2400" b="1" spc="18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мг/</a:t>
            </a:r>
            <a:r>
              <a:rPr sz="2400" b="1" spc="5" dirty="0">
                <a:latin typeface="Calibri"/>
                <a:cs typeface="Calibri"/>
              </a:rPr>
              <a:t>д</a:t>
            </a:r>
            <a:r>
              <a:rPr sz="2400" b="1" spc="10" dirty="0">
                <a:latin typeface="Calibri"/>
                <a:cs typeface="Calibri"/>
              </a:rPr>
              <a:t>м</a:t>
            </a: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19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-5" dirty="0">
                <a:latin typeface="Calibri"/>
                <a:cs typeface="Calibri"/>
              </a:rPr>
              <a:t>ер</a:t>
            </a:r>
            <a:r>
              <a:rPr sz="2400" b="1" spc="-1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тура	</a:t>
            </a:r>
            <a:r>
              <a:rPr sz="2400" b="1" spc="-5" dirty="0">
                <a:latin typeface="Calibri"/>
                <a:cs typeface="Calibri"/>
              </a:rPr>
              <a:t>33</a:t>
            </a:r>
            <a:r>
              <a:rPr sz="2400" b="1" spc="10" dirty="0">
                <a:latin typeface="Calibri"/>
                <a:cs typeface="Calibri"/>
              </a:rPr>
              <a:t>—</a:t>
            </a:r>
            <a:r>
              <a:rPr sz="2400" b="1" spc="-5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5	</a:t>
            </a:r>
            <a:r>
              <a:rPr sz="2400" b="1" spc="-10" dirty="0">
                <a:latin typeface="Calibri"/>
                <a:cs typeface="Calibri"/>
              </a:rPr>
              <a:t>°</a:t>
            </a:r>
            <a:r>
              <a:rPr sz="2400" b="1" dirty="0">
                <a:latin typeface="Calibri"/>
                <a:cs typeface="Calibri"/>
              </a:rPr>
              <a:t>С,  по </a:t>
            </a:r>
            <a:r>
              <a:rPr sz="2400" b="1" spc="-5" dirty="0">
                <a:latin typeface="Calibri"/>
                <a:cs typeface="Calibri"/>
              </a:rPr>
              <a:t>15 мин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перерывом на 3-й </a:t>
            </a:r>
            <a:r>
              <a:rPr sz="2400" b="1" spc="-10" dirty="0">
                <a:latin typeface="Calibri"/>
                <a:cs typeface="Calibri"/>
              </a:rPr>
              <a:t>день;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ванн.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864"/>
              </a:spcBef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1415541"/>
            <a:ext cx="787654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algn="just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Патогенетические </a:t>
            </a:r>
            <a:r>
              <a:rPr sz="3000" b="1" spc="-25" dirty="0">
                <a:latin typeface="Calibri"/>
                <a:cs typeface="Calibri"/>
              </a:rPr>
              <a:t>методы</a:t>
            </a:r>
            <a:r>
              <a:rPr sz="3000" b="1" spc="5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физиотерапии:</a:t>
            </a:r>
            <a:endParaRPr sz="3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3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Транскутанное </a:t>
            </a:r>
            <a:r>
              <a:rPr sz="2800" spc="-5" dirty="0">
                <a:latin typeface="Calibri"/>
                <a:cs typeface="Calibri"/>
              </a:rPr>
              <a:t>лазерное </a:t>
            </a:r>
            <a:r>
              <a:rPr sz="2800" spc="-15" dirty="0">
                <a:latin typeface="Calibri"/>
                <a:cs typeface="Calibri"/>
              </a:rPr>
              <a:t>облучение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крови</a:t>
            </a:r>
            <a:endParaRPr sz="2800">
              <a:latin typeface="Calibri"/>
              <a:cs typeface="Calibri"/>
            </a:endParaRPr>
          </a:p>
          <a:p>
            <a:pPr marL="354965" marR="5080" indent="60960" algn="just">
              <a:lnSpc>
                <a:spcPts val="3020"/>
              </a:lnSpc>
              <a:spcBef>
                <a:spcPts val="725"/>
              </a:spcBef>
            </a:pPr>
            <a:r>
              <a:rPr sz="2800" dirty="0">
                <a:latin typeface="Calibri"/>
                <a:cs typeface="Calibri"/>
              </a:rPr>
              <a:t>(W=1-12 </a:t>
            </a:r>
            <a:r>
              <a:rPr sz="2800" spc="-35" dirty="0">
                <a:latin typeface="Calibri"/>
                <a:cs typeface="Calibri"/>
              </a:rPr>
              <a:t>мВт, </a:t>
            </a:r>
            <a:r>
              <a:rPr sz="2800" spc="-5" dirty="0">
                <a:latin typeface="Calibri"/>
                <a:cs typeface="Calibri"/>
              </a:rPr>
              <a:t>t= 8-10-12` в </a:t>
            </a:r>
            <a:r>
              <a:rPr sz="2800" spc="-25" dirty="0">
                <a:latin typeface="Calibri"/>
                <a:cs typeface="Calibri"/>
              </a:rPr>
              <a:t>блоке </a:t>
            </a:r>
            <a:r>
              <a:rPr sz="2800" spc="-5" dirty="0">
                <a:latin typeface="Calibri"/>
                <a:cs typeface="Calibri"/>
              </a:rPr>
              <a:t>интенсивной  </a:t>
            </a:r>
            <a:r>
              <a:rPr sz="2800" spc="-10" dirty="0">
                <a:latin typeface="Calibri"/>
                <a:cs typeface="Calibri"/>
              </a:rPr>
              <a:t>терапии,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35" dirty="0">
                <a:latin typeface="Calibri"/>
                <a:cs typeface="Calibri"/>
              </a:rPr>
              <a:t>отделении </a:t>
            </a:r>
            <a:r>
              <a:rPr sz="2800" spc="-5" dirty="0">
                <a:latin typeface="Calibri"/>
                <a:cs typeface="Calibri"/>
              </a:rPr>
              <a:t>t= </a:t>
            </a:r>
            <a:r>
              <a:rPr sz="2800" dirty="0">
                <a:latin typeface="Calibri"/>
                <a:cs typeface="Calibri"/>
              </a:rPr>
              <a:t>10 </a:t>
            </a: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dirty="0">
                <a:latin typeface="Calibri"/>
                <a:cs typeface="Calibri"/>
              </a:rPr>
              <a:t>16-20`, </a:t>
            </a:r>
            <a:r>
              <a:rPr sz="2800" spc="-5" dirty="0">
                <a:latin typeface="Calibri"/>
                <a:cs typeface="Calibri"/>
              </a:rPr>
              <a:t>N = </a:t>
            </a:r>
            <a:r>
              <a:rPr sz="2800" spc="5" dirty="0">
                <a:latin typeface="Calibri"/>
                <a:cs typeface="Calibri"/>
              </a:rPr>
              <a:t>10-12  </a:t>
            </a:r>
            <a:r>
              <a:rPr sz="2800" spc="-5" dirty="0">
                <a:latin typeface="Calibri"/>
                <a:cs typeface="Calibri"/>
              </a:rPr>
              <a:t>е/дн.)</a:t>
            </a:r>
            <a:endParaRPr sz="2800">
              <a:latin typeface="Calibri"/>
              <a:cs typeface="Calibri"/>
            </a:endParaRPr>
          </a:p>
          <a:p>
            <a:pPr marL="354965" marR="6985" indent="-342900" algn="just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Низкоинтенсивная магнитотерапия </a:t>
            </a:r>
            <a:r>
              <a:rPr sz="2800" spc="-35" dirty="0">
                <a:latin typeface="Calibri"/>
                <a:cs typeface="Calibri"/>
              </a:rPr>
              <a:t>(0,1мТл)  </a:t>
            </a:r>
            <a:r>
              <a:rPr sz="2800" spc="-15" dirty="0">
                <a:latin typeface="Calibri"/>
                <a:cs typeface="Calibri"/>
              </a:rPr>
              <a:t>Частота =0,8-2,5Гц, </a:t>
            </a:r>
            <a:r>
              <a:rPr sz="2800" spc="-20" dirty="0">
                <a:latin typeface="Calibri"/>
                <a:cs typeface="Calibri"/>
              </a:rPr>
              <a:t>амплитуда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5" dirty="0">
                <a:latin typeface="Calibri"/>
                <a:cs typeface="Calibri"/>
              </a:rPr>
              <a:t>7 </a:t>
            </a:r>
            <a:r>
              <a:rPr sz="2800" spc="-15" dirty="0">
                <a:latin typeface="Calibri"/>
                <a:cs typeface="Calibri"/>
              </a:rPr>
              <a:t>до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11;</a:t>
            </a:r>
            <a:endParaRPr sz="2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t=30`; </a:t>
            </a:r>
            <a:r>
              <a:rPr sz="2800" spc="-15" dirty="0">
                <a:latin typeface="Calibri"/>
                <a:cs typeface="Calibri"/>
              </a:rPr>
              <a:t>режим </a:t>
            </a:r>
            <a:r>
              <a:rPr sz="2800" spc="-5" dirty="0">
                <a:latin typeface="Calibri"/>
                <a:cs typeface="Calibri"/>
              </a:rPr>
              <a:t>1:1 или 1:2, N=12-20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е/дн.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584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Физиотерапия</a:t>
            </a:r>
            <a:endParaRPr sz="3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в остром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периоде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30" dirty="0">
                <a:solidFill>
                  <a:srgbClr val="FFFFFF"/>
                </a:solidFill>
                <a:latin typeface="Calibri"/>
                <a:cs typeface="Calibri"/>
              </a:rPr>
              <a:t>инсульта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86500" y="5500687"/>
            <a:ext cx="231927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" y="285750"/>
            <a:ext cx="844423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47015" rIns="0" bIns="0" rtlCol="0">
            <a:spAutoFit/>
          </a:bodyPr>
          <a:lstStyle/>
          <a:p>
            <a:pPr marL="1833880" marR="686435" indent="-1141730">
              <a:lnSpc>
                <a:spcPct val="100000"/>
              </a:lnSpc>
              <a:spcBef>
                <a:spcPts val="1945"/>
              </a:spcBef>
            </a:pPr>
            <a:r>
              <a:rPr sz="2900" spc="-20" dirty="0"/>
              <a:t>Гипокоагулирующие методы</a:t>
            </a:r>
            <a:r>
              <a:rPr sz="2900" spc="-110" dirty="0"/>
              <a:t> </a:t>
            </a:r>
            <a:r>
              <a:rPr sz="2900" spc="-5" dirty="0"/>
              <a:t>физиотерапии  при </a:t>
            </a:r>
            <a:r>
              <a:rPr sz="2900" dirty="0"/>
              <a:t>лечении </a:t>
            </a:r>
            <a:r>
              <a:rPr sz="2900" spc="-5" dirty="0"/>
              <a:t>пациентов </a:t>
            </a:r>
            <a:r>
              <a:rPr sz="2900" dirty="0"/>
              <a:t>с</a:t>
            </a:r>
            <a:r>
              <a:rPr sz="2900" spc="-75" dirty="0"/>
              <a:t> </a:t>
            </a:r>
            <a:r>
              <a:rPr sz="2900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484501" y="1858517"/>
            <a:ext cx="4027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Лекарственный</a:t>
            </a:r>
            <a:r>
              <a:rPr sz="2400" b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электрофорез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2297429"/>
            <a:ext cx="1694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95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Применяют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3422" y="2297429"/>
            <a:ext cx="466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0455" algn="l"/>
                <a:tab pos="2774315" algn="l"/>
              </a:tabLst>
            </a:pPr>
            <a:r>
              <a:rPr sz="2400" b="1" spc="-10" dirty="0">
                <a:latin typeface="Calibri"/>
                <a:cs typeface="Calibri"/>
              </a:rPr>
              <a:t>антикоагулянты	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5" dirty="0">
                <a:latin typeface="Calibri"/>
                <a:cs typeface="Calibri"/>
              </a:rPr>
              <a:t>дезагреганты.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9834" y="2297429"/>
            <a:ext cx="1098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Гепарин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2663190"/>
            <a:ext cx="2030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5115" algn="l"/>
              </a:tabLst>
            </a:pPr>
            <a:r>
              <a:rPr sz="2400" b="1" spc="-5" dirty="0">
                <a:latin typeface="Calibri"/>
                <a:cs typeface="Calibri"/>
              </a:rPr>
              <a:t>(5000-1</a:t>
            </a:r>
            <a:r>
              <a:rPr sz="2400" b="1" dirty="0">
                <a:latin typeface="Calibri"/>
                <a:cs typeface="Calibri"/>
              </a:rPr>
              <a:t>0	</a:t>
            </a:r>
            <a:r>
              <a:rPr sz="2400" b="1" spc="-5" dirty="0">
                <a:latin typeface="Calibri"/>
                <a:cs typeface="Calibri"/>
              </a:rPr>
              <a:t>000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3773" y="2663190"/>
            <a:ext cx="5906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9644" algn="l"/>
                <a:tab pos="1667510" algn="l"/>
                <a:tab pos="2033270" algn="l"/>
                <a:tab pos="3216275" algn="l"/>
              </a:tabLst>
            </a:pPr>
            <a:r>
              <a:rPr sz="2400" b="1" spc="-5" dirty="0">
                <a:latin typeface="Calibri"/>
                <a:cs typeface="Calibri"/>
              </a:rPr>
              <a:t>ЕД),	5-10	</a:t>
            </a:r>
            <a:r>
              <a:rPr sz="2400" b="1" dirty="0">
                <a:latin typeface="Calibri"/>
                <a:cs typeface="Calibri"/>
              </a:rPr>
              <a:t>%	раствор	</a:t>
            </a:r>
            <a:r>
              <a:rPr sz="2400" b="1" spc="-10" dirty="0">
                <a:latin typeface="Calibri"/>
                <a:cs typeface="Calibri"/>
              </a:rPr>
              <a:t>ацетилсалициловой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590" y="3028899"/>
            <a:ext cx="834199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кислоты, </a:t>
            </a:r>
            <a:r>
              <a:rPr sz="2400" b="1" dirty="0">
                <a:latin typeface="Calibri"/>
                <a:cs typeface="Calibri"/>
              </a:rPr>
              <a:t>5 % раствор </a:t>
            </a:r>
            <a:r>
              <a:rPr sz="2400" b="1" spc="-15" dirty="0">
                <a:latin typeface="Calibri"/>
                <a:cs typeface="Calibri"/>
              </a:rPr>
              <a:t>теоникола, </a:t>
            </a:r>
            <a:r>
              <a:rPr sz="2400" b="1" dirty="0">
                <a:latin typeface="Calibri"/>
                <a:cs typeface="Calibri"/>
              </a:rPr>
              <a:t>1 </a:t>
            </a:r>
            <a:r>
              <a:rPr sz="2400" b="1" i="1" dirty="0">
                <a:latin typeface="Calibri"/>
                <a:cs typeface="Calibri"/>
              </a:rPr>
              <a:t>% </a:t>
            </a:r>
            <a:r>
              <a:rPr sz="2400" b="1" dirty="0">
                <a:latin typeface="Calibri"/>
                <a:cs typeface="Calibri"/>
              </a:rPr>
              <a:t>раствор </a:t>
            </a:r>
            <a:r>
              <a:rPr sz="2400" b="1" spc="-10" dirty="0">
                <a:latin typeface="Calibri"/>
                <a:cs typeface="Calibri"/>
              </a:rPr>
              <a:t>никотиновой  </a:t>
            </a:r>
            <a:r>
              <a:rPr sz="2400" b="1" spc="-5" dirty="0">
                <a:latin typeface="Calibri"/>
                <a:cs typeface="Calibri"/>
              </a:rPr>
              <a:t>кислоты, фибринолизин (20 </a:t>
            </a:r>
            <a:r>
              <a:rPr sz="2400" b="1" dirty="0">
                <a:latin typeface="Calibri"/>
                <a:cs typeface="Calibri"/>
              </a:rPr>
              <a:t>000 ЕД) </a:t>
            </a:r>
            <a:r>
              <a:rPr sz="2400" b="1" spc="-20" dirty="0">
                <a:latin typeface="Calibri"/>
                <a:cs typeface="Calibri"/>
              </a:rPr>
              <a:t>вводят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20" dirty="0">
                <a:latin typeface="Calibri"/>
                <a:cs typeface="Calibri"/>
              </a:rPr>
              <a:t>методике  </a:t>
            </a:r>
            <a:r>
              <a:rPr sz="2400" b="1" spc="-5" dirty="0">
                <a:latin typeface="Calibri"/>
                <a:cs typeface="Calibri"/>
              </a:rPr>
              <a:t>Вермеля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15-20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10-15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процедур</a:t>
            </a:r>
            <a:endParaRPr sz="24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58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Препараты </a:t>
            </a:r>
            <a:r>
              <a:rPr sz="2400" b="1" spc="-5" dirty="0">
                <a:latin typeface="Calibri"/>
                <a:cs typeface="Calibri"/>
              </a:rPr>
              <a:t>уменьшают </a:t>
            </a:r>
            <a:r>
              <a:rPr sz="2400" b="1" dirty="0">
                <a:latin typeface="Calibri"/>
                <a:cs typeface="Calibri"/>
              </a:rPr>
              <a:t>уровень </a:t>
            </a:r>
            <a:r>
              <a:rPr sz="2400" b="1" spc="-15" dirty="0">
                <a:latin typeface="Calibri"/>
                <a:cs typeface="Calibri"/>
              </a:rPr>
              <a:t>свободного </a:t>
            </a:r>
            <a:r>
              <a:rPr sz="2400" b="1" spc="-10" dirty="0">
                <a:latin typeface="Calibri"/>
                <a:cs typeface="Calibri"/>
              </a:rPr>
              <a:t>гепарина,  </a:t>
            </a:r>
            <a:r>
              <a:rPr sz="2400" b="1" dirty="0">
                <a:latin typeface="Calibri"/>
                <a:cs typeface="Calibri"/>
              </a:rPr>
              <a:t>антитромбина, </a:t>
            </a:r>
            <a:r>
              <a:rPr sz="2400" b="1" spc="-5" dirty="0">
                <a:latin typeface="Calibri"/>
                <a:cs typeface="Calibri"/>
              </a:rPr>
              <a:t>время </a:t>
            </a:r>
            <a:r>
              <a:rPr sz="2400" b="1" spc="-10" dirty="0">
                <a:latin typeface="Calibri"/>
                <a:cs typeface="Calibri"/>
              </a:rPr>
              <a:t>рекальцификации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плазмы.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4451" y="5429312"/>
            <a:ext cx="1562872" cy="130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44230" cy="142557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1792605" marR="687705" indent="-1100455">
              <a:lnSpc>
                <a:spcPct val="100000"/>
              </a:lnSpc>
              <a:spcBef>
                <a:spcPts val="204"/>
              </a:spcBef>
              <a:tabLst>
                <a:tab pos="5775325" algn="l"/>
              </a:tabLst>
            </a:pPr>
            <a:r>
              <a:rPr sz="2900" spc="-20" dirty="0"/>
              <a:t>Гипокоагулирующие методы </a:t>
            </a:r>
            <a:r>
              <a:rPr sz="2900" spc="-10" dirty="0"/>
              <a:t>физиотерапии  </a:t>
            </a:r>
            <a:r>
              <a:rPr sz="2900" spc="-5" dirty="0"/>
              <a:t>при</a:t>
            </a:r>
            <a:r>
              <a:rPr sz="2900" spc="-25" dirty="0"/>
              <a:t> </a:t>
            </a:r>
            <a:r>
              <a:rPr sz="2900" dirty="0"/>
              <a:t>лечении</a:t>
            </a:r>
            <a:r>
              <a:rPr sz="2900" spc="-5" dirty="0"/>
              <a:t> пациентов	</a:t>
            </a:r>
            <a:r>
              <a:rPr sz="2900" dirty="0"/>
              <a:t>с</a:t>
            </a:r>
            <a:r>
              <a:rPr sz="2900" spc="-10" dirty="0"/>
              <a:t> </a:t>
            </a:r>
            <a:r>
              <a:rPr sz="2900" spc="-5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29590" y="1582618"/>
            <a:ext cx="8267065" cy="12541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319655">
              <a:lnSpc>
                <a:spcPct val="100000"/>
              </a:lnSpc>
              <a:spcBef>
                <a:spcPts val="61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Лазерное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облучение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крови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20"/>
              </a:spcBef>
              <a:buSzPct val="95833"/>
              <a:buFont typeface="Arial"/>
              <a:buChar char="•"/>
              <a:tabLst>
                <a:tab pos="120650" algn="l"/>
                <a:tab pos="644525" algn="l"/>
                <a:tab pos="1876425" algn="l"/>
                <a:tab pos="2420620" algn="l"/>
                <a:tab pos="3822700" algn="l"/>
                <a:tab pos="4309110" algn="l"/>
                <a:tab pos="4345940" algn="l"/>
                <a:tab pos="5754370" algn="l"/>
                <a:tab pos="6849745" algn="l"/>
              </a:tabLst>
            </a:pPr>
            <a:r>
              <a:rPr sz="2400" b="1" dirty="0">
                <a:latin typeface="Calibri"/>
                <a:cs typeface="Calibri"/>
              </a:rPr>
              <a:t>В	ре</a:t>
            </a:r>
            <a:r>
              <a:rPr sz="2400" b="1" spc="-20" dirty="0">
                <a:latin typeface="Calibri"/>
                <a:cs typeface="Calibri"/>
              </a:rPr>
              <a:t>з</a:t>
            </a:r>
            <a:r>
              <a:rPr sz="2400" b="1" spc="-85" dirty="0">
                <a:latin typeface="Calibri"/>
                <a:cs typeface="Calibri"/>
              </a:rPr>
              <a:t>у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75" dirty="0">
                <a:latin typeface="Calibri"/>
                <a:cs typeface="Calibri"/>
              </a:rPr>
              <a:t>ь</a:t>
            </a:r>
            <a:r>
              <a:rPr sz="2400" b="1" dirty="0">
                <a:latin typeface="Calibri"/>
                <a:cs typeface="Calibri"/>
              </a:rPr>
              <a:t>т</a:t>
            </a:r>
            <a:r>
              <a:rPr sz="2400" b="1" spc="-10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е	</a:t>
            </a:r>
            <a:r>
              <a:rPr sz="2400" b="1" spc="-5" dirty="0">
                <a:latin typeface="Calibri"/>
                <a:cs typeface="Calibri"/>
              </a:rPr>
              <a:t>п</a:t>
            </a:r>
            <a:r>
              <a:rPr sz="2400" b="1" dirty="0">
                <a:latin typeface="Calibri"/>
                <a:cs typeface="Calibri"/>
              </a:rPr>
              <a:t>овышения		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spc="-1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dirty="0">
                <a:latin typeface="Calibri"/>
                <a:cs typeface="Calibri"/>
              </a:rPr>
              <a:t>п</a:t>
            </a:r>
            <a:r>
              <a:rPr sz="2400" b="1" spc="-5" dirty="0">
                <a:latin typeface="Calibri"/>
                <a:cs typeface="Calibri"/>
              </a:rPr>
              <a:t>ен</a:t>
            </a:r>
            <a:r>
              <a:rPr sz="2400" b="1" dirty="0">
                <a:latin typeface="Calibri"/>
                <a:cs typeface="Calibri"/>
              </a:rPr>
              <a:t>и	</a:t>
            </a:r>
            <a:r>
              <a:rPr sz="2400" b="1" spc="-30" dirty="0">
                <a:latin typeface="Calibri"/>
                <a:cs typeface="Calibri"/>
              </a:rPr>
              <a:t>д</a:t>
            </a:r>
            <a:r>
              <a:rPr sz="2400" b="1" spc="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форми</a:t>
            </a:r>
            <a:r>
              <a:rPr sz="2400" b="1" spc="-30" dirty="0">
                <a:latin typeface="Calibri"/>
                <a:cs typeface="Calibri"/>
              </a:rPr>
              <a:t>р</a:t>
            </a:r>
            <a:r>
              <a:rPr sz="2400" b="1" spc="-25" dirty="0">
                <a:latin typeface="Calibri"/>
                <a:cs typeface="Calibri"/>
              </a:rPr>
              <a:t>у</a:t>
            </a:r>
            <a:r>
              <a:rPr sz="2400" b="1" spc="-10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мости  </a:t>
            </a:r>
            <a:r>
              <a:rPr sz="2400" b="1" dirty="0">
                <a:latin typeface="Calibri"/>
                <a:cs typeface="Calibri"/>
              </a:rPr>
              <a:t>э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т</a:t>
            </a:r>
            <a:r>
              <a:rPr sz="2400" b="1" dirty="0">
                <a:latin typeface="Calibri"/>
                <a:cs typeface="Calibri"/>
              </a:rPr>
              <a:t>роц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25" dirty="0">
                <a:latin typeface="Calibri"/>
                <a:cs typeface="Calibri"/>
              </a:rPr>
              <a:t>т</a:t>
            </a:r>
            <a:r>
              <a:rPr sz="2400" b="1" spc="1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в	</a:t>
            </a:r>
            <a:r>
              <a:rPr sz="2400" b="1" spc="-10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м</a:t>
            </a:r>
            <a:r>
              <a:rPr sz="2400" b="1" spc="5" dirty="0">
                <a:latin typeface="Calibri"/>
                <a:cs typeface="Calibri"/>
              </a:rPr>
              <a:t>е</a:t>
            </a:r>
            <a:r>
              <a:rPr sz="2400" b="1" spc="-5" dirty="0">
                <a:latin typeface="Calibri"/>
                <a:cs typeface="Calibri"/>
              </a:rPr>
              <a:t>ньш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е</a:t>
            </a:r>
            <a:r>
              <a:rPr sz="2400" b="1" spc="-10" dirty="0">
                <a:latin typeface="Calibri"/>
                <a:cs typeface="Calibri"/>
              </a:rPr>
              <a:t>т</a:t>
            </a:r>
            <a:r>
              <a:rPr sz="2400" b="1" spc="-5" dirty="0">
                <a:latin typeface="Calibri"/>
                <a:cs typeface="Calibri"/>
              </a:rPr>
              <a:t>с</a:t>
            </a:r>
            <a:r>
              <a:rPr sz="2400" b="1" dirty="0">
                <a:latin typeface="Calibri"/>
                <a:cs typeface="Calibri"/>
              </a:rPr>
              <a:t>я	</a:t>
            </a:r>
            <a:r>
              <a:rPr sz="2400" b="1" spc="-5" dirty="0">
                <a:latin typeface="Calibri"/>
                <a:cs typeface="Calibri"/>
              </a:rPr>
              <a:t>и</a:t>
            </a:r>
            <a:r>
              <a:rPr sz="2400" b="1" dirty="0">
                <a:latin typeface="Calibri"/>
                <a:cs typeface="Calibri"/>
              </a:rPr>
              <a:t>х	внутрисос</a:t>
            </a:r>
            <a:r>
              <a:rPr sz="2400" b="1" spc="-90" dirty="0">
                <a:latin typeface="Calibri"/>
                <a:cs typeface="Calibri"/>
              </a:rPr>
              <a:t>у</a:t>
            </a:r>
            <a:r>
              <a:rPr sz="2400" b="1" spc="-5" dirty="0">
                <a:latin typeface="Calibri"/>
                <a:cs typeface="Calibri"/>
              </a:rPr>
              <a:t>д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ст</a:t>
            </a:r>
            <a:r>
              <a:rPr sz="2400" b="1" dirty="0">
                <a:latin typeface="Calibri"/>
                <a:cs typeface="Calibri"/>
              </a:rPr>
              <a:t>ая	агре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ац</a:t>
            </a:r>
            <a:r>
              <a:rPr sz="2400" b="1" spc="-10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я,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8766" y="2811221"/>
            <a:ext cx="6278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62580" algn="l"/>
                <a:tab pos="4691380" algn="l"/>
              </a:tabLst>
            </a:pPr>
            <a:r>
              <a:rPr sz="2400" b="1" spc="-5" dirty="0">
                <a:latin typeface="Calibri"/>
                <a:cs typeface="Calibri"/>
              </a:rPr>
              <a:t>антитромбогенная	</a:t>
            </a:r>
            <a:r>
              <a:rPr sz="2400" b="1" dirty="0">
                <a:latin typeface="Calibri"/>
                <a:cs typeface="Calibri"/>
              </a:rPr>
              <a:t>активность	</a:t>
            </a:r>
            <a:r>
              <a:rPr sz="2400" b="1" spc="-20" dirty="0">
                <a:latin typeface="Calibri"/>
                <a:cs typeface="Calibri"/>
              </a:rPr>
              <a:t>сосудистого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2811221"/>
            <a:ext cx="1694814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повышается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эндотелия.</a:t>
            </a:r>
            <a:endParaRPr sz="240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latin typeface="Calibri"/>
                <a:cs typeface="Calibri"/>
              </a:rPr>
              <a:t>Применяют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1042" y="3616197"/>
            <a:ext cx="6355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6695" algn="l"/>
                <a:tab pos="3132455" algn="l"/>
                <a:tab pos="5423535" algn="l"/>
              </a:tabLst>
            </a:pPr>
            <a:r>
              <a:rPr sz="2400" b="1" dirty="0">
                <a:latin typeface="Calibri"/>
                <a:cs typeface="Calibri"/>
              </a:rPr>
              <a:t>лазерн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dirty="0">
                <a:latin typeface="Calibri"/>
                <a:cs typeface="Calibri"/>
              </a:rPr>
              <a:t>е	и</a:t>
            </a:r>
            <a:r>
              <a:rPr sz="2400" b="1" spc="-3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луч</a:t>
            </a:r>
            <a:r>
              <a:rPr sz="2400" b="1" spc="5" dirty="0">
                <a:latin typeface="Calibri"/>
                <a:cs typeface="Calibri"/>
              </a:rPr>
              <a:t>ен</a:t>
            </a:r>
            <a:r>
              <a:rPr sz="2400" b="1" dirty="0">
                <a:latin typeface="Calibri"/>
                <a:cs typeface="Calibri"/>
              </a:rPr>
              <a:t>ие	и</a:t>
            </a:r>
            <a:r>
              <a:rPr sz="2400" b="1" spc="5" dirty="0">
                <a:latin typeface="Calibri"/>
                <a:cs typeface="Calibri"/>
              </a:rPr>
              <a:t>н</a:t>
            </a:r>
            <a:r>
              <a:rPr sz="2400" b="1" spc="-5" dirty="0">
                <a:latin typeface="Calibri"/>
                <a:cs typeface="Calibri"/>
              </a:rPr>
              <a:t>фр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красн</a:t>
            </a:r>
            <a:r>
              <a:rPr sz="2400" b="1" spc="5" dirty="0">
                <a:latin typeface="Calibri"/>
                <a:cs typeface="Calibri"/>
              </a:rPr>
              <a:t>о</a:t>
            </a:r>
            <a:r>
              <a:rPr sz="2400" b="1" spc="-25" dirty="0">
                <a:latin typeface="Calibri"/>
                <a:cs typeface="Calibri"/>
              </a:rPr>
              <a:t>г</a:t>
            </a:r>
            <a:r>
              <a:rPr sz="2400" b="1" dirty="0">
                <a:latin typeface="Calibri"/>
                <a:cs typeface="Calibri"/>
              </a:rPr>
              <a:t>о	(</a:t>
            </a:r>
            <a:r>
              <a:rPr sz="2400" b="1" spc="-10" dirty="0">
                <a:latin typeface="Calibri"/>
                <a:cs typeface="Calibri"/>
              </a:rPr>
              <a:t>д</a:t>
            </a:r>
            <a:r>
              <a:rPr sz="2400" b="1" dirty="0">
                <a:latin typeface="Calibri"/>
                <a:cs typeface="Calibri"/>
              </a:rPr>
              <a:t>лина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3981957"/>
            <a:ext cx="826833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волны </a:t>
            </a:r>
            <a:r>
              <a:rPr sz="2400" b="1" spc="-5" dirty="0">
                <a:latin typeface="Calibri"/>
                <a:cs typeface="Calibri"/>
              </a:rPr>
              <a:t>0,8—1,2 мкм) </a:t>
            </a:r>
            <a:r>
              <a:rPr sz="2400" b="1" dirty="0">
                <a:latin typeface="Calibri"/>
                <a:cs typeface="Calibri"/>
              </a:rPr>
              <a:t>диапазона, </a:t>
            </a:r>
            <a:r>
              <a:rPr sz="2400" b="1" spc="-5" dirty="0">
                <a:latin typeface="Calibri"/>
                <a:cs typeface="Calibri"/>
              </a:rPr>
              <a:t>непрерывное </a:t>
            </a:r>
            <a:r>
              <a:rPr sz="2400" b="1" dirty="0">
                <a:latin typeface="Calibri"/>
                <a:cs typeface="Calibri"/>
              </a:rPr>
              <a:t>с </a:t>
            </a:r>
            <a:r>
              <a:rPr sz="2400" b="1" spc="-5" dirty="0">
                <a:latin typeface="Calibri"/>
                <a:cs typeface="Calibri"/>
              </a:rPr>
              <a:t>мощностью  излучения на </a:t>
            </a:r>
            <a:r>
              <a:rPr sz="2400" b="1" spc="-15" dirty="0">
                <a:latin typeface="Calibri"/>
                <a:cs typeface="Calibri"/>
              </a:rPr>
              <a:t>конце световода </a:t>
            </a:r>
            <a:r>
              <a:rPr sz="2400" b="1" spc="-10" dirty="0">
                <a:latin typeface="Calibri"/>
                <a:cs typeface="Calibri"/>
              </a:rPr>
              <a:t>до </a:t>
            </a:r>
            <a:r>
              <a:rPr sz="2400" b="1" spc="-5" dirty="0">
                <a:latin typeface="Calibri"/>
                <a:cs typeface="Calibri"/>
              </a:rPr>
              <a:t>50 </a:t>
            </a:r>
            <a:r>
              <a:rPr sz="2400" b="1" spc="-10" dirty="0">
                <a:latin typeface="Calibri"/>
                <a:cs typeface="Calibri"/>
              </a:rPr>
              <a:t>мВт </a:t>
            </a:r>
            <a:r>
              <a:rPr sz="2400" b="1" dirty="0">
                <a:latin typeface="Calibri"/>
                <a:cs typeface="Calibri"/>
              </a:rPr>
              <a:t>или </a:t>
            </a:r>
            <a:r>
              <a:rPr sz="2400" b="1" spc="-10" dirty="0">
                <a:latin typeface="Calibri"/>
                <a:cs typeface="Calibri"/>
              </a:rPr>
              <a:t>импульсное </a:t>
            </a:r>
            <a:r>
              <a:rPr sz="2400" b="1" dirty="0">
                <a:latin typeface="Calibri"/>
                <a:cs typeface="Calibri"/>
              </a:rPr>
              <a:t>с  </a:t>
            </a:r>
            <a:r>
              <a:rPr sz="2400" b="1" spc="-10" dirty="0">
                <a:latin typeface="Calibri"/>
                <a:cs typeface="Calibri"/>
              </a:rPr>
              <a:t>частотой </a:t>
            </a:r>
            <a:r>
              <a:rPr sz="2400" b="1" spc="-5" dirty="0">
                <a:latin typeface="Calibri"/>
                <a:cs typeface="Calibri"/>
              </a:rPr>
              <a:t>50 </a:t>
            </a:r>
            <a:r>
              <a:rPr sz="2400" b="1" dirty="0">
                <a:latin typeface="Calibri"/>
                <a:cs typeface="Calibri"/>
              </a:rPr>
              <a:t>имп/с, </a:t>
            </a:r>
            <a:r>
              <a:rPr sz="2400" b="1" spc="-5" dirty="0">
                <a:latin typeface="Calibri"/>
                <a:cs typeface="Calibri"/>
              </a:rPr>
              <a:t>мощностью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10" dirty="0">
                <a:latin typeface="Calibri"/>
                <a:cs typeface="Calibri"/>
              </a:rPr>
              <a:t>импульсе </a:t>
            </a:r>
            <a:r>
              <a:rPr sz="2400" b="1" spc="-15" dirty="0">
                <a:latin typeface="Calibri"/>
                <a:cs typeface="Calibri"/>
              </a:rPr>
              <a:t>до </a:t>
            </a:r>
            <a:r>
              <a:rPr sz="2400" b="1" spc="-5" dirty="0">
                <a:latin typeface="Calibri"/>
                <a:cs typeface="Calibri"/>
              </a:rPr>
              <a:t>1—2 мВт/см2,  </a:t>
            </a:r>
            <a:r>
              <a:rPr sz="2400" b="1" dirty="0">
                <a:latin typeface="Calibri"/>
                <a:cs typeface="Calibri"/>
              </a:rPr>
              <a:t>по </a:t>
            </a:r>
            <a:r>
              <a:rPr sz="2400" b="1" spc="-5" dirty="0">
                <a:latin typeface="Calibri"/>
                <a:cs typeface="Calibri"/>
              </a:rPr>
              <a:t>6—5 мин, </a:t>
            </a:r>
            <a:r>
              <a:rPr sz="2400" b="1" spc="-15" dirty="0">
                <a:latin typeface="Calibri"/>
                <a:cs typeface="Calibri"/>
              </a:rPr>
              <a:t>ежедневно; </a:t>
            </a:r>
            <a:r>
              <a:rPr sz="2400" b="1" dirty="0">
                <a:latin typeface="Calibri"/>
                <a:cs typeface="Calibri"/>
              </a:rPr>
              <a:t>курс </a:t>
            </a:r>
            <a:r>
              <a:rPr sz="2400" b="1" spc="-5" dirty="0">
                <a:latin typeface="Calibri"/>
                <a:cs typeface="Calibri"/>
              </a:rPr>
              <a:t>10—14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процедур.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66407" y="6507276"/>
            <a:ext cx="2381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188976"/>
            <a:ext cx="8444230" cy="14401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1792605" marR="1284605" indent="-501650">
              <a:lnSpc>
                <a:spcPct val="100000"/>
              </a:lnSpc>
              <a:spcBef>
                <a:spcPts val="260"/>
              </a:spcBef>
              <a:tabLst>
                <a:tab pos="5774690" algn="l"/>
              </a:tabLst>
            </a:pPr>
            <a:r>
              <a:rPr sz="2900" spc="-20" dirty="0"/>
              <a:t>Методы </a:t>
            </a:r>
            <a:r>
              <a:rPr sz="2900" spc="-5" dirty="0"/>
              <a:t>коррекции </a:t>
            </a:r>
            <a:r>
              <a:rPr sz="2900" dirty="0"/>
              <a:t>обмена</a:t>
            </a:r>
            <a:r>
              <a:rPr sz="2900" spc="-125" dirty="0"/>
              <a:t> </a:t>
            </a:r>
            <a:r>
              <a:rPr sz="2900" spc="-5" dirty="0"/>
              <a:t>веществ  </a:t>
            </a:r>
            <a:r>
              <a:rPr sz="2900" dirty="0"/>
              <a:t>при</a:t>
            </a:r>
            <a:r>
              <a:rPr sz="2900" spc="-30" dirty="0"/>
              <a:t> </a:t>
            </a:r>
            <a:r>
              <a:rPr sz="2900" dirty="0"/>
              <a:t>лечении</a:t>
            </a:r>
            <a:r>
              <a:rPr sz="2900" spc="-10" dirty="0"/>
              <a:t> </a:t>
            </a:r>
            <a:r>
              <a:rPr sz="2900" spc="-5" dirty="0"/>
              <a:t>пациентов	</a:t>
            </a:r>
            <a:r>
              <a:rPr sz="2900" dirty="0"/>
              <a:t>с</a:t>
            </a:r>
            <a:r>
              <a:rPr sz="2900" spc="-15" dirty="0"/>
              <a:t> </a:t>
            </a:r>
            <a:r>
              <a:rPr sz="2900" spc="-5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29590" y="1640559"/>
            <a:ext cx="8341995" cy="3867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Инфракрасная лазеротерапия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9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25" dirty="0">
                <a:latin typeface="Calibri"/>
                <a:cs typeface="Calibri"/>
              </a:rPr>
              <a:t>Улучшается </a:t>
            </a:r>
            <a:r>
              <a:rPr sz="2400" b="1" spc="-10" dirty="0">
                <a:latin typeface="Calibri"/>
                <a:cs typeface="Calibri"/>
              </a:rPr>
              <a:t>сопряжение процессов </a:t>
            </a:r>
            <a:r>
              <a:rPr sz="2400" b="1" spc="-5" dirty="0">
                <a:latin typeface="Calibri"/>
                <a:cs typeface="Calibri"/>
              </a:rPr>
              <a:t>окисления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фосфорили-  </a:t>
            </a:r>
            <a:r>
              <a:rPr sz="2400" b="1" dirty="0">
                <a:latin typeface="Calibri"/>
                <a:cs typeface="Calibri"/>
              </a:rPr>
              <a:t>рования, в </a:t>
            </a:r>
            <a:r>
              <a:rPr sz="2400" b="1" spc="-25" dirty="0">
                <a:latin typeface="Calibri"/>
                <a:cs typeface="Calibri"/>
              </a:rPr>
              <a:t>результате </a:t>
            </a:r>
            <a:r>
              <a:rPr sz="2400" b="1" spc="-10" dirty="0">
                <a:latin typeface="Calibri"/>
                <a:cs typeface="Calibri"/>
              </a:rPr>
              <a:t>чего увеличиваются синтез </a:t>
            </a:r>
            <a:r>
              <a:rPr sz="2400" b="1" spc="-5" dirty="0">
                <a:latin typeface="Calibri"/>
                <a:cs typeface="Calibri"/>
              </a:rPr>
              <a:t>макроэргов 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аэробная мощность </a:t>
            </a:r>
            <a:r>
              <a:rPr sz="2400" b="1" spc="-15" dirty="0">
                <a:latin typeface="Calibri"/>
                <a:cs typeface="Calibri"/>
              </a:rPr>
              <a:t>миокарда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отношении окисления  </a:t>
            </a:r>
            <a:r>
              <a:rPr sz="2400" b="1" spc="-15" dirty="0">
                <a:latin typeface="Calibri"/>
                <a:cs typeface="Calibri"/>
              </a:rPr>
              <a:t>свободных </a:t>
            </a:r>
            <a:r>
              <a:rPr sz="2400" b="1" spc="-5" dirty="0">
                <a:latin typeface="Calibri"/>
                <a:cs typeface="Calibri"/>
              </a:rPr>
              <a:t>жирных кислот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глюкозы.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57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20" dirty="0">
                <a:latin typeface="Calibri"/>
                <a:cs typeface="Calibri"/>
              </a:rPr>
              <a:t>результате </a:t>
            </a:r>
            <a:r>
              <a:rPr sz="2400" b="1" spc="-5" dirty="0">
                <a:latin typeface="Calibri"/>
                <a:cs typeface="Calibri"/>
              </a:rPr>
              <a:t>усиления метаболизма </a:t>
            </a:r>
            <a:r>
              <a:rPr sz="2400" b="1" spc="-15" dirty="0">
                <a:latin typeface="Calibri"/>
                <a:cs typeface="Calibri"/>
              </a:rPr>
              <a:t>кардиомиоцитов  </a:t>
            </a:r>
            <a:r>
              <a:rPr sz="2400" b="1" spc="-5" dirty="0">
                <a:latin typeface="Calibri"/>
                <a:cs typeface="Calibri"/>
              </a:rPr>
              <a:t>повышается коронарный </a:t>
            </a:r>
            <a:r>
              <a:rPr sz="2400" b="1" dirty="0">
                <a:latin typeface="Calibri"/>
                <a:cs typeface="Calibri"/>
              </a:rPr>
              <a:t>резерв </a:t>
            </a:r>
            <a:r>
              <a:rPr sz="2400" b="1" spc="-10" dirty="0">
                <a:latin typeface="Calibri"/>
                <a:cs typeface="Calibri"/>
              </a:rPr>
              <a:t>миокарда, что </a:t>
            </a:r>
            <a:r>
              <a:rPr sz="2400" b="1" spc="-15" dirty="0">
                <a:latin typeface="Calibri"/>
                <a:cs typeface="Calibri"/>
              </a:rPr>
              <a:t>приводит </a:t>
            </a:r>
            <a:r>
              <a:rPr sz="2400" b="1" dirty="0">
                <a:latin typeface="Calibri"/>
                <a:cs typeface="Calibri"/>
              </a:rPr>
              <a:t>к  </a:t>
            </a:r>
            <a:r>
              <a:rPr sz="2400" b="1" spc="-10" dirty="0">
                <a:latin typeface="Calibri"/>
                <a:cs typeface="Calibri"/>
              </a:rPr>
              <a:t>улучшению </a:t>
            </a:r>
            <a:r>
              <a:rPr sz="2400" b="1" spc="-5" dirty="0">
                <a:latin typeface="Calibri"/>
                <a:cs typeface="Calibri"/>
              </a:rPr>
              <a:t>физической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10" dirty="0">
                <a:latin typeface="Calibri"/>
                <a:cs typeface="Calibri"/>
              </a:rPr>
              <a:t>психологической составляющей  </a:t>
            </a:r>
            <a:r>
              <a:rPr sz="2400" b="1" spc="-5" dirty="0">
                <a:latin typeface="Calibri"/>
                <a:cs typeface="Calibri"/>
              </a:rPr>
              <a:t>качества жизни </a:t>
            </a:r>
            <a:r>
              <a:rPr sz="2400" b="1" spc="-10" dirty="0">
                <a:latin typeface="Calibri"/>
                <a:cs typeface="Calibri"/>
              </a:rPr>
              <a:t>больных, предупреждает </a:t>
            </a:r>
            <a:r>
              <a:rPr sz="2400" b="1" spc="-5" dirty="0">
                <a:latin typeface="Calibri"/>
                <a:cs typeface="Calibri"/>
              </a:rPr>
              <a:t>прогрессирование  </a:t>
            </a:r>
            <a:r>
              <a:rPr sz="2400" b="1" dirty="0">
                <a:latin typeface="Calibri"/>
                <a:cs typeface="Calibri"/>
              </a:rPr>
              <a:t>ИБС и развитие </a:t>
            </a:r>
            <a:r>
              <a:rPr sz="2400" b="1" spc="-5" dirty="0">
                <a:latin typeface="Calibri"/>
                <a:cs typeface="Calibri"/>
              </a:rPr>
              <a:t>дисфункции </a:t>
            </a:r>
            <a:r>
              <a:rPr sz="2400" b="1" spc="-15" dirty="0">
                <a:latin typeface="Calibri"/>
                <a:cs typeface="Calibri"/>
              </a:rPr>
              <a:t>миокарда </a:t>
            </a:r>
            <a:r>
              <a:rPr sz="2400" b="1" spc="-5" dirty="0">
                <a:latin typeface="Calibri"/>
                <a:cs typeface="Calibri"/>
              </a:rPr>
              <a:t>левого </a:t>
            </a:r>
            <a:r>
              <a:rPr sz="2400" b="1" spc="-30" dirty="0">
                <a:latin typeface="Calibri"/>
                <a:cs typeface="Calibri"/>
              </a:rPr>
              <a:t>желудочка  </a:t>
            </a:r>
            <a:r>
              <a:rPr sz="2400" b="1" spc="-10" dirty="0">
                <a:latin typeface="Calibri"/>
                <a:cs typeface="Calibri"/>
              </a:rPr>
              <a:t>сердца.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6407" y="6507276"/>
            <a:ext cx="2381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Пономаренко </a:t>
            </a:r>
            <a:r>
              <a:rPr sz="1800" b="1" spc="-30" dirty="0">
                <a:latin typeface="Calibri"/>
                <a:cs typeface="Calibri"/>
              </a:rPr>
              <a:t>Г.Н.,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44230" cy="93662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733425" marR="560705" indent="-167005">
              <a:lnSpc>
                <a:spcPct val="100000"/>
              </a:lnSpc>
              <a:spcBef>
                <a:spcPts val="145"/>
              </a:spcBef>
              <a:tabLst>
                <a:tab pos="5003165" algn="l"/>
              </a:tabLst>
            </a:pPr>
            <a:r>
              <a:rPr spc="-10" dirty="0"/>
              <a:t>Противопоказания физиотерапии при </a:t>
            </a:r>
            <a:r>
              <a:rPr spc="-5" dirty="0"/>
              <a:t>лечении  </a:t>
            </a:r>
            <a:r>
              <a:rPr spc="-10" dirty="0"/>
              <a:t>пациентов</a:t>
            </a:r>
            <a:r>
              <a:rPr spc="25" dirty="0"/>
              <a:t> </a:t>
            </a:r>
            <a:r>
              <a:rPr spc="-5" dirty="0"/>
              <a:t>с</a:t>
            </a:r>
            <a:r>
              <a:rPr spc="15" dirty="0"/>
              <a:t> </a:t>
            </a:r>
            <a:r>
              <a:rPr spc="-15" dirty="0"/>
              <a:t>ишемической	</a:t>
            </a:r>
            <a:r>
              <a:rPr spc="-10" dirty="0"/>
              <a:t>болезнью </a:t>
            </a:r>
            <a:r>
              <a:rPr spc="-15" dirty="0"/>
              <a:t>сердца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145817"/>
            <a:ext cx="5686425" cy="123317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Нестабильная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стенокардия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Спонтанная </a:t>
            </a:r>
            <a:r>
              <a:rPr sz="2200" b="1" spc="-15" dirty="0">
                <a:latin typeface="Calibri"/>
                <a:cs typeface="Calibri"/>
              </a:rPr>
              <a:t>стенокардия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Принцметала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  <a:tab pos="2632710" algn="l"/>
                <a:tab pos="4982845" algn="l"/>
              </a:tabLst>
            </a:pP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45" dirty="0">
                <a:latin typeface="Calibri"/>
                <a:cs typeface="Calibri"/>
              </a:rPr>
              <a:t>е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30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оч</a:t>
            </a:r>
            <a:r>
              <a:rPr sz="2200" b="1" spc="10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ть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ово</a:t>
            </a:r>
            <a:r>
              <a:rPr sz="2200" b="1" spc="5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б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25" dirty="0">
                <a:latin typeface="Calibri"/>
                <a:cs typeface="Calibri"/>
              </a:rPr>
              <a:t>щ</a:t>
            </a:r>
            <a:r>
              <a:rPr sz="2200" b="1" spc="-10" dirty="0">
                <a:latin typeface="Calibri"/>
                <a:cs typeface="Calibri"/>
              </a:rPr>
              <a:t>ен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выше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0817" y="2018537"/>
            <a:ext cx="24504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865" algn="l"/>
                <a:tab pos="1508760" algn="l"/>
                <a:tab pos="1989455" algn="l"/>
              </a:tabLst>
            </a:pPr>
            <a:r>
              <a:rPr sz="2200" b="1" spc="-5" dirty="0">
                <a:latin typeface="Calibri"/>
                <a:cs typeface="Calibri"/>
              </a:rPr>
              <a:t>I	</a:t>
            </a:r>
            <a:r>
              <a:rPr sz="2200" b="1" spc="-10" dirty="0">
                <a:latin typeface="Calibri"/>
                <a:cs typeface="Calibri"/>
              </a:rPr>
              <a:t>с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10" dirty="0">
                <a:latin typeface="Calibri"/>
                <a:cs typeface="Calibri"/>
              </a:rPr>
              <a:t>ен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—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2353817"/>
            <a:ext cx="8341359" cy="4116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89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бальнеопроцедур </a:t>
            </a:r>
            <a:r>
              <a:rPr sz="2200" b="1" spc="-5" dirty="0">
                <a:latin typeface="Calibri"/>
                <a:cs typeface="Calibri"/>
              </a:rPr>
              <a:t>и выше II </a:t>
            </a:r>
            <a:r>
              <a:rPr sz="2200" b="1" dirty="0">
                <a:latin typeface="Calibri"/>
                <a:cs typeface="Calibri"/>
              </a:rPr>
              <a:t>степени </a:t>
            </a:r>
            <a:r>
              <a:rPr sz="2200" b="1" spc="-5" dirty="0">
                <a:latin typeface="Calibri"/>
                <a:cs typeface="Calibri"/>
              </a:rPr>
              <a:t>— </a:t>
            </a:r>
            <a:r>
              <a:rPr sz="2200" b="1" spc="-10" dirty="0">
                <a:latin typeface="Calibri"/>
                <a:cs typeface="Calibri"/>
              </a:rPr>
              <a:t>для </a:t>
            </a:r>
            <a:r>
              <a:rPr sz="2200" b="1" spc="-5" dirty="0">
                <a:latin typeface="Calibri"/>
                <a:cs typeface="Calibri"/>
              </a:rPr>
              <a:t>аппаратных </a:t>
            </a:r>
            <a:r>
              <a:rPr sz="2200" b="1" spc="-15" dirty="0">
                <a:latin typeface="Calibri"/>
                <a:cs typeface="Calibri"/>
              </a:rPr>
              <a:t>методов  </a:t>
            </a:r>
            <a:r>
              <a:rPr sz="2200" b="1" spc="-10" dirty="0">
                <a:latin typeface="Calibri"/>
                <a:cs typeface="Calibri"/>
              </a:rPr>
              <a:t>физиотерапии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Атриовентрикулярная блокада </a:t>
            </a:r>
            <a:r>
              <a:rPr sz="2200" b="1" spc="-5" dirty="0">
                <a:latin typeface="Calibri"/>
                <a:cs typeface="Calibri"/>
              </a:rPr>
              <a:t>выше II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степени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Хроническая </a:t>
            </a:r>
            <a:r>
              <a:rPr sz="2200" b="1" spc="-5" dirty="0">
                <a:latin typeface="Calibri"/>
                <a:cs typeface="Calibri"/>
              </a:rPr>
              <a:t>аневризма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сердца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Острый </a:t>
            </a:r>
            <a:r>
              <a:rPr sz="2200" b="1" spc="-20" dirty="0">
                <a:latin typeface="Calibri"/>
                <a:cs typeface="Calibri"/>
              </a:rPr>
              <a:t>период </a:t>
            </a:r>
            <a:r>
              <a:rPr sz="2200" b="1" spc="-5" dirty="0">
                <a:latin typeface="Calibri"/>
                <a:cs typeface="Calibri"/>
              </a:rPr>
              <a:t>инфаркт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миокарда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Выраженная вегетоэндокринная</a:t>
            </a:r>
            <a:r>
              <a:rPr sz="2200" b="1" spc="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дисфункция</a:t>
            </a:r>
            <a:endParaRPr sz="2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0" dirty="0">
                <a:latin typeface="Calibri"/>
                <a:cs typeface="Calibri"/>
              </a:rPr>
              <a:t>Сложные нарушения </a:t>
            </a:r>
            <a:r>
              <a:rPr sz="2200" b="1" spc="-5" dirty="0">
                <a:latin typeface="Calibri"/>
                <a:cs typeface="Calibri"/>
              </a:rPr>
              <a:t>ритма </a:t>
            </a:r>
            <a:r>
              <a:rPr sz="2200" b="1" spc="-10" dirty="0">
                <a:latin typeface="Calibri"/>
                <a:cs typeface="Calibri"/>
              </a:rPr>
              <a:t>сердца </a:t>
            </a:r>
            <a:r>
              <a:rPr sz="2200" b="1" spc="-5" dirty="0">
                <a:latin typeface="Calibri"/>
                <a:cs typeface="Calibri"/>
              </a:rPr>
              <a:t>(мерцательная аритмия,  </a:t>
            </a:r>
            <a:r>
              <a:rPr sz="2200" b="1" spc="-10" dirty="0">
                <a:latin typeface="Calibri"/>
                <a:cs typeface="Calibri"/>
              </a:rPr>
              <a:t>тахисистолическая </a:t>
            </a:r>
            <a:r>
              <a:rPr sz="2200" b="1" dirty="0">
                <a:latin typeface="Calibri"/>
                <a:cs typeface="Calibri"/>
              </a:rPr>
              <a:t>форма, </a:t>
            </a:r>
            <a:r>
              <a:rPr sz="2200" b="1" spc="-5" dirty="0">
                <a:latin typeface="Calibri"/>
                <a:cs typeface="Calibri"/>
              </a:rPr>
              <a:t>пароксизмальная </a:t>
            </a:r>
            <a:r>
              <a:rPr sz="2200" b="1" spc="-10" dirty="0">
                <a:latin typeface="Calibri"/>
                <a:cs typeface="Calibri"/>
              </a:rPr>
              <a:t>тахикардия,  политопная экстрасистолия, </a:t>
            </a:r>
            <a:r>
              <a:rPr sz="2200" b="1" spc="-5" dirty="0">
                <a:latin typeface="Calibri"/>
                <a:cs typeface="Calibri"/>
              </a:rPr>
              <a:t>монофокальная </a:t>
            </a:r>
            <a:r>
              <a:rPr sz="2200" b="1" dirty="0">
                <a:latin typeface="Calibri"/>
                <a:cs typeface="Calibri"/>
              </a:rPr>
              <a:t>частая  </a:t>
            </a:r>
            <a:r>
              <a:rPr sz="2200" b="1" spc="-15" dirty="0">
                <a:latin typeface="Calibri"/>
                <a:cs typeface="Calibri"/>
              </a:rPr>
              <a:t>экстрасистолия </a:t>
            </a:r>
            <a:r>
              <a:rPr sz="2200" b="1" spc="-10" dirty="0">
                <a:latin typeface="Calibri"/>
                <a:cs typeface="Calibri"/>
              </a:rPr>
              <a:t>разного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происхождения)</a:t>
            </a:r>
            <a:endParaRPr sz="2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Стабильная </a:t>
            </a:r>
            <a:r>
              <a:rPr sz="2200" b="1" spc="-15" dirty="0">
                <a:latin typeface="Calibri"/>
                <a:cs typeface="Calibri"/>
              </a:rPr>
              <a:t>стенокардия </a:t>
            </a:r>
            <a:r>
              <a:rPr sz="2200" b="1" spc="-5" dirty="0">
                <a:latin typeface="Calibri"/>
                <a:cs typeface="Calibri"/>
              </a:rPr>
              <a:t>IV </a:t>
            </a:r>
            <a:r>
              <a:rPr sz="2200" b="1" spc="-10" dirty="0">
                <a:latin typeface="Calibri"/>
                <a:cs typeface="Calibri"/>
              </a:rPr>
              <a:t>ФК </a:t>
            </a:r>
            <a:r>
              <a:rPr sz="2200" b="1" spc="-5" dirty="0">
                <a:latin typeface="Calibri"/>
                <a:cs typeface="Calibri"/>
              </a:rPr>
              <a:t>(применяют ряд </a:t>
            </a:r>
            <a:r>
              <a:rPr sz="2200" b="1" spc="-15" dirty="0">
                <a:latin typeface="Calibri"/>
                <a:cs typeface="Calibri"/>
              </a:rPr>
              <a:t>методов, 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2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том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642" y="6445097"/>
            <a:ext cx="5027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числе </a:t>
            </a:r>
            <a:r>
              <a:rPr sz="2200" b="1" spc="-5" dirty="0">
                <a:latin typeface="Calibri"/>
                <a:cs typeface="Calibri"/>
              </a:rPr>
              <a:t>лазеротерапию,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магнитотерапию).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6930" y="6550253"/>
            <a:ext cx="1854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libri"/>
                <a:cs typeface="Calibri"/>
              </a:rPr>
              <a:t>Пономаренко </a:t>
            </a:r>
            <a:r>
              <a:rPr sz="1400" b="1" spc="-25" dirty="0">
                <a:latin typeface="Calibri"/>
                <a:cs typeface="Calibri"/>
              </a:rPr>
              <a:t>Г.Н.,</a:t>
            </a:r>
            <a:r>
              <a:rPr sz="1400" b="1" spc="-9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44230" cy="10541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8194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2220"/>
              </a:spcBef>
              <a:tabLst>
                <a:tab pos="1984375" algn="l"/>
              </a:tabLst>
            </a:pPr>
            <a:r>
              <a:rPr sz="2900" spc="-5" dirty="0"/>
              <a:t>Основные	направления физиопрофилактики </a:t>
            </a:r>
            <a:r>
              <a:rPr sz="2900" dirty="0"/>
              <a:t>ИБС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02742" y="1354963"/>
            <a:ext cx="796417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0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Воздействие </a:t>
            </a:r>
            <a:r>
              <a:rPr sz="2400" b="1" spc="-5" dirty="0">
                <a:latin typeface="Calibri"/>
                <a:cs typeface="Calibri"/>
              </a:rPr>
              <a:t>на </a:t>
            </a:r>
            <a:r>
              <a:rPr sz="2400" b="1" spc="-10" dirty="0">
                <a:latin typeface="Calibri"/>
                <a:cs typeface="Calibri"/>
              </a:rPr>
              <a:t>гиперлипидемию (липокорригирующие  </a:t>
            </a:r>
            <a:r>
              <a:rPr sz="2400" b="1" spc="-20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Calibri"/>
                <a:cs typeface="Calibri"/>
              </a:rPr>
              <a:t>Гиподинамию </a:t>
            </a:r>
            <a:r>
              <a:rPr sz="2400" b="1" spc="-5" dirty="0">
                <a:latin typeface="Calibri"/>
                <a:cs typeface="Calibri"/>
              </a:rPr>
              <a:t>(антиишемические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Артериальную </a:t>
            </a:r>
            <a:r>
              <a:rPr sz="2400" b="1" spc="-5" dirty="0">
                <a:latin typeface="Calibri"/>
                <a:cs typeface="Calibri"/>
              </a:rPr>
              <a:t>гипертензию </a:t>
            </a:r>
            <a:r>
              <a:rPr sz="2400" b="1" spc="-10" dirty="0">
                <a:latin typeface="Calibri"/>
                <a:cs typeface="Calibri"/>
              </a:rPr>
              <a:t>(кардиотонические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Ожирение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25" dirty="0">
                <a:latin typeface="Calibri"/>
                <a:cs typeface="Calibri"/>
              </a:rPr>
              <a:t>Гипергликемию </a:t>
            </a:r>
            <a:r>
              <a:rPr sz="2400" b="1" spc="-15" dirty="0">
                <a:latin typeface="Calibri"/>
                <a:cs typeface="Calibri"/>
              </a:rPr>
              <a:t>(методы </a:t>
            </a:r>
            <a:r>
              <a:rPr sz="2400" b="1" spc="-10" dirty="0">
                <a:latin typeface="Calibri"/>
                <a:cs typeface="Calibri"/>
              </a:rPr>
              <a:t>коррекции </a:t>
            </a:r>
            <a:r>
              <a:rPr sz="2400" b="1" spc="-5" dirty="0">
                <a:latin typeface="Calibri"/>
                <a:cs typeface="Calibri"/>
              </a:rPr>
              <a:t>обмена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веществ)</a:t>
            </a:r>
            <a:endParaRPr sz="2400">
              <a:latin typeface="Calibri"/>
              <a:cs typeface="Calibri"/>
            </a:endParaRPr>
          </a:p>
          <a:p>
            <a:pPr marL="355600" marR="78041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Методы </a:t>
            </a:r>
            <a:r>
              <a:rPr sz="2400" b="1" spc="-10" dirty="0">
                <a:latin typeface="Calibri"/>
                <a:cs typeface="Calibri"/>
              </a:rPr>
              <a:t>коррекции </a:t>
            </a:r>
            <a:r>
              <a:rPr sz="2400" b="1" spc="-5" dirty="0">
                <a:latin typeface="Calibri"/>
                <a:cs typeface="Calibri"/>
              </a:rPr>
              <a:t>иммунологических </a:t>
            </a:r>
            <a:r>
              <a:rPr sz="2400" b="1" spc="-10" dirty="0">
                <a:latin typeface="Calibri"/>
                <a:cs typeface="Calibri"/>
              </a:rPr>
              <a:t>нарушений  (иммунокорригирующие </a:t>
            </a:r>
            <a:r>
              <a:rPr sz="2400" b="1" spc="-20" dirty="0">
                <a:latin typeface="Calibri"/>
                <a:cs typeface="Calibri"/>
              </a:rPr>
              <a:t>методы)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4956124"/>
            <a:ext cx="5110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7595" algn="l"/>
                <a:tab pos="3098800" algn="l"/>
                <a:tab pos="4449445" algn="l"/>
              </a:tabLst>
            </a:pPr>
            <a:r>
              <a:rPr sz="2400" b="1" dirty="0">
                <a:latin typeface="Calibri"/>
                <a:cs typeface="Calibri"/>
              </a:rPr>
              <a:t>Фи</a:t>
            </a:r>
            <a:r>
              <a:rPr sz="2400" b="1" spc="-15" dirty="0">
                <a:latin typeface="Calibri"/>
                <a:cs typeface="Calibri"/>
              </a:rPr>
              <a:t>з</a:t>
            </a:r>
            <a:r>
              <a:rPr sz="2400" b="1" dirty="0">
                <a:latin typeface="Calibri"/>
                <a:cs typeface="Calibri"/>
              </a:rPr>
              <a:t>иоп</a:t>
            </a:r>
            <a:r>
              <a:rPr sz="2400" b="1" spc="-10" dirty="0">
                <a:latin typeface="Calibri"/>
                <a:cs typeface="Calibri"/>
              </a:rPr>
              <a:t>р</a:t>
            </a:r>
            <a:r>
              <a:rPr sz="2400" b="1" dirty="0">
                <a:latin typeface="Calibri"/>
                <a:cs typeface="Calibri"/>
              </a:rPr>
              <a:t>о</a:t>
            </a:r>
            <a:r>
              <a:rPr sz="2400" b="1" spc="10" dirty="0">
                <a:latin typeface="Calibri"/>
                <a:cs typeface="Calibri"/>
              </a:rPr>
              <a:t>ф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10" dirty="0">
                <a:latin typeface="Calibri"/>
                <a:cs typeface="Calibri"/>
              </a:rPr>
              <a:t>л</a:t>
            </a:r>
            <a:r>
              <a:rPr sz="2400" b="1" dirty="0">
                <a:latin typeface="Calibri"/>
                <a:cs typeface="Calibri"/>
              </a:rPr>
              <a:t>акти</a:t>
            </a:r>
            <a:r>
              <a:rPr sz="2400" b="1" spc="-35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35" dirty="0">
                <a:latin typeface="Calibri"/>
                <a:cs typeface="Calibri"/>
              </a:rPr>
              <a:t>до</a:t>
            </a:r>
            <a:r>
              <a:rPr sz="2400" b="1" dirty="0">
                <a:latin typeface="Calibri"/>
                <a:cs typeface="Calibri"/>
              </a:rPr>
              <a:t>л</a:t>
            </a:r>
            <a:r>
              <a:rPr sz="2400" b="1" spc="-10" dirty="0">
                <a:latin typeface="Calibri"/>
                <a:cs typeface="Calibri"/>
              </a:rPr>
              <a:t>ж</a:t>
            </a: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dirty="0">
                <a:latin typeface="Calibri"/>
                <a:cs typeface="Calibri"/>
              </a:rPr>
              <a:t>а	</a:t>
            </a:r>
            <a:r>
              <a:rPr sz="2400" b="1" spc="-5" dirty="0">
                <a:latin typeface="Calibri"/>
                <a:cs typeface="Calibri"/>
              </a:rPr>
              <a:t>б</a:t>
            </a:r>
            <a:r>
              <a:rPr sz="2400" b="1" spc="-15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ть  </a:t>
            </a:r>
            <a:r>
              <a:rPr sz="2400" b="1" spc="-5" dirty="0">
                <a:latin typeface="Calibri"/>
                <a:cs typeface="Calibri"/>
              </a:rPr>
              <a:t>увеличение	функциональных  </a:t>
            </a:r>
            <a:r>
              <a:rPr sz="2400" b="1" spc="-10" dirty="0">
                <a:latin typeface="Calibri"/>
                <a:cs typeface="Calibri"/>
              </a:rPr>
              <a:t>миокардиальных) </a:t>
            </a:r>
            <a:r>
              <a:rPr sz="2400" b="1" dirty="0">
                <a:latin typeface="Calibri"/>
                <a:cs typeface="Calibri"/>
              </a:rPr>
              <a:t>резервов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сердца.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4511" y="4956124"/>
            <a:ext cx="2722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5635" algn="l"/>
                <a:tab pos="2391410" algn="l"/>
              </a:tabLst>
            </a:pPr>
            <a:r>
              <a:rPr sz="2400" b="1" spc="-5" dirty="0">
                <a:latin typeface="Calibri"/>
                <a:cs typeface="Calibri"/>
              </a:rPr>
              <a:t>н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spc="-5" dirty="0">
                <a:latin typeface="Calibri"/>
                <a:cs typeface="Calibri"/>
              </a:rPr>
              <a:t>пр</a:t>
            </a:r>
            <a:r>
              <a:rPr sz="2400" b="1" dirty="0">
                <a:latin typeface="Calibri"/>
                <a:cs typeface="Calibri"/>
              </a:rPr>
              <a:t>а</a:t>
            </a:r>
            <a:r>
              <a:rPr sz="2400" b="1" spc="-15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лена	и	</a:t>
            </a:r>
            <a:r>
              <a:rPr sz="2400" b="1" spc="-5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tabLst>
                <a:tab pos="2539365" algn="l"/>
              </a:tabLst>
            </a:pPr>
            <a:r>
              <a:rPr sz="2400" b="1" dirty="0">
                <a:latin typeface="Calibri"/>
                <a:cs typeface="Calibri"/>
              </a:rPr>
              <a:t>(</a:t>
            </a:r>
            <a:r>
              <a:rPr sz="2400" b="1" spc="-40" dirty="0">
                <a:latin typeface="Calibri"/>
                <a:cs typeface="Calibri"/>
              </a:rPr>
              <a:t>к</a:t>
            </a:r>
            <a:r>
              <a:rPr sz="2400" b="1" dirty="0">
                <a:latin typeface="Calibri"/>
                <a:cs typeface="Calibri"/>
              </a:rPr>
              <a:t>орон</a:t>
            </a:r>
            <a:r>
              <a:rPr sz="2400" b="1" spc="5" dirty="0">
                <a:latin typeface="Calibri"/>
                <a:cs typeface="Calibri"/>
              </a:rPr>
              <a:t>а</a:t>
            </a:r>
            <a:r>
              <a:rPr sz="2400" b="1" dirty="0">
                <a:latin typeface="Calibri"/>
                <a:cs typeface="Calibri"/>
              </a:rPr>
              <a:t>рн</a:t>
            </a:r>
            <a:r>
              <a:rPr sz="2400" b="1" spc="-10" dirty="0">
                <a:latin typeface="Calibri"/>
                <a:cs typeface="Calibri"/>
              </a:rPr>
              <a:t>ы</a:t>
            </a:r>
            <a:r>
              <a:rPr sz="2400" b="1" dirty="0">
                <a:latin typeface="Calibri"/>
                <a:cs typeface="Calibri"/>
              </a:rPr>
              <a:t>х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755" y="6510325"/>
            <a:ext cx="18548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Пономаренко </a:t>
            </a:r>
            <a:r>
              <a:rPr sz="1400" b="1" spc="-25" dirty="0">
                <a:latin typeface="Calibri"/>
                <a:cs typeface="Calibri"/>
              </a:rPr>
              <a:t>Г.Н.,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2005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536" y="122809"/>
            <a:ext cx="8187690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медицинскому отбору больных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из числа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работающих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r>
              <a:rPr sz="21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после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острого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инфаркта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миокарда,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направляемых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реабилитацию</a:t>
            </a:r>
            <a:r>
              <a:rPr sz="21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специализированные санатории</a:t>
            </a:r>
            <a:r>
              <a:rPr sz="2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(отделения)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287650"/>
            <a:ext cx="77343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98700" algn="l"/>
                <a:tab pos="3030220" algn="l"/>
                <a:tab pos="3060700" algn="l"/>
                <a:tab pos="5142865" algn="l"/>
                <a:tab pos="7595234" algn="l"/>
              </a:tabLst>
            </a:pPr>
            <a:r>
              <a:rPr sz="2200" b="1" spc="-10" dirty="0">
                <a:latin typeface="Calibri"/>
                <a:cs typeface="Calibri"/>
              </a:rPr>
              <a:t>напра</a:t>
            </a:r>
            <a:r>
              <a:rPr sz="2200" b="1" spc="-20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яе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ых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	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50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ч</a:t>
            </a:r>
            <a:r>
              <a:rPr sz="2200" b="1" spc="-5" dirty="0">
                <a:latin typeface="Calibri"/>
                <a:cs typeface="Calibri"/>
              </a:rPr>
              <a:t>иван</a:t>
            </a:r>
            <a:r>
              <a:rPr sz="2200" b="1" spc="10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(р</a:t>
            </a:r>
            <a:r>
              <a:rPr sz="2200" b="1" dirty="0">
                <a:latin typeface="Calibri"/>
                <a:cs typeface="Calibri"/>
              </a:rPr>
              <a:t>еа</a:t>
            </a:r>
            <a:r>
              <a:rPr sz="2200" b="1" spc="-10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таци</a:t>
            </a:r>
            <a:r>
              <a:rPr sz="2200" b="1" dirty="0">
                <a:latin typeface="Calibri"/>
                <a:cs typeface="Calibri"/>
              </a:rPr>
              <a:t>ю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  специализированные	санатории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94401" y="2622930"/>
            <a:ext cx="32334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95"/>
              </a:spcBef>
              <a:tabLst>
                <a:tab pos="1969770" algn="l"/>
                <a:tab pos="3147695" algn="l"/>
              </a:tabLst>
            </a:pPr>
            <a:r>
              <a:rPr sz="2200" b="1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10" dirty="0">
                <a:latin typeface="Calibri"/>
                <a:cs typeface="Calibri"/>
              </a:rPr>
              <a:t>т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3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ле</a:t>
            </a:r>
            <a:r>
              <a:rPr sz="2200" b="1" spc="-10" dirty="0">
                <a:latin typeface="Calibri"/>
                <a:cs typeface="Calibri"/>
              </a:rPr>
              <a:t>ния</a:t>
            </a:r>
            <a:r>
              <a:rPr sz="2200" b="1" spc="-5" dirty="0">
                <a:latin typeface="Calibri"/>
                <a:cs typeface="Calibri"/>
              </a:rPr>
              <a:t>)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(д</a:t>
            </a:r>
            <a:r>
              <a:rPr sz="2200" b="1" dirty="0">
                <a:latin typeface="Calibri"/>
                <a:cs typeface="Calibri"/>
              </a:rPr>
              <a:t>ал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врачебной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7590" y="2958160"/>
            <a:ext cx="13512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комиссией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9900" y="3281171"/>
            <a:ext cx="5718175" cy="18415"/>
          </a:xfrm>
          <a:custGeom>
            <a:avLst/>
            <a:gdLst/>
            <a:ahLst/>
            <a:cxnLst/>
            <a:rect l="l" t="t" r="r" b="b"/>
            <a:pathLst>
              <a:path w="5718175" h="18414">
                <a:moveTo>
                  <a:pt x="5718048" y="0"/>
                </a:moveTo>
                <a:lnTo>
                  <a:pt x="0" y="0"/>
                </a:lnTo>
                <a:lnTo>
                  <a:pt x="0" y="18287"/>
                </a:lnTo>
                <a:lnTo>
                  <a:pt x="5718048" y="18287"/>
                </a:lnTo>
                <a:lnTo>
                  <a:pt x="5718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139" y="2958160"/>
            <a:ext cx="41973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16760" algn="l"/>
              </a:tabLst>
            </a:pPr>
            <a:r>
              <a:rPr sz="2200" b="1" spc="-5" dirty="0">
                <a:latin typeface="Calibri"/>
                <a:cs typeface="Calibri"/>
              </a:rPr>
              <a:t>санатории),	</a:t>
            </a:r>
            <a:r>
              <a:rPr sz="2200" b="1" spc="-10" dirty="0">
                <a:latin typeface="Calibri"/>
                <a:cs typeface="Calibri"/>
              </a:rPr>
              <a:t>осуществляется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506345" algn="l"/>
              </a:tabLst>
            </a:pPr>
            <a:r>
              <a:rPr sz="2200" b="1" spc="-5" dirty="0">
                <a:latin typeface="Calibri"/>
                <a:cs typeface="Calibri"/>
              </a:rPr>
              <a:t>соответствующей	</a:t>
            </a:r>
            <a:r>
              <a:rPr sz="2200" b="1" spc="-10" dirty="0">
                <a:latin typeface="Calibri"/>
                <a:cs typeface="Calibri"/>
              </a:rPr>
              <a:t>медицинской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4880" y="3293745"/>
            <a:ext cx="32156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39289" algn="l"/>
                <a:tab pos="3117215" algn="l"/>
              </a:tabLst>
            </a:pP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5" dirty="0">
                <a:latin typeface="Calibri"/>
                <a:cs typeface="Calibri"/>
              </a:rPr>
              <a:t>рг</a:t>
            </a:r>
            <a:r>
              <a:rPr sz="2200" b="1" spc="-5" dirty="0">
                <a:latin typeface="Calibri"/>
                <a:cs typeface="Calibri"/>
              </a:rPr>
              <a:t>ани</a:t>
            </a:r>
            <a:r>
              <a:rPr sz="2200" b="1" dirty="0">
                <a:latin typeface="Calibri"/>
                <a:cs typeface="Calibri"/>
              </a:rPr>
              <a:t>за</a:t>
            </a:r>
            <a:r>
              <a:rPr sz="2200" b="1" spc="-5" dirty="0">
                <a:latin typeface="Calibri"/>
                <a:cs typeface="Calibri"/>
              </a:rPr>
              <a:t>ции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(д</a:t>
            </a:r>
            <a:r>
              <a:rPr sz="2200" b="1" dirty="0">
                <a:latin typeface="Calibri"/>
                <a:cs typeface="Calibri"/>
              </a:rPr>
              <a:t>але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-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3629025"/>
            <a:ext cx="2697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врачебная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комиссия).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4031360"/>
            <a:ext cx="2983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8145" algn="l"/>
                <a:tab pos="1658620" algn="l"/>
              </a:tabLst>
            </a:pPr>
            <a:r>
              <a:rPr sz="2200" b="1" spc="-5" dirty="0">
                <a:latin typeface="Calibri"/>
                <a:cs typeface="Calibri"/>
              </a:rPr>
              <a:t>2.	</a:t>
            </a:r>
            <a:r>
              <a:rPr sz="2200" b="1" spc="-10" dirty="0">
                <a:latin typeface="Calibri"/>
                <a:cs typeface="Calibri"/>
              </a:rPr>
              <a:t>Решение	</a:t>
            </a:r>
            <a:r>
              <a:rPr sz="2200" b="1" spc="-5" dirty="0">
                <a:latin typeface="Calibri"/>
                <a:cs typeface="Calibri"/>
              </a:rPr>
              <a:t>врачебной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3822" y="4031360"/>
            <a:ext cx="1530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67155" algn="l"/>
              </a:tabLst>
            </a:pPr>
            <a:r>
              <a:rPr sz="2200" b="1" spc="-35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омиссии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39" y="4366717"/>
            <a:ext cx="3920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5320" algn="l"/>
              </a:tabLst>
            </a:pP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5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ечи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5" dirty="0">
                <a:latin typeface="Calibri"/>
                <a:cs typeface="Calibri"/>
              </a:rPr>
              <a:t>ан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(ре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би</a:t>
            </a:r>
            <a:r>
              <a:rPr sz="2200" b="1" spc="5" dirty="0">
                <a:latin typeface="Calibri"/>
                <a:cs typeface="Calibri"/>
              </a:rPr>
              <a:t>л</a:t>
            </a:r>
            <a:r>
              <a:rPr sz="2200" b="1" spc="-5" dirty="0">
                <a:latin typeface="Calibri"/>
                <a:cs typeface="Calibri"/>
              </a:rPr>
              <a:t>итаци</a:t>
            </a:r>
            <a:r>
              <a:rPr sz="2200" b="1" spc="5" dirty="0">
                <a:latin typeface="Calibri"/>
                <a:cs typeface="Calibri"/>
              </a:rPr>
              <a:t>ю</a:t>
            </a:r>
            <a:r>
              <a:rPr sz="2200" b="1" spc="-5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91125" y="4031360"/>
            <a:ext cx="17881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апр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-5" dirty="0">
                <a:latin typeface="Calibri"/>
                <a:cs typeface="Calibri"/>
              </a:rPr>
              <a:t>вл</a:t>
            </a:r>
            <a:r>
              <a:rPr sz="2200" b="1" spc="5" dirty="0">
                <a:latin typeface="Calibri"/>
                <a:cs typeface="Calibri"/>
              </a:rPr>
              <a:t>е</a:t>
            </a:r>
            <a:r>
              <a:rPr sz="2200" b="1" spc="-10" dirty="0">
                <a:latin typeface="Calibri"/>
                <a:cs typeface="Calibri"/>
              </a:rPr>
              <a:t>нии</a:t>
            </a:r>
            <a:endParaRPr sz="2200">
              <a:latin typeface="Calibri"/>
              <a:cs typeface="Calibri"/>
            </a:endParaRPr>
          </a:p>
          <a:p>
            <a:pPr marR="63500" algn="r">
              <a:lnSpc>
                <a:spcPct val="100000"/>
              </a:lnSpc>
              <a:spcBef>
                <a:spcPts val="5"/>
              </a:spcBef>
              <a:tabLst>
                <a:tab pos="438784" algn="l"/>
              </a:tabLst>
            </a:pPr>
            <a:r>
              <a:rPr sz="2200" b="1" spc="-5" dirty="0">
                <a:latin typeface="Calibri"/>
                <a:cs typeface="Calibri"/>
              </a:rPr>
              <a:t>в	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30" dirty="0">
                <a:latin typeface="Calibri"/>
                <a:cs typeface="Calibri"/>
              </a:rPr>
              <a:t>т</a:t>
            </a:r>
            <a:r>
              <a:rPr sz="2200" b="1" spc="-1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3938" y="4031360"/>
            <a:ext cx="161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2545" algn="l"/>
              </a:tabLst>
            </a:pPr>
            <a:r>
              <a:rPr sz="2200" b="1" dirty="0">
                <a:latin typeface="Calibri"/>
                <a:cs typeface="Calibri"/>
              </a:rPr>
              <a:t>б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ль</a:t>
            </a:r>
            <a:r>
              <a:rPr sz="2200" b="1" spc="10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25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5"/>
              </a:spcBef>
              <a:tabLst>
                <a:tab pos="1464945" algn="l"/>
              </a:tabLst>
            </a:pP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10" dirty="0">
                <a:latin typeface="Calibri"/>
                <a:cs typeface="Calibri"/>
              </a:rPr>
              <a:t>н</a:t>
            </a:r>
            <a:r>
              <a:rPr sz="2200" b="1" spc="-15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си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3139" y="4702302"/>
            <a:ext cx="77470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медицинскую карту </a:t>
            </a:r>
            <a:r>
              <a:rPr sz="2200" b="1" spc="-5" dirty="0">
                <a:latin typeface="Calibri"/>
                <a:cs typeface="Calibri"/>
              </a:rPr>
              <a:t>стационарного </a:t>
            </a:r>
            <a:r>
              <a:rPr sz="2200" b="1" spc="-10" dirty="0">
                <a:latin typeface="Calibri"/>
                <a:cs typeface="Calibri"/>
              </a:rPr>
              <a:t>больного, </a:t>
            </a:r>
            <a:r>
              <a:rPr sz="2200" b="1" spc="-15" dirty="0">
                <a:latin typeface="Calibri"/>
                <a:cs typeface="Calibri"/>
              </a:rPr>
              <a:t>фиксируется </a:t>
            </a:r>
            <a:r>
              <a:rPr sz="2200" b="1" spc="-5" dirty="0">
                <a:latin typeface="Calibri"/>
                <a:cs typeface="Calibri"/>
              </a:rPr>
              <a:t>в  </a:t>
            </a:r>
            <a:r>
              <a:rPr sz="2200" b="1" spc="-15" dirty="0">
                <a:latin typeface="Calibri"/>
                <a:cs typeface="Calibri"/>
              </a:rPr>
              <a:t>Журнале </a:t>
            </a:r>
            <a:r>
              <a:rPr sz="2200" b="1" spc="-5" dirty="0">
                <a:latin typeface="Calibri"/>
                <a:cs typeface="Calibri"/>
              </a:rPr>
              <a:t>учета клинико-экспертной работы лечебно-  </a:t>
            </a:r>
            <a:r>
              <a:rPr sz="2200" b="1" spc="-10" dirty="0">
                <a:latin typeface="Calibri"/>
                <a:cs typeface="Calibri"/>
              </a:rPr>
              <a:t>профилактического учреждения </a:t>
            </a:r>
            <a:r>
              <a:rPr sz="2200" b="1" spc="-5" dirty="0">
                <a:latin typeface="Calibri"/>
                <a:cs typeface="Calibri"/>
              </a:rPr>
              <a:t>(форма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035/у-02).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850" y="0"/>
            <a:ext cx="8496300" cy="1417955"/>
          </a:xfrm>
          <a:custGeom>
            <a:avLst/>
            <a:gdLst/>
            <a:ahLst/>
            <a:cxnLst/>
            <a:rect l="l" t="t" r="r" b="b"/>
            <a:pathLst>
              <a:path w="8496300" h="1417955">
                <a:moveTo>
                  <a:pt x="8496300" y="0"/>
                </a:moveTo>
                <a:lnTo>
                  <a:pt x="0" y="0"/>
                </a:lnTo>
                <a:lnTo>
                  <a:pt x="0" y="1417701"/>
                </a:lnTo>
                <a:lnTo>
                  <a:pt x="8496300" y="1417701"/>
                </a:lnTo>
                <a:lnTo>
                  <a:pt x="84963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1368" y="16255"/>
            <a:ext cx="8209280" cy="2296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2200">
              <a:latin typeface="Calibri"/>
              <a:cs typeface="Calibri"/>
            </a:endParaRPr>
          </a:p>
          <a:p>
            <a:pPr marR="123189" algn="ctr">
              <a:lnSpc>
                <a:spcPct val="100000"/>
              </a:lnSpc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медицинскому отбору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больных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из числа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работающих</a:t>
            </a:r>
            <a:r>
              <a:rPr sz="2200" b="1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endParaRPr sz="2200">
              <a:latin typeface="Calibri"/>
              <a:cs typeface="Calibri"/>
            </a:endParaRPr>
          </a:p>
          <a:p>
            <a:pPr marR="121285" algn="ctr">
              <a:lnSpc>
                <a:spcPct val="100000"/>
              </a:lnSpc>
            </a:pPr>
            <a:r>
              <a:rPr sz="2200" u="heavy" spc="-5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после острого </a:t>
            </a:r>
            <a:r>
              <a:rPr sz="2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инфаркта </a:t>
            </a:r>
            <a:r>
              <a:rPr sz="22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миокарда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, направляемых</a:t>
            </a:r>
            <a:r>
              <a:rPr sz="2200" b="1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endParaRPr sz="2200">
              <a:latin typeface="Calibri"/>
              <a:cs typeface="Calibri"/>
            </a:endParaRPr>
          </a:p>
          <a:p>
            <a:pPr marR="118745" algn="ctr">
              <a:lnSpc>
                <a:spcPct val="100000"/>
              </a:lnSpc>
              <a:spcBef>
                <a:spcPts val="15"/>
              </a:spcBef>
              <a:tabLst>
                <a:tab pos="1932939" algn="l"/>
              </a:tabLst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реабилитацию	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специализированные санатории</a:t>
            </a:r>
            <a:r>
              <a:rPr sz="22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(отделения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marL="474345" marR="5080" indent="-457200">
              <a:lnSpc>
                <a:spcPct val="100000"/>
              </a:lnSpc>
              <a:spcBef>
                <a:spcPts val="2025"/>
              </a:spcBef>
              <a:tabLst>
                <a:tab pos="474345" algn="l"/>
                <a:tab pos="1553210" algn="l"/>
                <a:tab pos="1902460" algn="l"/>
                <a:tab pos="3310890" algn="l"/>
                <a:tab pos="4281805" algn="l"/>
                <a:tab pos="5467350" algn="l"/>
                <a:tab pos="6900545" algn="l"/>
              </a:tabLst>
            </a:pPr>
            <a:r>
              <a:rPr sz="2200" b="1" spc="-5" dirty="0">
                <a:latin typeface="Calibri"/>
                <a:cs typeface="Calibri"/>
              </a:rPr>
              <a:t>1.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Медицинский отбор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больных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из числа работающих граждан  (да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	б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льных)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тр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ин</a:t>
            </a:r>
            <a:r>
              <a:rPr sz="2200" b="1" spc="15" dirty="0">
                <a:latin typeface="Calibri"/>
                <a:cs typeface="Calibri"/>
              </a:rPr>
              <a:t>ф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spc="5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м</a:t>
            </a:r>
            <a:r>
              <a:rPr sz="2200" b="1" spc="10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50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да,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800" y="5799137"/>
            <a:ext cx="2108199" cy="105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702" y="2258948"/>
            <a:ext cx="23977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  <a:tabLst>
                <a:tab pos="1523365" algn="l"/>
              </a:tabLst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про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оп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ок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аз</a:t>
            </a:r>
            <a:r>
              <a:rPr sz="2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а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ий</a:t>
            </a:r>
            <a:r>
              <a:rPr sz="2200" b="1" spc="-5" dirty="0">
                <a:latin typeface="Calibri"/>
                <a:cs typeface="Calibri"/>
              </a:rPr>
              <a:t>,  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остигшие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уровня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3803" y="2258948"/>
            <a:ext cx="51447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95"/>
              </a:spcBef>
              <a:tabLst>
                <a:tab pos="1678305" algn="l"/>
                <a:tab pos="2016760" algn="l"/>
                <a:tab pos="2600960" algn="l"/>
                <a:tab pos="3322954" algn="l"/>
              </a:tabLst>
            </a:pPr>
            <a:r>
              <a:rPr sz="2200" b="1" dirty="0">
                <a:latin typeface="Calibri"/>
                <a:cs typeface="Calibri"/>
              </a:rPr>
              <a:t>способные		</a:t>
            </a:r>
            <a:r>
              <a:rPr sz="2200" b="1" spc="-5" dirty="0">
                <a:latin typeface="Calibri"/>
                <a:cs typeface="Calibri"/>
              </a:rPr>
              <a:t>к	самообслуживанию,  </a:t>
            </a:r>
            <a:r>
              <a:rPr sz="2200" b="1" spc="-10" dirty="0">
                <a:latin typeface="Calibri"/>
                <a:cs typeface="Calibri"/>
              </a:rPr>
              <a:t>фи</a:t>
            </a:r>
            <a:r>
              <a:rPr sz="2200" b="1" spc="5" dirty="0">
                <a:latin typeface="Calibri"/>
                <a:cs typeface="Calibri"/>
              </a:rPr>
              <a:t>з</a:t>
            </a:r>
            <a:r>
              <a:rPr sz="2200" b="1" spc="-5" dirty="0">
                <a:latin typeface="Calibri"/>
                <a:cs typeface="Calibri"/>
              </a:rPr>
              <a:t>ичес</a:t>
            </a:r>
            <a:r>
              <a:rPr sz="2200" b="1" spc="-2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ой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актив</a:t>
            </a:r>
            <a:r>
              <a:rPr sz="2200" b="1" spc="10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ос</a:t>
            </a:r>
            <a:r>
              <a:rPr sz="2200" b="1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и,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5" dirty="0">
                <a:latin typeface="Calibri"/>
                <a:cs typeface="Calibri"/>
              </a:rPr>
              <a:t>з</a:t>
            </a:r>
            <a:r>
              <a:rPr sz="2200" b="1" spc="10" dirty="0">
                <a:latin typeface="Calibri"/>
                <a:cs typeface="Calibri"/>
              </a:rPr>
              <a:t>в</a:t>
            </a:r>
            <a:r>
              <a:rPr sz="2200" b="1" spc="-50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ля</a:t>
            </a:r>
            <a:r>
              <a:rPr sz="2200" b="1" spc="5" dirty="0">
                <a:latin typeface="Calibri"/>
                <a:cs typeface="Calibri"/>
              </a:rPr>
              <a:t>ю</a:t>
            </a:r>
            <a:r>
              <a:rPr sz="2200" b="1" spc="-25" dirty="0">
                <a:latin typeface="Calibri"/>
                <a:cs typeface="Calibri"/>
              </a:rPr>
              <a:t>щ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20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6" y="2929889"/>
            <a:ext cx="8071484" cy="344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algn="just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совершать дозированную </a:t>
            </a:r>
            <a:r>
              <a:rPr sz="2200" b="1" spc="-25" dirty="0">
                <a:latin typeface="Calibri"/>
                <a:cs typeface="Calibri"/>
              </a:rPr>
              <a:t>ходьбу </a:t>
            </a:r>
            <a:r>
              <a:rPr sz="2200" b="1" spc="-15" dirty="0">
                <a:latin typeface="Calibri"/>
                <a:cs typeface="Calibri"/>
              </a:rPr>
              <a:t>до </a:t>
            </a:r>
            <a:r>
              <a:rPr sz="2200" b="1" spc="-5" dirty="0">
                <a:latin typeface="Calibri"/>
                <a:cs typeface="Calibri"/>
              </a:rPr>
              <a:t>1500 м в 2 - 3 </a:t>
            </a:r>
            <a:r>
              <a:rPr sz="2200" b="1" spc="-10" dirty="0">
                <a:latin typeface="Calibri"/>
                <a:cs typeface="Calibri"/>
              </a:rPr>
              <a:t>приема,  подниматься </a:t>
            </a:r>
            <a:r>
              <a:rPr sz="2200" b="1" dirty="0">
                <a:latin typeface="Calibri"/>
                <a:cs typeface="Calibri"/>
              </a:rPr>
              <a:t>по </a:t>
            </a:r>
            <a:r>
              <a:rPr sz="2200" b="1" spc="-5" dirty="0">
                <a:latin typeface="Calibri"/>
                <a:cs typeface="Calibri"/>
              </a:rPr>
              <a:t>лестнице </a:t>
            </a:r>
            <a:r>
              <a:rPr sz="2200" b="1" dirty="0">
                <a:latin typeface="Calibri"/>
                <a:cs typeface="Calibri"/>
              </a:rPr>
              <a:t>на </a:t>
            </a:r>
            <a:r>
              <a:rPr sz="2200" b="1" spc="-5" dirty="0">
                <a:latin typeface="Calibri"/>
                <a:cs typeface="Calibri"/>
              </a:rPr>
              <a:t>1 - 2 </a:t>
            </a:r>
            <a:r>
              <a:rPr sz="2200" b="1" spc="-10" dirty="0">
                <a:latin typeface="Calibri"/>
                <a:cs typeface="Calibri"/>
              </a:rPr>
              <a:t>марша без </a:t>
            </a:r>
            <a:r>
              <a:rPr sz="2200" b="1" spc="-5" dirty="0">
                <a:latin typeface="Calibri"/>
                <a:cs typeface="Calibri"/>
              </a:rPr>
              <a:t>существенных  </a:t>
            </a:r>
            <a:r>
              <a:rPr sz="2200" b="1" spc="-10" dirty="0">
                <a:latin typeface="Calibri"/>
                <a:cs typeface="Calibri"/>
              </a:rPr>
              <a:t>неприятных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ощущений.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latin typeface="Calibri"/>
                <a:cs typeface="Calibri"/>
              </a:rPr>
              <a:t>4. 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Направление  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больных  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 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долечивание  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(реабилитацию) </a:t>
            </a:r>
            <a:r>
              <a:rPr sz="2200" b="1" spc="43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санатории   допустимо 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при  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неосложненном </a:t>
            </a:r>
            <a:r>
              <a:rPr sz="2200" b="1" u="heavy" spc="4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мелкоочаговом</a:t>
            </a:r>
            <a:endParaRPr sz="2200">
              <a:latin typeface="Calibri"/>
              <a:cs typeface="Calibri"/>
            </a:endParaRPr>
          </a:p>
          <a:p>
            <a:pPr marL="355600" marR="5080" indent="-635" algn="just">
              <a:lnSpc>
                <a:spcPct val="100000"/>
              </a:lnSpc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инфаркте </a:t>
            </a: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миокарда</a:t>
            </a:r>
            <a:r>
              <a:rPr sz="2200" b="1" spc="-15" dirty="0">
                <a:latin typeface="Calibri"/>
                <a:cs typeface="Calibri"/>
              </a:rPr>
              <a:t>, </a:t>
            </a:r>
            <a:r>
              <a:rPr sz="2200" b="1" spc="-10" dirty="0">
                <a:latin typeface="Calibri"/>
                <a:cs typeface="Calibri"/>
              </a:rPr>
              <a:t>протекающем без выраженной  коронарной </a:t>
            </a:r>
            <a:r>
              <a:rPr sz="2200" b="1" spc="-5" dirty="0">
                <a:latin typeface="Calibri"/>
                <a:cs typeface="Calibri"/>
              </a:rPr>
              <a:t>недостаточности, и неосложненном нижнем  инфаркте </a:t>
            </a:r>
            <a:r>
              <a:rPr sz="2200" b="1" spc="-15" dirty="0">
                <a:latin typeface="Calibri"/>
                <a:cs typeface="Calibri"/>
              </a:rPr>
              <a:t>миокарда </a:t>
            </a:r>
            <a:r>
              <a:rPr sz="2200" b="1" dirty="0">
                <a:latin typeface="Calibri"/>
                <a:cs typeface="Calibri"/>
              </a:rPr>
              <a:t>не </a:t>
            </a:r>
            <a:r>
              <a:rPr sz="2200" b="1" spc="-5" dirty="0">
                <a:latin typeface="Calibri"/>
                <a:cs typeface="Calibri"/>
              </a:rPr>
              <a:t>ранее 15 </a:t>
            </a:r>
            <a:r>
              <a:rPr sz="2200" b="1" spc="-10" dirty="0">
                <a:latin typeface="Calibri"/>
                <a:cs typeface="Calibri"/>
              </a:rPr>
              <a:t>суток от </a:t>
            </a:r>
            <a:r>
              <a:rPr sz="2200" b="1" spc="-5" dirty="0">
                <a:latin typeface="Calibri"/>
                <a:cs typeface="Calibri"/>
              </a:rPr>
              <a:t>начала заболевания;  </a:t>
            </a:r>
            <a:r>
              <a:rPr sz="2200" b="1" spc="-10" dirty="0">
                <a:latin typeface="Calibri"/>
                <a:cs typeface="Calibri"/>
              </a:rPr>
              <a:t>при </a:t>
            </a:r>
            <a:r>
              <a:rPr sz="2200" b="1" spc="-5" dirty="0">
                <a:latin typeface="Calibri"/>
                <a:cs typeface="Calibri"/>
              </a:rPr>
              <a:t>неосложненном </a:t>
            </a:r>
            <a:r>
              <a:rPr sz="2200" b="1" spc="-10" dirty="0">
                <a:latin typeface="Calibri"/>
                <a:cs typeface="Calibri"/>
              </a:rPr>
              <a:t>переднем </a:t>
            </a:r>
            <a:r>
              <a:rPr sz="2200" b="1" spc="-5" dirty="0">
                <a:latin typeface="Calibri"/>
                <a:cs typeface="Calibri"/>
              </a:rPr>
              <a:t>инфаркте </a:t>
            </a:r>
            <a:r>
              <a:rPr sz="2200" b="1" spc="-10" dirty="0">
                <a:latin typeface="Calibri"/>
                <a:cs typeface="Calibri"/>
              </a:rPr>
              <a:t>миокарда </a:t>
            </a:r>
            <a:r>
              <a:rPr sz="2200" b="1" spc="-5" dirty="0">
                <a:latin typeface="Calibri"/>
                <a:cs typeface="Calibri"/>
              </a:rPr>
              <a:t>- </a:t>
            </a:r>
            <a:r>
              <a:rPr sz="2200" b="1" dirty="0">
                <a:latin typeface="Calibri"/>
                <a:cs typeface="Calibri"/>
              </a:rPr>
              <a:t>не </a:t>
            </a:r>
            <a:r>
              <a:rPr sz="2200" b="1" spc="-5" dirty="0">
                <a:latin typeface="Calibri"/>
                <a:cs typeface="Calibri"/>
              </a:rPr>
              <a:t>ранее  18 - 21 </a:t>
            </a:r>
            <a:r>
              <a:rPr sz="2200" b="1" spc="-10" dirty="0">
                <a:latin typeface="Calibri"/>
                <a:cs typeface="Calibri"/>
              </a:rPr>
              <a:t>суток </a:t>
            </a:r>
            <a:r>
              <a:rPr sz="2200" b="1" spc="-5" dirty="0">
                <a:latin typeface="Calibri"/>
                <a:cs typeface="Calibri"/>
              </a:rPr>
              <a:t>с </a:t>
            </a:r>
            <a:r>
              <a:rPr sz="2200" b="1" spc="-10" dirty="0">
                <a:latin typeface="Calibri"/>
                <a:cs typeface="Calibri"/>
              </a:rPr>
              <a:t>момента </a:t>
            </a:r>
            <a:r>
              <a:rPr sz="2200" b="1" spc="-5" dirty="0">
                <a:latin typeface="Calibri"/>
                <a:cs typeface="Calibri"/>
              </a:rPr>
              <a:t>развития</a:t>
            </a:r>
            <a:r>
              <a:rPr sz="2200" b="1" spc="1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инфаркта.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850" y="0"/>
            <a:ext cx="8496300" cy="1417955"/>
          </a:xfrm>
          <a:custGeom>
            <a:avLst/>
            <a:gdLst/>
            <a:ahLst/>
            <a:cxnLst/>
            <a:rect l="l" t="t" r="r" b="b"/>
            <a:pathLst>
              <a:path w="8496300" h="1417955">
                <a:moveTo>
                  <a:pt x="8496300" y="0"/>
                </a:moveTo>
                <a:lnTo>
                  <a:pt x="0" y="0"/>
                </a:lnTo>
                <a:lnTo>
                  <a:pt x="0" y="1417701"/>
                </a:lnTo>
                <a:lnTo>
                  <a:pt x="8496300" y="1417701"/>
                </a:lnTo>
                <a:lnTo>
                  <a:pt x="84963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59809" y="13207"/>
            <a:ext cx="202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78916" y="381711"/>
            <a:ext cx="8072120" cy="1902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493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медицинскому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отбору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больных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числа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работающих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r>
              <a:rPr sz="2000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после</a:t>
            </a:r>
            <a:endParaRPr sz="2000">
              <a:latin typeface="Calibri"/>
              <a:cs typeface="Calibri"/>
            </a:endParaRPr>
          </a:p>
          <a:p>
            <a:pPr marL="516255" marR="595630" algn="ctr">
              <a:lnSpc>
                <a:spcPts val="2410"/>
              </a:lnSpc>
              <a:spcBef>
                <a:spcPts val="7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острого инфаркта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миокарда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направляемых на реабилитацию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 специализированные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санатории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(отделения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630"/>
              </a:lnSpc>
              <a:tabLst>
                <a:tab pos="2039620" algn="l"/>
                <a:tab pos="3850004" algn="l"/>
                <a:tab pos="4658360" algn="l"/>
                <a:tab pos="6398895" algn="l"/>
              </a:tabLst>
            </a:pPr>
            <a:r>
              <a:rPr sz="2200" b="1" spc="-5" dirty="0">
                <a:latin typeface="Arial"/>
                <a:cs typeface="Arial"/>
              </a:rPr>
              <a:t>3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 Реабилитации в санатории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подлежат </a:t>
            </a:r>
            <a:r>
              <a:rPr sz="2200" b="1" spc="-10" dirty="0">
                <a:latin typeface="Calibri"/>
                <a:cs typeface="Calibri"/>
              </a:rPr>
              <a:t>больные </a:t>
            </a:r>
            <a:r>
              <a:rPr sz="2200" b="1" dirty="0">
                <a:latin typeface="Calibri"/>
                <a:cs typeface="Calibri"/>
              </a:rPr>
              <a:t>после </a:t>
            </a:r>
            <a:r>
              <a:rPr sz="2200" b="1" spc="-5" dirty="0">
                <a:latin typeface="Calibri"/>
                <a:cs typeface="Calibri"/>
              </a:rPr>
              <a:t>острого  ин</a:t>
            </a:r>
            <a:r>
              <a:rPr sz="2200" b="1" dirty="0">
                <a:latin typeface="Calibri"/>
                <a:cs typeface="Calibri"/>
              </a:rPr>
              <a:t>ф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к</a:t>
            </a:r>
            <a:r>
              <a:rPr sz="2200" b="1" spc="5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м</a:t>
            </a:r>
            <a:r>
              <a:rPr sz="2200" b="1" spc="10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40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да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u="heavy" spc="-5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22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ю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щие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</a:t>
            </a:r>
            <a:r>
              <a:rPr sz="22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е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ицин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ки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238882"/>
            <a:ext cx="80721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126615" algn="l"/>
                <a:tab pos="2728595" algn="l"/>
                <a:tab pos="2954020" algn="l"/>
                <a:tab pos="4674870" algn="l"/>
                <a:tab pos="7078345" algn="l"/>
                <a:tab pos="7673340" algn="l"/>
              </a:tabLst>
            </a:pPr>
            <a:r>
              <a:rPr sz="2200" b="1" spc="-5" dirty="0">
                <a:latin typeface="Calibri"/>
                <a:cs typeface="Calibri"/>
              </a:rPr>
              <a:t>Пе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10" dirty="0">
                <a:latin typeface="Calibri"/>
                <a:cs typeface="Calibri"/>
              </a:rPr>
              <a:t>и</a:t>
            </a:r>
            <a:r>
              <a:rPr sz="2200" b="1" spc="-10" dirty="0">
                <a:latin typeface="Calibri"/>
                <a:cs typeface="Calibri"/>
              </a:rPr>
              <a:t>чны</a:t>
            </a:r>
            <a:r>
              <a:rPr sz="2200" b="1" spc="-5" dirty="0">
                <a:latin typeface="Calibri"/>
                <a:cs typeface="Calibri"/>
              </a:rPr>
              <a:t>й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ли</a:t>
            </a:r>
            <a:r>
              <a:rPr sz="2200" b="1" dirty="0">
                <a:latin typeface="Calibri"/>
                <a:cs typeface="Calibri"/>
              </a:rPr>
              <a:t>		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ны</a:t>
            </a:r>
            <a:r>
              <a:rPr sz="2200" b="1" spc="-5" dirty="0">
                <a:latin typeface="Calibri"/>
                <a:cs typeface="Calibri"/>
              </a:rPr>
              <a:t>й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10" dirty="0">
                <a:latin typeface="Calibri"/>
                <a:cs typeface="Calibri"/>
              </a:rPr>
              <a:t>к</a:t>
            </a:r>
            <a:r>
              <a:rPr sz="2200" b="1" spc="-3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уп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оо</a:t>
            </a:r>
            <a:r>
              <a:rPr sz="2200" b="1" dirty="0">
                <a:latin typeface="Calibri"/>
                <a:cs typeface="Calibri"/>
              </a:rPr>
              <a:t>ч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35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5" dirty="0">
                <a:latin typeface="Calibri"/>
                <a:cs typeface="Calibri"/>
              </a:rPr>
              <a:t>ый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(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85" dirty="0">
                <a:latin typeface="Calibri"/>
                <a:cs typeface="Calibri"/>
              </a:rPr>
              <a:t>т</a:t>
            </a:r>
            <a:r>
              <a:rPr sz="2200" b="1" spc="5" dirty="0">
                <a:latin typeface="Calibri"/>
                <a:cs typeface="Calibri"/>
              </a:rPr>
              <a:t>.</a:t>
            </a:r>
            <a:r>
              <a:rPr sz="2200" b="1" spc="-10" dirty="0">
                <a:latin typeface="Calibri"/>
                <a:cs typeface="Calibri"/>
              </a:rPr>
              <a:t>ч</a:t>
            </a:r>
            <a:r>
              <a:rPr sz="2200" b="1" spc="-5" dirty="0">
                <a:latin typeface="Calibri"/>
                <a:cs typeface="Calibri"/>
              </a:rPr>
              <a:t>.  трансмуральный)	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0548" y="2574162"/>
            <a:ext cx="49879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7095" algn="l"/>
                <a:tab pos="3401060" algn="l"/>
                <a:tab pos="4836795" algn="l"/>
              </a:tabLst>
            </a:pP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35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spc="-4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ч</a:t>
            </a:r>
            <a:r>
              <a:rPr sz="2200" b="1" spc="-15" dirty="0">
                <a:latin typeface="Calibri"/>
                <a:cs typeface="Calibri"/>
              </a:rPr>
              <a:t>аг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5" dirty="0">
                <a:latin typeface="Calibri"/>
                <a:cs typeface="Calibri"/>
              </a:rPr>
              <a:t>ый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ин</a:t>
            </a:r>
            <a:r>
              <a:rPr sz="2200" b="1" spc="15" dirty="0">
                <a:latin typeface="Calibri"/>
                <a:cs typeface="Calibri"/>
              </a:rPr>
              <a:t>ф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кт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м</a:t>
            </a:r>
            <a:r>
              <a:rPr sz="2200" b="1" spc="10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50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117" y="2909442"/>
            <a:ext cx="29311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стадии выздоровления,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3311728"/>
            <a:ext cx="1950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101725" algn="l"/>
              </a:tabLst>
            </a:pPr>
            <a:r>
              <a:rPr sz="2200" b="1" spc="-5" dirty="0">
                <a:latin typeface="Calibri"/>
                <a:cs typeface="Calibri"/>
              </a:rPr>
              <a:t>При	любых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9008" y="3311728"/>
            <a:ext cx="16630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осложнениях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4390" y="3311728"/>
            <a:ext cx="3976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  <a:tab pos="1560830" algn="l"/>
                <a:tab pos="2936875" algn="l"/>
                <a:tab pos="3507104" algn="l"/>
              </a:tabLst>
            </a:pPr>
            <a:r>
              <a:rPr sz="2200" b="1" spc="-5" dirty="0">
                <a:latin typeface="Calibri"/>
                <a:cs typeface="Calibri"/>
              </a:rPr>
              <a:t>в	</a:t>
            </a:r>
            <a:r>
              <a:rPr sz="2200" b="1" spc="-15" dirty="0">
                <a:latin typeface="Calibri"/>
                <a:cs typeface="Calibri"/>
              </a:rPr>
              <a:t>о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тром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пер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-75" dirty="0">
                <a:latin typeface="Calibri"/>
                <a:cs typeface="Calibri"/>
              </a:rPr>
              <a:t>о</a:t>
            </a:r>
            <a:r>
              <a:rPr sz="2200" b="1" spc="-15" dirty="0">
                <a:latin typeface="Calibri"/>
                <a:cs typeface="Calibri"/>
              </a:rPr>
              <a:t>д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5" dirty="0">
                <a:latin typeface="Calibri"/>
                <a:cs typeface="Calibri"/>
              </a:rPr>
              <a:t>ри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117" y="3647313"/>
            <a:ext cx="2616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libri"/>
                <a:cs typeface="Calibri"/>
              </a:rPr>
              <a:t>удовлетворительном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9148" y="3647313"/>
            <a:ext cx="4759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8935" algn="l"/>
                <a:tab pos="3146425" algn="l"/>
                <a:tab pos="3661410" algn="l"/>
              </a:tabLst>
            </a:pPr>
            <a:r>
              <a:rPr sz="2200" b="1" spc="-5" dirty="0">
                <a:latin typeface="Calibri"/>
                <a:cs typeface="Calibri"/>
              </a:rPr>
              <a:t>состоянии	</a:t>
            </a:r>
            <a:r>
              <a:rPr sz="2200" b="1" spc="-10" dirty="0">
                <a:latin typeface="Calibri"/>
                <a:cs typeface="Calibri"/>
              </a:rPr>
              <a:t>больного	</a:t>
            </a:r>
            <a:r>
              <a:rPr sz="2200" b="1" spc="-5" dirty="0">
                <a:latin typeface="Calibri"/>
                <a:cs typeface="Calibri"/>
              </a:rPr>
              <a:t>к	моменту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117" y="3982592"/>
            <a:ext cx="3218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направления 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санаторий,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4384928"/>
            <a:ext cx="666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Со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7738" y="4384928"/>
            <a:ext cx="5675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37865" algn="l"/>
                <a:tab pos="5233035" algn="l"/>
              </a:tabLst>
            </a:pP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dirty="0">
                <a:latin typeface="Calibri"/>
                <a:cs typeface="Calibri"/>
              </a:rPr>
              <a:t>та</a:t>
            </a:r>
            <a:r>
              <a:rPr sz="2200" b="1" spc="-10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зир</a:t>
            </a:r>
            <a:r>
              <a:rPr sz="2200" b="1" spc="-15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вав</a:t>
            </a:r>
            <a:r>
              <a:rPr sz="2200" b="1" dirty="0">
                <a:latin typeface="Calibri"/>
                <a:cs typeface="Calibri"/>
              </a:rPr>
              <a:t>ш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0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з</a:t>
            </a:r>
            <a:r>
              <a:rPr sz="2200" b="1" spc="10" dirty="0">
                <a:latin typeface="Calibri"/>
                <a:cs typeface="Calibri"/>
              </a:rPr>
              <a:t>м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5" dirty="0">
                <a:latin typeface="Calibri"/>
                <a:cs typeface="Calibri"/>
              </a:rPr>
              <a:t>н</a:t>
            </a:r>
            <a:r>
              <a:rPr sz="2200" b="1" spc="-10" dirty="0">
                <a:latin typeface="Calibri"/>
                <a:cs typeface="Calibri"/>
              </a:rPr>
              <a:t>ени</a:t>
            </a:r>
            <a:r>
              <a:rPr sz="2200" b="1" spc="5" dirty="0">
                <a:latin typeface="Calibri"/>
                <a:cs typeface="Calibri"/>
              </a:rPr>
              <a:t>я</a:t>
            </a:r>
            <a:r>
              <a:rPr sz="2200" b="1" spc="-10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Э</a:t>
            </a:r>
            <a:r>
              <a:rPr sz="2200" b="1" spc="5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Г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98511" y="4384928"/>
            <a:ext cx="1220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51840" algn="l"/>
              </a:tabLst>
            </a:pP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ли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п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1856" y="4720285"/>
            <a:ext cx="18948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формирование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117" y="4720285"/>
            <a:ext cx="52400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9414" algn="l"/>
                <a:tab pos="3615690" algn="l"/>
              </a:tabLst>
            </a:pPr>
            <a:r>
              <a:rPr sz="2200" b="1" spc="-10" dirty="0">
                <a:latin typeface="Calibri"/>
                <a:cs typeface="Calibri"/>
              </a:rPr>
              <a:t>наличии	</a:t>
            </a:r>
            <a:r>
              <a:rPr sz="2200" b="1" spc="-5" dirty="0">
                <a:latin typeface="Calibri"/>
                <a:cs typeface="Calibri"/>
              </a:rPr>
              <a:t>динамики,	</a:t>
            </a:r>
            <a:r>
              <a:rPr sz="2200" b="1" spc="-10" dirty="0">
                <a:latin typeface="Calibri"/>
                <a:cs typeface="Calibri"/>
              </a:rPr>
              <a:t>отражающей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постинфарктного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рубца.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265" y="92582"/>
            <a:ext cx="7790180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905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Рекомендации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медицинскому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отбору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больных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числа работающих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после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острого инфаркта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миокарда,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направляемых на реабилитацию</a:t>
            </a:r>
            <a:r>
              <a:rPr sz="20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специализированные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санатории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(отделения)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850" y="0"/>
            <a:ext cx="8496300" cy="1417955"/>
          </a:xfrm>
          <a:custGeom>
            <a:avLst/>
            <a:gdLst/>
            <a:ahLst/>
            <a:cxnLst/>
            <a:rect l="l" t="t" r="r" b="b"/>
            <a:pathLst>
              <a:path w="8496300" h="1417955">
                <a:moveTo>
                  <a:pt x="8496300" y="0"/>
                </a:moveTo>
                <a:lnTo>
                  <a:pt x="0" y="0"/>
                </a:lnTo>
                <a:lnTo>
                  <a:pt x="0" y="1417701"/>
                </a:lnTo>
                <a:lnTo>
                  <a:pt x="8496300" y="1417701"/>
                </a:lnTo>
                <a:lnTo>
                  <a:pt x="84963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559809" y="13207"/>
            <a:ext cx="202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Рекомендации</a:t>
            </a:r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547217" y="381711"/>
            <a:ext cx="8072120" cy="181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медицинскому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отбору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больных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числа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работающих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граждан</a:t>
            </a:r>
            <a:r>
              <a:rPr sz="2000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после</a:t>
            </a:r>
            <a:endParaRPr sz="2000">
              <a:latin typeface="Calibri"/>
              <a:cs typeface="Calibri"/>
            </a:endParaRPr>
          </a:p>
          <a:p>
            <a:pPr marL="548005" marR="563880" algn="ctr">
              <a:lnSpc>
                <a:spcPts val="2410"/>
              </a:lnSpc>
              <a:spcBef>
                <a:spcPts val="7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острого инфаркта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миокарда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направляемых на реабилитацию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 специализированные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санатории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(отделения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  <a:tabLst>
                <a:tab pos="471170" algn="l"/>
                <a:tab pos="2368550" algn="l"/>
                <a:tab pos="3054350" algn="l"/>
                <a:tab pos="4892675" algn="l"/>
                <a:tab pos="6189980" algn="l"/>
                <a:tab pos="6717030" algn="l"/>
              </a:tabLst>
            </a:pPr>
            <a:r>
              <a:rPr sz="2100" spc="-5" dirty="0">
                <a:latin typeface="Arial"/>
                <a:cs typeface="Arial"/>
              </a:rPr>
              <a:t>5</a:t>
            </a:r>
            <a:r>
              <a:rPr sz="2200" b="1" spc="-5" dirty="0">
                <a:latin typeface="Calibri"/>
                <a:cs typeface="Calibri"/>
              </a:rPr>
              <a:t>.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Показаниями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	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направления	больных	на	санаторно-</a:t>
            </a:r>
            <a:endParaRPr sz="2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200" u="heavy" spc="-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курортное лечение(реабилитацию)</a:t>
            </a:r>
            <a:r>
              <a:rPr sz="2200" b="1" spc="-5" dirty="0">
                <a:latin typeface="Calibri"/>
                <a:cs typeface="Calibri"/>
              </a:rPr>
              <a:t> в </a:t>
            </a:r>
            <a:r>
              <a:rPr sz="2200" b="1" spc="-10" dirty="0">
                <a:latin typeface="Calibri"/>
                <a:cs typeface="Calibri"/>
              </a:rPr>
              <a:t>санаторий</a:t>
            </a:r>
            <a:r>
              <a:rPr sz="2200" b="1" spc="14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являются: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24075" y="5310249"/>
            <a:ext cx="2298700" cy="1531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1500" y="5280023"/>
            <a:ext cx="2233549" cy="156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432839"/>
            <a:ext cx="7447915" cy="8312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03530" indent="-291465">
              <a:lnSpc>
                <a:spcPct val="100000"/>
              </a:lnSpc>
              <a:spcBef>
                <a:spcPts val="630"/>
              </a:spcBef>
              <a:buAutoNum type="arabicParenR"/>
              <a:tabLst>
                <a:tab pos="304165" algn="l"/>
              </a:tabLst>
            </a:pPr>
            <a:r>
              <a:rPr sz="2200" b="1" spc="-10" dirty="0">
                <a:latin typeface="Calibri"/>
                <a:cs typeface="Calibri"/>
              </a:rPr>
              <a:t>Недостаточность кровообращения </a:t>
            </a:r>
            <a:r>
              <a:rPr sz="2200" b="1" spc="-5" dirty="0">
                <a:latin typeface="Calibri"/>
                <a:cs typeface="Calibri"/>
              </a:rPr>
              <a:t>выше II А</a:t>
            </a:r>
            <a:r>
              <a:rPr sz="2200" b="1" spc="1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стадии;</a:t>
            </a:r>
            <a:endParaRPr sz="22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530"/>
              </a:spcBef>
              <a:buAutoNum type="arabicParenR"/>
              <a:tabLst>
                <a:tab pos="304165" algn="l"/>
              </a:tabLst>
            </a:pPr>
            <a:r>
              <a:rPr sz="2200" b="1" spc="-15" dirty="0">
                <a:latin typeface="Calibri"/>
                <a:cs typeface="Calibri"/>
              </a:rPr>
              <a:t>Стенокардия </a:t>
            </a:r>
            <a:r>
              <a:rPr sz="2200" b="1" spc="-5" dirty="0">
                <a:latin typeface="Calibri"/>
                <a:cs typeface="Calibri"/>
              </a:rPr>
              <a:t>III - IV функциональных классов (далее -</a:t>
            </a:r>
            <a:r>
              <a:rPr sz="2200" b="1" spc="1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ФК);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2305938"/>
            <a:ext cx="81216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95"/>
              </a:spcBef>
              <a:tabLst>
                <a:tab pos="1580515" algn="l"/>
                <a:tab pos="3215640" algn="l"/>
                <a:tab pos="4874260" algn="l"/>
                <a:tab pos="5892165" algn="l"/>
                <a:tab pos="6313170" algn="l"/>
              </a:tabLst>
            </a:pPr>
            <a:r>
              <a:rPr sz="2200" b="1" spc="-5" dirty="0">
                <a:latin typeface="Calibri"/>
                <a:cs typeface="Calibri"/>
              </a:rPr>
              <a:t>3)</a:t>
            </a:r>
            <a:r>
              <a:rPr sz="2200" b="1" spc="-135" dirty="0">
                <a:latin typeface="Calibri"/>
                <a:cs typeface="Calibri"/>
              </a:rPr>
              <a:t>Т</a:t>
            </a:r>
            <a:r>
              <a:rPr sz="2200" b="1" spc="-10" dirty="0">
                <a:latin typeface="Calibri"/>
                <a:cs typeface="Calibri"/>
              </a:rPr>
              <a:t>я</a:t>
            </a:r>
            <a:r>
              <a:rPr sz="2200" b="1" spc="-45" dirty="0">
                <a:latin typeface="Calibri"/>
                <a:cs typeface="Calibri"/>
              </a:rPr>
              <a:t>ж</a:t>
            </a:r>
            <a:r>
              <a:rPr sz="2200" b="1" spc="-35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лые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на</a:t>
            </a:r>
            <a:r>
              <a:rPr sz="2200" b="1" spc="-3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у</a:t>
            </a:r>
            <a:r>
              <a:rPr sz="2200" b="1" dirty="0">
                <a:latin typeface="Calibri"/>
                <a:cs typeface="Calibri"/>
              </a:rPr>
              <a:t>ш</a:t>
            </a:r>
            <a:r>
              <a:rPr sz="2200" b="1" spc="-10" dirty="0">
                <a:latin typeface="Calibri"/>
                <a:cs typeface="Calibri"/>
              </a:rPr>
              <a:t>ен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-50" dirty="0">
                <a:latin typeface="Calibri"/>
                <a:cs typeface="Calibri"/>
              </a:rPr>
              <a:t>р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10" dirty="0">
                <a:latin typeface="Calibri"/>
                <a:cs typeface="Calibri"/>
              </a:rPr>
              <a:t>ч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25" dirty="0">
                <a:latin typeface="Calibri"/>
                <a:cs typeface="Calibri"/>
              </a:rPr>
              <a:t>г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р</a:t>
            </a:r>
            <a:r>
              <a:rPr sz="2200" b="1" dirty="0">
                <a:latin typeface="Calibri"/>
                <a:cs typeface="Calibri"/>
              </a:rPr>
              <a:t>и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10" dirty="0">
                <a:latin typeface="Calibri"/>
                <a:cs typeface="Calibri"/>
              </a:rPr>
              <a:t>п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70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-10" dirty="0">
                <a:latin typeface="Calibri"/>
                <a:cs typeface="Calibri"/>
              </a:rPr>
              <a:t>мо</a:t>
            </a:r>
            <a:r>
              <a:rPr sz="2200" b="1" spc="10" dirty="0">
                <a:latin typeface="Calibri"/>
                <a:cs typeface="Calibri"/>
              </a:rPr>
              <a:t>с</a:t>
            </a:r>
            <a:r>
              <a:rPr sz="2200" b="1" spc="-5" dirty="0">
                <a:latin typeface="Calibri"/>
                <a:cs typeface="Calibri"/>
              </a:rPr>
              <a:t>ти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пр</a:t>
            </a:r>
            <a:r>
              <a:rPr sz="2200" b="1" spc="-45" dirty="0">
                <a:latin typeface="Calibri"/>
                <a:cs typeface="Calibri"/>
              </a:rPr>
              <a:t>е</a:t>
            </a:r>
            <a:r>
              <a:rPr sz="2200" b="1" spc="-25" dirty="0">
                <a:latin typeface="Calibri"/>
                <a:cs typeface="Calibri"/>
              </a:rPr>
              <a:t>д</a:t>
            </a:r>
            <a:r>
              <a:rPr sz="2200" b="1" spc="-10" dirty="0">
                <a:latin typeface="Calibri"/>
                <a:cs typeface="Calibri"/>
              </a:rPr>
              <a:t>се</a:t>
            </a:r>
            <a:r>
              <a:rPr sz="2200" b="1" spc="-30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ий,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6148" y="2641218"/>
            <a:ext cx="14160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8115">
              <a:lnSpc>
                <a:spcPct val="100000"/>
              </a:lnSpc>
              <a:spcBef>
                <a:spcPts val="95"/>
              </a:spcBef>
              <a:tabLst>
                <a:tab pos="1201420" algn="l"/>
              </a:tabLst>
            </a:pPr>
            <a:r>
              <a:rPr sz="2200" b="1" spc="-10" dirty="0">
                <a:latin typeface="Calibri"/>
                <a:cs typeface="Calibri"/>
              </a:rPr>
              <a:t>ме</a:t>
            </a:r>
            <a:r>
              <a:rPr sz="2200" b="1" spc="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ц</a:t>
            </a:r>
            <a:r>
              <a:rPr sz="2200" b="1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ния  дважды	</a:t>
            </a:r>
            <a:r>
              <a:rPr sz="2200" b="1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3578" y="2641218"/>
            <a:ext cx="23469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2580">
              <a:lnSpc>
                <a:spcPct val="100000"/>
              </a:lnSpc>
              <a:spcBef>
                <a:spcPts val="95"/>
              </a:spcBef>
              <a:tabLst>
                <a:tab pos="829310" algn="l"/>
                <a:tab pos="951230" algn="l"/>
                <a:tab pos="1152525" algn="l"/>
              </a:tabLst>
            </a:pPr>
            <a:r>
              <a:rPr sz="2200" b="1" spc="-5" dirty="0">
                <a:latin typeface="Calibri"/>
                <a:cs typeface="Calibri"/>
              </a:rPr>
              <a:t>и		т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т</a:t>
            </a:r>
            <a:r>
              <a:rPr sz="2200" b="1" spc="-15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н</a:t>
            </a:r>
            <a:r>
              <a:rPr sz="2200" b="1" spc="5" dirty="0">
                <a:latin typeface="Calibri"/>
                <a:cs typeface="Calibri"/>
              </a:rPr>
              <a:t>и</a:t>
            </a:r>
            <a:r>
              <a:rPr sz="2200" b="1" spc="-5" dirty="0">
                <a:latin typeface="Calibri"/>
                <a:cs typeface="Calibri"/>
              </a:rPr>
              <a:t>я  чаще	в	</a:t>
            </a:r>
            <a:r>
              <a:rPr sz="2200" b="1" spc="10" dirty="0">
                <a:latin typeface="Calibri"/>
                <a:cs typeface="Calibri"/>
              </a:rPr>
              <a:t>месяц,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1815" y="2976498"/>
            <a:ext cx="2191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пароксизмальная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965" y="2641218"/>
            <a:ext cx="175513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24965" algn="l"/>
              </a:tabLst>
            </a:pPr>
            <a:r>
              <a:rPr sz="2200" b="1" spc="-5" dirty="0">
                <a:latin typeface="Calibri"/>
                <a:cs typeface="Calibri"/>
              </a:rPr>
              <a:t>(пароксизмы  возникающие  </a:t>
            </a:r>
            <a:r>
              <a:rPr sz="2200" b="1" dirty="0">
                <a:latin typeface="Calibri"/>
                <a:cs typeface="Calibri"/>
              </a:rPr>
              <a:t>т</a:t>
            </a:r>
            <a:r>
              <a:rPr sz="2200" b="1" spc="-25" dirty="0">
                <a:latin typeface="Calibri"/>
                <a:cs typeface="Calibri"/>
              </a:rPr>
              <a:t>а</a:t>
            </a:r>
            <a:r>
              <a:rPr sz="2200" b="1" spc="-10" dirty="0">
                <a:latin typeface="Calibri"/>
                <a:cs typeface="Calibri"/>
              </a:rPr>
              <a:t>хи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-55" dirty="0">
                <a:latin typeface="Calibri"/>
                <a:cs typeface="Calibri"/>
              </a:rPr>
              <a:t>р</a:t>
            </a:r>
            <a:r>
              <a:rPr sz="2200" b="1" spc="-10" dirty="0">
                <a:latin typeface="Calibri"/>
                <a:cs typeface="Calibri"/>
              </a:rPr>
              <a:t>ди</a:t>
            </a:r>
            <a:r>
              <a:rPr sz="2200" b="1" spc="-5" dirty="0">
                <a:latin typeface="Calibri"/>
                <a:cs typeface="Calibri"/>
              </a:rPr>
              <a:t>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с  </a:t>
            </a:r>
            <a:r>
              <a:rPr sz="2200" b="1" spc="-10" dirty="0">
                <a:latin typeface="Calibri"/>
                <a:cs typeface="Calibri"/>
              </a:rPr>
              <a:t>политопная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7297" y="3311728"/>
            <a:ext cx="2546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2065" algn="l"/>
              </a:tabLst>
            </a:pPr>
            <a:r>
              <a:rPr sz="2200" b="1" spc="-10" dirty="0">
                <a:latin typeface="Calibri"/>
                <a:cs typeface="Calibri"/>
              </a:rPr>
              <a:t>частотой	</a:t>
            </a:r>
            <a:r>
              <a:rPr sz="2200" b="1" spc="-5" dirty="0">
                <a:latin typeface="Calibri"/>
                <a:cs typeface="Calibri"/>
              </a:rPr>
              <a:t>приступов</a:t>
            </a:r>
            <a:endParaRPr sz="22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tabLst>
                <a:tab pos="763905" algn="l"/>
              </a:tabLst>
            </a:pPr>
            <a:r>
              <a:rPr sz="2200" b="1" spc="-5" dirty="0">
                <a:latin typeface="Calibri"/>
                <a:cs typeface="Calibri"/>
              </a:rPr>
              <a:t>и	групповая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4535" y="3311728"/>
            <a:ext cx="22440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5"/>
              </a:spcBef>
              <a:tabLst>
                <a:tab pos="1127760" algn="l"/>
                <a:tab pos="1478280" algn="l"/>
                <a:tab pos="2092960" algn="l"/>
              </a:tabLst>
            </a:pPr>
            <a:r>
              <a:rPr sz="2200" b="1" spc="-10" dirty="0">
                <a:latin typeface="Calibri"/>
                <a:cs typeface="Calibri"/>
              </a:rPr>
              <a:t>б</a:t>
            </a:r>
            <a:r>
              <a:rPr sz="2200" b="1" spc="-3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л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2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раз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экстрасистолия,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4214" y="3311728"/>
            <a:ext cx="104203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0" algn="r">
              <a:lnSpc>
                <a:spcPct val="100000"/>
              </a:lnSpc>
              <a:spcBef>
                <a:spcPts val="95"/>
              </a:spcBef>
            </a:pPr>
            <a:r>
              <a:rPr sz="2200" b="1" spc="5" dirty="0">
                <a:latin typeface="Calibri"/>
                <a:cs typeface="Calibri"/>
              </a:rPr>
              <a:t>м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10" dirty="0">
                <a:latin typeface="Calibri"/>
                <a:cs typeface="Calibri"/>
              </a:rPr>
              <a:t>ся</a:t>
            </a:r>
            <a:r>
              <a:rPr sz="2200" b="1" spc="65" dirty="0">
                <a:latin typeface="Calibri"/>
                <a:cs typeface="Calibri"/>
              </a:rPr>
              <a:t>ц</a:t>
            </a:r>
            <a:r>
              <a:rPr sz="2200" b="1" spc="-5" dirty="0">
                <a:latin typeface="Calibri"/>
                <a:cs typeface="Calibri"/>
              </a:rPr>
              <a:t>,  а</a:t>
            </a:r>
            <a:r>
              <a:rPr sz="2200" b="1" spc="-15" dirty="0">
                <a:latin typeface="Calibri"/>
                <a:cs typeface="Calibri"/>
              </a:rPr>
              <a:t>т</a:t>
            </a:r>
            <a:r>
              <a:rPr sz="2200" b="1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-10" dirty="0">
                <a:latin typeface="Calibri"/>
                <a:cs typeface="Calibri"/>
              </a:rPr>
              <a:t>о</a:t>
            </a:r>
            <a:r>
              <a:rPr sz="2200" b="1" spc="-5" dirty="0">
                <a:latin typeface="Calibri"/>
                <a:cs typeface="Calibri"/>
              </a:rPr>
              <a:t>-  </a:t>
            </a:r>
            <a:r>
              <a:rPr sz="2200" b="1" spc="-35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5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965" y="3982592"/>
            <a:ext cx="65639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182495" algn="l"/>
                <a:tab pos="3394710" algn="l"/>
                <a:tab pos="3742054" algn="l"/>
                <a:tab pos="4023995" algn="l"/>
                <a:tab pos="4445000" algn="l"/>
                <a:tab pos="5678170" algn="l"/>
              </a:tabLst>
            </a:pPr>
            <a:r>
              <a:rPr sz="2200" b="1" spc="-5" dirty="0">
                <a:latin typeface="Calibri"/>
                <a:cs typeface="Calibri"/>
              </a:rPr>
              <a:t>ве</a:t>
            </a:r>
            <a:r>
              <a:rPr sz="2200" b="1" dirty="0">
                <a:latin typeface="Calibri"/>
                <a:cs typeface="Calibri"/>
              </a:rPr>
              <a:t>н</a:t>
            </a:r>
            <a:r>
              <a:rPr sz="2200" b="1" spc="-5" dirty="0">
                <a:latin typeface="Calibri"/>
                <a:cs typeface="Calibri"/>
              </a:rPr>
              <a:t>т</a:t>
            </a:r>
            <a:r>
              <a:rPr sz="2200" b="1" spc="-15" dirty="0">
                <a:latin typeface="Calibri"/>
                <a:cs typeface="Calibri"/>
              </a:rPr>
              <a:t>р</a:t>
            </a:r>
            <a:r>
              <a:rPr sz="2200" b="1" spc="-5" dirty="0">
                <a:latin typeface="Calibri"/>
                <a:cs typeface="Calibri"/>
              </a:rPr>
              <a:t>ик</a:t>
            </a:r>
            <a:r>
              <a:rPr sz="2200" b="1" spc="-70" dirty="0">
                <a:latin typeface="Calibri"/>
                <a:cs typeface="Calibri"/>
              </a:rPr>
              <a:t>у</a:t>
            </a:r>
            <a:r>
              <a:rPr sz="2200" b="1" spc="-5" dirty="0">
                <a:latin typeface="Calibri"/>
                <a:cs typeface="Calibri"/>
              </a:rPr>
              <a:t>лярная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45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5" dirty="0">
                <a:latin typeface="Calibri"/>
                <a:cs typeface="Calibri"/>
              </a:rPr>
              <a:t>о</a:t>
            </a:r>
            <a:r>
              <a:rPr sz="2200" b="1" spc="-30" dirty="0">
                <a:latin typeface="Calibri"/>
                <a:cs typeface="Calibri"/>
              </a:rPr>
              <a:t>к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spc="5" dirty="0">
                <a:latin typeface="Calibri"/>
                <a:cs typeface="Calibri"/>
              </a:rPr>
              <a:t>д</a:t>
            </a:r>
            <a:r>
              <a:rPr sz="2200" b="1" spc="-5" dirty="0">
                <a:latin typeface="Calibri"/>
                <a:cs typeface="Calibri"/>
              </a:rPr>
              <a:t>а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II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-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-5" dirty="0">
                <a:latin typeface="Calibri"/>
                <a:cs typeface="Calibri"/>
              </a:rPr>
              <a:t>III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с</a:t>
            </a:r>
            <a:r>
              <a:rPr sz="2200" b="1" spc="-20" dirty="0">
                <a:latin typeface="Calibri"/>
                <a:cs typeface="Calibri"/>
              </a:rPr>
              <a:t>т</a:t>
            </a:r>
            <a:r>
              <a:rPr sz="2200" b="1" spc="-10" dirty="0">
                <a:latin typeface="Calibri"/>
                <a:cs typeface="Calibri"/>
              </a:rPr>
              <a:t>е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10" dirty="0">
                <a:latin typeface="Calibri"/>
                <a:cs typeface="Calibri"/>
              </a:rPr>
              <a:t>ени</a:t>
            </a:r>
            <a:r>
              <a:rPr sz="2200" b="1" spc="-5" dirty="0">
                <a:latin typeface="Calibri"/>
                <a:cs typeface="Calibri"/>
              </a:rPr>
              <a:t>,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b="1" spc="5" dirty="0">
                <a:latin typeface="Calibri"/>
                <a:cs typeface="Calibri"/>
              </a:rPr>
              <a:t>п</a:t>
            </a:r>
            <a:r>
              <a:rPr sz="2200" b="1" spc="-35" dirty="0">
                <a:latin typeface="Calibri"/>
                <a:cs typeface="Calibri"/>
              </a:rPr>
              <a:t>о</a:t>
            </a:r>
            <a:r>
              <a:rPr sz="2200" b="1" dirty="0">
                <a:latin typeface="Calibri"/>
                <a:cs typeface="Calibri"/>
              </a:rPr>
              <a:t>л</a:t>
            </a:r>
            <a:r>
              <a:rPr sz="2200" b="1" spc="-10" dirty="0">
                <a:latin typeface="Calibri"/>
                <a:cs typeface="Calibri"/>
              </a:rPr>
              <a:t>ная  сердца);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065" y="4652606"/>
            <a:ext cx="8121650" cy="18370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03530" indent="-291465" algn="just">
              <a:lnSpc>
                <a:spcPct val="100000"/>
              </a:lnSpc>
              <a:spcBef>
                <a:spcPts val="630"/>
              </a:spcBef>
              <a:buAutoNum type="arabicParenR" startAt="4"/>
              <a:tabLst>
                <a:tab pos="304165" algn="l"/>
              </a:tabLst>
            </a:pPr>
            <a:r>
              <a:rPr sz="2200" b="1" spc="-10" dirty="0">
                <a:latin typeface="Calibri"/>
                <a:cs typeface="Calibri"/>
              </a:rPr>
              <a:t>Незаконченное рецидивирующее течение </a:t>
            </a:r>
            <a:r>
              <a:rPr sz="2200" b="1" spc="-5" dirty="0">
                <a:latin typeface="Calibri"/>
                <a:cs typeface="Calibri"/>
              </a:rPr>
              <a:t>инфаркта</a:t>
            </a:r>
            <a:r>
              <a:rPr sz="2200" b="1" spc="2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миокарда;</a:t>
            </a:r>
            <a:endParaRPr sz="2200">
              <a:latin typeface="Calibri"/>
              <a:cs typeface="Calibri"/>
            </a:endParaRPr>
          </a:p>
          <a:p>
            <a:pPr marL="332740" marR="5080" indent="-332740" algn="just">
              <a:lnSpc>
                <a:spcPct val="100000"/>
              </a:lnSpc>
              <a:spcBef>
                <a:spcPts val="530"/>
              </a:spcBef>
              <a:buAutoNum type="arabicParenR" startAt="4"/>
              <a:tabLst>
                <a:tab pos="332740" algn="l"/>
              </a:tabLst>
            </a:pPr>
            <a:r>
              <a:rPr sz="2200" b="1" spc="-5" dirty="0">
                <a:latin typeface="Calibri"/>
                <a:cs typeface="Calibri"/>
              </a:rPr>
              <a:t>Артериальная гипертония с </a:t>
            </a:r>
            <a:r>
              <a:rPr sz="2200" b="1" spc="-10" dirty="0">
                <a:latin typeface="Calibri"/>
                <a:cs typeface="Calibri"/>
              </a:rPr>
              <a:t>нарушением азотовыделительной  </a:t>
            </a:r>
            <a:r>
              <a:rPr sz="2200" b="1" spc="-5" dirty="0">
                <a:latin typeface="Calibri"/>
                <a:cs typeface="Calibri"/>
              </a:rPr>
              <a:t>функции почек; симптоматическая гипертония с </a:t>
            </a:r>
            <a:r>
              <a:rPr sz="2200" b="1" spc="-10" dirty="0">
                <a:latin typeface="Calibri"/>
                <a:cs typeface="Calibri"/>
              </a:rPr>
              <a:t>нарушением  азотовыделительной </a:t>
            </a:r>
            <a:r>
              <a:rPr sz="2200" b="1" spc="-5" dirty="0">
                <a:latin typeface="Calibri"/>
                <a:cs typeface="Calibri"/>
              </a:rPr>
              <a:t>функции почек; кризовое течение  </a:t>
            </a:r>
            <a:r>
              <a:rPr sz="2200" b="1" spc="-10" dirty="0">
                <a:latin typeface="Calibri"/>
                <a:cs typeface="Calibri"/>
              </a:rPr>
              <a:t>гипертонической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болезни;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287" y="188976"/>
            <a:ext cx="8425180" cy="1295400"/>
          </a:xfrm>
          <a:prstGeom prst="rect">
            <a:avLst/>
          </a:prstGeom>
          <a:solidFill>
            <a:srgbClr val="C00000"/>
          </a:solidFill>
          <a:ln w="12700">
            <a:solidFill>
              <a:srgbClr val="EF6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8105" algn="ctr">
              <a:lnSpc>
                <a:spcPts val="3235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Противопоказаниями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2800">
              <a:latin typeface="Calibri"/>
              <a:cs typeface="Calibri"/>
            </a:endParaRPr>
          </a:p>
          <a:p>
            <a:pPr marL="85090" algn="ctr">
              <a:lnSpc>
                <a:spcPct val="100000"/>
              </a:lnSpc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санаторий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u="heavy" spc="-7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после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острого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инфаркта</a:t>
            </a:r>
            <a:r>
              <a:rPr sz="2800" b="1" u="heavy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миокарда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429638"/>
            <a:ext cx="8636000" cy="539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165" marR="718820" indent="-304165">
              <a:lnSpc>
                <a:spcPct val="100000"/>
              </a:lnSpc>
              <a:spcBef>
                <a:spcPts val="95"/>
              </a:spcBef>
              <a:buAutoNum type="arabicParenR" startAt="6"/>
              <a:tabLst>
                <a:tab pos="304165" algn="l"/>
              </a:tabLst>
            </a:pPr>
            <a:r>
              <a:rPr sz="2200" b="1" spc="-10" dirty="0">
                <a:latin typeface="Calibri"/>
                <a:cs typeface="Calibri"/>
              </a:rPr>
              <a:t>Хроническая </a:t>
            </a:r>
            <a:r>
              <a:rPr sz="2200" b="1" spc="-5" dirty="0">
                <a:latin typeface="Calibri"/>
                <a:cs typeface="Calibri"/>
              </a:rPr>
              <a:t>аневризма </a:t>
            </a:r>
            <a:r>
              <a:rPr sz="2200" b="1" spc="-10" dirty="0">
                <a:latin typeface="Calibri"/>
                <a:cs typeface="Calibri"/>
              </a:rPr>
              <a:t>сердца </a:t>
            </a:r>
            <a:r>
              <a:rPr sz="2200" b="1" spc="-5" dirty="0">
                <a:latin typeface="Calibri"/>
                <a:cs typeface="Calibri"/>
              </a:rPr>
              <a:t>с явлениями </a:t>
            </a:r>
            <a:r>
              <a:rPr sz="2200" b="1" spc="-10" dirty="0">
                <a:latin typeface="Calibri"/>
                <a:cs typeface="Calibri"/>
              </a:rPr>
              <a:t>недостаточности  кровообращения </a:t>
            </a:r>
            <a:r>
              <a:rPr sz="2200" b="1" spc="-5" dirty="0">
                <a:latin typeface="Calibri"/>
                <a:cs typeface="Calibri"/>
              </a:rPr>
              <a:t>выше I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стадии;</a:t>
            </a:r>
            <a:endParaRPr sz="22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525"/>
              </a:spcBef>
              <a:buAutoNum type="arabicParenR" startAt="6"/>
              <a:tabLst>
                <a:tab pos="304165" algn="l"/>
              </a:tabLst>
            </a:pPr>
            <a:r>
              <a:rPr sz="2200" b="1" spc="-5" dirty="0">
                <a:latin typeface="Calibri"/>
                <a:cs typeface="Calibri"/>
              </a:rPr>
              <a:t>Аневризма </a:t>
            </a:r>
            <a:r>
              <a:rPr sz="2200" b="1" spc="-10" dirty="0">
                <a:latin typeface="Calibri"/>
                <a:cs typeface="Calibri"/>
              </a:rPr>
              <a:t>аорты </a:t>
            </a:r>
            <a:r>
              <a:rPr sz="2200" b="1" spc="-5" dirty="0">
                <a:latin typeface="Calibri"/>
                <a:cs typeface="Calibri"/>
              </a:rPr>
              <a:t>с </a:t>
            </a:r>
            <a:r>
              <a:rPr sz="2200" b="1" spc="-10" dirty="0">
                <a:latin typeface="Calibri"/>
                <a:cs typeface="Calibri"/>
              </a:rPr>
              <a:t>недостаточностью кровообращения </a:t>
            </a:r>
            <a:r>
              <a:rPr sz="2200" b="1" spc="-5" dirty="0">
                <a:latin typeface="Calibri"/>
                <a:cs typeface="Calibri"/>
              </a:rPr>
              <a:t>выше</a:t>
            </a:r>
            <a:r>
              <a:rPr sz="2200" b="1" spc="2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стадии;</a:t>
            </a:r>
            <a:endParaRPr sz="2200">
              <a:latin typeface="Calibri"/>
              <a:cs typeface="Calibri"/>
            </a:endParaRPr>
          </a:p>
          <a:p>
            <a:pPr marL="303530" indent="-291465">
              <a:lnSpc>
                <a:spcPct val="100000"/>
              </a:lnSpc>
              <a:spcBef>
                <a:spcPts val="525"/>
              </a:spcBef>
              <a:buAutoNum type="arabicParenR" startAt="8"/>
              <a:tabLst>
                <a:tab pos="304165" algn="l"/>
              </a:tabLst>
            </a:pPr>
            <a:r>
              <a:rPr sz="2200" b="1" spc="-10" dirty="0">
                <a:latin typeface="Calibri"/>
                <a:cs typeface="Calibri"/>
              </a:rPr>
              <a:t>Рецидивирующие </a:t>
            </a:r>
            <a:r>
              <a:rPr sz="2200" b="1" spc="-5" dirty="0">
                <a:latin typeface="Calibri"/>
                <a:cs typeface="Calibri"/>
              </a:rPr>
              <a:t>тромбоэмболические</a:t>
            </a:r>
            <a:r>
              <a:rPr sz="2200" b="1" spc="8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осложнения;</a:t>
            </a:r>
            <a:endParaRPr sz="2200">
              <a:latin typeface="Calibri"/>
              <a:cs typeface="Calibri"/>
            </a:endParaRPr>
          </a:p>
          <a:p>
            <a:pPr marL="304165" marR="464820" indent="-304165">
              <a:lnSpc>
                <a:spcPct val="100000"/>
              </a:lnSpc>
              <a:spcBef>
                <a:spcPts val="530"/>
              </a:spcBef>
              <a:buAutoNum type="arabicParenR" startAt="8"/>
              <a:tabLst>
                <a:tab pos="304165" algn="l"/>
              </a:tabLst>
            </a:pPr>
            <a:r>
              <a:rPr sz="2200" b="1" spc="-10" dirty="0">
                <a:latin typeface="Calibri"/>
                <a:cs typeface="Calibri"/>
              </a:rPr>
              <a:t>Нарушение мозгового кровообращения </a:t>
            </a:r>
            <a:r>
              <a:rPr sz="2200" b="1" spc="-5" dirty="0">
                <a:latin typeface="Calibri"/>
                <a:cs typeface="Calibri"/>
              </a:rPr>
              <a:t>в острой или </a:t>
            </a:r>
            <a:r>
              <a:rPr sz="2200" b="1" spc="-15" dirty="0">
                <a:latin typeface="Calibri"/>
                <a:cs typeface="Calibri"/>
              </a:rPr>
              <a:t>подострой  </a:t>
            </a:r>
            <a:r>
              <a:rPr sz="2200" b="1" spc="-10" dirty="0">
                <a:latin typeface="Calibri"/>
                <a:cs typeface="Calibri"/>
              </a:rPr>
              <a:t>стадии;</a:t>
            </a:r>
            <a:endParaRPr sz="2200">
              <a:latin typeface="Calibri"/>
              <a:cs typeface="Calibri"/>
            </a:endParaRPr>
          </a:p>
          <a:p>
            <a:pPr marL="443865" indent="-431800">
              <a:lnSpc>
                <a:spcPct val="100000"/>
              </a:lnSpc>
              <a:spcBef>
                <a:spcPts val="530"/>
              </a:spcBef>
              <a:buAutoNum type="arabicParenR" startAt="8"/>
              <a:tabLst>
                <a:tab pos="444500" algn="l"/>
              </a:tabLst>
            </a:pPr>
            <a:r>
              <a:rPr sz="2200" b="1" spc="-10" dirty="0">
                <a:latin typeface="Calibri"/>
                <a:cs typeface="Calibri"/>
              </a:rPr>
              <a:t>Сахарный диабет декомпенсированный </a:t>
            </a:r>
            <a:r>
              <a:rPr sz="2200" b="1" spc="-5" dirty="0">
                <a:latin typeface="Calibri"/>
                <a:cs typeface="Calibri"/>
              </a:rPr>
              <a:t>и </a:t>
            </a:r>
            <a:r>
              <a:rPr sz="2200" b="1" spc="-20" dirty="0">
                <a:latin typeface="Calibri"/>
                <a:cs typeface="Calibri"/>
              </a:rPr>
              <a:t>тяжелого</a:t>
            </a:r>
            <a:r>
              <a:rPr sz="2200" b="1" spc="1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течения;</a:t>
            </a:r>
            <a:endParaRPr sz="2200">
              <a:latin typeface="Calibri"/>
              <a:cs typeface="Calibri"/>
            </a:endParaRPr>
          </a:p>
          <a:p>
            <a:pPr marL="355600" marR="85725" indent="-342900">
              <a:lnSpc>
                <a:spcPct val="100000"/>
              </a:lnSpc>
              <a:spcBef>
                <a:spcPts val="530"/>
              </a:spcBef>
              <a:buAutoNum type="arabicParenR" startAt="8"/>
              <a:tabLst>
                <a:tab pos="444500" algn="l"/>
              </a:tabLst>
            </a:pPr>
            <a:r>
              <a:rPr sz="2200" b="1" spc="-10" dirty="0">
                <a:latin typeface="Calibri"/>
                <a:cs typeface="Calibri"/>
              </a:rPr>
              <a:t>Общие противопоказания, </a:t>
            </a:r>
            <a:r>
              <a:rPr sz="2200" b="1" spc="-5" dirty="0">
                <a:latin typeface="Calibri"/>
                <a:cs typeface="Calibri"/>
              </a:rPr>
              <a:t>исключающие </a:t>
            </a:r>
            <a:r>
              <a:rPr sz="2200" b="1" spc="-10" dirty="0">
                <a:latin typeface="Calibri"/>
                <a:cs typeface="Calibri"/>
              </a:rPr>
              <a:t>направление больных </a:t>
            </a:r>
            <a:r>
              <a:rPr sz="2200" b="1" spc="-5" dirty="0">
                <a:latin typeface="Calibri"/>
                <a:cs typeface="Calibri"/>
              </a:rPr>
              <a:t>в  </a:t>
            </a:r>
            <a:r>
              <a:rPr sz="2200" b="1" spc="-10" dirty="0">
                <a:latin typeface="Calibri"/>
                <a:cs typeface="Calibri"/>
              </a:rPr>
              <a:t>санатории (острые </a:t>
            </a:r>
            <a:r>
              <a:rPr sz="2200" b="1" spc="-5" dirty="0">
                <a:latin typeface="Calibri"/>
                <a:cs typeface="Calibri"/>
              </a:rPr>
              <a:t>инфекционные и венерические </a:t>
            </a:r>
            <a:r>
              <a:rPr sz="2200" b="1" spc="-10" dirty="0">
                <a:latin typeface="Calibri"/>
                <a:cs typeface="Calibri"/>
              </a:rPr>
              <a:t>заболевания,  </a:t>
            </a:r>
            <a:r>
              <a:rPr sz="2200" b="1" spc="-5" dirty="0">
                <a:latin typeface="Calibri"/>
                <a:cs typeface="Calibri"/>
              </a:rPr>
              <a:t>психические </a:t>
            </a:r>
            <a:r>
              <a:rPr sz="2200" b="1" spc="-10" dirty="0">
                <a:latin typeface="Calibri"/>
                <a:cs typeface="Calibri"/>
              </a:rPr>
              <a:t>заболевания, </a:t>
            </a:r>
            <a:r>
              <a:rPr sz="2200" b="1" spc="-15" dirty="0">
                <a:latin typeface="Calibri"/>
                <a:cs typeface="Calibri"/>
              </a:rPr>
              <a:t>болезни </a:t>
            </a:r>
            <a:r>
              <a:rPr sz="2200" b="1" spc="-5" dirty="0">
                <a:latin typeface="Calibri"/>
                <a:cs typeface="Calibri"/>
              </a:rPr>
              <a:t>крови в </a:t>
            </a:r>
            <a:r>
              <a:rPr sz="2200" b="1" spc="-10" dirty="0">
                <a:latin typeface="Calibri"/>
                <a:cs typeface="Calibri"/>
              </a:rPr>
              <a:t>острой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стадии,</a:t>
            </a:r>
            <a:endParaRPr sz="2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злокачественные </a:t>
            </a:r>
            <a:r>
              <a:rPr sz="2200" b="1" spc="-5" dirty="0">
                <a:latin typeface="Calibri"/>
                <a:cs typeface="Calibri"/>
              </a:rPr>
              <a:t>новообразования, острая </a:t>
            </a:r>
            <a:r>
              <a:rPr sz="2200" b="1" spc="-10" dirty="0">
                <a:latin typeface="Calibri"/>
                <a:cs typeface="Calibri"/>
              </a:rPr>
              <a:t>почечная </a:t>
            </a:r>
            <a:r>
              <a:rPr sz="2200" b="1" spc="-5" dirty="0">
                <a:latin typeface="Calibri"/>
                <a:cs typeface="Calibri"/>
              </a:rPr>
              <a:t>или  </a:t>
            </a:r>
            <a:r>
              <a:rPr sz="2200" b="1" spc="-10" dirty="0">
                <a:latin typeface="Calibri"/>
                <a:cs typeface="Calibri"/>
              </a:rPr>
              <a:t>печеночная недостаточность, сопутствующие заболевания </a:t>
            </a:r>
            <a:r>
              <a:rPr sz="2200" b="1" spc="-5" dirty="0">
                <a:latin typeface="Calibri"/>
                <a:cs typeface="Calibri"/>
              </a:rPr>
              <a:t>в </a:t>
            </a:r>
            <a:r>
              <a:rPr sz="2200" b="1" spc="-10" dirty="0">
                <a:latin typeface="Calibri"/>
                <a:cs typeface="Calibri"/>
              </a:rPr>
              <a:t>стадии  обострения </a:t>
            </a:r>
            <a:r>
              <a:rPr sz="2200" b="1" spc="-5" dirty="0">
                <a:latin typeface="Calibri"/>
                <a:cs typeface="Calibri"/>
              </a:rPr>
              <a:t>или </a:t>
            </a:r>
            <a:r>
              <a:rPr sz="2200" b="1" spc="-10" dirty="0">
                <a:latin typeface="Calibri"/>
                <a:cs typeface="Calibri"/>
              </a:rPr>
              <a:t>декомпенсации, </a:t>
            </a:r>
            <a:r>
              <a:rPr sz="2200" b="1" spc="-5" dirty="0">
                <a:latin typeface="Calibri"/>
                <a:cs typeface="Calibri"/>
              </a:rPr>
              <a:t>или </a:t>
            </a:r>
            <a:r>
              <a:rPr sz="2200" b="1" spc="-10" dirty="0">
                <a:latin typeface="Calibri"/>
                <a:cs typeface="Calibri"/>
              </a:rPr>
              <a:t>требующие хирургической  помощи).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287" y="188912"/>
            <a:ext cx="8425180" cy="1224280"/>
          </a:xfrm>
          <a:prstGeom prst="rect">
            <a:avLst/>
          </a:prstGeom>
          <a:solidFill>
            <a:srgbClr val="C00000"/>
          </a:solidFill>
          <a:ln w="12700">
            <a:solidFill>
              <a:srgbClr val="EF6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1755" algn="ctr">
              <a:lnSpc>
                <a:spcPts val="3030"/>
              </a:lnSpc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Противопоказаниями для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направления</a:t>
            </a:r>
            <a:endParaRPr sz="2700">
              <a:latin typeface="Calibri"/>
              <a:cs typeface="Calibri"/>
            </a:endParaRPr>
          </a:p>
          <a:p>
            <a:pPr marL="83820" algn="ctr">
              <a:lnSpc>
                <a:spcPct val="100000"/>
              </a:lnSpc>
            </a:pPr>
            <a:r>
              <a:rPr sz="2700" b="1" spc="-5" dirty="0">
                <a:solidFill>
                  <a:srgbClr val="FFFFFF"/>
                </a:solidFill>
                <a:latin typeface="Calibri"/>
                <a:cs typeface="Calibri"/>
              </a:rPr>
              <a:t>пациентов </a:t>
            </a:r>
            <a:r>
              <a:rPr sz="2700" b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санаторий</a:t>
            </a:r>
            <a:r>
              <a:rPr sz="27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700" u="heavy" spc="-6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после острого </a:t>
            </a:r>
            <a:r>
              <a:rPr sz="2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инфаркта</a:t>
            </a:r>
            <a:r>
              <a:rPr sz="27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700" b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миокарда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02260" rIns="0" bIns="0" rtlCol="0">
            <a:spAutoFit/>
          </a:bodyPr>
          <a:lstStyle/>
          <a:p>
            <a:pPr marL="904240">
              <a:lnSpc>
                <a:spcPct val="100000"/>
              </a:lnSpc>
              <a:spcBef>
                <a:spcPts val="2380"/>
              </a:spcBef>
            </a:pPr>
            <a:r>
              <a:rPr sz="3200" spc="-5" dirty="0"/>
              <a:t>Противопоказания </a:t>
            </a:r>
            <a:r>
              <a:rPr sz="3200" dirty="0"/>
              <a:t>к</a:t>
            </a:r>
            <a:r>
              <a:rPr sz="3200" spc="-40" dirty="0"/>
              <a:t> </a:t>
            </a:r>
            <a:r>
              <a:rPr sz="3200" spc="-5" dirty="0"/>
              <a:t>лазеротерапии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90"/>
            <a:ext cx="8071484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844800" algn="l"/>
                <a:tab pos="4255770" algn="l"/>
                <a:tab pos="4885690" algn="l"/>
              </a:tabLst>
            </a:pPr>
            <a:r>
              <a:rPr sz="2800" b="1" spc="-10" dirty="0">
                <a:latin typeface="Calibri"/>
                <a:cs typeface="Calibri"/>
              </a:rPr>
              <a:t>Заболевания	</a:t>
            </a:r>
            <a:r>
              <a:rPr sz="2800" b="1" spc="-5" dirty="0">
                <a:latin typeface="Calibri"/>
                <a:cs typeface="Calibri"/>
              </a:rPr>
              <a:t>крови	с	</a:t>
            </a:r>
            <a:r>
              <a:rPr sz="2800" b="1" spc="-10" dirty="0">
                <a:latin typeface="Calibri"/>
                <a:cs typeface="Calibri"/>
              </a:rPr>
              <a:t>преимущественным  </a:t>
            </a:r>
            <a:r>
              <a:rPr sz="2800" b="1" spc="-15" dirty="0">
                <a:latin typeface="Calibri"/>
                <a:cs typeface="Calibri"/>
              </a:rPr>
              <a:t>поражением </a:t>
            </a:r>
            <a:r>
              <a:rPr sz="2800" b="1" spc="-10" dirty="0">
                <a:latin typeface="Calibri"/>
                <a:cs typeface="Calibri"/>
              </a:rPr>
              <a:t>свертывающей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системы;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4084954" algn="l"/>
                <a:tab pos="6743700" algn="l"/>
              </a:tabLst>
            </a:pPr>
            <a:r>
              <a:rPr sz="2800" b="1" spc="-5" dirty="0">
                <a:latin typeface="Calibri"/>
                <a:cs typeface="Calibri"/>
              </a:rPr>
              <a:t>Несос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оя</a:t>
            </a:r>
            <a:r>
              <a:rPr sz="2800" b="1" spc="-20" dirty="0">
                <a:latin typeface="Calibri"/>
                <a:cs typeface="Calibri"/>
              </a:rPr>
              <a:t>т</a:t>
            </a:r>
            <a:r>
              <a:rPr sz="2800" b="1" spc="-60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л</a:t>
            </a:r>
            <a:r>
              <a:rPr sz="2800" b="1" spc="5" dirty="0">
                <a:latin typeface="Calibri"/>
                <a:cs typeface="Calibri"/>
              </a:rPr>
              <a:t>ь</a:t>
            </a:r>
            <a:r>
              <a:rPr sz="2800" b="1" spc="-10" dirty="0">
                <a:latin typeface="Calibri"/>
                <a:cs typeface="Calibri"/>
              </a:rPr>
              <a:t>ност</a:t>
            </a:r>
            <a:r>
              <a:rPr sz="2800" b="1" spc="-5" dirty="0">
                <a:latin typeface="Calibri"/>
                <a:cs typeface="Calibri"/>
              </a:rPr>
              <a:t>ь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5" dirty="0">
                <a:latin typeface="Calibri"/>
                <a:cs typeface="Calibri"/>
              </a:rPr>
              <a:t>ад</a:t>
            </a:r>
            <a:r>
              <a:rPr sz="2800" b="1" spc="5" dirty="0">
                <a:latin typeface="Calibri"/>
                <a:cs typeface="Calibri"/>
              </a:rPr>
              <a:t>а</a:t>
            </a:r>
            <a:r>
              <a:rPr sz="2800" b="1" spc="-10" dirty="0">
                <a:latin typeface="Calibri"/>
                <a:cs typeface="Calibri"/>
              </a:rPr>
              <a:t>птивно</a:t>
            </a:r>
            <a:r>
              <a:rPr sz="2800" b="1" spc="-5" dirty="0">
                <a:latin typeface="Calibri"/>
                <a:cs typeface="Calibri"/>
              </a:rPr>
              <a:t>й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10" dirty="0">
                <a:latin typeface="Calibri"/>
                <a:cs typeface="Calibri"/>
              </a:rPr>
              <a:t>с</a:t>
            </a:r>
            <a:r>
              <a:rPr sz="2800" b="1" spc="-25" dirty="0">
                <a:latin typeface="Calibri"/>
                <a:cs typeface="Calibri"/>
              </a:rPr>
              <a:t>те</a:t>
            </a:r>
            <a:r>
              <a:rPr sz="2800" b="1" spc="-10" dirty="0">
                <a:latin typeface="Calibri"/>
                <a:cs typeface="Calibri"/>
              </a:rPr>
              <a:t>мы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1933" y="2976448"/>
            <a:ext cx="2286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03730" algn="l"/>
              </a:tabLst>
            </a:pPr>
            <a:r>
              <a:rPr sz="2800" b="1" spc="-25" dirty="0">
                <a:latin typeface="Calibri"/>
                <a:cs typeface="Calibri"/>
              </a:rPr>
              <a:t>о</a:t>
            </a:r>
            <a:r>
              <a:rPr sz="2800" b="1" spc="-5" dirty="0">
                <a:latin typeface="Calibri"/>
                <a:cs typeface="Calibri"/>
              </a:rPr>
              <a:t>тв</a:t>
            </a:r>
            <a:r>
              <a:rPr sz="2800" b="1" spc="-25" dirty="0">
                <a:latin typeface="Calibri"/>
                <a:cs typeface="Calibri"/>
              </a:rPr>
              <a:t>е</a:t>
            </a:r>
            <a:r>
              <a:rPr sz="2800" b="1" spc="-5" dirty="0">
                <a:latin typeface="Calibri"/>
                <a:cs typeface="Calibri"/>
              </a:rPr>
              <a:t>та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976448"/>
            <a:ext cx="8071484" cy="232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85465">
              <a:lnSpc>
                <a:spcPct val="100000"/>
              </a:lnSpc>
              <a:spcBef>
                <a:spcPts val="95"/>
              </a:spcBef>
              <a:tabLst>
                <a:tab pos="2981960" algn="l"/>
              </a:tabLst>
            </a:pPr>
            <a:r>
              <a:rPr sz="2800" b="1" spc="-10" dirty="0">
                <a:latin typeface="Calibri"/>
                <a:cs typeface="Calibri"/>
              </a:rPr>
              <a:t>(отсутствие	адекватного  энергетическое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воздействие);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2608580" algn="l"/>
              </a:tabLst>
            </a:pPr>
            <a:r>
              <a:rPr sz="2800" b="1" spc="-10" dirty="0">
                <a:latin typeface="Calibri"/>
                <a:cs typeface="Calibri"/>
              </a:rPr>
              <a:t>Выраженный	атеросклероз;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4391660" algn="l"/>
                <a:tab pos="6494780" algn="l"/>
              </a:tabLst>
            </a:pPr>
            <a:r>
              <a:rPr sz="2800" b="1" spc="-20" dirty="0">
                <a:latin typeface="Calibri"/>
                <a:cs typeface="Calibri"/>
              </a:rPr>
              <a:t>Д</a:t>
            </a:r>
            <a:r>
              <a:rPr sz="2800" b="1" spc="-10" dirty="0">
                <a:latin typeface="Calibri"/>
                <a:cs typeface="Calibri"/>
              </a:rPr>
              <a:t>е</a:t>
            </a:r>
            <a:r>
              <a:rPr sz="2800" b="1" spc="-65" dirty="0">
                <a:latin typeface="Calibri"/>
                <a:cs typeface="Calibri"/>
              </a:rPr>
              <a:t>к</a:t>
            </a:r>
            <a:r>
              <a:rPr sz="2800" b="1" spc="-5" dirty="0">
                <a:latin typeface="Calibri"/>
                <a:cs typeface="Calibri"/>
              </a:rPr>
              <a:t>о</a:t>
            </a:r>
            <a:r>
              <a:rPr sz="2800" b="1" spc="5" dirty="0">
                <a:latin typeface="Calibri"/>
                <a:cs typeface="Calibri"/>
              </a:rPr>
              <a:t>м</a:t>
            </a:r>
            <a:r>
              <a:rPr sz="2800" b="1" spc="-10" dirty="0">
                <a:latin typeface="Calibri"/>
                <a:cs typeface="Calibri"/>
              </a:rPr>
              <a:t>пенс</a:t>
            </a:r>
            <a:r>
              <a:rPr sz="2800" b="1" dirty="0">
                <a:latin typeface="Calibri"/>
                <a:cs typeface="Calibri"/>
              </a:rPr>
              <a:t>и</a:t>
            </a:r>
            <a:r>
              <a:rPr sz="2800" b="1" spc="-5" dirty="0">
                <a:latin typeface="Calibri"/>
                <a:cs typeface="Calibri"/>
              </a:rPr>
              <a:t>ро</a:t>
            </a:r>
            <a:r>
              <a:rPr sz="2800" b="1" spc="-20" dirty="0">
                <a:latin typeface="Calibri"/>
                <a:cs typeface="Calibri"/>
              </a:rPr>
              <a:t>в</a:t>
            </a:r>
            <a:r>
              <a:rPr sz="2800" b="1" dirty="0">
                <a:latin typeface="Calibri"/>
                <a:cs typeface="Calibri"/>
              </a:rPr>
              <a:t>ан</a:t>
            </a:r>
            <a:r>
              <a:rPr sz="2800" b="1" spc="-10" dirty="0">
                <a:latin typeface="Calibri"/>
                <a:cs typeface="Calibri"/>
              </a:rPr>
              <a:t>ны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сос</a:t>
            </a:r>
            <a:r>
              <a:rPr sz="2800" b="1" spc="-25" dirty="0">
                <a:latin typeface="Calibri"/>
                <a:cs typeface="Calibri"/>
              </a:rPr>
              <a:t>т</a:t>
            </a:r>
            <a:r>
              <a:rPr sz="2800" b="1" spc="-5" dirty="0">
                <a:latin typeface="Calibri"/>
                <a:cs typeface="Calibri"/>
              </a:rPr>
              <a:t>ояния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се</a:t>
            </a:r>
            <a:r>
              <a:rPr sz="2800" b="1" spc="-55" dirty="0">
                <a:latin typeface="Calibri"/>
                <a:cs typeface="Calibri"/>
              </a:rPr>
              <a:t>р</a:t>
            </a:r>
            <a:r>
              <a:rPr sz="2800" b="1" spc="-25" dirty="0">
                <a:latin typeface="Calibri"/>
                <a:cs typeface="Calibri"/>
              </a:rPr>
              <a:t>д</a:t>
            </a:r>
            <a:r>
              <a:rPr sz="2800" b="1" spc="-5" dirty="0">
                <a:latin typeface="Calibri"/>
                <a:cs typeface="Calibri"/>
              </a:rPr>
              <a:t>е</a:t>
            </a:r>
            <a:r>
              <a:rPr sz="2800" b="1" spc="-10" dirty="0">
                <a:latin typeface="Calibri"/>
                <a:cs typeface="Calibri"/>
              </a:rPr>
              <a:t>чн</a:t>
            </a:r>
            <a:r>
              <a:rPr sz="2800" b="1" spc="-5" dirty="0">
                <a:latin typeface="Calibri"/>
                <a:cs typeface="Calibri"/>
              </a:rPr>
              <a:t>о-  </a:t>
            </a:r>
            <a:r>
              <a:rPr sz="2800" b="1" spc="-20" dirty="0">
                <a:latin typeface="Calibri"/>
                <a:cs typeface="Calibri"/>
              </a:rPr>
              <a:t>сосудистой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системы.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287" y="263588"/>
            <a:ext cx="8425180" cy="9226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15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0"/>
              </a:spcBef>
            </a:pPr>
            <a:r>
              <a:rPr sz="2900" spc="-5" dirty="0"/>
              <a:t>Литература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74065" y="1216532"/>
            <a:ext cx="8261350" cy="5105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5588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69570" algn="l"/>
              </a:tabLst>
            </a:pPr>
            <a:r>
              <a:rPr sz="1700" b="1" spc="-5" dirty="0">
                <a:latin typeface="Calibri"/>
                <a:cs typeface="Calibri"/>
              </a:rPr>
              <a:t>Физиотерапия: национальное </a:t>
            </a:r>
            <a:r>
              <a:rPr sz="1700" b="1" spc="-15" dirty="0">
                <a:latin typeface="Calibri"/>
                <a:cs typeface="Calibri"/>
              </a:rPr>
              <a:t>руководство </a:t>
            </a:r>
            <a:r>
              <a:rPr sz="1700" b="1" dirty="0">
                <a:latin typeface="Calibri"/>
                <a:cs typeface="Calibri"/>
              </a:rPr>
              <a:t>/ </a:t>
            </a:r>
            <a:r>
              <a:rPr sz="1700" b="1" spc="-15" dirty="0">
                <a:latin typeface="Calibri"/>
                <a:cs typeface="Calibri"/>
              </a:rPr>
              <a:t>Под.ред. </a:t>
            </a:r>
            <a:r>
              <a:rPr sz="1700" b="1" spc="-35" dirty="0">
                <a:latin typeface="Calibri"/>
                <a:cs typeface="Calibri"/>
              </a:rPr>
              <a:t>Г.Н. </a:t>
            </a:r>
            <a:r>
              <a:rPr sz="1700" b="1" spc="-5" dirty="0">
                <a:latin typeface="Calibri"/>
                <a:cs typeface="Calibri"/>
              </a:rPr>
              <a:t>Пономаренко.- </a:t>
            </a:r>
            <a:r>
              <a:rPr sz="1700" b="1" dirty="0">
                <a:latin typeface="Calibri"/>
                <a:cs typeface="Calibri"/>
              </a:rPr>
              <a:t>М.:  </a:t>
            </a:r>
            <a:r>
              <a:rPr sz="1700" b="1" spc="-20" dirty="0">
                <a:latin typeface="Calibri"/>
                <a:cs typeface="Calibri"/>
              </a:rPr>
              <a:t>ГЭОТАР-Медиа,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2014.-864с.</a:t>
            </a:r>
            <a:endParaRPr sz="1700">
              <a:latin typeface="Calibri"/>
              <a:cs typeface="Calibri"/>
            </a:endParaRPr>
          </a:p>
          <a:p>
            <a:pPr marL="234950" indent="-222885" algn="just">
              <a:lnSpc>
                <a:spcPct val="100000"/>
              </a:lnSpc>
              <a:spcBef>
                <a:spcPts val="409"/>
              </a:spcBef>
              <a:buAutoNum type="arabicPeriod"/>
              <a:tabLst>
                <a:tab pos="235585" algn="l"/>
              </a:tabLst>
            </a:pPr>
            <a:r>
              <a:rPr sz="1700" b="1" spc="-5" dirty="0">
                <a:latin typeface="Calibri"/>
                <a:cs typeface="Calibri"/>
              </a:rPr>
              <a:t>Общая физиотерапия </a:t>
            </a:r>
            <a:r>
              <a:rPr sz="1700" b="1" dirty="0">
                <a:latin typeface="Calibri"/>
                <a:cs typeface="Calibri"/>
              </a:rPr>
              <a:t>/ </a:t>
            </a:r>
            <a:r>
              <a:rPr sz="1700" b="1" spc="-5" dirty="0">
                <a:latin typeface="Calibri"/>
                <a:cs typeface="Calibri"/>
              </a:rPr>
              <a:t>В.М.Боголюбов, </a:t>
            </a:r>
            <a:r>
              <a:rPr sz="1700" b="1" spc="-15" dirty="0">
                <a:latin typeface="Calibri"/>
                <a:cs typeface="Calibri"/>
              </a:rPr>
              <a:t>Г.Н.Пономаренко. </a:t>
            </a:r>
            <a:r>
              <a:rPr sz="1700" b="1" dirty="0">
                <a:latin typeface="Calibri"/>
                <a:cs typeface="Calibri"/>
              </a:rPr>
              <a:t>– </a:t>
            </a:r>
            <a:r>
              <a:rPr sz="1700" b="1" spc="-15" dirty="0">
                <a:latin typeface="Calibri"/>
                <a:cs typeface="Calibri"/>
              </a:rPr>
              <a:t>Санкт-Петербург, </a:t>
            </a:r>
            <a:r>
              <a:rPr sz="1700" b="1" spc="-5" dirty="0">
                <a:latin typeface="Calibri"/>
                <a:cs typeface="Calibri"/>
              </a:rPr>
              <a:t>1996.</a:t>
            </a:r>
            <a:r>
              <a:rPr sz="1700" b="1" spc="10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-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b="1" dirty="0">
                <a:latin typeface="Calibri"/>
                <a:cs typeface="Calibri"/>
              </a:rPr>
              <a:t>476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  <a:p>
            <a:pPr marL="227329" indent="-215265" algn="just">
              <a:lnSpc>
                <a:spcPct val="100000"/>
              </a:lnSpc>
              <a:spcBef>
                <a:spcPts val="405"/>
              </a:spcBef>
              <a:buAutoNum type="arabicPeriod" startAt="3"/>
              <a:tabLst>
                <a:tab pos="227965" algn="l"/>
              </a:tabLst>
            </a:pPr>
            <a:r>
              <a:rPr sz="1700" b="1" spc="-5" dirty="0">
                <a:latin typeface="Calibri"/>
                <a:cs typeface="Calibri"/>
              </a:rPr>
              <a:t>Общая физиотерапия. Пономаренко </a:t>
            </a:r>
            <a:r>
              <a:rPr sz="1700" b="1" spc="-30" dirty="0">
                <a:latin typeface="Calibri"/>
                <a:cs typeface="Calibri"/>
              </a:rPr>
              <a:t>Г.Н. </a:t>
            </a:r>
            <a:r>
              <a:rPr sz="1700" b="1" dirty="0">
                <a:latin typeface="Calibri"/>
                <a:cs typeface="Calibri"/>
              </a:rPr>
              <a:t>– К.: </a:t>
            </a:r>
            <a:r>
              <a:rPr sz="1700" b="1" spc="-10" dirty="0">
                <a:latin typeface="Calibri"/>
                <a:cs typeface="Calibri"/>
              </a:rPr>
              <a:t>Куприянова </a:t>
            </a:r>
            <a:r>
              <a:rPr sz="1700" b="1" spc="-15" dirty="0">
                <a:latin typeface="Calibri"/>
                <a:cs typeface="Calibri"/>
              </a:rPr>
              <a:t>О.О., </a:t>
            </a:r>
            <a:r>
              <a:rPr sz="1700" b="1" dirty="0">
                <a:latin typeface="Calibri"/>
                <a:cs typeface="Calibri"/>
              </a:rPr>
              <a:t>2004. – 384</a:t>
            </a:r>
            <a:r>
              <a:rPr sz="1700" b="1" spc="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  <a:p>
            <a:pPr marL="250190" indent="-238125" algn="just">
              <a:lnSpc>
                <a:spcPct val="100000"/>
              </a:lnSpc>
              <a:spcBef>
                <a:spcPts val="409"/>
              </a:spcBef>
              <a:buAutoNum type="arabicPeriod" startAt="3"/>
              <a:tabLst>
                <a:tab pos="250825" algn="l"/>
              </a:tabLst>
            </a:pPr>
            <a:r>
              <a:rPr sz="1700" b="1" spc="-5" dirty="0">
                <a:latin typeface="Calibri"/>
                <a:cs typeface="Calibri"/>
              </a:rPr>
              <a:t>Частная</a:t>
            </a:r>
            <a:r>
              <a:rPr sz="1700" b="1" spc="17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физиотерапия</a:t>
            </a:r>
            <a:r>
              <a:rPr sz="1700" b="1" spc="17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/</a:t>
            </a:r>
            <a:r>
              <a:rPr sz="1700" b="1" spc="165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Под</a:t>
            </a:r>
            <a:r>
              <a:rPr sz="1700" b="1" spc="18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редакцией</a:t>
            </a:r>
            <a:r>
              <a:rPr sz="1700" b="1" spc="33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профессора</a:t>
            </a:r>
            <a:r>
              <a:rPr sz="1700" b="1" spc="165" dirty="0">
                <a:latin typeface="Calibri"/>
                <a:cs typeface="Calibri"/>
              </a:rPr>
              <a:t> </a:t>
            </a:r>
            <a:r>
              <a:rPr sz="1700" b="1" spc="-15" dirty="0">
                <a:latin typeface="Calibri"/>
                <a:cs typeface="Calibri"/>
              </a:rPr>
              <a:t>Г.Н.Пономаренко</a:t>
            </a:r>
            <a:r>
              <a:rPr sz="1700" b="1" spc="16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.</a:t>
            </a:r>
            <a:r>
              <a:rPr sz="1700" b="1" spc="16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–</a:t>
            </a:r>
            <a:r>
              <a:rPr sz="1700" b="1" spc="17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М.:</a:t>
            </a:r>
            <a:r>
              <a:rPr sz="1700" b="1" spc="165" dirty="0">
                <a:latin typeface="Calibri"/>
                <a:cs typeface="Calibri"/>
              </a:rPr>
              <a:t> </a:t>
            </a:r>
            <a:r>
              <a:rPr sz="1700" b="1" spc="-50" dirty="0">
                <a:latin typeface="Calibri"/>
                <a:cs typeface="Calibri"/>
              </a:rPr>
              <a:t>ОАО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b="1" spc="-5" dirty="0">
                <a:latin typeface="Calibri"/>
                <a:cs typeface="Calibri"/>
              </a:rPr>
              <a:t>«Издательство «Медицина», </a:t>
            </a:r>
            <a:r>
              <a:rPr sz="1700" b="1" dirty="0">
                <a:latin typeface="Calibri"/>
                <a:cs typeface="Calibri"/>
              </a:rPr>
              <a:t>2005. </a:t>
            </a:r>
            <a:r>
              <a:rPr sz="1700" b="1" spc="-5" dirty="0">
                <a:latin typeface="Calibri"/>
                <a:cs typeface="Calibri"/>
              </a:rPr>
              <a:t>-744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09"/>
              </a:spcBef>
              <a:buAutoNum type="arabicPeriod" startAt="5"/>
              <a:tabLst>
                <a:tab pos="339090" algn="l"/>
              </a:tabLst>
            </a:pPr>
            <a:r>
              <a:rPr sz="1700" b="1" spc="-5" dirty="0">
                <a:latin typeface="Calibri"/>
                <a:cs typeface="Calibri"/>
              </a:rPr>
              <a:t>Организация физиотерапевтической службы. </a:t>
            </a:r>
            <a:r>
              <a:rPr sz="1700" b="1" spc="-15" dirty="0">
                <a:latin typeface="Calibri"/>
                <a:cs typeface="Calibri"/>
              </a:rPr>
              <a:t>Учебно-методическое </a:t>
            </a:r>
            <a:r>
              <a:rPr sz="1700" b="1" spc="-5" dirty="0">
                <a:latin typeface="Calibri"/>
                <a:cs typeface="Calibri"/>
              </a:rPr>
              <a:t>пособие </a:t>
            </a:r>
            <a:r>
              <a:rPr sz="1700" b="1" dirty="0">
                <a:latin typeface="Calibri"/>
                <a:cs typeface="Calibri"/>
              </a:rPr>
              <a:t>.  </a:t>
            </a:r>
            <a:r>
              <a:rPr sz="1700" b="1" spc="-5" dirty="0">
                <a:latin typeface="Calibri"/>
                <a:cs typeface="Calibri"/>
              </a:rPr>
              <a:t>Издание 3-е, переработанное </a:t>
            </a:r>
            <a:r>
              <a:rPr sz="1700" b="1" dirty="0">
                <a:latin typeface="Calibri"/>
                <a:cs typeface="Calibri"/>
              </a:rPr>
              <a:t>и </a:t>
            </a:r>
            <a:r>
              <a:rPr sz="1700" b="1" spc="-10" dirty="0">
                <a:latin typeface="Calibri"/>
                <a:cs typeface="Calibri"/>
              </a:rPr>
              <a:t>дополненное. Бодрова </a:t>
            </a:r>
            <a:r>
              <a:rPr sz="1700" b="1" spc="-30" dirty="0">
                <a:latin typeface="Calibri"/>
                <a:cs typeface="Calibri"/>
              </a:rPr>
              <a:t>Р.А.., </a:t>
            </a:r>
            <a:r>
              <a:rPr sz="1700" b="1" spc="-5" dirty="0">
                <a:latin typeface="Calibri"/>
                <a:cs typeface="Calibri"/>
              </a:rPr>
              <a:t>И.А.Буренина.- Казань,  </a:t>
            </a:r>
            <a:r>
              <a:rPr sz="1700" b="1" spc="5" dirty="0">
                <a:latin typeface="Calibri"/>
                <a:cs typeface="Calibri"/>
              </a:rPr>
              <a:t>КГМА, </a:t>
            </a:r>
            <a:r>
              <a:rPr sz="1700" b="1" dirty="0">
                <a:latin typeface="Calibri"/>
                <a:cs typeface="Calibri"/>
              </a:rPr>
              <a:t>2012, 248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  <a:p>
            <a:pPr marL="281940" indent="-269875" algn="just">
              <a:lnSpc>
                <a:spcPct val="100000"/>
              </a:lnSpc>
              <a:spcBef>
                <a:spcPts val="409"/>
              </a:spcBef>
              <a:buAutoNum type="arabicPeriod" startAt="5"/>
              <a:tabLst>
                <a:tab pos="282575" algn="l"/>
              </a:tabLst>
            </a:pPr>
            <a:r>
              <a:rPr sz="1700" b="1" spc="-5" dirty="0">
                <a:latin typeface="Calibri"/>
                <a:cs typeface="Calibri"/>
              </a:rPr>
              <a:t>Санаторно-курортное лечение. Сборник </a:t>
            </a:r>
            <a:r>
              <a:rPr sz="1700" b="1" spc="-10" dirty="0">
                <a:latin typeface="Calibri"/>
                <a:cs typeface="Calibri"/>
              </a:rPr>
              <a:t>нормативно-методических документов</a:t>
            </a:r>
            <a:r>
              <a:rPr sz="1700" b="1" spc="25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/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700" b="1" spc="-20" dirty="0">
                <a:latin typeface="Calibri"/>
                <a:cs typeface="Calibri"/>
              </a:rPr>
              <a:t>Под </a:t>
            </a:r>
            <a:r>
              <a:rPr sz="1700" b="1" spc="-10" dirty="0">
                <a:latin typeface="Calibri"/>
                <a:cs typeface="Calibri"/>
              </a:rPr>
              <a:t>ред. </a:t>
            </a:r>
            <a:r>
              <a:rPr sz="1700" b="1" spc="-5" dirty="0">
                <a:latin typeface="Calibri"/>
                <a:cs typeface="Calibri"/>
              </a:rPr>
              <a:t>А.Н.Разумова. </a:t>
            </a:r>
            <a:r>
              <a:rPr sz="1700" b="1" dirty="0">
                <a:latin typeface="Calibri"/>
                <a:cs typeface="Calibri"/>
              </a:rPr>
              <a:t>ООО </a:t>
            </a:r>
            <a:r>
              <a:rPr sz="1700" b="1" spc="-10" dirty="0">
                <a:latin typeface="Calibri"/>
                <a:cs typeface="Calibri"/>
              </a:rPr>
              <a:t>«Редакция </a:t>
            </a:r>
            <a:r>
              <a:rPr sz="1700" b="1" spc="-5" dirty="0">
                <a:latin typeface="Calibri"/>
                <a:cs typeface="Calibri"/>
              </a:rPr>
              <a:t>издания «Социальное </a:t>
            </a:r>
            <a:r>
              <a:rPr sz="1700" b="1" spc="-10" dirty="0">
                <a:latin typeface="Calibri"/>
                <a:cs typeface="Calibri"/>
              </a:rPr>
              <a:t>страхование»,</a:t>
            </a:r>
            <a:r>
              <a:rPr sz="1700" b="1" spc="-2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2000</a:t>
            </a:r>
            <a:endParaRPr sz="17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409"/>
              </a:spcBef>
              <a:buAutoNum type="arabicPeriod" startAt="7"/>
              <a:tabLst>
                <a:tab pos="307975" algn="l"/>
                <a:tab pos="308610" algn="l"/>
                <a:tab pos="1911350" algn="l"/>
                <a:tab pos="2740660" algn="l"/>
                <a:tab pos="4234180" algn="l"/>
                <a:tab pos="4455160" algn="l"/>
                <a:tab pos="5891530" algn="l"/>
                <a:tab pos="6406515" algn="l"/>
                <a:tab pos="8138159" algn="l"/>
              </a:tabLst>
            </a:pPr>
            <a:r>
              <a:rPr sz="1700" b="1" dirty="0">
                <a:latin typeface="Calibri"/>
                <a:cs typeface="Calibri"/>
              </a:rPr>
              <a:t>Би</a:t>
            </a:r>
            <a:r>
              <a:rPr sz="1700" b="1" spc="-5" dirty="0">
                <a:latin typeface="Calibri"/>
                <a:cs typeface="Calibri"/>
              </a:rPr>
              <a:t>офизиче</a:t>
            </a:r>
            <a:r>
              <a:rPr sz="1700" b="1" spc="-10" dirty="0">
                <a:latin typeface="Calibri"/>
                <a:cs typeface="Calibri"/>
              </a:rPr>
              <a:t>с</a:t>
            </a:r>
            <a:r>
              <a:rPr sz="1700" b="1" dirty="0">
                <a:latin typeface="Calibri"/>
                <a:cs typeface="Calibri"/>
              </a:rPr>
              <a:t>кие	о</a:t>
            </a:r>
            <a:r>
              <a:rPr sz="1700" b="1" spc="-10" dirty="0">
                <a:latin typeface="Calibri"/>
                <a:cs typeface="Calibri"/>
              </a:rPr>
              <a:t>с</a:t>
            </a:r>
            <a:r>
              <a:rPr sz="1700" b="1" spc="-5" dirty="0">
                <a:latin typeface="Calibri"/>
                <a:cs typeface="Calibri"/>
              </a:rPr>
              <a:t>н</a:t>
            </a:r>
            <a:r>
              <a:rPr sz="1700" b="1" spc="-15" dirty="0">
                <a:latin typeface="Calibri"/>
                <a:cs typeface="Calibri"/>
              </a:rPr>
              <a:t>о</a:t>
            </a:r>
            <a:r>
              <a:rPr sz="1700" b="1" dirty="0">
                <a:latin typeface="Calibri"/>
                <a:cs typeface="Calibri"/>
              </a:rPr>
              <a:t>вы	</a:t>
            </a:r>
            <a:r>
              <a:rPr sz="1700" b="1" spc="-5" dirty="0">
                <a:latin typeface="Calibri"/>
                <a:cs typeface="Calibri"/>
              </a:rPr>
              <a:t>физи</a:t>
            </a:r>
            <a:r>
              <a:rPr sz="1700" b="1" spc="-15" dirty="0">
                <a:latin typeface="Calibri"/>
                <a:cs typeface="Calibri"/>
              </a:rPr>
              <a:t>о</a:t>
            </a:r>
            <a:r>
              <a:rPr sz="1700" b="1" spc="-20" dirty="0">
                <a:latin typeface="Calibri"/>
                <a:cs typeface="Calibri"/>
              </a:rPr>
              <a:t>т</a:t>
            </a:r>
            <a:r>
              <a:rPr sz="1700" b="1" spc="-10" dirty="0">
                <a:latin typeface="Calibri"/>
                <a:cs typeface="Calibri"/>
              </a:rPr>
              <a:t>е</a:t>
            </a:r>
            <a:r>
              <a:rPr sz="1700" b="1" dirty="0">
                <a:latin typeface="Calibri"/>
                <a:cs typeface="Calibri"/>
              </a:rPr>
              <a:t>рапии	/	</a:t>
            </a:r>
            <a:r>
              <a:rPr sz="1700" b="1" spc="5" dirty="0">
                <a:latin typeface="Calibri"/>
                <a:cs typeface="Calibri"/>
              </a:rPr>
              <a:t>П</a:t>
            </a:r>
            <a:r>
              <a:rPr sz="1700" b="1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н</a:t>
            </a:r>
            <a:r>
              <a:rPr sz="1700" b="1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м</a:t>
            </a:r>
            <a:r>
              <a:rPr sz="1700" b="1" dirty="0">
                <a:latin typeface="Calibri"/>
                <a:cs typeface="Calibri"/>
              </a:rPr>
              <a:t>ар</a:t>
            </a:r>
            <a:r>
              <a:rPr sz="1700" b="1" spc="-10" dirty="0">
                <a:latin typeface="Calibri"/>
                <a:cs typeface="Calibri"/>
              </a:rPr>
              <a:t>е</a:t>
            </a:r>
            <a:r>
              <a:rPr sz="1700" b="1" spc="-5" dirty="0">
                <a:latin typeface="Calibri"/>
                <a:cs typeface="Calibri"/>
              </a:rPr>
              <a:t>н</a:t>
            </a:r>
            <a:r>
              <a:rPr sz="1700" b="1" spc="-35" dirty="0">
                <a:latin typeface="Calibri"/>
                <a:cs typeface="Calibri"/>
              </a:rPr>
              <a:t>к</a:t>
            </a:r>
            <a:r>
              <a:rPr sz="1700" b="1" dirty="0">
                <a:latin typeface="Calibri"/>
                <a:cs typeface="Calibri"/>
              </a:rPr>
              <a:t>о	</a:t>
            </a:r>
            <a:r>
              <a:rPr sz="1700" b="1" spc="-125" dirty="0">
                <a:latin typeface="Calibri"/>
                <a:cs typeface="Calibri"/>
              </a:rPr>
              <a:t>Г</a:t>
            </a:r>
            <a:r>
              <a:rPr sz="1700" b="1" dirty="0">
                <a:latin typeface="Calibri"/>
                <a:cs typeface="Calibri"/>
              </a:rPr>
              <a:t>.</a:t>
            </a:r>
            <a:r>
              <a:rPr sz="1700" b="1" spc="5" dirty="0">
                <a:latin typeface="Calibri"/>
                <a:cs typeface="Calibri"/>
              </a:rPr>
              <a:t>Н</a:t>
            </a:r>
            <a:r>
              <a:rPr sz="1700" b="1" dirty="0">
                <a:latin typeface="Calibri"/>
                <a:cs typeface="Calibri"/>
              </a:rPr>
              <a:t>.,	</a:t>
            </a:r>
            <a:r>
              <a:rPr sz="1700" b="1" spc="-80" dirty="0">
                <a:latin typeface="Calibri"/>
                <a:cs typeface="Calibri"/>
              </a:rPr>
              <a:t>Т</a:t>
            </a:r>
            <a:r>
              <a:rPr sz="1700" b="1" dirty="0">
                <a:latin typeface="Calibri"/>
                <a:cs typeface="Calibri"/>
              </a:rPr>
              <a:t>у</a:t>
            </a:r>
            <a:r>
              <a:rPr sz="1700" b="1" spc="-20" dirty="0">
                <a:latin typeface="Calibri"/>
                <a:cs typeface="Calibri"/>
              </a:rPr>
              <a:t>р</a:t>
            </a:r>
            <a:r>
              <a:rPr sz="1700" b="1" spc="-30" dirty="0">
                <a:latin typeface="Calibri"/>
                <a:cs typeface="Calibri"/>
              </a:rPr>
              <a:t>к</a:t>
            </a:r>
            <a:r>
              <a:rPr sz="1700" b="1" dirty="0">
                <a:latin typeface="Calibri"/>
                <a:cs typeface="Calibri"/>
              </a:rPr>
              <a:t>о</a:t>
            </a:r>
            <a:r>
              <a:rPr sz="1700" b="1" spc="-10" dirty="0">
                <a:latin typeface="Calibri"/>
                <a:cs typeface="Calibri"/>
              </a:rPr>
              <a:t>в</a:t>
            </a:r>
            <a:r>
              <a:rPr sz="1700" b="1" spc="-5" dirty="0">
                <a:latin typeface="Calibri"/>
                <a:cs typeface="Calibri"/>
              </a:rPr>
              <a:t>с</a:t>
            </a:r>
            <a:r>
              <a:rPr sz="1700" b="1" spc="-10" dirty="0">
                <a:latin typeface="Calibri"/>
                <a:cs typeface="Calibri"/>
              </a:rPr>
              <a:t>к</a:t>
            </a:r>
            <a:r>
              <a:rPr sz="1700" b="1" dirty="0">
                <a:latin typeface="Calibri"/>
                <a:cs typeface="Calibri"/>
              </a:rPr>
              <a:t>ий  </a:t>
            </a:r>
            <a:r>
              <a:rPr sz="1700" b="1" spc="-155" dirty="0">
                <a:latin typeface="Calibri"/>
                <a:cs typeface="Calibri"/>
              </a:rPr>
              <a:t> </a:t>
            </a:r>
            <a:r>
              <a:rPr sz="1700" b="1" spc="5" dirty="0">
                <a:latin typeface="Calibri"/>
                <a:cs typeface="Calibri"/>
              </a:rPr>
              <a:t>И</a:t>
            </a:r>
            <a:r>
              <a:rPr sz="1700" b="1" dirty="0">
                <a:latin typeface="Calibri"/>
                <a:cs typeface="Calibri"/>
              </a:rPr>
              <a:t>.</a:t>
            </a:r>
            <a:r>
              <a:rPr sz="1700" b="1" spc="5" dirty="0">
                <a:latin typeface="Calibri"/>
                <a:cs typeface="Calibri"/>
              </a:rPr>
              <a:t>И</a:t>
            </a:r>
            <a:r>
              <a:rPr sz="1700" b="1" dirty="0">
                <a:latin typeface="Calibri"/>
                <a:cs typeface="Calibri"/>
              </a:rPr>
              <a:t>.	–  СПб.:ВМедА, 2003. </a:t>
            </a:r>
            <a:r>
              <a:rPr sz="1700" b="1" spc="-5" dirty="0">
                <a:latin typeface="Calibri"/>
                <a:cs typeface="Calibri"/>
              </a:rPr>
              <a:t>-152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  <a:buAutoNum type="arabicPeriod" startAt="7"/>
              <a:tabLst>
                <a:tab pos="232410" algn="l"/>
              </a:tabLst>
            </a:pPr>
            <a:r>
              <a:rPr sz="1700" b="1" spc="-5" dirty="0">
                <a:latin typeface="Calibri"/>
                <a:cs typeface="Calibri"/>
              </a:rPr>
              <a:t>Основы </a:t>
            </a:r>
            <a:r>
              <a:rPr sz="1700" b="1" spc="-10" dirty="0">
                <a:latin typeface="Calibri"/>
                <a:cs typeface="Calibri"/>
              </a:rPr>
              <a:t>доказательной </a:t>
            </a:r>
            <a:r>
              <a:rPr sz="1700" b="1" spc="-5" dirty="0">
                <a:latin typeface="Calibri"/>
                <a:cs typeface="Calibri"/>
              </a:rPr>
              <a:t>физиотерапии. </a:t>
            </a:r>
            <a:r>
              <a:rPr sz="1700" b="1" dirty="0">
                <a:latin typeface="Calibri"/>
                <a:cs typeface="Calibri"/>
              </a:rPr>
              <a:t>/ </a:t>
            </a:r>
            <a:r>
              <a:rPr sz="1700" b="1" spc="-5" dirty="0">
                <a:latin typeface="Calibri"/>
                <a:cs typeface="Calibri"/>
              </a:rPr>
              <a:t>Пономаренко </a:t>
            </a:r>
            <a:r>
              <a:rPr sz="1700" b="1" spc="-35" dirty="0">
                <a:latin typeface="Calibri"/>
                <a:cs typeface="Calibri"/>
              </a:rPr>
              <a:t>Г.Н. </a:t>
            </a:r>
            <a:r>
              <a:rPr sz="1700" b="1" dirty="0">
                <a:latin typeface="Calibri"/>
                <a:cs typeface="Calibri"/>
              </a:rPr>
              <a:t>– </a:t>
            </a:r>
            <a:r>
              <a:rPr sz="1700" b="1" spc="-5" dirty="0">
                <a:latin typeface="Calibri"/>
                <a:cs typeface="Calibri"/>
              </a:rPr>
              <a:t>СПб.: ВМедА, 2003. -224  с.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  <a:buAutoNum type="arabicPeriod" startAt="7"/>
              <a:tabLst>
                <a:tab pos="232410" algn="l"/>
              </a:tabLst>
            </a:pPr>
            <a:r>
              <a:rPr sz="1700" b="1" spc="-5" dirty="0">
                <a:latin typeface="Calibri"/>
                <a:cs typeface="Calibri"/>
              </a:rPr>
              <a:t>Физиотерапия. Классический курс./ </a:t>
            </a:r>
            <a:r>
              <a:rPr sz="1700" b="1" spc="-20" dirty="0">
                <a:latin typeface="Calibri"/>
                <a:cs typeface="Calibri"/>
              </a:rPr>
              <a:t>Под </a:t>
            </a:r>
            <a:r>
              <a:rPr sz="1700" b="1" spc="-10" dirty="0">
                <a:latin typeface="Calibri"/>
                <a:cs typeface="Calibri"/>
              </a:rPr>
              <a:t>ред. </a:t>
            </a:r>
            <a:r>
              <a:rPr sz="1700" b="1" dirty="0">
                <a:latin typeface="Calibri"/>
                <a:cs typeface="Calibri"/>
              </a:rPr>
              <a:t>С.Б. </a:t>
            </a:r>
            <a:r>
              <a:rPr sz="1700" b="1" spc="-5" dirty="0">
                <a:latin typeface="Calibri"/>
                <a:cs typeface="Calibri"/>
              </a:rPr>
              <a:t>Портера; Пер. </a:t>
            </a:r>
            <a:r>
              <a:rPr sz="1700" b="1" dirty="0">
                <a:latin typeface="Calibri"/>
                <a:cs typeface="Calibri"/>
              </a:rPr>
              <a:t>с </a:t>
            </a:r>
            <a:r>
              <a:rPr sz="1700" b="1" spc="-15" dirty="0">
                <a:latin typeface="Calibri"/>
                <a:cs typeface="Calibri"/>
              </a:rPr>
              <a:t>англ.; </a:t>
            </a:r>
            <a:r>
              <a:rPr sz="1700" b="1" spc="-20" dirty="0">
                <a:latin typeface="Calibri"/>
                <a:cs typeface="Calibri"/>
              </a:rPr>
              <a:t>Под </a:t>
            </a:r>
            <a:r>
              <a:rPr sz="1700" b="1" spc="-5" dirty="0">
                <a:latin typeface="Calibri"/>
                <a:cs typeface="Calibri"/>
              </a:rPr>
              <a:t>ред. </a:t>
            </a:r>
            <a:r>
              <a:rPr sz="1700" b="1" spc="-35" dirty="0">
                <a:latin typeface="Calibri"/>
                <a:cs typeface="Calibri"/>
              </a:rPr>
              <a:t>Г.Н.  </a:t>
            </a:r>
            <a:r>
              <a:rPr sz="1700" b="1" spc="-5" dirty="0">
                <a:latin typeface="Calibri"/>
                <a:cs typeface="Calibri"/>
              </a:rPr>
              <a:t>Пономаренко, </a:t>
            </a:r>
            <a:r>
              <a:rPr sz="1700" b="1" dirty="0">
                <a:latin typeface="Calibri"/>
                <a:cs typeface="Calibri"/>
              </a:rPr>
              <a:t>2014. – 764</a:t>
            </a:r>
            <a:r>
              <a:rPr sz="1700" b="1" spc="-30" dirty="0">
                <a:latin typeface="Calibri"/>
                <a:cs typeface="Calibri"/>
              </a:rPr>
              <a:t> </a:t>
            </a:r>
            <a:r>
              <a:rPr sz="1700" b="1" spc="-5" dirty="0">
                <a:latin typeface="Calibri"/>
                <a:cs typeface="Calibri"/>
              </a:rPr>
              <a:t>с.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188976"/>
            <a:ext cx="8496300" cy="1322705"/>
          </a:xfrm>
          <a:prstGeom prst="rect">
            <a:avLst/>
          </a:prstGeom>
          <a:solidFill>
            <a:srgbClr val="BC0315"/>
          </a:solidFill>
        </p:spPr>
        <p:txBody>
          <a:bodyPr vert="horz" wrap="square" lIns="0" tIns="13335" rIns="0" bIns="0" rtlCol="0">
            <a:spAutoFit/>
          </a:bodyPr>
          <a:lstStyle/>
          <a:p>
            <a:pPr marL="1753235" marR="1751330" indent="894080">
              <a:lnSpc>
                <a:spcPct val="100000"/>
              </a:lnSpc>
              <a:spcBef>
                <a:spcPts val="105"/>
              </a:spcBef>
            </a:pPr>
            <a:r>
              <a:rPr sz="4000" spc="-10" dirty="0"/>
              <a:t>Физиотерапия  </a:t>
            </a:r>
            <a:r>
              <a:rPr sz="4000" spc="-5" dirty="0"/>
              <a:t>при </a:t>
            </a:r>
            <a:r>
              <a:rPr sz="4000" spc="-10" dirty="0"/>
              <a:t>сахарном</a:t>
            </a:r>
            <a:r>
              <a:rPr sz="4000" spc="-55" dirty="0"/>
              <a:t> </a:t>
            </a:r>
            <a:r>
              <a:rPr sz="4000" spc="-15" dirty="0"/>
              <a:t>диабете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7239634" cy="39281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870"/>
              </a:spcBef>
            </a:pPr>
            <a:r>
              <a:rPr sz="3200" spc="-15" dirty="0">
                <a:latin typeface="Arial"/>
                <a:cs typeface="Arial"/>
              </a:rPr>
              <a:t>Задачи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физиотерапии: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Коррекция </a:t>
            </a:r>
            <a:r>
              <a:rPr sz="3200" spc="-30" dirty="0">
                <a:latin typeface="Arial"/>
                <a:cs typeface="Arial"/>
              </a:rPr>
              <a:t>вегетативной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регуляции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6725" algn="l"/>
                <a:tab pos="467359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Активация функции </a:t>
            </a:r>
            <a:r>
              <a:rPr sz="3200" spc="-35" dirty="0">
                <a:latin typeface="Arial"/>
                <a:cs typeface="Arial"/>
              </a:rPr>
              <a:t>поджелудочной  </a:t>
            </a:r>
            <a:r>
              <a:rPr sz="3200" spc="-30" dirty="0">
                <a:latin typeface="Arial"/>
                <a:cs typeface="Arial"/>
              </a:rPr>
              <a:t>железы, </a:t>
            </a:r>
            <a:r>
              <a:rPr sz="3200" spc="-25" dirty="0">
                <a:latin typeface="Arial"/>
                <a:cs typeface="Arial"/>
              </a:rPr>
              <a:t>метаболизма углеводов </a:t>
            </a:r>
            <a:r>
              <a:rPr sz="3200" dirty="0">
                <a:latin typeface="Arial"/>
                <a:cs typeface="Arial"/>
              </a:rPr>
              <a:t>и  жиров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Arial"/>
                <a:cs typeface="Arial"/>
              </a:rPr>
              <a:t>Улучшение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микрогемоцируляции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Arial"/>
                <a:cs typeface="Arial"/>
              </a:rPr>
              <a:t>Улучшение </a:t>
            </a:r>
            <a:r>
              <a:rPr sz="3200" dirty="0">
                <a:latin typeface="Arial"/>
                <a:cs typeface="Arial"/>
              </a:rPr>
              <a:t>трофики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тканей.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6846" y="5857443"/>
            <a:ext cx="35369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Пономаренко </a:t>
            </a:r>
            <a:r>
              <a:rPr sz="2000" spc="-50" dirty="0">
                <a:latin typeface="Arial"/>
                <a:cs typeface="Arial"/>
              </a:rPr>
              <a:t>Г.Н., </a:t>
            </a:r>
            <a:r>
              <a:rPr sz="2000" spc="-5" dirty="0">
                <a:latin typeface="Arial"/>
                <a:cs typeface="Arial"/>
              </a:rPr>
              <a:t>2009,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2017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16890" y="1313796"/>
          <a:ext cx="8107680" cy="398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8050"/>
                <a:gridCol w="648335"/>
                <a:gridCol w="2741294"/>
              </a:tblGrid>
              <a:tr h="433048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3090"/>
                        </a:lnSpc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Магнитотерапия;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9381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15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Дарсонвализация;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9689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40" dirty="0">
                          <a:latin typeface="Arial"/>
                          <a:cs typeface="Arial"/>
                        </a:rPr>
                        <a:t>Ультратонотерапия;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53460">
                <a:tc>
                  <a:txBody>
                    <a:bodyPr/>
                    <a:lstStyle/>
                    <a:p>
                      <a:pPr marL="374650" marR="464820" indent="-342900">
                        <a:lnSpc>
                          <a:spcPts val="3020"/>
                        </a:lnSpc>
                        <a:spcBef>
                          <a:spcPts val="400"/>
                        </a:spcBef>
                        <a:buChar char="•"/>
                        <a:tabLst>
                          <a:tab pos="374015" algn="l"/>
                          <a:tab pos="374650" algn="l"/>
                          <a:tab pos="2498725" algn="l"/>
                        </a:tabLst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spc="-2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spc="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е	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spc="-12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луч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е  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фотофорез;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ле</a:t>
                      </a:r>
                      <a:r>
                        <a:rPr sz="2800" spc="6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ый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</a:tr>
              <a:tr h="469752">
                <a:tc>
                  <a:txBody>
                    <a:bodyPr/>
                    <a:lstStyle/>
                    <a:p>
                      <a:pPr marL="374650" indent="-342900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ТЭС-терапия;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53396">
                <a:tc>
                  <a:txBody>
                    <a:bodyPr/>
                    <a:lstStyle/>
                    <a:p>
                      <a:pPr marL="374650" marR="69215" indent="-342900">
                        <a:lnSpc>
                          <a:spcPts val="3020"/>
                        </a:lnSpc>
                        <a:spcBef>
                          <a:spcPts val="400"/>
                        </a:spcBef>
                        <a:buChar char="•"/>
                        <a:tabLst>
                          <a:tab pos="374015" algn="l"/>
                          <a:tab pos="374650" algn="l"/>
                          <a:tab pos="3303904" algn="l"/>
                        </a:tabLst>
                      </a:pPr>
                      <a:r>
                        <a:rPr sz="2800" spc="-19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spc="-2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spc="-2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2800" spc="-4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2800" spc="3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2800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я	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ия 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фонофорез;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50800" marB="0"/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и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spc="-5" dirty="0">
                          <a:latin typeface="Arial"/>
                          <a:cs typeface="Arial"/>
                        </a:rPr>
                        <a:t>ле</a:t>
                      </a:r>
                      <a:r>
                        <a:rPr sz="2800" spc="5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800" spc="-3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ый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</a:tr>
              <a:tr h="433377">
                <a:tc>
                  <a:txBody>
                    <a:bodyPr/>
                    <a:lstStyle/>
                    <a:p>
                      <a:pPr marL="374650" indent="-342900">
                        <a:lnSpc>
                          <a:spcPts val="3295"/>
                        </a:lnSpc>
                        <a:spcBef>
                          <a:spcPts val="20"/>
                        </a:spcBef>
                        <a:buChar char="•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800" spc="-40" dirty="0">
                          <a:latin typeface="Arial"/>
                          <a:cs typeface="Arial"/>
                        </a:rPr>
                        <a:t>СУВ </a:t>
                      </a:r>
                      <a:r>
                        <a:rPr sz="2800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терапия;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35940" y="5278932"/>
            <a:ext cx="6658609" cy="14344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Гидротерапия </a:t>
            </a:r>
            <a:r>
              <a:rPr sz="2800" dirty="0">
                <a:latin typeface="Arial"/>
                <a:cs typeface="Arial"/>
              </a:rPr>
              <a:t>(местная </a:t>
            </a:r>
            <a:r>
              <a:rPr sz="2800" spc="-5" dirty="0">
                <a:latin typeface="Arial"/>
                <a:cs typeface="Arial"/>
              </a:rPr>
              <a:t>и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общая);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  <a:tab pos="3300095" algn="l"/>
                <a:tab pos="4726940" algn="l"/>
              </a:tabLst>
            </a:pPr>
            <a:r>
              <a:rPr sz="2800" spc="-15" dirty="0">
                <a:latin typeface="Arial"/>
                <a:cs typeface="Arial"/>
              </a:rPr>
              <a:t>Бальнеотерапия	</a:t>
            </a:r>
            <a:r>
              <a:rPr sz="2800" spc="-5" dirty="0">
                <a:latin typeface="Arial"/>
                <a:cs typeface="Arial"/>
              </a:rPr>
              <a:t>(внутрь	и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наружно);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Аэротерапия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0062" y="274637"/>
            <a:ext cx="8187055" cy="954405"/>
          </a:xfrm>
          <a:prstGeom prst="rect">
            <a:avLst/>
          </a:prstGeom>
          <a:solidFill>
            <a:srgbClr val="BC0315"/>
          </a:solidFill>
        </p:spPr>
        <p:txBody>
          <a:bodyPr vert="horz" wrap="square" lIns="0" tIns="27305" rIns="0" bIns="0" rtlCol="0">
            <a:spAutoFit/>
          </a:bodyPr>
          <a:lstStyle/>
          <a:p>
            <a:pPr marL="2346325" marR="2339340" indent="627380">
              <a:lnSpc>
                <a:spcPct val="100000"/>
              </a:lnSpc>
              <a:spcBef>
                <a:spcPts val="215"/>
              </a:spcBef>
            </a:pPr>
            <a:r>
              <a:rPr spc="-10" dirty="0"/>
              <a:t>Физиотерапия  при сахарном</a:t>
            </a:r>
            <a:r>
              <a:rPr spc="-20" dirty="0"/>
              <a:t> </a:t>
            </a:r>
            <a:r>
              <a:rPr spc="-10" dirty="0"/>
              <a:t>диабете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605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4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Физиотерапия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при сахарном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диабете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65146"/>
            <a:ext cx="8072120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3355" algn="l"/>
                <a:tab pos="3963035" algn="l"/>
                <a:tab pos="6162675" algn="l"/>
              </a:tabLst>
            </a:pPr>
            <a:r>
              <a:rPr sz="2400" b="1" dirty="0">
                <a:latin typeface="Arial"/>
                <a:cs typeface="Arial"/>
              </a:rPr>
              <a:t>М</a:t>
            </a:r>
            <a:r>
              <a:rPr sz="2400" b="1" spc="-25" dirty="0">
                <a:latin typeface="Arial"/>
                <a:cs typeface="Arial"/>
              </a:rPr>
              <a:t>е</a:t>
            </a:r>
            <a:r>
              <a:rPr sz="2400" b="1" spc="-50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ды	</a:t>
            </a:r>
            <a:r>
              <a:rPr sz="2400" b="1" spc="-15" dirty="0">
                <a:latin typeface="Arial"/>
                <a:cs typeface="Arial"/>
              </a:rPr>
              <a:t>ф</a:t>
            </a:r>
            <a:r>
              <a:rPr sz="2400" b="1" dirty="0">
                <a:latin typeface="Arial"/>
                <a:cs typeface="Arial"/>
              </a:rPr>
              <a:t>изи</a:t>
            </a:r>
            <a:r>
              <a:rPr sz="2400" b="1" spc="-55" dirty="0">
                <a:latin typeface="Arial"/>
                <a:cs typeface="Arial"/>
              </a:rPr>
              <a:t>о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spc="-5" dirty="0">
                <a:latin typeface="Arial"/>
                <a:cs typeface="Arial"/>
              </a:rPr>
              <a:t>е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5" dirty="0">
                <a:latin typeface="Arial"/>
                <a:cs typeface="Arial"/>
              </a:rPr>
              <a:t>апии</a:t>
            </a:r>
            <a:r>
              <a:rPr sz="2400" b="1" dirty="0">
                <a:latin typeface="Arial"/>
                <a:cs typeface="Arial"/>
              </a:rPr>
              <a:t>,	о</a:t>
            </a:r>
            <a:r>
              <a:rPr sz="2400" b="1" spc="-70" dirty="0">
                <a:latin typeface="Arial"/>
                <a:cs typeface="Arial"/>
              </a:rPr>
              <a:t>б</a:t>
            </a:r>
            <a:r>
              <a:rPr sz="2400" b="1" spc="-5" dirty="0">
                <a:latin typeface="Arial"/>
                <a:cs typeface="Arial"/>
              </a:rPr>
              <a:t>ладающ</a:t>
            </a:r>
            <a:r>
              <a:rPr sz="2400" b="1" spc="5" dirty="0">
                <a:latin typeface="Arial"/>
                <a:cs typeface="Arial"/>
              </a:rPr>
              <a:t>и</a:t>
            </a:r>
            <a:r>
              <a:rPr sz="2400" b="1" dirty="0">
                <a:latin typeface="Arial"/>
                <a:cs typeface="Arial"/>
              </a:rPr>
              <a:t>е	</a:t>
            </a:r>
            <a:r>
              <a:rPr sz="2400" b="1" spc="-5" dirty="0">
                <a:latin typeface="Arial"/>
                <a:cs typeface="Arial"/>
              </a:rPr>
              <a:t>седа</a:t>
            </a:r>
            <a:r>
              <a:rPr sz="2400" b="1" spc="-10" dirty="0">
                <a:latin typeface="Arial"/>
                <a:cs typeface="Arial"/>
              </a:rPr>
              <a:t>т</a:t>
            </a:r>
            <a:r>
              <a:rPr sz="2400" b="1" spc="10" dirty="0">
                <a:latin typeface="Arial"/>
                <a:cs typeface="Arial"/>
              </a:rPr>
              <a:t>и</a:t>
            </a:r>
            <a:r>
              <a:rPr sz="2400" b="1" dirty="0">
                <a:latin typeface="Arial"/>
                <a:cs typeface="Arial"/>
              </a:rPr>
              <a:t>вным  </a:t>
            </a:r>
            <a:r>
              <a:rPr sz="2400" b="1" spc="-20" dirty="0">
                <a:latin typeface="Arial"/>
                <a:cs typeface="Arial"/>
              </a:rPr>
              <a:t>эффектом: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Центральная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электроаналгезия;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Электросонтерапия;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Arial"/>
                <a:cs typeface="Arial"/>
              </a:rPr>
              <a:t>Гальванизация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лекарственный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электрофорез;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Магнитотерапия </a:t>
            </a:r>
            <a:r>
              <a:rPr sz="2400" spc="-45" dirty="0">
                <a:latin typeface="Arial"/>
                <a:cs typeface="Arial"/>
              </a:rPr>
              <a:t>(ПоМТ,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ПеМТ);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Аэротерапия;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37" y="260350"/>
            <a:ext cx="8001000" cy="1143000"/>
          </a:xfrm>
          <a:custGeom>
            <a:avLst/>
            <a:gdLst/>
            <a:ahLst/>
            <a:cxnLst/>
            <a:rect l="l" t="t" r="r" b="b"/>
            <a:pathLst>
              <a:path w="8001000" h="1143000">
                <a:moveTo>
                  <a:pt x="8001000" y="0"/>
                </a:moveTo>
                <a:lnTo>
                  <a:pt x="0" y="0"/>
                </a:lnTo>
                <a:lnTo>
                  <a:pt x="0" y="1143000"/>
                </a:lnTo>
                <a:lnTo>
                  <a:pt x="8001000" y="11430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1536" y="587756"/>
            <a:ext cx="45021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latin typeface="Arial"/>
                <a:cs typeface="Arial"/>
              </a:rPr>
              <a:t>Аппарат </a:t>
            </a:r>
            <a:r>
              <a:rPr sz="2900" dirty="0">
                <a:latin typeface="Arial"/>
                <a:cs typeface="Arial"/>
              </a:rPr>
              <a:t>для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электросна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752600"/>
            <a:ext cx="4572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8295" y="1679829"/>
            <a:ext cx="3508120" cy="3958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18745" rIns="0" bIns="0" rtlCol="0">
            <a:spAutoFit/>
          </a:bodyPr>
          <a:lstStyle/>
          <a:p>
            <a:pPr marL="2367915" marR="2360295" indent="627380">
              <a:lnSpc>
                <a:spcPct val="100699"/>
              </a:lnSpc>
              <a:spcBef>
                <a:spcPts val="93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Физиотерапия  при сахарном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диабете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2072639"/>
            <a:ext cx="5996940" cy="26034"/>
          </a:xfrm>
          <a:custGeom>
            <a:avLst/>
            <a:gdLst/>
            <a:ahLst/>
            <a:cxnLst/>
            <a:rect l="l" t="t" r="r" b="b"/>
            <a:pathLst>
              <a:path w="5996940" h="26035">
                <a:moveTo>
                  <a:pt x="5996940" y="0"/>
                </a:moveTo>
                <a:lnTo>
                  <a:pt x="0" y="0"/>
                </a:lnTo>
                <a:lnTo>
                  <a:pt x="0" y="25908"/>
                </a:lnTo>
                <a:lnTo>
                  <a:pt x="5996940" y="25908"/>
                </a:lnTo>
                <a:lnTo>
                  <a:pt x="5996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1607642"/>
            <a:ext cx="59493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45000" algn="l"/>
              </a:tabLst>
            </a:pPr>
            <a:r>
              <a:rPr sz="3200" dirty="0">
                <a:solidFill>
                  <a:srgbClr val="000000"/>
                </a:solidFill>
              </a:rPr>
              <a:t>Ве</a:t>
            </a:r>
            <a:r>
              <a:rPr sz="3200" spc="-40" dirty="0">
                <a:solidFill>
                  <a:srgbClr val="000000"/>
                </a:solidFill>
              </a:rPr>
              <a:t>г</a:t>
            </a:r>
            <a:r>
              <a:rPr sz="3200" spc="-20" dirty="0">
                <a:solidFill>
                  <a:srgbClr val="000000"/>
                </a:solidFill>
              </a:rPr>
              <a:t>е</a:t>
            </a:r>
            <a:r>
              <a:rPr sz="3200" spc="-25" dirty="0">
                <a:solidFill>
                  <a:srgbClr val="000000"/>
                </a:solidFill>
              </a:rPr>
              <a:t>т</a:t>
            </a:r>
            <a:r>
              <a:rPr sz="3200" dirty="0">
                <a:solidFill>
                  <a:srgbClr val="000000"/>
                </a:solidFill>
              </a:rPr>
              <a:t>о</a:t>
            </a:r>
            <a:r>
              <a:rPr sz="3200" spc="-60" dirty="0">
                <a:solidFill>
                  <a:srgbClr val="000000"/>
                </a:solidFill>
              </a:rPr>
              <a:t>к</a:t>
            </a:r>
            <a:r>
              <a:rPr sz="3200" dirty="0">
                <a:solidFill>
                  <a:srgbClr val="000000"/>
                </a:solidFill>
              </a:rPr>
              <a:t>орриги</a:t>
            </a:r>
            <a:r>
              <a:rPr sz="3200" spc="-45" dirty="0">
                <a:solidFill>
                  <a:srgbClr val="000000"/>
                </a:solidFill>
              </a:rPr>
              <a:t>р</a:t>
            </a:r>
            <a:r>
              <a:rPr sz="3200" dirty="0">
                <a:solidFill>
                  <a:srgbClr val="000000"/>
                </a:solidFill>
              </a:rPr>
              <a:t>у</a:t>
            </a:r>
            <a:r>
              <a:rPr sz="3200" spc="-10" dirty="0">
                <a:solidFill>
                  <a:srgbClr val="000000"/>
                </a:solidFill>
              </a:rPr>
              <a:t>ю</a:t>
            </a:r>
            <a:r>
              <a:rPr sz="3200" spc="-5" dirty="0">
                <a:solidFill>
                  <a:srgbClr val="000000"/>
                </a:solidFill>
              </a:rPr>
              <a:t>щи</a:t>
            </a:r>
            <a:r>
              <a:rPr sz="3200" dirty="0">
                <a:solidFill>
                  <a:srgbClr val="000000"/>
                </a:solidFill>
              </a:rPr>
              <a:t>е	</a:t>
            </a:r>
            <a:r>
              <a:rPr sz="3200" spc="-5" dirty="0">
                <a:solidFill>
                  <a:srgbClr val="000000"/>
                </a:solidFill>
              </a:rPr>
              <a:t>м</a:t>
            </a:r>
            <a:r>
              <a:rPr sz="3200" spc="-25" dirty="0">
                <a:solidFill>
                  <a:srgbClr val="000000"/>
                </a:solidFill>
              </a:rPr>
              <a:t>ет</a:t>
            </a:r>
            <a:r>
              <a:rPr sz="3200" spc="-80" dirty="0">
                <a:solidFill>
                  <a:srgbClr val="000000"/>
                </a:solidFill>
              </a:rPr>
              <a:t>о</a:t>
            </a:r>
            <a:r>
              <a:rPr sz="3200" spc="-5" dirty="0">
                <a:solidFill>
                  <a:srgbClr val="000000"/>
                </a:solidFill>
              </a:rPr>
              <a:t>д</a:t>
            </a:r>
            <a:r>
              <a:rPr sz="3200" spc="-15" dirty="0">
                <a:solidFill>
                  <a:srgbClr val="000000"/>
                </a:solidFill>
              </a:rPr>
              <a:t>ы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096236"/>
            <a:ext cx="8072755" cy="28581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  <a:tab pos="3740785" algn="l"/>
              </a:tabLst>
            </a:pPr>
            <a:r>
              <a:rPr sz="3200" spc="-20" dirty="0">
                <a:latin typeface="Calibri"/>
                <a:cs typeface="Calibri"/>
              </a:rPr>
              <a:t>Транскраниальная	</a:t>
            </a:r>
            <a:r>
              <a:rPr sz="3200" spc="-10" dirty="0">
                <a:latin typeface="Calibri"/>
                <a:cs typeface="Calibri"/>
              </a:rPr>
              <a:t>электроанальгезия;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3646170" algn="l"/>
                <a:tab pos="6116955" algn="l"/>
                <a:tab pos="7839075" algn="l"/>
              </a:tabLst>
            </a:pPr>
            <a:r>
              <a:rPr sz="3200" spc="-225" dirty="0">
                <a:latin typeface="Calibri"/>
                <a:cs typeface="Calibri"/>
              </a:rPr>
              <a:t>Г</a:t>
            </a:r>
            <a:r>
              <a:rPr sz="3200" dirty="0">
                <a:latin typeface="Calibri"/>
                <a:cs typeface="Calibri"/>
              </a:rPr>
              <a:t>альванизац</a:t>
            </a:r>
            <a:r>
              <a:rPr sz="3200" spc="-20" dirty="0">
                <a:latin typeface="Calibri"/>
                <a:cs typeface="Calibri"/>
              </a:rPr>
              <a:t>и</a:t>
            </a:r>
            <a:r>
              <a:rPr sz="3200" dirty="0">
                <a:latin typeface="Calibri"/>
                <a:cs typeface="Calibri"/>
              </a:rPr>
              <a:t>я	</a:t>
            </a:r>
            <a:r>
              <a:rPr sz="3200" spc="-45" dirty="0">
                <a:latin typeface="Calibri"/>
                <a:cs typeface="Calibri"/>
              </a:rPr>
              <a:t>г</a:t>
            </a:r>
            <a:r>
              <a:rPr sz="3200" spc="-60" dirty="0">
                <a:latin typeface="Calibri"/>
                <a:cs typeface="Calibri"/>
              </a:rPr>
              <a:t>о</a:t>
            </a:r>
            <a:r>
              <a:rPr sz="3200" spc="-5" dirty="0">
                <a:latin typeface="Calibri"/>
                <a:cs typeface="Calibri"/>
              </a:rPr>
              <a:t>л</a:t>
            </a:r>
            <a:r>
              <a:rPr sz="3200" spc="5" dirty="0">
                <a:latin typeface="Calibri"/>
                <a:cs typeface="Calibri"/>
              </a:rPr>
              <a:t>о</a:t>
            </a:r>
            <a:r>
              <a:rPr sz="3200" dirty="0">
                <a:latin typeface="Calibri"/>
                <a:cs typeface="Calibri"/>
              </a:rPr>
              <a:t>вно</a:t>
            </a:r>
            <a:r>
              <a:rPr sz="3200" spc="-40" dirty="0">
                <a:latin typeface="Calibri"/>
                <a:cs typeface="Calibri"/>
              </a:rPr>
              <a:t>г</a:t>
            </a:r>
            <a:r>
              <a:rPr sz="3200" dirty="0">
                <a:latin typeface="Calibri"/>
                <a:cs typeface="Calibri"/>
              </a:rPr>
              <a:t>о	</a:t>
            </a:r>
            <a:r>
              <a:rPr sz="3200" spc="-5" dirty="0">
                <a:latin typeface="Calibri"/>
                <a:cs typeface="Calibri"/>
              </a:rPr>
              <a:t>мо</a:t>
            </a:r>
            <a:r>
              <a:rPr sz="3200" spc="5" dirty="0">
                <a:latin typeface="Calibri"/>
                <a:cs typeface="Calibri"/>
              </a:rPr>
              <a:t>з</a:t>
            </a:r>
            <a:r>
              <a:rPr sz="3200" spc="-20" dirty="0">
                <a:latin typeface="Calibri"/>
                <a:cs typeface="Calibri"/>
              </a:rPr>
              <a:t>г</a:t>
            </a:r>
            <a:r>
              <a:rPr sz="3200" dirty="0">
                <a:latin typeface="Calibri"/>
                <a:cs typeface="Calibri"/>
              </a:rPr>
              <a:t>а	и  </a:t>
            </a:r>
            <a:r>
              <a:rPr sz="3200" spc="-5" dirty="0">
                <a:latin typeface="Calibri"/>
                <a:cs typeface="Calibri"/>
              </a:rPr>
              <a:t>сегментарных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зон;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Амплипульстерапия;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  <a:tab pos="2021205" algn="l"/>
              </a:tabLst>
            </a:pPr>
            <a:r>
              <a:rPr sz="3200" dirty="0">
                <a:latin typeface="Calibri"/>
                <a:cs typeface="Calibri"/>
              </a:rPr>
              <a:t>Местная	</a:t>
            </a:r>
            <a:r>
              <a:rPr sz="3200" spc="-5" dirty="0">
                <a:latin typeface="Calibri"/>
                <a:cs typeface="Calibri"/>
              </a:rPr>
              <a:t>дарсонвализация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др.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600093"/>
            <a:ext cx="3809980" cy="4572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628775"/>
            <a:ext cx="3962400" cy="454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304863"/>
            <a:ext cx="8147050" cy="111315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7005" rIns="0" bIns="0" rtlCol="0">
            <a:spAutoFit/>
          </a:bodyPr>
          <a:lstStyle/>
          <a:p>
            <a:pPr marL="2145030" marR="502920" indent="-1629410">
              <a:lnSpc>
                <a:spcPct val="100000"/>
              </a:lnSpc>
              <a:spcBef>
                <a:spcPts val="1315"/>
              </a:spcBef>
            </a:pPr>
            <a:r>
              <a:rPr sz="2500" spc="-5" dirty="0">
                <a:latin typeface="Arial"/>
                <a:cs typeface="Arial"/>
              </a:rPr>
              <a:t>Аппарат для </a:t>
            </a:r>
            <a:r>
              <a:rPr sz="2500" spc="-20" dirty="0">
                <a:latin typeface="Arial"/>
                <a:cs typeface="Arial"/>
              </a:rPr>
              <a:t>электростимуляции </a:t>
            </a:r>
            <a:r>
              <a:rPr sz="2500" spc="-5" dirty="0">
                <a:latin typeface="Arial"/>
                <a:cs typeface="Arial"/>
              </a:rPr>
              <a:t>с </a:t>
            </a:r>
            <a:r>
              <a:rPr sz="2500" spc="-15" dirty="0">
                <a:latin typeface="Arial"/>
                <a:cs typeface="Arial"/>
              </a:rPr>
              <a:t>помощью  </a:t>
            </a:r>
            <a:r>
              <a:rPr sz="2500" spc="-20" dirty="0">
                <a:latin typeface="Arial"/>
                <a:cs typeface="Arial"/>
              </a:rPr>
              <a:t>высокотоновой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терапии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5975" y="6266179"/>
            <a:ext cx="2016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Hi– </a:t>
            </a:r>
            <a:r>
              <a:rPr sz="2000" b="1" spc="-65" dirty="0">
                <a:latin typeface="Calibri"/>
                <a:cs typeface="Calibri"/>
              </a:rPr>
              <a:t>TOP,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Германия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229600" cy="1285875"/>
          </a:xfrm>
          <a:custGeom>
            <a:avLst/>
            <a:gdLst/>
            <a:ahLst/>
            <a:cxnLst/>
            <a:rect l="l" t="t" r="r" b="b"/>
            <a:pathLst>
              <a:path w="8229600" h="1285875">
                <a:moveTo>
                  <a:pt x="8229600" y="0"/>
                </a:moveTo>
                <a:lnTo>
                  <a:pt x="0" y="0"/>
                </a:lnTo>
                <a:lnTo>
                  <a:pt x="0" y="1285875"/>
                </a:lnTo>
                <a:lnTo>
                  <a:pt x="8229600" y="1285875"/>
                </a:lnTo>
                <a:lnTo>
                  <a:pt x="8229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590" y="209803"/>
            <a:ext cx="6464935" cy="58915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32685" marR="401955" indent="647700">
              <a:lnSpc>
                <a:spcPct val="100699"/>
              </a:lnSpc>
              <a:spcBef>
                <a:spcPts val="80"/>
              </a:spcBef>
            </a:pP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Физиотерапия  при сахарном</a:t>
            </a:r>
            <a:r>
              <a:rPr sz="29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Calibri"/>
                <a:cs typeface="Calibri"/>
              </a:rPr>
              <a:t>диабете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Calibri"/>
              <a:cs typeface="Calibri"/>
            </a:endParaRPr>
          </a:p>
          <a:p>
            <a:pPr marL="354965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Энзимстимулирующие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</a:t>
            </a:r>
            <a:r>
              <a:rPr sz="3200" b="1" spc="-2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45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Нормобарическая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гипокситерапия,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45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Кислородные, </a:t>
            </a:r>
            <a:r>
              <a:rPr sz="3200" dirty="0">
                <a:latin typeface="Calibri"/>
                <a:cs typeface="Calibri"/>
              </a:rPr>
              <a:t>озоновые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ванны,</a:t>
            </a:r>
            <a:endParaRPr sz="3200">
              <a:latin typeface="Calibri"/>
              <a:cs typeface="Calibri"/>
            </a:endParaRPr>
          </a:p>
          <a:p>
            <a:pPr marL="445134" indent="-433070">
              <a:lnSpc>
                <a:spcPts val="3454"/>
              </a:lnSpc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latin typeface="Calibri"/>
                <a:cs typeface="Calibri"/>
              </a:rPr>
              <a:t>Воздушные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ванны,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45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Контрастные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ванны,</a:t>
            </a:r>
            <a:endParaRPr sz="3200">
              <a:latin typeface="Calibri"/>
              <a:cs typeface="Calibri"/>
            </a:endParaRPr>
          </a:p>
          <a:p>
            <a:pPr marL="445134" indent="-433070">
              <a:lnSpc>
                <a:spcPts val="3454"/>
              </a:lnSpc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3200" spc="-10" dirty="0">
                <a:latin typeface="Calibri"/>
                <a:cs typeface="Calibri"/>
              </a:rPr>
              <a:t>КВЧ-терапия,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Талассотерапия</a:t>
            </a:r>
            <a:endParaRPr sz="3200">
              <a:latin typeface="Calibri"/>
              <a:cs typeface="Calibri"/>
            </a:endParaRPr>
          </a:p>
          <a:p>
            <a:pPr marL="354965" indent="-342900">
              <a:lnSpc>
                <a:spcPts val="3650"/>
              </a:lnSpc>
              <a:spcBef>
                <a:spcPts val="30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u="heavy" spc="-8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Инсулинстимулирующие</a:t>
            </a:r>
            <a:r>
              <a:rPr sz="32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методы: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  <a:tab pos="3368675" algn="l"/>
              </a:tabLst>
            </a:pPr>
            <a:r>
              <a:rPr sz="3200" spc="-5" dirty="0">
                <a:latin typeface="Calibri"/>
                <a:cs typeface="Calibri"/>
              </a:rPr>
              <a:t>Бальнеотерапия	</a:t>
            </a:r>
            <a:r>
              <a:rPr sz="3200" dirty="0">
                <a:latin typeface="Calibri"/>
                <a:cs typeface="Calibri"/>
              </a:rPr>
              <a:t>внутрь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700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48615" rIns="0" bIns="0" rtlCol="0">
            <a:spAutoFit/>
          </a:bodyPr>
          <a:lstStyle/>
          <a:p>
            <a:pPr marL="736600">
              <a:lnSpc>
                <a:spcPct val="100000"/>
              </a:lnSpc>
              <a:spcBef>
                <a:spcPts val="2745"/>
              </a:spcBef>
            </a:pPr>
            <a:r>
              <a:rPr spc="-15" dirty="0">
                <a:latin typeface="Arial"/>
                <a:cs typeface="Arial"/>
              </a:rPr>
              <a:t>Противопоказания </a:t>
            </a:r>
            <a:r>
              <a:rPr spc="-5" dirty="0">
                <a:latin typeface="Arial"/>
                <a:cs typeface="Arial"/>
              </a:rPr>
              <a:t>для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физиотерапии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801814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Тяжелые </a:t>
            </a:r>
            <a:r>
              <a:rPr sz="3200" spc="-5" dirty="0">
                <a:latin typeface="Calibri"/>
                <a:cs typeface="Calibri"/>
              </a:rPr>
              <a:t>формы </a:t>
            </a:r>
            <a:r>
              <a:rPr sz="3200" dirty="0">
                <a:latin typeface="Calibri"/>
                <a:cs typeface="Calibri"/>
              </a:rPr>
              <a:t>СД </a:t>
            </a:r>
            <a:r>
              <a:rPr sz="3200" spc="-20" dirty="0">
                <a:latin typeface="Calibri"/>
                <a:cs typeface="Calibri"/>
              </a:rPr>
              <a:t>(гипергликемия </a:t>
            </a:r>
            <a:r>
              <a:rPr sz="3200" spc="-15" dirty="0">
                <a:latin typeface="Calibri"/>
                <a:cs typeface="Calibri"/>
              </a:rPr>
              <a:t>более </a:t>
            </a:r>
            <a:r>
              <a:rPr sz="3200" dirty="0">
                <a:latin typeface="Calibri"/>
                <a:cs typeface="Calibri"/>
              </a:rPr>
              <a:t>9  </a:t>
            </a:r>
            <a:r>
              <a:rPr sz="3200" spc="-10" dirty="0">
                <a:latin typeface="Calibri"/>
                <a:cs typeface="Calibri"/>
              </a:rPr>
              <a:t>ммоль/л);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СД </a:t>
            </a:r>
            <a:r>
              <a:rPr sz="3200" dirty="0">
                <a:latin typeface="Calibri"/>
                <a:cs typeface="Calibri"/>
              </a:rPr>
              <a:t>в стадии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декомпенсации;</a:t>
            </a:r>
            <a:endParaRPr sz="3200">
              <a:latin typeface="Calibri"/>
              <a:cs typeface="Calibri"/>
            </a:endParaRPr>
          </a:p>
          <a:p>
            <a:pPr marL="355600" marR="8337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Лабильная форма </a:t>
            </a:r>
            <a:r>
              <a:rPr sz="3200" dirty="0">
                <a:latin typeface="Calibri"/>
                <a:cs typeface="Calibri"/>
              </a:rPr>
              <a:t>СД с наклонностью к  </a:t>
            </a:r>
            <a:r>
              <a:rPr sz="3200" spc="-15" dirty="0">
                <a:latin typeface="Calibri"/>
                <a:cs typeface="Calibri"/>
              </a:rPr>
              <a:t>кетоацидозу;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ЭМП </a:t>
            </a:r>
            <a:r>
              <a:rPr sz="3200" spc="-30" dirty="0">
                <a:latin typeface="Calibri"/>
                <a:cs typeface="Calibri"/>
              </a:rPr>
              <a:t>ВЧ </a:t>
            </a:r>
            <a:r>
              <a:rPr sz="3200" dirty="0">
                <a:latin typeface="Calibri"/>
                <a:cs typeface="Calibri"/>
              </a:rPr>
              <a:t>на </a:t>
            </a:r>
            <a:r>
              <a:rPr sz="3200" spc="-15" dirty="0">
                <a:latin typeface="Calibri"/>
                <a:cs typeface="Calibri"/>
              </a:rPr>
              <a:t>область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поясницы;</a:t>
            </a:r>
            <a:endParaRPr sz="3200">
              <a:latin typeface="Calibri"/>
              <a:cs typeface="Calibri"/>
            </a:endParaRPr>
          </a:p>
          <a:p>
            <a:pPr marL="355600" marR="156972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Интенсивные тепловые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световые  процедуры.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Общие противопоказания </a:t>
            </a:r>
            <a:r>
              <a:rPr sz="3200" dirty="0">
                <a:latin typeface="Calibri"/>
                <a:cs typeface="Calibri"/>
              </a:rPr>
              <a:t>к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70" dirty="0">
                <a:latin typeface="Calibri"/>
                <a:cs typeface="Calibri"/>
              </a:rPr>
              <a:t>ФТ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88976"/>
            <a:ext cx="8496300" cy="1322705"/>
          </a:xfrm>
          <a:custGeom>
            <a:avLst/>
            <a:gdLst/>
            <a:ahLst/>
            <a:cxnLst/>
            <a:rect l="l" t="t" r="r" b="b"/>
            <a:pathLst>
              <a:path w="8496300" h="1322705">
                <a:moveTo>
                  <a:pt x="8496300" y="0"/>
                </a:moveTo>
                <a:lnTo>
                  <a:pt x="0" y="0"/>
                </a:lnTo>
                <a:lnTo>
                  <a:pt x="0" y="1322324"/>
                </a:lnTo>
                <a:lnTo>
                  <a:pt x="8496300" y="1322324"/>
                </a:lnTo>
                <a:lnTo>
                  <a:pt x="8496300" y="0"/>
                </a:lnTo>
                <a:close/>
              </a:path>
            </a:pathLst>
          </a:custGeom>
          <a:solidFill>
            <a:srgbClr val="BC03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495" y="189992"/>
            <a:ext cx="75545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Физиотерапия </a:t>
            </a:r>
            <a:r>
              <a:rPr sz="4000" spc="-5" dirty="0"/>
              <a:t>в </a:t>
            </a:r>
            <a:r>
              <a:rPr sz="4000" spc="-20" dirty="0"/>
              <a:t>онкогинекологии  </a:t>
            </a:r>
            <a:r>
              <a:rPr sz="4000" spc="-5" dirty="0"/>
              <a:t>и</a:t>
            </a:r>
            <a:r>
              <a:rPr sz="4000" spc="-30" dirty="0"/>
              <a:t> </a:t>
            </a:r>
            <a:r>
              <a:rPr sz="4000" spc="-15" dirty="0"/>
              <a:t>маммологии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85750" y="2708275"/>
            <a:ext cx="8418830" cy="2094230"/>
            <a:chOff x="285750" y="2708275"/>
            <a:chExt cx="8418830" cy="2094230"/>
          </a:xfrm>
        </p:grpSpPr>
        <p:sp>
          <p:nvSpPr>
            <p:cNvPr id="5" name="object 5"/>
            <p:cNvSpPr/>
            <p:nvPr/>
          </p:nvSpPr>
          <p:spPr>
            <a:xfrm>
              <a:off x="5929376" y="2714498"/>
              <a:ext cx="2774950" cy="2087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" y="2708275"/>
              <a:ext cx="3117850" cy="20891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3575" y="2708275"/>
              <a:ext cx="3097276" cy="20891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5642</Words>
  <Application>Microsoft Office PowerPoint</Application>
  <PresentationFormat>Экран (4:3)</PresentationFormat>
  <Paragraphs>1036</Paragraphs>
  <Slides>115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115</vt:i4>
      </vt:variant>
    </vt:vector>
  </HeadingPairs>
  <TitlesOfParts>
    <vt:vector size="116" baseType="lpstr">
      <vt:lpstr>Office Theme</vt:lpstr>
      <vt:lpstr>Физиотерапия основных  неинфекционных заболеваний</vt:lpstr>
      <vt:lpstr>Презентация PowerPoint</vt:lpstr>
      <vt:lpstr>План лекции</vt:lpstr>
      <vt:lpstr>Презентация PowerPoint</vt:lpstr>
      <vt:lpstr>Особенности применения физических  факторов при ОНМК</vt:lpstr>
      <vt:lpstr>Противопоказания к физиотерапии  при инсульте</vt:lpstr>
      <vt:lpstr>Презентация PowerPoint</vt:lpstr>
      <vt:lpstr>Презентация PowerPoint</vt:lpstr>
      <vt:lpstr>Противопоказания к лазеротерапии</vt:lpstr>
      <vt:lpstr>Низкоинтенсивная магнитотерапия  при ОНМК</vt:lpstr>
      <vt:lpstr>Низкоинтенсивная магнитотерапия  при ОНМК</vt:lpstr>
      <vt:lpstr>Противопоказания</vt:lpstr>
      <vt:lpstr>Презентация PowerPoint</vt:lpstr>
      <vt:lpstr>Физиотерапия на I этапе медицинской реабилитации в реанимации</vt:lpstr>
      <vt:lpstr>Прессотерапия нижних конечностей</vt:lpstr>
      <vt:lpstr>Прерывистая пневматическая компрессия</vt:lpstr>
      <vt:lpstr>Ингаляционная терапия</vt:lpstr>
      <vt:lpstr>Противопоказания для  ингаляционной терапии</vt:lpstr>
      <vt:lpstr>Электростимуляция кишечника</vt:lpstr>
      <vt:lpstr>Электростимуляция мочевого пузыря</vt:lpstr>
      <vt:lpstr>Симптоматическая физиотерапия  с 3-7 суток ОНМК</vt:lpstr>
      <vt:lpstr>Методика магнитотерапии</vt:lpstr>
      <vt:lpstr>Электростимуляция мышц конечностей</vt:lpstr>
      <vt:lpstr>проведения электронейростимуляции</vt:lpstr>
      <vt:lpstr>Доказательные методы реабилитации</vt:lpstr>
      <vt:lpstr>Доказательность ФЭМС</vt:lpstr>
      <vt:lpstr>Аппаратура ФЭМС</vt:lpstr>
      <vt:lpstr>Доказательность ЧЭНС</vt:lpstr>
      <vt:lpstr>Методика ЧЭНС</vt:lpstr>
      <vt:lpstr>Электростимуляция мышц глотки, гортани</vt:lpstr>
      <vt:lpstr>Противопоказания</vt:lpstr>
      <vt:lpstr>Аппаратура для электростимуляции  мышц глотки, гортани</vt:lpstr>
      <vt:lpstr>Физиотерапия осложнений при ОНМК  Лечение поляризованным светом</vt:lpstr>
      <vt:lpstr>Презентация PowerPoint</vt:lpstr>
      <vt:lpstr>Транскутанное ИК-лазерное облучение  крови при инсульте</vt:lpstr>
      <vt:lpstr>Доказательность ТКМП при ОМНК</vt:lpstr>
      <vt:lpstr>Доказательность ТКМП при ОМНК</vt:lpstr>
      <vt:lpstr>Симтоматическая физиотерапия при  инсульте</vt:lpstr>
      <vt:lpstr>Презентация PowerPoint</vt:lpstr>
      <vt:lpstr>Презентация PowerPoint</vt:lpstr>
      <vt:lpstr>Симптоматическая физиотерапия</vt:lpstr>
      <vt:lpstr>Симптоматическая терапия</vt:lpstr>
      <vt:lpstr>Симптоматическая физиотерапия</vt:lpstr>
      <vt:lpstr>Бальнеотерапия</vt:lpstr>
      <vt:lpstr>Бальнеотерапия</vt:lpstr>
      <vt:lpstr>Физиотерапия при осложнениях инсульта  Застойная пневмония</vt:lpstr>
      <vt:lpstr>Физиотерапия при осложнениях инсульта  Застойная пневмония</vt:lpstr>
      <vt:lpstr>Физиотерапия при осложнениях инсульта  Застойная пневмония</vt:lpstr>
      <vt:lpstr>Физиотерапия при осложнениях инсульта  Застойная пневмония</vt:lpstr>
      <vt:lpstr>Физиотерапия при осложнениях инсульта  Контрактуры</vt:lpstr>
      <vt:lpstr>Физиотерапия при осложнениях инсульта  Пролежни</vt:lpstr>
      <vt:lpstr>Динамика трофических нарушений до и после хромотерапии (синий спектр 480-450нм)</vt:lpstr>
      <vt:lpstr>Применение хромотерапии при ОНМК  (красный спектр 760-620нм)</vt:lpstr>
      <vt:lpstr>Оценка функций по МКФ при инсульте</vt:lpstr>
      <vt:lpstr>Оценка эффективности медицинской реабилитации,  лиц, перенесших инсульт (шкала Rivermead, балл.)</vt:lpstr>
      <vt:lpstr>Оценка эффективности медицинской реабилитации лиц,  перенесших инсульт (шкала FIM, балл.)</vt:lpstr>
      <vt:lpstr>Литература</vt:lpstr>
      <vt:lpstr>Литература</vt:lpstr>
      <vt:lpstr>Физиотерапия при ишемической болезни сердца</vt:lpstr>
      <vt:lpstr>Основные синдромы ИБС</vt:lpstr>
      <vt:lpstr>Основные задачи лечения  пациентов с ИБС</vt:lpstr>
      <vt:lpstr>Физические методы лечения ИБС</vt:lpstr>
      <vt:lpstr>Задачи физиотерапии при ИБС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Кардиотонические методы физиотерапии  при лечении пациентов с ИБС</vt:lpstr>
      <vt:lpstr>Антиишемические методы физиотерапии  при лечении пациентов с ИБС</vt:lpstr>
      <vt:lpstr>Антиишемические методы физиотерапии  при лечении пациентов с ИБС</vt:lpstr>
      <vt:lpstr>Антиишемические методы физиотерапии  при лечении пациентов с ИБС</vt:lpstr>
      <vt:lpstr>Антиишемические методы физиотерапии  при лечении пациентов с ИБС</vt:lpstr>
      <vt:lpstr>Гипокоагулирующие методы физиотерапии  при лечении пациентов с ИБС</vt:lpstr>
      <vt:lpstr>Гипокоагулирующие методы физиотерапии  при лечении пациентов с ИБС</vt:lpstr>
      <vt:lpstr>Гипокоагулирующие методы физиотерапии  при лечении пациентов с ИБС</vt:lpstr>
      <vt:lpstr>Методы коррекции обмена веществ  при лечении пациентов с ИБС</vt:lpstr>
      <vt:lpstr>Противопоказания физиотерапии при лечении  пациентов с ишемической болезнью сердца</vt:lpstr>
      <vt:lpstr>Основные направления физиопрофилактики ИБС</vt:lpstr>
      <vt:lpstr>Презентация PowerPoint</vt:lpstr>
      <vt:lpstr>Рекомендации</vt:lpstr>
      <vt:lpstr>Рекомендации</vt:lpstr>
      <vt:lpstr>Презентация PowerPoint</vt:lpstr>
      <vt:lpstr>Презентация PowerPoint</vt:lpstr>
      <vt:lpstr>Литература</vt:lpstr>
      <vt:lpstr>Физиотерапия  при сахарном диабете</vt:lpstr>
      <vt:lpstr>Физиотерапия  при сахарном диабете</vt:lpstr>
      <vt:lpstr>Презентация PowerPoint</vt:lpstr>
      <vt:lpstr>Аппарат для электросна</vt:lpstr>
      <vt:lpstr>Вегетокорригирующие методы:</vt:lpstr>
      <vt:lpstr>Аппарат для электростимуляции с помощью  высокотоновой терапии</vt:lpstr>
      <vt:lpstr>Презентация PowerPoint</vt:lpstr>
      <vt:lpstr>Противопоказания для физиотерапии</vt:lpstr>
      <vt:lpstr>Физиотерапия в онкогинекологии  и маммологии</vt:lpstr>
      <vt:lpstr>Основные осложнения послеоперационного периода,  требующие профилактики и реабилитации</vt:lpstr>
      <vt:lpstr>Физические методы реабилитации  онкологических пациентов</vt:lpstr>
      <vt:lpstr>Общая магнитотерапия (на базе ГАУЗ «Госпиталь для ветеранов войн», г. Казань)</vt:lpstr>
      <vt:lpstr>Электростимуляция (на базе ГАУЗ «Госпиталь для ветеранов войн», г.Казань)</vt:lpstr>
      <vt:lpstr>Оценка эффективности лечения</vt:lpstr>
      <vt:lpstr>Эффективность лечения</vt:lpstr>
      <vt:lpstr>Эпидемиология рака молочной железы</vt:lpstr>
      <vt:lpstr>Доказательные технологии  медицинской реабилитации</vt:lpstr>
      <vt:lpstr>Доказательные технологии  медицинской реабилитации</vt:lpstr>
      <vt:lpstr>Физические методы реабилитации  пациенток с постмастэктомическим синдромом</vt:lpstr>
      <vt:lpstr>Лечебная гимнастика при при  постмастэктомическом синдроме</vt:lpstr>
      <vt:lpstr>Динамика окружности верхней конечности у пациентки с постмастэктомическим синдромом</vt:lpstr>
      <vt:lpstr>Применение хромотерапии при нарушениях сна и головных болях  (зеленый спектр 575-510нм)</vt:lpstr>
      <vt:lpstr>Оценка эффективности медицинской реабилитации  (шкала FIM, балл.)</vt:lpstr>
      <vt:lpstr>Критерии эффективности физической терапии  в системе медицинской реабилитации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физических факторов в реабилитации больных с острым нарушением мозгового кровообращения</dc:title>
  <dc:creator>ляйсян</dc:creator>
  <cp:lastModifiedBy>Екатерина Быкова</cp:lastModifiedBy>
  <cp:revision>1</cp:revision>
  <dcterms:created xsi:type="dcterms:W3CDTF">2020-11-13T14:27:36Z</dcterms:created>
  <dcterms:modified xsi:type="dcterms:W3CDTF">2020-11-15T16:28:53Z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2020-11-13T00:00:00Z</vt:filetime>
  </property>
</Properties>
</file>