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8" r:id="rId10"/>
    <p:sldId id="277" r:id="rId11"/>
    <p:sldId id="266" r:id="rId12"/>
    <p:sldId id="267" r:id="rId13"/>
    <p:sldId id="268" r:id="rId14"/>
    <p:sldId id="279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F25B6-CE3F-43C6-9EB9-ECD1B8DFA53A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CDF21-5F65-498B-90D1-33A7CBC2A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208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CDF21-5F65-498B-90D1-33A7CBC2A2A5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325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C33F7-B2C9-4301-A35C-B5E82CBE6B61}" type="datetime1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BECD-DADD-4A01-905D-D27F28536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491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99D4-7D1F-4F6B-9758-227EC95D342D}" type="datetime1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BECD-DADD-4A01-905D-D27F28536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354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67DF-BA72-4B2E-A592-C55237BDFE6B}" type="datetime1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BECD-DADD-4A01-905D-D27F28536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807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D5190-8CE1-45F5-AB14-6C995FDF8356}" type="datetime1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BECD-DADD-4A01-905D-D27F28536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697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78F5-3927-4D7D-94EE-DFB807736FB0}" type="datetime1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BECD-DADD-4A01-905D-D27F28536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864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2BD50-F94A-4026-BFD4-8A80857AC515}" type="datetime1">
              <a:rPr lang="ru-RU" smtClean="0"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BECD-DADD-4A01-905D-D27F28536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329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1914-04BB-4A42-8003-448D0D87AE77}" type="datetime1">
              <a:rPr lang="ru-RU" smtClean="0"/>
              <a:t>14.03.2023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BECD-DADD-4A01-905D-D27F28536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742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1F976-BD4E-444E-8B81-A4D7F2B6CC36}" type="datetime1">
              <a:rPr lang="ru-RU" smtClean="0"/>
              <a:t>14.03.2023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BECD-DADD-4A01-905D-D27F28536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797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86C81-CFA2-4DC7-A8C7-123765040FEB}" type="datetime1">
              <a:rPr lang="ru-RU" smtClean="0"/>
              <a:t>14.03.2023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BECD-DADD-4A01-905D-D27F28536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510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C763C-2A4B-4A66-989E-2B21B5AE120E}" type="datetime1">
              <a:rPr lang="ru-RU" smtClean="0"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BECD-DADD-4A01-905D-D27F28536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731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7658-6BE4-4D8A-A5B6-2FFBCF714DAF}" type="datetime1">
              <a:rPr lang="ru-RU" smtClean="0"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BECD-DADD-4A01-905D-D27F28536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827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53336-EE39-42C0-B213-29F8089BC9BF}" type="datetime1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ABECD-DADD-4A01-905D-D27F28536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916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3295" y="158261"/>
            <a:ext cx="9285409" cy="381586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</a:t>
            </a:r>
            <a:b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образования «Красноярский государственный медицинский университет</a:t>
            </a:r>
            <a:b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имени профессора </a:t>
            </a:r>
            <a:r>
              <a:rPr lang="ru-RU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В.Ф.Войно-Ясенецкого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Российской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  <a:b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КУРСОВАЯ РАБОТА</a:t>
            </a:r>
            <a:br>
              <a:rPr lang="ru-RU" sz="2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Санитарный режим аптечных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  <a:b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специальности 33.02.01 Фармация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0661" y="4422530"/>
            <a:ext cx="9144000" cy="747346"/>
          </a:xfrm>
        </p:spPr>
        <p:txBody>
          <a:bodyPr/>
          <a:lstStyle/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Новиков Артем Павлович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Казакова Елена Николаевна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84150" y="5996354"/>
            <a:ext cx="2023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 2023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05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 и планировка аптек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29828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плана аптеки представлен на рисунке 2.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BECD-DADD-4A01-905D-D27F28536DDB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811" y="1858227"/>
            <a:ext cx="5876375" cy="39654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34609" y="6143888"/>
            <a:ext cx="461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2 – План аптеки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13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Гигиенические требования к внутренней планировке и отделке помещений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 аптек следует оборудовать, отделывать и содержать в соответствии с правилами санитарного режима в чистоте и надлежащем порядке. В гигиеническом отношении для соблюдения санитарного и противоэпидемического режима в аптеке большую роль играет взаиморасположение помещений. В связи с этим все помещения аптеки должны иметь внутреннее сообщение через коридоры, а кабинет заведующего аптекой, кроме того, непосредственную связь с торговым залом.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BECD-DADD-4A01-905D-D27F28536DDB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31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персоналу аптеки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Неотъемлемой частью санитарного режима является строгое его соблюдение работниками аптечной организации. Сотрудники с инфекционными заболеваниями, повреждениями кожных покровов к работе не допускаются. Производственный персонал не должен принимать пищу, курить, а также хранить еду, курительные материалы и личные лекарственные средства в производственных помещениях аптек и в помещениях хранения готовой продукции. В карманах халатов не должны находиться предметы личного пользования, кроме носового платка.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BECD-DADD-4A01-905D-D27F28536DDB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46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1192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Уборка в аптечной организации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68363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разных помещений требуется отдельный уборочный инвентарь с соответствующей маркировкой. Уборочный инвентарь представлен на рисунке 3. Ежемесячно в аптеке проводится генеральная уборка, включающая обработку моющими и дезинфицирующими средствами полов, осветительных приборов, стен, шкафов, стеллажей и оборудования.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2082" t="16495"/>
          <a:stretch/>
        </p:blipFill>
        <p:spPr>
          <a:xfrm>
            <a:off x="4296570" y="2915349"/>
            <a:ext cx="3598858" cy="28926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2854" y="5976481"/>
            <a:ext cx="5697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3 – Уборочный инвентарь аптеки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BECD-DADD-4A01-905D-D27F28536DDB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32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Уборка в аптечной организации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BECD-DADD-4A01-905D-D27F28536DDB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799" y="1198181"/>
            <a:ext cx="10574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Последовательность стадий уборки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аптеки представлены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1999" y="2292911"/>
            <a:ext cx="7614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1 – Последовательность стадий уборки аптеки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839252"/>
              </p:ext>
            </p:extLst>
          </p:nvPr>
        </p:nvGraphicFramePr>
        <p:xfrm>
          <a:off x="2031999" y="2881335"/>
          <a:ext cx="81280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95305487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1125568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стадии</a:t>
                      </a:r>
                      <a:endParaRPr lang="ru-RU" sz="2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стадии</a:t>
                      </a:r>
                      <a:endParaRPr lang="ru-RU" sz="2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442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Стены,</a:t>
                      </a:r>
                      <a:r>
                        <a:rPr lang="ru-RU" sz="2000" b="0" baseline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двери, окна, шкафы</a:t>
                      </a:r>
                      <a:endParaRPr lang="ru-RU" sz="2000" b="0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765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Оборудование</a:t>
                      </a:r>
                      <a:endParaRPr lang="ru-RU" sz="2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405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Полы</a:t>
                      </a:r>
                      <a:endParaRPr lang="ru-RU" sz="2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073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445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по контролю за соблюдением санитарного режима в аптечных организациях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Юридические лица и индивидуальные предприниматели обязаны осуществлять производственный контроль за соблюдением санитарных правил и проведением санитарно-противоэпидемических мероприятий при выполнении работ и оказании услуг, а также при производстве, транспортировке, хранении и реализации продукции. Целью производственного контроля является обеспечение безопасности и (или) безвредности для человека вредного влияния объектов производственного контроля.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BECD-DADD-4A01-905D-D27F28536DDB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31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санитарного режима в аптеке в период пандемии CoViD-19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читывая эпидемиологическую обстановку, сложившуюся в настоящее время, в аптеках проводится ежедневная термометрия сотрудников с обязательным указанием ФИО и показания термометра в специальном журнале измерения температуры тела сотрудников.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 входе работников в организацию необходимо обеспечить возможность обработки рук кожными антисептиками, предназначенными для этих целей.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BECD-DADD-4A01-905D-D27F28536DDB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4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работы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Изучены понятие и сущность санитарного режима в аптечной организации осуществлено ознакомление с федеральными законами, определяющими санитарные требования и сформулирован вывод, что он играет одну из ведущих ролей в деятельности аптеки, так как имеет отношение абсолютно ко всему, что есть в аптеке.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BECD-DADD-4A01-905D-D27F28536DDB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68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работы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Выявлены и описаны основные составляющие санитарного режима, а также их характеристики, сформулирован вывод, что аптеки следует размещать в соответствии с утвержденными генеральными планами населенных пунктов и проектами детальной планировки. Персонал обязан выполнять правила личной гигиены и производственной санитарии, носить технологическую одежду, соответствующую выполняемым операциям.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BECD-DADD-4A01-905D-D27F28536DDB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83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работы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 порядок контроля соблюдения санитарного режима в аптечной организации, выяснено, что целью производственного контроля является обеспечение безопасности и (или) безвредности для человека вредного влияния объектов производственного контроля. Также описаны противоэпидемические мероприятия, связанные с пандемией CoViD-19.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BECD-DADD-4A01-905D-D27F28536DDB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26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работы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Аптечная организация является медицинским учреждением, поэтому выполнение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санитарно-эпидемиологических требований является одним из важнейших лицензионных требований и условий. В случаях нарушения санитарного законодательства устанавливается дисциплинарная, административная и уголовная ответственность в соответствии с законодательством РФ.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BECD-DADD-4A01-905D-D27F28536DDB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63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санитарного режима имеет огромное значение в деятельности аптечных организаций, так как путём его соблюдения достигается работа сотрудников и организации, предусмотренная законодательством РФ.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BECD-DADD-4A01-905D-D27F28536DDB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05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показателей температуры, света и влажности является обязательным условием функционирования аптеки, предполагает оптимальные климатические условия как для человека, так и для готовых лекарственных препаратов, а также фармацевтических субстанций. А соблюдение графика уборки ведёт к чистоте помещений аптеки.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проделанной работы была достигнута поставленная цель - изучены особенности и правила соблюдения санитарного режима аптечных организаций.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BECD-DADD-4A01-905D-D27F28536DDB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1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8609" y="2923198"/>
            <a:ext cx="5079023" cy="72414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BECD-DADD-4A01-905D-D27F28536DDB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24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1146" y="1174992"/>
            <a:ext cx="10515600" cy="4153145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работы: изучить особенности и правила соблюдения санитарного режима аптечных организаций.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работы: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	Изучение понятия санитарного режима в аптечных организациях, его сущность;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	выявление основных составляющих санитарного режима, описание их характеристик;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	описание контроля соблюдения санитарного режима в аптечной организации, а также его соблюдение во время пандемии CoViD-19.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BECD-DADD-4A01-905D-D27F28536DDB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52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8730" y="2194903"/>
            <a:ext cx="10515600" cy="2201252"/>
          </a:xfrm>
        </p:spPr>
        <p:txBody>
          <a:bodyPr/>
          <a:lstStyle/>
          <a:p>
            <a:pPr marL="45720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90043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 исследования: санитарный режим аптечной организации.</a:t>
            </a:r>
          </a:p>
          <a:p>
            <a:pPr marL="45720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90043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 исследования: роль санитарного режима в деятельности аптечной организации.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BECD-DADD-4A01-905D-D27F28536DDB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00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3223" y="2238864"/>
            <a:ext cx="10515600" cy="3150821"/>
          </a:xfrm>
        </p:spPr>
        <p:txBody>
          <a:bodyPr/>
          <a:lstStyle/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kern="150" dirty="0">
                <a:latin typeface="Times New Roman" panose="02020603050405020304" pitchFamily="18" charset="0"/>
                <a:ea typeface="SimSun" panose="02010600030101010101" pitchFamily="2" charset="-122"/>
                <a:cs typeface="F"/>
              </a:rPr>
              <a:t>Методы исследования: изучение и анализ научной литературы, интернет – источников, обобщение полученных результатов.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kern="150" dirty="0">
                <a:latin typeface="Times New Roman" panose="02020603050405020304" pitchFamily="18" charset="0"/>
                <a:ea typeface="SimSun" panose="02010600030101010101" pitchFamily="2" charset="-122"/>
                <a:cs typeface="F"/>
              </a:rPr>
              <a:t>Информационной базой исследования послужили научные статьи, электронные ресурсы, а также нормативно-правовые акты РФ.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BECD-DADD-4A01-905D-D27F28536DDB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77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Понятие и сущность санитарного режима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Санитарные правила – это правила, направленные на охрану жизни и здоровья населения, обеспечение безопасности и безвредности для человека факторов среды обитания, предотвращение возникновения и распространения заболеваний и устанавливающие санитарно-эпидемиологические требования к выполнению работ и предоставлению услуг, к используемым хозяйствующими субъектами зданиям, сооружениям, помещениям, оборудованию и транспортным средствам.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BECD-DADD-4A01-905D-D27F28536DDB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63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по соблюдению санитарного режима в аптечной организации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99029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Санитарный режим в аптеке соблюдают все ее сотрудники без исключения. Нагрузка и ответственность зависит от занимаемой должности. Соблюдение требований контролируют подразделения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Роспотребнадзора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Росздравнадзора.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BECD-DADD-4A01-905D-D27F28536DDB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20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 и планировка аптек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Аптеки следует размещать в соответствии с утвержденными генеральными планами населенных пунктов и проектами детальной планировки. Структура и состав помещений аптеки определяется заданием на проектирование с учетом профиля. Определяя место для аптечной организации необходимо провести анализ расположенных поблизости аптек, способных составить конкуренцию. Это весьма актуально для аптек, расположенных в спальных районах.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BECD-DADD-4A01-905D-D27F28536DDB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18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697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 и планировка аптек</a:t>
            </a:r>
            <a:endParaRPr lang="ru-RU" sz="36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BECD-DADD-4A01-905D-D27F28536DDB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9423" y="1316688"/>
            <a:ext cx="10158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помещений аптек представлена на рисунке 1.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668217" y="1839908"/>
            <a:ext cx="10685583" cy="4304876"/>
            <a:chOff x="668217" y="1839908"/>
            <a:chExt cx="10685583" cy="4253498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4815986" y="1839908"/>
              <a:ext cx="2560027" cy="4109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Помещения аптеки</a:t>
              </a:r>
              <a:endPara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 flipH="1">
              <a:off x="2667639" y="2250831"/>
              <a:ext cx="2148347" cy="24618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Прямоугольник 14"/>
            <p:cNvSpPr/>
            <p:nvPr/>
          </p:nvSpPr>
          <p:spPr>
            <a:xfrm>
              <a:off x="838200" y="2570593"/>
              <a:ext cx="2307978" cy="5090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Производственные</a:t>
              </a:r>
              <a:endPara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" name="Прямая со стрелкой 18"/>
            <p:cNvCxnSpPr/>
            <p:nvPr/>
          </p:nvCxnSpPr>
          <p:spPr>
            <a:xfrm flipH="1">
              <a:off x="4935506" y="2250831"/>
              <a:ext cx="154963" cy="37351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Прямоугольник 19"/>
            <p:cNvSpPr/>
            <p:nvPr/>
          </p:nvSpPr>
          <p:spPr>
            <a:xfrm>
              <a:off x="4012589" y="2589629"/>
              <a:ext cx="2171332" cy="5037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Вспомогательные</a:t>
              </a:r>
              <a:endPara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>
              <a:off x="6849939" y="2270336"/>
              <a:ext cx="228970" cy="31929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Прямоугольник 22"/>
            <p:cNvSpPr/>
            <p:nvPr/>
          </p:nvSpPr>
          <p:spPr>
            <a:xfrm>
              <a:off x="6368195" y="2602792"/>
              <a:ext cx="2371084" cy="4768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Административные</a:t>
              </a:r>
              <a:endPara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5" name="Прямая со стрелкой 24"/>
            <p:cNvCxnSpPr/>
            <p:nvPr/>
          </p:nvCxnSpPr>
          <p:spPr>
            <a:xfrm>
              <a:off x="7374367" y="2155321"/>
              <a:ext cx="2388026" cy="41527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Прямоугольник 25"/>
            <p:cNvSpPr/>
            <p:nvPr/>
          </p:nvSpPr>
          <p:spPr>
            <a:xfrm>
              <a:off x="9156451" y="2570593"/>
              <a:ext cx="2197349" cy="614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Санитарно-бытовые</a:t>
              </a:r>
              <a:endPara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 flipH="1">
              <a:off x="1881554" y="3098633"/>
              <a:ext cx="26377" cy="4270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Прямоугольник 33"/>
            <p:cNvSpPr/>
            <p:nvPr/>
          </p:nvSpPr>
          <p:spPr>
            <a:xfrm>
              <a:off x="838199" y="3534508"/>
              <a:ext cx="3364523" cy="8906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Помещения для приготовления нестерильных лекарств</a:t>
              </a:r>
              <a:endPara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6" name="Прямая со стрелкой 35"/>
            <p:cNvCxnSpPr/>
            <p:nvPr/>
          </p:nvCxnSpPr>
          <p:spPr>
            <a:xfrm>
              <a:off x="3146178" y="3079597"/>
              <a:ext cx="4670184" cy="72747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Прямоугольник 36"/>
            <p:cNvSpPr/>
            <p:nvPr/>
          </p:nvSpPr>
          <p:spPr>
            <a:xfrm>
              <a:off x="7816362" y="3534508"/>
              <a:ext cx="3001107" cy="9622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Помещения </a:t>
              </a:r>
              <a:r>
                <a:rPr lang="ru-RU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для приготовления лекарств в асептических условиях</a:t>
              </a:r>
            </a:p>
          </p:txBody>
        </p:sp>
        <p:cxnSp>
          <p:nvCxnSpPr>
            <p:cNvPr id="39" name="Прямая со стрелкой 38"/>
            <p:cNvCxnSpPr/>
            <p:nvPr/>
          </p:nvCxnSpPr>
          <p:spPr>
            <a:xfrm flipH="1">
              <a:off x="1260604" y="4430344"/>
              <a:ext cx="135542" cy="35637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Прямоугольник 39"/>
            <p:cNvSpPr/>
            <p:nvPr/>
          </p:nvSpPr>
          <p:spPr>
            <a:xfrm>
              <a:off x="668217" y="4747846"/>
              <a:ext cx="1837592" cy="571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Ассистентская</a:t>
              </a:r>
              <a:endPara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2" name="Прямая со стрелкой 41"/>
            <p:cNvCxnSpPr/>
            <p:nvPr/>
          </p:nvCxnSpPr>
          <p:spPr>
            <a:xfrm>
              <a:off x="3185376" y="4430344"/>
              <a:ext cx="316523" cy="35637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Прямоугольник 42"/>
            <p:cNvSpPr/>
            <p:nvPr/>
          </p:nvSpPr>
          <p:spPr>
            <a:xfrm>
              <a:off x="3146178" y="4747846"/>
              <a:ext cx="1824773" cy="571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Расфасовочная</a:t>
              </a:r>
              <a:endPara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5" name="Прямая со стрелкой 44"/>
            <p:cNvCxnSpPr/>
            <p:nvPr/>
          </p:nvCxnSpPr>
          <p:spPr>
            <a:xfrm>
              <a:off x="4188432" y="4420476"/>
              <a:ext cx="1729887" cy="24412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Прямоугольник 45"/>
            <p:cNvSpPr/>
            <p:nvPr/>
          </p:nvSpPr>
          <p:spPr>
            <a:xfrm>
              <a:off x="5250109" y="4703884"/>
              <a:ext cx="1828800" cy="8976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Кабинет </a:t>
              </a:r>
              <a:r>
                <a:rPr lang="ru-RU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провизора-аналитика</a:t>
              </a:r>
            </a:p>
          </p:txBody>
        </p:sp>
        <p:cxnSp>
          <p:nvCxnSpPr>
            <p:cNvPr id="48" name="Прямая со стрелкой 47"/>
            <p:cNvCxnSpPr/>
            <p:nvPr/>
          </p:nvCxnSpPr>
          <p:spPr>
            <a:xfrm>
              <a:off x="2788203" y="4430344"/>
              <a:ext cx="110510" cy="109121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Прямоугольник 48"/>
            <p:cNvSpPr/>
            <p:nvPr/>
          </p:nvSpPr>
          <p:spPr>
            <a:xfrm>
              <a:off x="1987612" y="5495478"/>
              <a:ext cx="2338754" cy="5979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Дистилляционно</a:t>
              </a:r>
              <a:r>
                <a:rPr lang="ru-RU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-стерилизационная</a:t>
              </a:r>
              <a:endPara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1" name="Прямая со стрелкой 50"/>
            <p:cNvCxnSpPr/>
            <p:nvPr/>
          </p:nvCxnSpPr>
          <p:spPr>
            <a:xfrm>
              <a:off x="4202722" y="4238134"/>
              <a:ext cx="3921370" cy="50971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Прямоугольник 51"/>
            <p:cNvSpPr/>
            <p:nvPr/>
          </p:nvSpPr>
          <p:spPr>
            <a:xfrm>
              <a:off x="7816362" y="4773748"/>
              <a:ext cx="1248507" cy="4659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Моечная</a:t>
              </a:r>
              <a:endPara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3402623" y="6144783"/>
            <a:ext cx="6548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 – Классификация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помещений аптек</a:t>
            </a:r>
          </a:p>
        </p:txBody>
      </p:sp>
    </p:spTree>
    <p:extLst>
      <p:ext uri="{BB962C8B-B14F-4D97-AF65-F5344CB8AC3E}">
        <p14:creationId xmlns:p14="http://schemas.microsoft.com/office/powerpoint/2010/main" val="109480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959</Words>
  <Application>Microsoft Office PowerPoint</Application>
  <PresentationFormat>Широкоэкранный</PresentationFormat>
  <Paragraphs>95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SimSun</vt:lpstr>
      <vt:lpstr>Arial</vt:lpstr>
      <vt:lpstr>Calibri</vt:lpstr>
      <vt:lpstr>Calibri Light</vt:lpstr>
      <vt:lpstr>F</vt:lpstr>
      <vt:lpstr>Times New Roman</vt:lpstr>
      <vt:lpstr>Тема Office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В.Ф.Войно-Ясенецкого» Министерства здравоохранения Российской Федерации Фармацевтический колледж  КУРСОВАЯ РАБОТА  Тема: Санитарный режим аптечных организаций  по специальности 33.02.01 Фармация</vt:lpstr>
      <vt:lpstr>Актуальность работы</vt:lpstr>
      <vt:lpstr>Презентация PowerPoint</vt:lpstr>
      <vt:lpstr>Презентация PowerPoint</vt:lpstr>
      <vt:lpstr>Презентация PowerPoint</vt:lpstr>
      <vt:lpstr>Понятие и сущность санитарного режима</vt:lpstr>
      <vt:lpstr>Обязанности по соблюдению санитарного режима в аптечной организации</vt:lpstr>
      <vt:lpstr>Расположение и планировка аптек</vt:lpstr>
      <vt:lpstr>Расположение и планировка аптек</vt:lpstr>
      <vt:lpstr>Расположение и планировка аптек</vt:lpstr>
      <vt:lpstr>Гигиенические требования к внутренней планировке и отделке помещений</vt:lpstr>
      <vt:lpstr>Требования к персоналу аптеки</vt:lpstr>
      <vt:lpstr>Уборка в аптечной организации</vt:lpstr>
      <vt:lpstr>Уборка в аптечной организации</vt:lpstr>
      <vt:lpstr>Обязанности по контролю за соблюдением санитарного режима в аптечных организациях</vt:lpstr>
      <vt:lpstr>Соблюдение санитарного режима в аптеке в период пандемии CoViD-19</vt:lpstr>
      <vt:lpstr>Результаты работы</vt:lpstr>
      <vt:lpstr>Результаты работы</vt:lpstr>
      <vt:lpstr>Результаты работы</vt:lpstr>
      <vt:lpstr>Вывод</vt:lpstr>
      <vt:lpstr>Вывод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52</cp:revision>
  <dcterms:created xsi:type="dcterms:W3CDTF">2023-03-07T08:56:32Z</dcterms:created>
  <dcterms:modified xsi:type="dcterms:W3CDTF">2023-03-14T15:59:20Z</dcterms:modified>
</cp:coreProperties>
</file>