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7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6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7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7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7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5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9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0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0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12/24/2021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6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106" y="330932"/>
            <a:ext cx="9230264" cy="124220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проф.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Минздрава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6142009" y="4666892"/>
            <a:ext cx="4891176" cy="1250830"/>
          </a:xfrm>
        </p:spPr>
        <p:txBody>
          <a:bodyPr>
            <a:no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Варламова София, 203.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Тельных Маргарита Алексеевна.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4761" y="1573135"/>
            <a:ext cx="4284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производственной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6272" y="2447382"/>
            <a:ext cx="9109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33.02.01 Фармация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 и её структурных подразделений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6234" y="6305909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3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5" y="199582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заведующего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78.userapi.com/impg/I56LsN438WjnTX1qv6sZXW1CWiJ2x0eUlGe74w/yBhmOOEL0uk.jpg?size=1280x960&amp;quality=95&amp;sign=699e128b287c3c37e286f3d5093a5c1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58" y="1388302"/>
            <a:ext cx="6856881" cy="514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143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5" y="330211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Рабочее место фармацевта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88.userapi.com/impg/--Vgkvbyw1y8QV3fvayV7R5aThb35-Jm1ojTgQ/D965V0Z1JcU.jpg?size=1600x1200&amp;quality=96&amp;sign=fa439666453697be2772f334ebc3d44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97" y="1518931"/>
            <a:ext cx="6894204" cy="51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1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86194"/>
            <a:ext cx="772972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для посетителей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un9-29.userapi.com/impg/1BVzJzx6iI5hJnqyV85f2jX2nSFKrIY_5Rl8Ig/RNDFFo-lI38.jpg?size=1200x1600&amp;quality=96&amp;sign=e9c7b7ceff3ff328a9caaee953b5514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42" y="1574914"/>
            <a:ext cx="3962315" cy="528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58437"/>
            <a:ext cx="7729728" cy="117178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Санитарный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в аптечной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уборочного инвентаря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sun9-29.userapi.com/impg/lY8Hq6KDQ6CPle-E3BK11zK0xKy8ZIBEYYlIhg/3VfCXWRtUXI.jpg?size=1200x1600&amp;quality=96&amp;sign=1a7161d08b69895405282212d0f0a1c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56" y="1530220"/>
            <a:ext cx="3805789" cy="507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28.userapi.com/impg/SO7d-GGbrKylpizqvxAbdYcNXR84Kq6PmWUxng/cUZK0usRjug.jpg?size=1200x1600&amp;quality=96&amp;sign=93f3c84fb372bb40fffdfe67b720d8f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45" y="1530220"/>
            <a:ext cx="3805789" cy="507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34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99582"/>
            <a:ext cx="7729728" cy="11887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уборочный инвентарь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51.userapi.com/impg/QQ8bQV2tuDnpT--ai3ZUrq5deYBpCEs0LN_ZqA/U26sFVr0js0.jpg?size=1200x1600&amp;quality=96&amp;sign=199547181cc426f73edbdb34cebb83c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5" y="1388302"/>
            <a:ext cx="3857345" cy="51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38.userapi.com/impg/f0xJeJfI0EBNRx2Rfkkwjl83J84DlqKxBn2ECw/gJVFUEjdpAc.jpg?size=1200x1600&amp;quality=96&amp;sign=9962f4b6606b0a26825ad558991e218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18" y="1388301"/>
            <a:ext cx="3857346" cy="51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11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36904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2.3.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sun9-69.userapi.com/impg/3OTa4JyhgqaviblrPCaTund5p8zJxxP9aUJ1kQ/F1AyaKGM7_s.jpg?size=1200x1600&amp;quality=96&amp;sign=ea73f61144a0eb58e2801bed897567f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68" y="1425624"/>
            <a:ext cx="3792450" cy="5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27.userapi.com/impg/JYYofCjLx4_QPqaGUZFNrMTnNHf3x07rmA6IZA/reJwTGW5gsw.jpg?size=1200x1600&amp;quality=96&amp;sign=60e56e5cf145e3fdaecaedc4339ef2d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14" y="1425624"/>
            <a:ext cx="3792450" cy="5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1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5" y="292888"/>
            <a:ext cx="772972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санитарной 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8.userapi.com/impg/OVQExu20fnJBBjdyG1zTE3yTou0aIlyw8tDULQ/5Kr1fyBX6QE.jpg?size=810x1080&amp;quality=95&amp;sign=2ffb9350d59474fec880305e284aec1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52" y="1481608"/>
            <a:ext cx="4032294" cy="53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63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423516"/>
            <a:ext cx="772972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дминистративно-бытовая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</a:p>
        </p:txBody>
      </p:sp>
      <p:pic>
        <p:nvPicPr>
          <p:cNvPr id="15362" name="Picture 2" descr="https://sun9-87.userapi.com/impg/Ff1ljy17lEGGK72ksLAjNsc8z1D416QOQZoQ6A/Nf_x77RHCxg.jpg?size=1200x1600&amp;quality=96&amp;sign=1fc98c6b0aae1dc63a8278db1d17961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1612236"/>
            <a:ext cx="3804927" cy="5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82.userapi.com/impg/gRPxGms_6Szk4Bfi1ifQa9bbSYxM8Ng6LGapmg/pEnFrpVeExI.jpg?size=1200x1600&amp;quality=96&amp;sign=60eef409cd5ba74201a71ae11775e74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37" y="1612236"/>
            <a:ext cx="3804927" cy="5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04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404856"/>
            <a:ext cx="772972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2.6.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верхней и санитарной одежды</a:t>
            </a:r>
          </a:p>
        </p:txBody>
      </p:sp>
      <p:pic>
        <p:nvPicPr>
          <p:cNvPr id="16386" name="Picture 2" descr="https://sun9-7.userapi.com/impg/lg_GtdpZ_1tfJfMz25ostT5HNmTUHNvtMx8GHA/C6PRl8d03Vg.jpg?size=1200x1600&amp;quality=96&amp;sign=9fe40dcbfd82092a351fa3bde1e3f44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1" y="1583595"/>
            <a:ext cx="3866129" cy="51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55.userapi.com/impg/CrzqUKXLauXwyLVxDcFwiiaKBVwVvb6piQu26A/85kLICxRk2Q.jpg?size=1200x1600&amp;quality=96&amp;sign=353c418aada7b1db9f4d3df855f1782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3576"/>
            <a:ext cx="3858644" cy="51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5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785" y="410547"/>
            <a:ext cx="9799607" cy="138093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хранения товаров аптечного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аптечных товаров (материальные комнаты)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71.userapi.com/impg/IgAj676ri0SmRHRxjqMqTsmbZUQ0ic39NZDAIA/i0JvTqVzuio.jpg?size=810x1080&amp;quality=96&amp;sign=9555a9d661c5eddd1f88c310d966f24a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2836" y="1791477"/>
            <a:ext cx="3657555" cy="487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74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55" y="365125"/>
            <a:ext cx="10715445" cy="18432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Знакомство со структурой аптечной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 Вывеска аптеки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55.userapi.com/impg/87AuZWQN1lLFWeJSo2V2nlOV4JVLVBHd1opoog/Pc_YO4Tlygk.jpg?size=1600x1200&amp;quality=96&amp;sign=ac7d1c7d250f2ca1b8f4eee14af3d7a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7"/>
          <a:stretch/>
        </p:blipFill>
        <p:spPr bwMode="auto">
          <a:xfrm>
            <a:off x="569343" y="2344746"/>
            <a:ext cx="5289621" cy="32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3.userapi.com/impg/30_rUq_hO-vtMEdZIpnDFevuRfZjLagGLmb0VA/vEmnTJUVfDw.jpg?size=1600x1200&amp;quality=96&amp;sign=8abaf7eef40c37e66f6f15e336af5f9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5"/>
          <a:stretch/>
        </p:blipFill>
        <p:spPr bwMode="auto">
          <a:xfrm>
            <a:off x="6133381" y="2344746"/>
            <a:ext cx="5220419" cy="32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2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076" y="391886"/>
            <a:ext cx="8333663" cy="1679510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препаратов, внутренних лекарственных препаратов, лекарственных препаратов для инъекций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70.userapi.com/impg/mKPVqjwreFgicENGxdNmQK7gjuAEGkk1Oimsyw/a3VRJhYfRVY.jpg?size=1280x960&amp;quality=95&amp;sign=262d0a71f2be0fb655fbd18093585a6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76" y="2280224"/>
            <a:ext cx="5195522" cy="38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7.userapi.com/impg/nBW8iNiCdG9RYXN_fGEaN8cPZ41v4zmieTVlUg/9lzyWWxXDnA.jpg?size=810x1080&amp;quality=95&amp;sign=6e8bba136b92b1af530b30e080075e7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58" y="2280224"/>
            <a:ext cx="2922481" cy="38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5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30210"/>
            <a:ext cx="7729728" cy="118872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86.userapi.com/impg/0z0yKVoFcNi0zKrf-uGsCAzOgG1ETFERZ3cF_w/bGPgEVmlBh8.jpg?size=1280x960&amp;quality=95&amp;sign=3d7d6e3912ac7a866efaa4ee9652aa7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74" y="1788110"/>
            <a:ext cx="6577452" cy="49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4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5" y="348871"/>
            <a:ext cx="7729728" cy="118872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23.userapi.com/impg/cfepKADNTlDeqZ_vhS-tezZDA-UFaTFWEe8PRw/zL8ZxKKqkIg.jpg?size=1600x1200&amp;quality=95&amp;sign=d00df962d19fa6d7ee07e24c3a6e293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64" y="1716833"/>
            <a:ext cx="6670269" cy="500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813" y="367533"/>
            <a:ext cx="9170051" cy="118872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</a:t>
            </a:r>
          </a:p>
        </p:txBody>
      </p:sp>
      <p:pic>
        <p:nvPicPr>
          <p:cNvPr id="7172" name="Picture 4" descr="https://sun9-1.userapi.com/impg/VNQcFdBfgCuNUz2p0vYDAU9T7yG753LuUl88wA/RFgVbomSPh4.jpg?size=810x1080&amp;quality=95&amp;sign=56dec01afc03b21f51cc2b1ebffd10b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94" y="1556252"/>
            <a:ext cx="3594970" cy="479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31.userapi.com/impg/pfWOSK78YWblzyVRGTuKR_usNy9Hz5mC--FUZA/GDYdG-vb0yM.jpg?size=1280x960&amp;quality=95&amp;sign=65a4f87b3634fb4debfbca0922a226b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13" y="1963454"/>
            <a:ext cx="5305187" cy="397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93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801" y="367533"/>
            <a:ext cx="8865550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3.6. Карантинные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хранения лекарственных препаратов.</a:t>
            </a:r>
          </a:p>
        </p:txBody>
      </p:sp>
      <p:pic>
        <p:nvPicPr>
          <p:cNvPr id="8194" name="Picture 2" descr="https://sun9-77.userapi.com/impg/O_ipAiZlSjlmMInd_vDg7uIdn8mdZdohr5Ontg/hYKE7p3YLBk.jpg?size=1200x1600&amp;quality=95&amp;sign=28eff997615d8cf6d35a93942f2ffd6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39" y="1832486"/>
            <a:ext cx="3528441" cy="47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23.userapi.com/impg/tjjk168wq2hpToK2918kxWzsBS43w0ogoFAmyw/GNDLFSYL1mg.jpg?size=1600x1200&amp;quality=95&amp;sign=08fc99198e8dbad7369df56640314f5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01" y="1832486"/>
            <a:ext cx="5337109" cy="40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4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0507" y="330210"/>
            <a:ext cx="7729728" cy="118872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84.userapi.com/impg/tHN38mCJHhNf2iYl4Nyik5-Y40vVyfbywVeROQ/uFgPc03k3jw.jpg?size=1200x1600&amp;quality=96&amp;sign=63cdd1112823f7e9e35dfe4b3606bc6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82" y="1518931"/>
            <a:ext cx="4004303" cy="53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098" y="181155"/>
            <a:ext cx="7815532" cy="1544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Торговый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и помещения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un9-28.userapi.com/impg/qZrVrQfFs9d6fWqIaf_mqJG3JOwL-2lI1fQuQg/1KiumrUWbaY.jpg?size=1600x1200&amp;quality=96&amp;sign=dfbc7ee35367c48481c25b9433fc037b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44" y="2004121"/>
            <a:ext cx="5229633" cy="3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53.userapi.com/impg/4uqDlpdMX4c-SrP_XsFR87VmaxGM7NTW5G3g4w/jQEeM63ZK5Y.jpg?size=1600x1200&amp;quality=96&amp;sign=6ce59886f2f352aab4435c666cacba1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8" y="2004122"/>
            <a:ext cx="5229633" cy="392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47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92888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№1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71.userapi.com/impg/IgAj676ri0SmRHRxjqMqTsmbZUQ0ic39NZDAIA/i0JvTqVzuio.jpg?size=1200x1600&amp;quality=96&amp;sign=d50639577ce06121ebc9230fa2bb7cdf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1481607"/>
            <a:ext cx="3657044" cy="48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6.userapi.com/impg/ePCRmev0g9PO7BKv-I6Z-hjoN79m4nsI7XF5Hw/BOMP-lGgeEU.jpg?size=1200x1600&amp;quality=96&amp;sign=ff2577e323393b7d2012ec80093fb4d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8" y="1481607"/>
            <a:ext cx="3657046" cy="48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8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127" y="274227"/>
            <a:ext cx="10438423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приёмки товара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sun9-34.userapi.com/impg/KwA3mNDhEBlLIrRp3NRZ9Kit1FLcZfx6TbyYvA/5FJAPCBjtmI.jpg?size=1600x1200&amp;quality=96&amp;sign=f068468ea2cd3ea624ab4b7cb87e7c1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3" y="1674401"/>
            <a:ext cx="5138697" cy="38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7.userapi.com/impg/-lCE24o0hqMRoc6oaj7vTKuo58EA9f0g9gfQ9A/LW8PJfK_lmI.jpg?size=1600x1200&amp;quality=96&amp;sign=c1580f60761266d247b924432984eec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7" y="1674401"/>
            <a:ext cx="5151677" cy="38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7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11549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№2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25.userapi.com/impg/HIu3-i0lDNDz2qxS9YTDhHoWkpcL36Ox8OFsiA/3cxJocAviqI.jpg?size=1200x1600&amp;quality=96&amp;sign=2faff9a5e5ddc160437af543e202ca5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1500269"/>
            <a:ext cx="3703146" cy="49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3.userapi.com/impg/CF9_4NbU08wY7C8O1Y9oEHbiwhaXph_B20VuPA/G4FwC8IZNNc.jpg?size=1200x1600&amp;quality=96&amp;sign=f24e23a9d3f672cd8347379ab122a87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83" y="1500269"/>
            <a:ext cx="3703146" cy="49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3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74226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уалет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69.userapi.com/impg/3OTa4JyhgqaviblrPCaTund5p8zJxxP9aUJ1kQ/F1AyaKGM7_s.jpg?size=1200x1600&amp;quality=96&amp;sign=ea73f61144a0eb58e2801bed897567f9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1649558"/>
            <a:ext cx="3628129" cy="48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8.userapi.com/impg/1hf150dIx9XQW38JltbMkfcDgKW-pidGLZOdkw/75Yw_E87IJQ.jpg?size=1200x1600&amp;quality=96&amp;sign=b444855ca8f2d39c5ba88ea47e1100c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35" y="1649558"/>
            <a:ext cx="3628129" cy="48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1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80920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69.userapi.com/impg/998FIFNbbsKVVFceoKcP7hGV9IDS6Sui5JycUQ/niu2-iLEvdQ.jpg?size=1200x1600&amp;quality=96&amp;sign=24260e0a3c0333f10a9a0069f47b230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1556253"/>
            <a:ext cx="3732324" cy="49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87.userapi.com/impg/LKF0JNrcHMWF-9uhcXubntonNq9x6J_21nr_8g/BS3fKuTfNIo.jpg?size=1200x1600&amp;quality=96&amp;sign=2b86652d8789f63fc315310cd36c755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40" y="1556253"/>
            <a:ext cx="3732324" cy="49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2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122" y="236905"/>
            <a:ext cx="7828742" cy="1188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отдыха персонала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82.userapi.com/impg/gRPxGms_6Szk4Bfi1ifQa9bbSYxM8Ng6LGapmg/pEnFrpVeExI.jpg?size=1200x1600&amp;quality=96&amp;sign=60eef409cd5ba74201a71ae11775e74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22" y="1425625"/>
            <a:ext cx="3914371" cy="52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84.userapi.com/impg/jYaQeDivJ34-P-UcA-t9Tpfc7Gh7ZBgBbfQJ6A/2AMsNDV_bNg.jpg?size=1200x1600&amp;quality=96&amp;sign=edeb71c05e8f66b35b07ad79e8cc838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93" y="1425625"/>
            <a:ext cx="3914372" cy="52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60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176</Words>
  <Application>Microsoft Office PowerPoint</Application>
  <PresentationFormat>Широкоэкранный</PresentationFormat>
  <Paragraphs>31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ФГБОУ ВО КрасГМУ им. проф. В.Ф.Войно-Ясенецкого Минздрава России Фармацевтический колледж</vt:lpstr>
      <vt:lpstr>1. Знакомство со структурой аптечной организации 1.1. Вывеска аптеки</vt:lpstr>
      <vt:lpstr>1.2. Торговый зал и помещения аптеки Торговый зал</vt:lpstr>
      <vt:lpstr>Материальная №1</vt:lpstr>
      <vt:lpstr>Зона приёмки товара</vt:lpstr>
      <vt:lpstr>Материальная №2</vt:lpstr>
      <vt:lpstr>Туалет</vt:lpstr>
      <vt:lpstr>Архив</vt:lpstr>
      <vt:lpstr>Комната отдыха персонала</vt:lpstr>
      <vt:lpstr>Кабинет заведующего</vt:lpstr>
      <vt:lpstr>1.3. Рабочее место фармацевта</vt:lpstr>
      <vt:lpstr>1.4. Информационный стенд для посетителей</vt:lpstr>
      <vt:lpstr>2. Санитарный режим в аптечной организации. 2.1. Шкаф для хранения уборочного инвентаря</vt:lpstr>
      <vt:lpstr>2.2. Промаркированный уборочный инвентарь</vt:lpstr>
      <vt:lpstr>2.3. Санузел</vt:lpstr>
      <vt:lpstr>2.4. Фармацевт в санитарной одежде</vt:lpstr>
      <vt:lpstr>2.5. Административно-бытовая зона</vt:lpstr>
      <vt:lpstr>2.6. Зона хранения верхней и санитарной одежды</vt:lpstr>
      <vt:lpstr>3. Организация хранения товаров аптечного ассортимента 3.1. Помещения для хранения аптечных товаров (материальные комнаты)</vt:lpstr>
      <vt:lpstr>3.2. Шкафы для хранения наружных лекарственных препаратов, внутренних лекарственных препаратов, лекарственных препаратов для инъекций.</vt:lpstr>
      <vt:lpstr>3.3. Шкафы для хранения перевязочного материала.</vt:lpstr>
      <vt:lpstr>3.4. Шкаф для хранения огнеопасных веществ.</vt:lpstr>
      <vt:lpstr>3.5. Холодильник </vt:lpstr>
      <vt:lpstr>3.6. Карантинные зоны хранения лекарственных препаратов.</vt:lpstr>
      <vt:lpstr>3.7. Тара для сбора медицинских отходов.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прохождении производственной практики по МДК.03.01. «Организация деятельности аптеки и её структурных подразделений».</dc:title>
  <dc:creator>Наталья Варламова</dc:creator>
  <cp:lastModifiedBy>Наталья Варламова</cp:lastModifiedBy>
  <cp:revision>13</cp:revision>
  <dcterms:created xsi:type="dcterms:W3CDTF">2021-12-19T11:26:39Z</dcterms:created>
  <dcterms:modified xsi:type="dcterms:W3CDTF">2021-12-23T18:34:44Z</dcterms:modified>
</cp:coreProperties>
</file>