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handoutMasterIdLst>
    <p:handoutMasterId r:id="rId59"/>
  </p:handoutMasterIdLst>
  <p:sldIdLst>
    <p:sldId id="256" r:id="rId2"/>
    <p:sldId id="310" r:id="rId3"/>
    <p:sldId id="316" r:id="rId4"/>
    <p:sldId id="312" r:id="rId5"/>
    <p:sldId id="313" r:id="rId6"/>
    <p:sldId id="314" r:id="rId7"/>
    <p:sldId id="315" r:id="rId8"/>
    <p:sldId id="260" r:id="rId9"/>
    <p:sldId id="297" r:id="rId10"/>
    <p:sldId id="261" r:id="rId11"/>
    <p:sldId id="262" r:id="rId12"/>
    <p:sldId id="263" r:id="rId13"/>
    <p:sldId id="298" r:id="rId14"/>
    <p:sldId id="264" r:id="rId15"/>
    <p:sldId id="303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4" r:id="rId25"/>
    <p:sldId id="301" r:id="rId26"/>
    <p:sldId id="302" r:id="rId27"/>
    <p:sldId id="275" r:id="rId28"/>
    <p:sldId id="276" r:id="rId29"/>
    <p:sldId id="277" r:id="rId30"/>
    <p:sldId id="278" r:id="rId31"/>
    <p:sldId id="305" r:id="rId32"/>
    <p:sldId id="279" r:id="rId33"/>
    <p:sldId id="304" r:id="rId34"/>
    <p:sldId id="280" r:id="rId35"/>
    <p:sldId id="281" r:id="rId36"/>
    <p:sldId id="282" r:id="rId37"/>
    <p:sldId id="283" r:id="rId38"/>
    <p:sldId id="300" r:id="rId39"/>
    <p:sldId id="299" r:id="rId40"/>
    <p:sldId id="292" r:id="rId41"/>
    <p:sldId id="293" r:id="rId42"/>
    <p:sldId id="306" r:id="rId43"/>
    <p:sldId id="296" r:id="rId44"/>
    <p:sldId id="294" r:id="rId45"/>
    <p:sldId id="295" r:id="rId46"/>
    <p:sldId id="307" r:id="rId47"/>
    <p:sldId id="284" r:id="rId48"/>
    <p:sldId id="309" r:id="rId49"/>
    <p:sldId id="285" r:id="rId50"/>
    <p:sldId id="286" r:id="rId51"/>
    <p:sldId id="287" r:id="rId52"/>
    <p:sldId id="288" r:id="rId53"/>
    <p:sldId id="289" r:id="rId54"/>
    <p:sldId id="308" r:id="rId55"/>
    <p:sldId id="311" r:id="rId56"/>
    <p:sldId id="318" r:id="rId57"/>
    <p:sldId id="291" r:id="rId58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17" autoAdjust="0"/>
    <p:restoredTop sz="94660"/>
  </p:normalViewPr>
  <p:slideViewPr>
    <p:cSldViewPr>
      <p:cViewPr varScale="1">
        <p:scale>
          <a:sx n="69" d="100"/>
          <a:sy n="69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69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69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B21AF9E-906E-4B1E-A60F-5E1B476D139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082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2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819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81924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81925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81926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81927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1928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1929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81930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193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19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1933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193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1935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2545D64-DD50-40D6-B6B0-BB17C5CED6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B7890-E04F-404D-BCDE-3C0D7159E5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C1CF4-A7E7-4462-AE45-61CE8F9E8F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6ABF1DC-8746-4ED7-A559-A50FCA56A2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453E29C-12CB-447E-96CE-C1FE51E5E9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27C49E4-4B30-469A-8354-5202F14632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3B411E-BEB5-4BE9-9700-56274C09BE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AEC1D-74C2-46D0-954D-9B9DD91CA5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88197-DC0F-4178-B41A-033E35244B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BCE7C-F62D-4C08-8020-E5F69D7683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3E1AB-CFA7-464B-B5B7-1A79E5A476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350BF-A52A-4481-807B-10E88138C7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77EEF-217F-4457-B6BD-32B3912A41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BF87D-D064-4675-BA8E-FC533B373A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8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808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80900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8090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8090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090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090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09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ru-RU"/>
          </a:p>
        </p:txBody>
      </p:sp>
      <p:sp>
        <p:nvSpPr>
          <p:cNvPr id="809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/>
          </a:p>
        </p:txBody>
      </p:sp>
      <p:sp>
        <p:nvSpPr>
          <p:cNvPr id="809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0ED59C15-3555-4F39-BE4B-C818D9E244C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0908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static.turkey-info.ru/foto/original/30474.jpg" TargetMode="Externa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vob.caravan.ru/images/tur_descr/7d/PICT3204.jpg" TargetMode="Externa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196975"/>
            <a:ext cx="7772400" cy="1470025"/>
          </a:xfrm>
        </p:spPr>
        <p:txBody>
          <a:bodyPr/>
          <a:lstStyle/>
          <a:p>
            <a:r>
              <a:rPr lang="ru-RU"/>
              <a:t>Тема лекции: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68425" y="4044950"/>
            <a:ext cx="6865938" cy="1252538"/>
          </a:xfrm>
        </p:spPr>
        <p:txBody>
          <a:bodyPr/>
          <a:lstStyle/>
          <a:p>
            <a:r>
              <a:rPr lang="ru-RU"/>
              <a:t>Медицина эпохи рабовладения в Древнем Риме, Античной Греции </a:t>
            </a:r>
          </a:p>
          <a:p>
            <a:endParaRPr lang="ru-RU"/>
          </a:p>
        </p:txBody>
      </p:sp>
      <p:pic>
        <p:nvPicPr>
          <p:cNvPr id="2056" name="Picture 8" descr="история др мира_m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6838"/>
            <a:ext cx="9144000" cy="7140576"/>
          </a:xfrm>
          <a:prstGeom prst="rect">
            <a:avLst/>
          </a:prstGeom>
          <a:noFill/>
        </p:spPr>
      </p:pic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463800" y="3305175"/>
            <a:ext cx="326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57158" y="928670"/>
            <a:ext cx="8501122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kern="0" dirty="0" smtClean="0">
                <a:solidFill>
                  <a:schemeClr val="bg1"/>
                </a:solidFill>
                <a:latin typeface="Arial"/>
                <a:ea typeface="+mj-ea"/>
                <a:cs typeface="+mj-cs"/>
              </a:rPr>
              <a:t>Кафедра Общественного здоровья и здравоохранения с курсом ПО</a:t>
            </a:r>
            <a:br>
              <a:rPr lang="ru-RU" sz="2800" b="1" kern="0" dirty="0" smtClean="0">
                <a:solidFill>
                  <a:schemeClr val="bg1"/>
                </a:solidFill>
                <a:latin typeface="Arial"/>
                <a:ea typeface="+mj-ea"/>
                <a:cs typeface="+mj-cs"/>
              </a:rPr>
            </a:br>
            <a:r>
              <a:rPr lang="ru-RU" sz="3600" b="1" kern="0" dirty="0" smtClean="0">
                <a:solidFill>
                  <a:schemeClr val="bg1"/>
                </a:solidFill>
                <a:latin typeface="Arial"/>
                <a:ea typeface="+mj-ea"/>
                <a:cs typeface="+mj-cs"/>
              </a:rPr>
              <a:t>Тема: </a:t>
            </a:r>
            <a:r>
              <a:rPr lang="ru-RU" sz="3600" b="1" dirty="0" smtClean="0">
                <a:solidFill>
                  <a:schemeClr val="bg1"/>
                </a:solidFill>
              </a:rPr>
              <a:t>Медицина </a:t>
            </a:r>
            <a:r>
              <a:rPr lang="ru-RU" sz="3600" b="1" smtClean="0">
                <a:solidFill>
                  <a:schemeClr val="bg1"/>
                </a:solidFill>
              </a:rPr>
              <a:t>Древнего Мира</a:t>
            </a:r>
            <a:r>
              <a:rPr lang="ru-RU" sz="2800" b="1" kern="0" dirty="0" smtClean="0">
                <a:solidFill>
                  <a:schemeClr val="bg1"/>
                </a:solidFill>
                <a:latin typeface="Arial"/>
                <a:ea typeface="+mj-ea"/>
                <a:cs typeface="+mj-cs"/>
              </a:rPr>
              <a:t/>
            </a:r>
            <a:br>
              <a:rPr lang="ru-RU" sz="2800" b="1" kern="0" dirty="0" smtClean="0">
                <a:solidFill>
                  <a:schemeClr val="bg1"/>
                </a:solidFill>
                <a:latin typeface="Arial"/>
                <a:ea typeface="+mj-ea"/>
                <a:cs typeface="+mj-cs"/>
              </a:rPr>
            </a:br>
            <a:r>
              <a:rPr lang="ru-RU" sz="2800" b="1" kern="0" dirty="0" smtClean="0">
                <a:solidFill>
                  <a:schemeClr val="bg1"/>
                </a:solidFill>
                <a:latin typeface="Arial"/>
                <a:ea typeface="+mj-ea"/>
                <a:cs typeface="+mj-cs"/>
              </a:rPr>
              <a:t>Лекция №2 для студентов 1 курса, обучающихся по специальности 060609 – Медицинская кибернетика (очная форма обучения)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1643042" y="5715016"/>
            <a:ext cx="64801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0" algn="r">
              <a:spcBef>
                <a:spcPct val="20000"/>
              </a:spcBef>
              <a:buClr>
                <a:srgbClr val="006666"/>
              </a:buClr>
              <a:buSzPct val="70000"/>
              <a:defRPr/>
            </a:pPr>
            <a:r>
              <a:rPr lang="ru-RU" sz="3200" kern="0" dirty="0" err="1" smtClean="0">
                <a:solidFill>
                  <a:schemeClr val="bg1"/>
                </a:solidFill>
                <a:latin typeface="Arial"/>
              </a:rPr>
              <a:t>К.м.н.,доцент</a:t>
            </a:r>
            <a:r>
              <a:rPr lang="ru-RU" sz="3200" kern="0" dirty="0" smtClean="0">
                <a:solidFill>
                  <a:schemeClr val="bg1"/>
                </a:solidFill>
                <a:latin typeface="Arial"/>
              </a:rPr>
              <a:t> Тимошенко В.О.</a:t>
            </a:r>
            <a:endParaRPr lang="ru-RU" sz="3200" kern="0" dirty="0" smtClean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u="sng"/>
              <a:t>УРОВЕНЬ ЗНАНИЙ О СТРОЕНИИ ЧЕЛОВЕЧЕСКОГО ТЕЛА</a:t>
            </a:r>
            <a:r>
              <a:rPr lang="ru-RU" sz="3800"/>
              <a:t> 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В</a:t>
            </a:r>
            <a:r>
              <a:rPr lang="ru-RU" u="sng"/>
              <a:t> древней Месопотамии</a:t>
            </a:r>
            <a:r>
              <a:rPr lang="ru-RU"/>
              <a:t> вскрытие трупов не производили, следовательно, строения тела человека не знали.</a:t>
            </a:r>
          </a:p>
          <a:p>
            <a:pPr>
              <a:lnSpc>
                <a:spcPct val="90000"/>
              </a:lnSpc>
            </a:pPr>
            <a:r>
              <a:rPr lang="ru-RU"/>
              <a:t>Познания</a:t>
            </a:r>
            <a:r>
              <a:rPr lang="ru-RU" u="sng"/>
              <a:t> древних египтян</a:t>
            </a:r>
            <a:r>
              <a:rPr lang="ru-RU"/>
              <a:t> в области строения тела (анатомии) были достаточно высокими. Они знали крупные органы: мозг, сердце, сосуды, почки, кишечник, мышцы и т.д., хотя не подвергали их специальному изучению. Эти сведения египтяне получали из практики бальзамирования.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u="sng"/>
              <a:t>УРОВЕНЬ ЗНАНИЙ О СТРОЕНИИ ЧЕЛОВЕЧЕСКОГО ТЕЛА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В </a:t>
            </a:r>
            <a:r>
              <a:rPr lang="ru-RU" u="sng"/>
              <a:t>Древней Индии</a:t>
            </a:r>
            <a:r>
              <a:rPr lang="ru-RU"/>
              <a:t> запретов на вскрытие трупов умерших не было и сведения их были самыми полными в Древнем мире.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    Использовался метод препарирования.</a:t>
            </a:r>
          </a:p>
          <a:p>
            <a:pPr>
              <a:lnSpc>
                <a:spcPct val="90000"/>
              </a:lnSpc>
            </a:pPr>
            <a:r>
              <a:rPr lang="ru-RU"/>
              <a:t>В </a:t>
            </a:r>
            <a:r>
              <a:rPr lang="ru-RU" u="sng"/>
              <a:t>Древнем Китае</a:t>
            </a:r>
            <a:r>
              <a:rPr lang="ru-RU"/>
              <a:t> знания о строении человеческого тела накапливались до официального запрета на вскрытие трупов умерших, который связан с утверждением конфуцианства в качестве официальной религии (около </a:t>
            </a:r>
            <a:r>
              <a:rPr lang="en-US"/>
              <a:t>II</a:t>
            </a:r>
            <a:r>
              <a:rPr lang="ru-RU"/>
              <a:t> в. до н.э.).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u="sng"/>
              <a:t>УРОВЕНЬ ЗНАНИЙ О СТРОЕНИИ ЧЕЛОВЕЧЕСКОГО ТЕЛА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997450"/>
          </a:xfrm>
        </p:spPr>
        <p:txBody>
          <a:bodyPr/>
          <a:lstStyle/>
          <a:p>
            <a:r>
              <a:rPr lang="ru-RU"/>
              <a:t>В </a:t>
            </a:r>
            <a:r>
              <a:rPr lang="ru-RU" u="sng"/>
              <a:t>Древней Греции</a:t>
            </a:r>
            <a:r>
              <a:rPr lang="ru-RU"/>
              <a:t> врачи не вскрывали трупов умерших и не имели специальных знаний по анатомии. Их представления о строении человеческого тела были эмпирическими. </a:t>
            </a:r>
          </a:p>
          <a:p>
            <a:r>
              <a:rPr lang="ru-RU"/>
              <a:t> В</a:t>
            </a:r>
            <a:r>
              <a:rPr lang="ru-RU" u="sng"/>
              <a:t> эпоху эллинизма</a:t>
            </a:r>
            <a:r>
              <a:rPr lang="ru-RU"/>
              <a:t> (высшего этапа развитая рабовладельческого общества в Древней Греции) было разрешено анатомировать тела умерших. К тому же, врачам отдавали для вивисекции осуждённых преступников.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u="sng"/>
              <a:t>УРОВЕНЬ ЗНАНИЙ О СТРОЕНИИ ЧЕЛОВЕЧЕСКОГО ТЕЛА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Царь Александрии Птолемей </a:t>
            </a:r>
            <a:r>
              <a:rPr lang="en-US"/>
              <a:t>II</a:t>
            </a:r>
            <a:r>
              <a:rPr lang="ru-RU"/>
              <a:t> разрешил врачам вскрывать осужденных на смерть преступников и провинившихся рабов.</a:t>
            </a:r>
          </a:p>
          <a:p>
            <a:pPr>
              <a:lnSpc>
                <a:spcPct val="90000"/>
              </a:lnSpc>
            </a:pPr>
            <a:r>
              <a:rPr lang="ru-RU"/>
              <a:t>В результате некоторые врачи провоцировали рабов на совершение проступка, за который они могли быть подвержены вивисекции.</a:t>
            </a:r>
          </a:p>
          <a:p>
            <a:pPr>
              <a:lnSpc>
                <a:spcPct val="90000"/>
              </a:lnSpc>
            </a:pPr>
            <a:r>
              <a:rPr lang="ru-RU"/>
              <a:t>Александрийские врачи Герофил и Эразистрат значительно продвинулись вперед в изучении анатомии сердца и сосудов.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u="sng"/>
              <a:t>УРОВЕНЬ ЗНАНИЙ О СТРОЕНИИ ЧЕЛОВЕЧЕСКОГО ТЕЛА</a:t>
            </a:r>
          </a:p>
        </p:txBody>
      </p:sp>
      <p:sp>
        <p:nvSpPr>
          <p:cNvPr id="92167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179388" y="1628775"/>
            <a:ext cx="5472112" cy="5040313"/>
          </a:xfrm>
        </p:spPr>
        <p:txBody>
          <a:bodyPr/>
          <a:lstStyle/>
          <a:p>
            <a:r>
              <a:rPr lang="ru-RU" sz="1800" u="sng"/>
              <a:t> Древний Рим.</a:t>
            </a:r>
            <a:r>
              <a:rPr lang="ru-RU" sz="1800"/>
              <a:t> Выдающийся врач Гален (ок. 130 - ок. 200 гг) сделал ряд открытий в области анатомии и физиологии. Так как религия запрещала вскрывать человеческие трупы, то он анатомировал высших обезьян, свиней, собак, даже львов и слонов; часто </a:t>
            </a:r>
            <a:r>
              <a:rPr lang="ru-RU" sz="1800" u="sng"/>
              <a:t>производил вивисекции.</a:t>
            </a:r>
            <a:r>
              <a:rPr lang="ru-RU" sz="1800"/>
              <a:t> Эти данные он переносил в анатомию человека. Он описал около 300 мышц, в том числе и такие, которых у человека нет и наоборот. Особенно велики его заслуги в области исследования нервной системы (описал все отделы головного к спинного мозга )</a:t>
            </a:r>
          </a:p>
          <a:p>
            <a:pPr>
              <a:buFont typeface="Wingdings" pitchFamily="2" charset="2"/>
              <a:buNone/>
            </a:pPr>
            <a:r>
              <a:rPr lang="ru-RU" sz="1800"/>
              <a:t>      Правильно описал анатомическое строение сердца, венечные сосуды. Однако перегородку сердца Гален ошибочно считал проницаемой для крови </a:t>
            </a:r>
          </a:p>
        </p:txBody>
      </p:sp>
      <p:pic>
        <p:nvPicPr>
          <p:cNvPr id="92168" name="Picture 8" descr="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80063" y="1773238"/>
            <a:ext cx="3384550" cy="45354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Важнейшие работы, написанные Галеном: "О назначении частей человеческого тела", "Об анатомии".</a:t>
            </a:r>
          </a:p>
          <a:p>
            <a:r>
              <a:rPr lang="ru-RU"/>
              <a:t>Гален правильно описывал то, что видел, но неправильно трактовал некоторые полученные результаты - Учение о пневме носит идеалистический характер. </a:t>
            </a:r>
          </a:p>
          <a:p>
            <a:r>
              <a:rPr lang="ru-RU"/>
              <a:t>В этом заключается </a:t>
            </a:r>
            <a:r>
              <a:rPr lang="ru-RU" u="sng"/>
              <a:t>дуализм трудов Галена.</a:t>
            </a:r>
            <a:r>
              <a:rPr lang="ru-RU"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u="sng"/>
              <a:t>УЧЕНИЕ О ПРИЧИНАХ БОЛЕЗНЕЙ</a:t>
            </a:r>
            <a:br>
              <a:rPr lang="ru-RU" sz="3200" b="1" u="sng"/>
            </a:br>
            <a:r>
              <a:rPr lang="ru-RU" sz="2800" b="1" u="sng"/>
              <a:t>Естественные причины болезней</a:t>
            </a:r>
            <a:r>
              <a:rPr lang="ru-RU" sz="3800"/>
              <a:t>  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lnSpc>
                <a:spcPct val="80000"/>
              </a:lnSpc>
            </a:pPr>
            <a:r>
              <a:rPr lang="ru-RU" sz="2400" u="sng"/>
              <a:t>питание</a:t>
            </a:r>
            <a:r>
              <a:rPr lang="ru-RU" sz="2400"/>
              <a:t> (нездоровая пища, грубая грязная пища, переедание и т.д.). </a:t>
            </a:r>
          </a:p>
          <a:p>
            <a:pPr marL="533400" indent="-533400">
              <a:lnSpc>
                <a:spcPct val="80000"/>
              </a:lnSpc>
            </a:pPr>
            <a:r>
              <a:rPr lang="ru-RU" sz="2400" u="sng"/>
              <a:t>влияние  климата и времени года.</a:t>
            </a:r>
            <a:r>
              <a:rPr lang="ru-RU" sz="2400"/>
              <a:t>  Наглядным  подтверждением  этому служит сочинение Гиппократа "О воздухах, водах, местностях", в котором обобщены   различные   формы   воздействия   окружающей   природы   на  человеческий организм;</a:t>
            </a:r>
            <a:endParaRPr lang="ru-RU" sz="2400" u="sng"/>
          </a:p>
          <a:p>
            <a:pPr marL="533400" indent="-533400">
              <a:lnSpc>
                <a:spcPct val="80000"/>
              </a:lnSpc>
            </a:pPr>
            <a:r>
              <a:rPr lang="ru-RU" sz="2400" u="sng"/>
              <a:t>недостатки или несоблюдение личной гигиены.</a:t>
            </a:r>
            <a:r>
              <a:rPr lang="ru-RU" sz="2400"/>
              <a:t> (купание в грязной реке, соприкосновение с грязью и нечистотами);</a:t>
            </a:r>
            <a:endParaRPr lang="ru-RU" sz="2400" u="sng"/>
          </a:p>
          <a:p>
            <a:pPr marL="533400" indent="-533400">
              <a:lnSpc>
                <a:spcPct val="80000"/>
              </a:lnSpc>
            </a:pPr>
            <a:r>
              <a:rPr lang="ru-RU" sz="2400" u="sng"/>
              <a:t>кишечные паразиты</a:t>
            </a:r>
          </a:p>
          <a:p>
            <a:pPr marL="533400" indent="-533400">
              <a:lnSpc>
                <a:spcPct val="80000"/>
              </a:lnSpc>
            </a:pPr>
            <a:r>
              <a:rPr lang="ru-RU" sz="2400" u="sng"/>
              <a:t>недостаток или избыток физических движений.</a:t>
            </a:r>
            <a:r>
              <a:rPr lang="ru-RU" sz="240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u="sng"/>
              <a:t>УЧЕНИЕ О ПРИЧИНАХ БОЛЕЗНЕЙ</a:t>
            </a:r>
            <a:br>
              <a:rPr lang="ru-RU" sz="3200" b="1" u="sng"/>
            </a:br>
            <a:r>
              <a:rPr lang="ru-RU" sz="3200" b="1" u="sng"/>
              <a:t> </a:t>
            </a:r>
            <a:r>
              <a:rPr lang="ru-RU" sz="2800" b="1" u="sng"/>
              <a:t>Сверхъестественные причины болезней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5097463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200"/>
              <a:t>Виновниками считались злые духи умерших, которое якобы вселялись в тело заболевшего, злые демоны, гнев богов (проказа, венерические и другие заразные заболевания - посылаются богами).</a:t>
            </a:r>
          </a:p>
          <a:p>
            <a:pPr>
              <a:lnSpc>
                <a:spcPct val="90000"/>
              </a:lnSpc>
            </a:pPr>
            <a:r>
              <a:rPr lang="ru-RU" sz="2200"/>
              <a:t>Возмездие за нарушение обрядовых, правовых, моральных и прочих предписаний.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200"/>
              <a:t>     Например " ... он приблизился к замужней женщине" или "...он приблизился и жрице своего бога..." </a:t>
            </a:r>
          </a:p>
        </p:txBody>
      </p:sp>
      <p:pic>
        <p:nvPicPr>
          <p:cNvPr id="96260" name="Picture 4" descr="taur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56325" y="1628775"/>
            <a:ext cx="1008063" cy="2736850"/>
          </a:xfrm>
          <a:noFill/>
          <a:ln/>
        </p:spPr>
      </p:pic>
      <p:pic>
        <p:nvPicPr>
          <p:cNvPr id="96262" name="Picture 6" descr="baste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740650" y="1628775"/>
            <a:ext cx="1008063" cy="2808288"/>
          </a:xfrm>
          <a:noFill/>
          <a:ln/>
        </p:spPr>
      </p:pic>
      <p:pic>
        <p:nvPicPr>
          <p:cNvPr id="96264" name="Picture 8" descr="2key-muse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4508500"/>
            <a:ext cx="331152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/>
              <a:t>УЧЕНИЕ О БОЛЕЗНИ</a:t>
            </a:r>
            <a:endParaRPr lang="ru-RU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700213"/>
            <a:ext cx="5602287" cy="19446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/>
              <a:t>В </a:t>
            </a:r>
            <a:r>
              <a:rPr lang="ru-RU" sz="2000" u="sng"/>
              <a:t>Древней Индии</a:t>
            </a:r>
            <a:r>
              <a:rPr lang="ru-RU" sz="2000"/>
              <a:t> исходили из учения о </a:t>
            </a:r>
            <a:r>
              <a:rPr lang="ru-RU" sz="2000" u="sng"/>
              <a:t>трёх</a:t>
            </a:r>
            <a:r>
              <a:rPr lang="ru-RU" sz="2000"/>
              <a:t> "</a:t>
            </a:r>
            <a:r>
              <a:rPr lang="ru-RU" sz="2000" u="sng"/>
              <a:t>жидкостях"</a:t>
            </a:r>
            <a:r>
              <a:rPr lang="ru-RU" sz="2000"/>
              <a:t> (</a:t>
            </a:r>
            <a:r>
              <a:rPr lang="ru-RU" sz="2000" u="sng"/>
              <a:t>слизь</a:t>
            </a:r>
            <a:r>
              <a:rPr lang="ru-RU" sz="2000"/>
              <a:t>, </a:t>
            </a:r>
            <a:r>
              <a:rPr lang="ru-RU" sz="2000" u="sng"/>
              <a:t>желчь</a:t>
            </a:r>
            <a:r>
              <a:rPr lang="ru-RU" sz="2000"/>
              <a:t> -носитель жизненного тепла и </a:t>
            </a:r>
            <a:r>
              <a:rPr lang="ru-RU" sz="2000" u="sng"/>
              <a:t>воздух</a:t>
            </a:r>
            <a:r>
              <a:rPr lang="ru-RU" sz="2000"/>
              <a:t> - "прана") и пяти космических элементах (</a:t>
            </a:r>
            <a:r>
              <a:rPr lang="ru-RU" sz="2000" u="sng"/>
              <a:t>земля</a:t>
            </a:r>
            <a:r>
              <a:rPr lang="ru-RU" sz="2000"/>
              <a:t>, </a:t>
            </a:r>
            <a:r>
              <a:rPr lang="ru-RU" sz="2000" u="sng"/>
              <a:t>вода</a:t>
            </a:r>
            <a:r>
              <a:rPr lang="ru-RU" sz="2000"/>
              <a:t>, </a:t>
            </a:r>
            <a:r>
              <a:rPr lang="ru-RU" sz="2000" u="sng"/>
              <a:t>огонь</a:t>
            </a:r>
            <a:r>
              <a:rPr lang="ru-RU" sz="2000"/>
              <a:t>, </a:t>
            </a:r>
            <a:r>
              <a:rPr lang="ru-RU" sz="2000" u="sng"/>
              <a:t>воздух</a:t>
            </a:r>
            <a:r>
              <a:rPr lang="ru-RU" sz="2000"/>
              <a:t> и </a:t>
            </a:r>
            <a:r>
              <a:rPr lang="ru-RU" sz="2000" u="sng"/>
              <a:t>эфир</a:t>
            </a:r>
            <a:r>
              <a:rPr lang="ru-RU" sz="2000"/>
              <a:t> - источник света)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   Человек здоров, когда все эти компоненты находятся в гармонии между собой. </a:t>
            </a:r>
          </a:p>
        </p:txBody>
      </p:sp>
      <p:pic>
        <p:nvPicPr>
          <p:cNvPr id="99332" name="Picture 4" descr="Ведическая культур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10300" y="1628775"/>
            <a:ext cx="2106613" cy="2447925"/>
          </a:xfrm>
          <a:noFill/>
          <a:ln/>
        </p:spPr>
      </p:pic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914400" y="4076700"/>
            <a:ext cx="777240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ru-RU" sz="2400"/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0" y="4221163"/>
            <a:ext cx="896461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00100" indent="-8001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ru-RU" sz="2400"/>
              <a:t>         В </a:t>
            </a:r>
            <a:r>
              <a:rPr lang="ru-RU" sz="2400" u="sng"/>
              <a:t>основе китайской медицины</a:t>
            </a:r>
            <a:r>
              <a:rPr lang="ru-RU" sz="2400"/>
              <a:t> лежала </a:t>
            </a:r>
            <a:r>
              <a:rPr lang="ru-RU" sz="2400" u="sng"/>
              <a:t>наивно-материалистическая </a:t>
            </a:r>
            <a:r>
              <a:rPr lang="ru-RU" sz="2400"/>
              <a:t>философия, согласно которой объективный мир познаваем и находится в постоянном движении и изменении. Китайцы  считали, что материя существует в виде </a:t>
            </a:r>
            <a:r>
              <a:rPr lang="ru-RU" sz="2400" u="sng"/>
              <a:t>пяти "первоэлементов"</a:t>
            </a:r>
            <a:r>
              <a:rPr lang="ru-RU" sz="2400"/>
              <a:t>: </a:t>
            </a:r>
            <a:r>
              <a:rPr lang="ru-RU" sz="2400" u="sng"/>
              <a:t>воды</a:t>
            </a:r>
            <a:r>
              <a:rPr lang="ru-RU" sz="2400"/>
              <a:t>, </a:t>
            </a:r>
            <a:r>
              <a:rPr lang="ru-RU" sz="2400" u="sng"/>
              <a:t>дерева, огня</a:t>
            </a:r>
            <a:r>
              <a:rPr lang="ru-RU" sz="2400"/>
              <a:t>, </a:t>
            </a:r>
            <a:r>
              <a:rPr lang="ru-RU" sz="2400" u="sng"/>
              <a:t>земли</a:t>
            </a:r>
            <a:r>
              <a:rPr lang="ru-RU" sz="2400"/>
              <a:t> и </a:t>
            </a:r>
            <a:r>
              <a:rPr lang="ru-RU" sz="2400" u="sng"/>
              <a:t>металла </a:t>
            </a:r>
            <a:r>
              <a:rPr lang="ru-RU" sz="2400"/>
              <a:t>(учение "у син").</a:t>
            </a:r>
            <a:r>
              <a:rPr lang="ru-RU" sz="2000"/>
              <a:t> </a:t>
            </a:r>
            <a:br>
              <a:rPr lang="ru-RU" sz="2000"/>
            </a:br>
            <a:endParaRPr lang="ru-RU" sz="20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62" name="Rectangle 10"/>
          <p:cNvSpPr>
            <a:spLocks noGrp="1" noChangeArrowheads="1"/>
          </p:cNvSpPr>
          <p:nvPr>
            <p:ph type="title"/>
          </p:nvPr>
        </p:nvSpPr>
        <p:spPr>
          <a:xfrm>
            <a:off x="900113" y="4724400"/>
            <a:ext cx="7772400" cy="1143000"/>
          </a:xfrm>
        </p:spPr>
        <p:txBody>
          <a:bodyPr/>
          <a:lstStyle/>
          <a:p>
            <a:pPr algn="ctr"/>
            <a:r>
              <a:rPr lang="ru-RU" sz="2200">
                <a:latin typeface="Arial" charset="0"/>
              </a:rPr>
              <a:t>Представление древних китайских философов - материалистов о взаимодействии пяти космических "первоэлементов".</a:t>
            </a:r>
            <a:br>
              <a:rPr lang="ru-RU" sz="2200">
                <a:latin typeface="Arial" charset="0"/>
              </a:rPr>
            </a:br>
            <a:r>
              <a:rPr lang="ru-RU" sz="2200">
                <a:latin typeface="Arial" charset="0"/>
              </a:rPr>
              <a:t> Жирная линия порождение; тонкая – взаимоотрицание</a:t>
            </a:r>
            <a:r>
              <a:rPr lang="ru-RU" sz="3800"/>
              <a:t> </a:t>
            </a:r>
          </a:p>
        </p:txBody>
      </p:sp>
      <p:graphicFrame>
        <p:nvGraphicFramePr>
          <p:cNvPr id="100367" name="Object 15"/>
          <p:cNvGraphicFramePr>
            <a:graphicFrameLocks noGrp="1" noChangeAspect="1"/>
          </p:cNvGraphicFramePr>
          <p:nvPr>
            <p:ph idx="1"/>
          </p:nvPr>
        </p:nvGraphicFramePr>
        <p:xfrm>
          <a:off x="827088" y="476250"/>
          <a:ext cx="7772400" cy="397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2" name="Точечный рисунок" r:id="rId3" imgW="4877481" imgH="2495238" progId="PBrush">
                  <p:embed/>
                </p:oleObj>
              </mc:Choice>
              <mc:Fallback>
                <p:oleObj name="Точечный рисунок" r:id="rId3" imgW="4877481" imgH="2495238" progId="PBrush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76250"/>
                        <a:ext cx="7772400" cy="3976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План лекции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 smtClean="0"/>
              <a:t>АКТУАЛЬНОСТЬ ТЕМЫ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ОБЩИЕ </a:t>
            </a:r>
            <a:r>
              <a:rPr lang="ru-RU" sz="2400" dirty="0"/>
              <a:t>ЧЕРТЫ РАЗВИТИЯ ВРАЧЕВАНИЯ В РАБОВЛАДЕЛЬЧЕСКИХ ГОСУДАРСТВАХ 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ИСТОЧНИКИ ИЗУЧЕНИЯ МЕДИЦИНЫ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УРОВЕНЬ ЗНАНИЙ О СТРОЕНИИ ЧЕЛОВЕЧЕСКОГО ТЕЛА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УЧЕНИЯ О ПРИЧИНАХ БОЛЕЗНЕЙ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УРОВЕНЬ ЗНАНИЙ О МЕТОДАХ ОБСЛЕДОВАНИЯ БОЛЬНОГО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МЕТОДЫ ЛЕЧЕНИЯ ДРЕВНИХ ЦИВИЛИЗАЦИЙ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УРОВЕНЬ ЗНАНИЙ О ПРОФИЛАКТИКЕ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ПОДГОТОВКА </a:t>
            </a:r>
            <a:r>
              <a:rPr lang="ru-RU" sz="2400" dirty="0" smtClean="0"/>
              <a:t>ВРАЧЕЙ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Выводы</a:t>
            </a:r>
            <a:endParaRPr lang="ru-RU" sz="2400" dirty="0"/>
          </a:p>
          <a:p>
            <a:pPr>
              <a:lnSpc>
                <a:spcPct val="90000"/>
              </a:lnSpc>
            </a:pPr>
            <a:endParaRPr lang="ru-RU" sz="2400" u="sng" dirty="0"/>
          </a:p>
          <a:p>
            <a:pPr>
              <a:lnSpc>
                <a:spcPct val="90000"/>
              </a:lnSpc>
            </a:pPr>
            <a:endParaRPr lang="ru-RU" sz="1800" b="1" u="sng" dirty="0"/>
          </a:p>
          <a:p>
            <a:pPr>
              <a:lnSpc>
                <a:spcPct val="90000"/>
              </a:lnSpc>
            </a:pPr>
            <a:endParaRPr lang="ru-RU" sz="1800" b="1" dirty="0"/>
          </a:p>
          <a:p>
            <a:pPr>
              <a:lnSpc>
                <a:spcPct val="90000"/>
              </a:lnSpc>
            </a:pPr>
            <a:endParaRPr lang="ru-RU" sz="1800" b="1" dirty="0"/>
          </a:p>
          <a:p>
            <a:pPr>
              <a:lnSpc>
                <a:spcPct val="90000"/>
              </a:lnSpc>
            </a:pP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692150"/>
            <a:ext cx="4313238" cy="56165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200"/>
              <a:t>Трактат "Нэй-цзин" учение о противоположностях - учение "Инь-Янь".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200"/>
              <a:t>     </a:t>
            </a:r>
            <a:r>
              <a:rPr lang="ru-RU" sz="2400"/>
              <a:t>"Инь"</a:t>
            </a:r>
            <a:r>
              <a:rPr lang="ru-RU" sz="2200"/>
              <a:t> - отрицательное начало, а "</a:t>
            </a:r>
            <a:r>
              <a:rPr lang="ru-RU" sz="2400"/>
              <a:t>Янь"</a:t>
            </a:r>
            <a:r>
              <a:rPr lang="ru-RU" sz="2200"/>
              <a:t> – положительное. В каждом из них заложен широкий смысл.</a:t>
            </a:r>
          </a:p>
          <a:p>
            <a:pPr>
              <a:lnSpc>
                <a:spcPct val="80000"/>
              </a:lnSpc>
            </a:pPr>
            <a:r>
              <a:rPr lang="ru-RU" sz="2200"/>
              <a:t>Оба начала находятся в постоянном взаимодействии и борьбе.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200"/>
              <a:t>      Таким образом, </a:t>
            </a:r>
            <a:r>
              <a:rPr lang="ru-RU" sz="2200" u="sng"/>
              <a:t>здоровье</a:t>
            </a:r>
            <a:r>
              <a:rPr lang="ru-RU" sz="2200"/>
              <a:t> понималось как равновесие всех начал и "первоэлементов", а </a:t>
            </a:r>
            <a:r>
              <a:rPr lang="ru-RU" sz="2200" u="sng"/>
              <a:t>болезнь</a:t>
            </a:r>
            <a:r>
              <a:rPr lang="ru-RU" sz="2200"/>
              <a:t> -как нарушение их правильного взаимодействия.</a:t>
            </a:r>
          </a:p>
        </p:txBody>
      </p:sp>
      <p:graphicFrame>
        <p:nvGraphicFramePr>
          <p:cNvPr id="104506" name="Group 58"/>
          <p:cNvGraphicFramePr>
            <a:graphicFrameLocks noGrp="1"/>
          </p:cNvGraphicFramePr>
          <p:nvPr>
            <p:ph sz="half" idx="2"/>
          </p:nvPr>
        </p:nvGraphicFramePr>
        <p:xfrm>
          <a:off x="4876800" y="1484313"/>
          <a:ext cx="3810000" cy="4171951"/>
        </p:xfrm>
        <a:graphic>
          <a:graphicData uri="http://schemas.openxmlformats.org/drawingml/2006/table">
            <a:tbl>
              <a:tblPr/>
              <a:tblGrid>
                <a:gridCol w="1905000"/>
                <a:gridCol w="1905000"/>
              </a:tblGrid>
              <a:tr h="666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«Янь»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«Инь»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Солнце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Луна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Движение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Покой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Жара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Холод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2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Мужское начало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Женское начало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и.т.д.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/>
              <a:t>УЧЕНИЕ О БОЛЕЗНИ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924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В </a:t>
            </a:r>
            <a:r>
              <a:rPr lang="ru-RU" sz="2400" u="sng"/>
              <a:t>Древней Греции</a:t>
            </a:r>
            <a:r>
              <a:rPr lang="ru-RU" sz="2400"/>
              <a:t> зародилась материалистическая философия, возникла атомистическая теория (учение): весь мир состоит из двух первоначал: </a:t>
            </a:r>
            <a:r>
              <a:rPr lang="ru-RU" sz="2400" b="1"/>
              <a:t>атомов</a:t>
            </a:r>
            <a:r>
              <a:rPr lang="ru-RU" sz="2400"/>
              <a:t> (т.е. "неделимых", которые находятся в непрерывном движении) и </a:t>
            </a:r>
            <a:r>
              <a:rPr lang="ru-RU" sz="2400" b="1"/>
              <a:t>пустот</a:t>
            </a:r>
            <a:r>
              <a:rPr lang="ru-RU" sz="2400"/>
              <a:t>.     Левкипп, Демокрит, Эпикур - атомистический материализм. </a:t>
            </a:r>
          </a:p>
          <a:p>
            <a:pPr>
              <a:lnSpc>
                <a:spcPct val="90000"/>
              </a:lnSpc>
            </a:pPr>
            <a:r>
              <a:rPr lang="ru-RU" sz="2400"/>
              <a:t>Пифагор и Платон -философский идеализм.</a:t>
            </a:r>
            <a:endParaRPr lang="ru-RU" sz="2400" u="sng"/>
          </a:p>
          <a:p>
            <a:pPr>
              <a:lnSpc>
                <a:spcPct val="90000"/>
              </a:lnSpc>
            </a:pPr>
            <a:r>
              <a:rPr lang="ru-RU" sz="2400" u="sng"/>
              <a:t>Платон</a:t>
            </a:r>
            <a:r>
              <a:rPr lang="ru-RU" sz="2400"/>
              <a:t> утверждал, что существующий реальный мир отражение, тень идеального мира идей.</a:t>
            </a:r>
          </a:p>
          <a:p>
            <a:pPr>
              <a:lnSpc>
                <a:spcPct val="90000"/>
              </a:lnSpc>
            </a:pPr>
            <a:r>
              <a:rPr lang="ru-RU" sz="2400" u="sng"/>
              <a:t>Аристотель</a:t>
            </a:r>
            <a:r>
              <a:rPr lang="ru-RU" sz="2400"/>
              <a:t> стоял на позициях материализма и идеализма (дуализм), был сторонником гуморального учения.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000">
                <a:latin typeface="Arial" charset="0"/>
              </a:rPr>
              <a:t>Схема соотношения четырех элементов и четырёх жидкостей организма по Аристотелю</a:t>
            </a:r>
            <a:r>
              <a:rPr lang="ru-RU" sz="3800"/>
              <a:t> </a:t>
            </a:r>
          </a:p>
        </p:txBody>
      </p:sp>
      <p:graphicFrame>
        <p:nvGraphicFramePr>
          <p:cNvPr id="10957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0" y="1557338"/>
          <a:ext cx="9540875" cy="530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6" name="Точечный рисунок" r:id="rId3" imgW="5296639" imgH="2657846" progId="PBrush">
                  <p:embed/>
                </p:oleObj>
              </mc:Choice>
              <mc:Fallback>
                <p:oleObj name="Точечный рисунок" r:id="rId3" imgW="5296639" imgH="2657846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57338"/>
                        <a:ext cx="9540875" cy="5300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/>
              <a:t>УЧЕНИЕ О БОЛЕЗНИ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 u="sng"/>
              <a:t>Гиппократ</a:t>
            </a:r>
            <a:r>
              <a:rPr lang="ru-RU" sz="2400"/>
              <a:t> определил четыре основных типа телосложения (конституции) и темперамента у людей в зависимости от преобладания в организме человека одной из четырех основных жидкостей: </a:t>
            </a:r>
            <a:r>
              <a:rPr lang="ru-RU" sz="2400" u="sng"/>
              <a:t>крови</a:t>
            </a:r>
            <a:r>
              <a:rPr lang="ru-RU" sz="2400"/>
              <a:t> (лат, "</a:t>
            </a:r>
            <a:r>
              <a:rPr lang="en-US" sz="2400"/>
              <a:t>sanguis</a:t>
            </a:r>
            <a:r>
              <a:rPr lang="ru-RU" sz="2400"/>
              <a:t>") - соответствует сангвинический тип, </a:t>
            </a:r>
            <a:r>
              <a:rPr lang="ru-RU" sz="2400" u="sng"/>
              <a:t>слизи</a:t>
            </a:r>
            <a:r>
              <a:rPr lang="ru-RU" sz="2400"/>
              <a:t> (греч. "</a:t>
            </a:r>
            <a:r>
              <a:rPr lang="en-US" sz="2400"/>
              <a:t>phlegma</a:t>
            </a:r>
            <a:r>
              <a:rPr lang="ru-RU" sz="2400"/>
              <a:t>") - </a:t>
            </a:r>
            <a:r>
              <a:rPr lang="ru-RU" sz="2400" u="sng"/>
              <a:t>флегматический,</a:t>
            </a:r>
            <a:r>
              <a:rPr lang="ru-RU" sz="2400"/>
              <a:t> желтой желчи (греч. "</a:t>
            </a:r>
            <a:r>
              <a:rPr lang="en-US" sz="2400"/>
              <a:t>chole</a:t>
            </a:r>
            <a:r>
              <a:rPr lang="ru-RU" sz="2400"/>
              <a:t>") - </a:t>
            </a:r>
            <a:r>
              <a:rPr lang="ru-RU" sz="2400" u="sng"/>
              <a:t>холерический,</a:t>
            </a:r>
            <a:r>
              <a:rPr lang="ru-RU" sz="2400"/>
              <a:t> чёрной желчи (греч. "</a:t>
            </a:r>
            <a:r>
              <a:rPr lang="en-US" sz="2400"/>
              <a:t>melaina chole</a:t>
            </a:r>
            <a:r>
              <a:rPr lang="ru-RU" sz="2400"/>
              <a:t>") - </a:t>
            </a:r>
            <a:r>
              <a:rPr lang="ru-RU" sz="2400" u="sng"/>
              <a:t>меланхолический. </a:t>
            </a:r>
          </a:p>
          <a:p>
            <a:pPr>
              <a:lnSpc>
                <a:spcPct val="90000"/>
              </a:lnSpc>
            </a:pPr>
            <a:r>
              <a:rPr lang="ru-RU" sz="2400"/>
              <a:t>Согласно учению Гиппократа, самые </a:t>
            </a:r>
            <a:r>
              <a:rPr lang="ru-RU" sz="2400" u="sng"/>
              <a:t>тяжелые болезни</a:t>
            </a:r>
            <a:r>
              <a:rPr lang="ru-RU" sz="2400"/>
              <a:t> вызываются смешением  холодной слизи и горячей желчи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714" name="Object 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23850" y="620713"/>
          <a:ext cx="6604000" cy="597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9" name="CorelDRAW" r:id="rId3" imgW="4440600" imgH="4611600" progId="">
                  <p:embed/>
                </p:oleObj>
              </mc:Choice>
              <mc:Fallback>
                <p:oleObj name="CorelDRAW" r:id="rId3" imgW="4440600" imgH="4611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620713"/>
                        <a:ext cx="6604000" cy="597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196975"/>
            <a:ext cx="8964612" cy="5327650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/>
              <a:t>Гиппократ</a:t>
            </a:r>
            <a:br>
              <a:rPr lang="ru-RU" sz="2000"/>
            </a:br>
            <a:r>
              <a:rPr lang="ru-RU" sz="2000"/>
              <a:t>(Hippokrates) [460 до н. э., о. Кос, - 377 до н. э.], древнегреческий врач, реформатор античной медицины. Медицинское образование получил под руководством своего отца Гераклида, мать - Фенарета, была повитухой. Считают, что Гиппократ</a:t>
            </a:r>
            <a:br>
              <a:rPr lang="ru-RU" sz="2000"/>
            </a:br>
            <a:r>
              <a:rPr lang="ru-RU" sz="2000"/>
              <a:t>относился к 17-му поколению врачебной семьи, из которой вышла косская школа врачей. </a:t>
            </a:r>
          </a:p>
          <a:p>
            <a:pPr>
              <a:lnSpc>
                <a:spcPct val="80000"/>
              </a:lnSpc>
            </a:pPr>
            <a:r>
              <a:rPr lang="ru-RU" sz="2000"/>
              <a:t>Гиппократ вёл жизнь странствующего врача (периодевта) в Греции, Малой Азии, Ливии; посетил берега Чёрного моря, был у скифов, что позволило ему ознакомиться с медициной народов Передней Азии и Египта. </a:t>
            </a:r>
          </a:p>
          <a:p>
            <a:pPr>
              <a:lnSpc>
                <a:spcPct val="80000"/>
              </a:lnSpc>
            </a:pPr>
            <a:r>
              <a:rPr lang="ru-RU" sz="2000"/>
              <a:t>Сочинения, дошедшие до нас под именем Гиппократа, представляют собой сборник из 59 сочинений различных авторов, собранных воедино учёными Александрийской библиотеки. </a:t>
            </a:r>
          </a:p>
          <a:p>
            <a:pPr>
              <a:lnSpc>
                <a:spcPct val="80000"/>
              </a:lnSpc>
            </a:pPr>
            <a:r>
              <a:rPr lang="ru-RU" sz="2000"/>
              <a:t>Самому Г. приписывают чаще всего следующие сочинения: "О воздухе, воде и местности", "Прогностика", "Диета в острых болезнях", 1-я и 3-я книга "Эпидемии", "Афоризмы", "Вправление сочленений", "Переломы", "Раны головы".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title"/>
          </p:nvPr>
        </p:nvSpPr>
        <p:spPr>
          <a:solidFill>
            <a:schemeClr val="bg1">
              <a:alpha val="50000"/>
            </a:schemeClr>
          </a:solidFill>
          <a:ln/>
        </p:spPr>
        <p:txBody>
          <a:bodyPr/>
          <a:lstStyle/>
          <a:p>
            <a:r>
              <a:rPr lang="ru-RU" b="1"/>
              <a:t>Биография Гиппократа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Гиппократ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Разрабатывал вопросы этиологии, отрицая при этом сверхъестественное, божественное происхождение болезней. Гиппократ выделял факторы влияющие на здоровье человека: климат, состояние воды, почвы, образ жизни людей, законы страны и пр.</a:t>
            </a:r>
          </a:p>
          <a:p>
            <a:pPr>
              <a:lnSpc>
                <a:spcPct val="90000"/>
              </a:lnSpc>
            </a:pPr>
            <a:r>
              <a:rPr lang="ru-RU" sz="2400"/>
              <a:t>Установил основные стадии развития болезни, разрабатывал вопросы диагностики. </a:t>
            </a:r>
          </a:p>
          <a:p>
            <a:pPr>
              <a:lnSpc>
                <a:spcPct val="90000"/>
              </a:lnSpc>
            </a:pPr>
            <a:r>
              <a:rPr lang="ru-RU" sz="2400"/>
              <a:t> Гиппократу приписывают текст врачебной клятвы ("Клятва Гиппократа"), формулирующей моральные нормы поведения врача (хотя первоначальный вариант клятвы существовал ещё в Египте).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/>
              <a:t>УЧЕНИЕ О БОЛЕЗНИ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В </a:t>
            </a:r>
            <a:r>
              <a:rPr lang="ru-RU" sz="2400" u="sng"/>
              <a:t>Древнем Риме</a:t>
            </a:r>
            <a:r>
              <a:rPr lang="ru-RU" sz="2400"/>
              <a:t> атомистическое учение нашло отражение в произведениях </a:t>
            </a:r>
            <a:r>
              <a:rPr lang="ru-RU" sz="2400" u="sng"/>
              <a:t>Тита Лукреция Кара.</a:t>
            </a:r>
            <a:r>
              <a:rPr lang="ru-RU" sz="240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    "О природе вещей" Лукреций подходит к вопросам медицины и естествознания с точки зрения атомистического учения. Он говорит о сложном строении живых организмов из мельчайших движущих частиц - атомов, высказывает мысль о постепенном развитии растительного и животного мира, о передаче признаков по наследству, о вымирании неприспособленных и выживании приспособленных организмов. </a:t>
            </a:r>
          </a:p>
          <a:p>
            <a:pPr>
              <a:lnSpc>
                <a:spcPct val="90000"/>
              </a:lnSpc>
            </a:pPr>
            <a:r>
              <a:rPr lang="ru-RU" sz="2400"/>
              <a:t>Лукреций дает представление о </a:t>
            </a:r>
            <a:r>
              <a:rPr lang="ru-RU" sz="2400" u="sng"/>
              <a:t>миазматической концепции возникновения заразных болезней</a:t>
            </a:r>
            <a:r>
              <a:rPr lang="ru-RU" sz="2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u="sng"/>
              <a:t>УРОВЕНЬ ЗНАНИЙ О МЕТОДАХ ОБСЛЕДОВАНИЯ БОЛЬНОГО</a:t>
            </a:r>
            <a:r>
              <a:rPr lang="ru-RU" sz="3800"/>
              <a:t> 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924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/>
              <a:t>В </a:t>
            </a:r>
            <a:r>
              <a:rPr lang="ru-RU" sz="2000" u="sng"/>
              <a:t>Древней Индии</a:t>
            </a:r>
            <a:r>
              <a:rPr lang="ru-RU" sz="2000"/>
              <a:t> диагностика </a:t>
            </a:r>
            <a:r>
              <a:rPr lang="ru-RU" sz="2000" u="sng"/>
              <a:t>Сушруты</a:t>
            </a:r>
            <a:r>
              <a:rPr lang="ru-RU" sz="2000"/>
              <a:t> (</a:t>
            </a:r>
            <a:r>
              <a:rPr lang="en-US" sz="2000"/>
              <a:t>VI</a:t>
            </a:r>
            <a:r>
              <a:rPr lang="ru-RU" sz="2000"/>
              <a:t> в. до н.э.) основывалась на подробном опросе больного и исследовании теплоты тела, цвета кожи и языка, выделений, шумов в легких, голоса и т.д. </a:t>
            </a:r>
          </a:p>
          <a:p>
            <a:pPr>
              <a:lnSpc>
                <a:spcPct val="90000"/>
              </a:lnSpc>
            </a:pPr>
            <a:r>
              <a:rPr lang="ru-RU" sz="2000" u="sng"/>
              <a:t>Древнем Китае</a:t>
            </a:r>
            <a:r>
              <a:rPr lang="ru-RU" sz="2000"/>
              <a:t> также уделялось большое внимание указанным принципам, но ещё придавали большое значение исследованию пульса и давлению на активные точки. Вершиной искусства диагностики в Древнем Китае было </a:t>
            </a:r>
            <a:r>
              <a:rPr lang="ru-RU" sz="2000" u="sng"/>
              <a:t>учение о пульсе</a:t>
            </a:r>
            <a:r>
              <a:rPr lang="ru-RU" sz="2000"/>
              <a:t>. Исследовали пульс не менее чем в девяти точках и различали до 28 видов пульса.</a:t>
            </a:r>
          </a:p>
          <a:p>
            <a:pPr>
              <a:lnSpc>
                <a:spcPct val="90000"/>
              </a:lnSpc>
            </a:pPr>
            <a:r>
              <a:rPr lang="ru-RU" sz="2000"/>
              <a:t>Представление о </a:t>
            </a:r>
            <a:r>
              <a:rPr lang="ru-RU" sz="2000" u="sng"/>
              <a:t>римской медицине</a:t>
            </a:r>
            <a:r>
              <a:rPr lang="ru-RU" sz="2000"/>
              <a:t> до Галена дает труд Корнелия Цельса - "О медицине". Ему же принадлежит описание четырёх признаков воспаления.  </a:t>
            </a:r>
          </a:p>
          <a:p>
            <a:pPr>
              <a:lnSpc>
                <a:spcPct val="90000"/>
              </a:lnSpc>
            </a:pPr>
            <a:r>
              <a:rPr lang="ru-RU" sz="2000"/>
              <a:t>Методы обследования больного наиболее полно отражены в работе </a:t>
            </a:r>
            <a:r>
              <a:rPr lang="ru-RU" sz="2000" u="sng"/>
              <a:t>Гиппократа</a:t>
            </a:r>
            <a:r>
              <a:rPr lang="ru-RU" sz="2000"/>
              <a:t> - "Прогностика" (наблюдение, осмотр и опрос больного)</a:t>
            </a:r>
            <a:r>
              <a:rPr lang="ru-RU" sz="2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/>
              <a:t>МЕТОДЫ ЛЕЧЕНИЯ</a:t>
            </a:r>
            <a:r>
              <a:rPr lang="ru-RU"/>
              <a:t> 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5602288" cy="5257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000"/>
              <a:t>    Прежде чем приступить к лечению врачеватели определяли </a:t>
            </a:r>
            <a:r>
              <a:rPr lang="ru-RU" sz="2000" u="sng"/>
              <a:t>излечимо </a:t>
            </a:r>
            <a:r>
              <a:rPr lang="ru-RU" sz="2000"/>
              <a:t>или </a:t>
            </a:r>
            <a:r>
              <a:rPr lang="ru-RU" sz="2000" u="sng"/>
              <a:t>неизлечимо заболевание.</a:t>
            </a:r>
            <a:endParaRPr lang="ru-RU" sz="2000"/>
          </a:p>
          <a:p>
            <a:pPr>
              <a:buFont typeface="Wingdings" pitchFamily="2" charset="2"/>
              <a:buNone/>
            </a:pPr>
            <a:r>
              <a:rPr lang="ru-RU" sz="2000"/>
              <a:t>    Согласно врачебной этике Египта - врач, осмотрев больного, открыто сообщал ему:</a:t>
            </a:r>
          </a:p>
          <a:p>
            <a:r>
              <a:rPr lang="ru-RU" sz="2000"/>
              <a:t>"Это болезнь, которую я смогу вылечить",</a:t>
            </a:r>
          </a:p>
          <a:p>
            <a:r>
              <a:rPr lang="ru-RU" sz="2000"/>
              <a:t>"Это болезнь, которую я, может быть, смогу вылечить";</a:t>
            </a:r>
          </a:p>
          <a:p>
            <a:r>
              <a:rPr lang="ru-RU" sz="2000"/>
              <a:t>"Это болезнь, которую я не смогу вылечить".</a:t>
            </a:r>
          </a:p>
          <a:p>
            <a:pPr>
              <a:buFont typeface="Wingdings" pitchFamily="2" charset="2"/>
              <a:buNone/>
            </a:pPr>
            <a:r>
              <a:rPr lang="ru-RU" sz="2000"/>
              <a:t>    При благоприятном прогнозе врач учитывал особенности болезни, время года, возраст, темперамент, силы и ум больного («дураки легче вылечиваются»)</a:t>
            </a:r>
          </a:p>
        </p:txBody>
      </p:sp>
      <p:pic>
        <p:nvPicPr>
          <p:cNvPr id="118788" name="Picture 4" descr="osiri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948488" y="1628775"/>
            <a:ext cx="1327150" cy="45307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Представление об основных аспектах развития врачевания в странах Древнего Мира позволяет понять истоки развития медицинских знаний в последующих эпохах.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/>
              <a:t>Папирус Эберса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7761288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/>
              <a:t>   В нём содержится 900 прописей лекарств для лечения органов пищеварения, дыхательных путей, уха, горла и носа, ожогов и кровотечений, глазных болезней, кожных, паразитарных и мн. др. Он склеен из 108 листов и достигает в длину 20,5 м. Отдельный раздел из папируса Эберса посвящен косметическим средствам. </a:t>
            </a:r>
          </a:p>
          <a:p>
            <a:pPr>
              <a:buFont typeface="Wingdings" pitchFamily="2" charset="2"/>
              <a:buNone/>
            </a:pPr>
            <a:r>
              <a:rPr lang="ru-RU" sz="2400"/>
              <a:t>    Древний Египет - родина косметики.</a:t>
            </a:r>
          </a:p>
        </p:txBody>
      </p:sp>
      <p:pic>
        <p:nvPicPr>
          <p:cNvPr id="121861" name="Picture 5" descr="07-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4868863"/>
            <a:ext cx="7416800" cy="18161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 b="1" u="sng"/>
              <a:t>Устрашающие методы лечения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924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Применялись в Древнем Египте когда болезнь объяснялась воздействиям сверхъестественных причин. </a:t>
            </a:r>
          </a:p>
          <a:p>
            <a:pPr>
              <a:lnSpc>
                <a:spcPct val="90000"/>
              </a:lnSpc>
            </a:pPr>
            <a:r>
              <a:rPr lang="ru-RU"/>
              <a:t>Считалось, что дурные запахи и горькая пища отпугивают злых духов. Поэтому в состав лекарств часто включали неприятные на вкус вещества: </a:t>
            </a:r>
            <a:r>
              <a:rPr lang="ru-RU" u="sng"/>
              <a:t>части хвоста мыши, выделения из ушей свиньи, экскременты и мочу животных</a:t>
            </a:r>
            <a:r>
              <a:rPr lang="ru-RU"/>
              <a:t> и т.д. </a:t>
            </a:r>
          </a:p>
          <a:p>
            <a:pPr>
              <a:lnSpc>
                <a:spcPct val="90000"/>
              </a:lnSpc>
            </a:pPr>
            <a:r>
              <a:rPr lang="ru-RU"/>
              <a:t>Прием подобных лекарств сопровождался устрашающими заговорами и заклинаниями.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/>
              <a:t>Диоскорид Педаний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229600" cy="47085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/>
              <a:t>Дал первое </a:t>
            </a:r>
            <a:r>
              <a:rPr lang="ru-RU" sz="2400" u="sng"/>
              <a:t>систематическое описание лекарственных средств</a:t>
            </a:r>
            <a:r>
              <a:rPr lang="ru-RU" sz="2400"/>
              <a:t> ("О лекарственных средствах"), которое применялось в фармакологии вплоть до </a:t>
            </a:r>
            <a:r>
              <a:rPr lang="en-US" sz="2400"/>
              <a:t>XVI</a:t>
            </a:r>
            <a:r>
              <a:rPr lang="ru-RU" sz="2400"/>
              <a:t> в.</a:t>
            </a:r>
          </a:p>
          <a:p>
            <a:pPr>
              <a:lnSpc>
                <a:spcPct val="80000"/>
              </a:lnSpc>
            </a:pPr>
            <a:r>
              <a:rPr lang="ru-RU" sz="2400"/>
              <a:t>Из лекарств растительного происхождения широко использовались: лук, мак, финики, лотос, гранат, алоэ, оливковое масло, женьшень и др.</a:t>
            </a:r>
          </a:p>
          <a:p>
            <a:pPr>
              <a:lnSpc>
                <a:spcPct val="80000"/>
              </a:lnSpc>
            </a:pPr>
            <a:r>
              <a:rPr lang="ru-RU" sz="2400"/>
              <a:t> Из минеральных веществ: железо, медь, золото, серебро, мышьяк, алебастр, глина, селитра и др.</a:t>
            </a:r>
          </a:p>
          <a:p>
            <a:pPr>
              <a:lnSpc>
                <a:spcPct val="80000"/>
              </a:lnSpc>
            </a:pPr>
            <a:r>
              <a:rPr lang="ru-RU" sz="2400"/>
              <a:t>Основой для приготовления лекарств служили молоко, мёд, пиво, масло. </a:t>
            </a:r>
          </a:p>
          <a:p>
            <a:pPr>
              <a:lnSpc>
                <a:spcPct val="80000"/>
              </a:lnSpc>
            </a:pPr>
            <a:r>
              <a:rPr lang="ru-RU" sz="2400"/>
              <a:t>Животные продукты и части животных:  кровь, печень, рыбий жир, скорлупа мидий, панты оленя и др.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Использование ртути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</a:t>
            </a:r>
            <a:r>
              <a:rPr lang="ru-RU" u="sng"/>
              <a:t>Древней Индии</a:t>
            </a:r>
            <a:r>
              <a:rPr lang="ru-RU"/>
              <a:t> особым почетом пользовалась ртуть.</a:t>
            </a:r>
          </a:p>
          <a:p>
            <a:r>
              <a:rPr lang="ru-RU"/>
              <a:t> "</a:t>
            </a:r>
            <a:r>
              <a:rPr lang="ru-RU" u="sng"/>
              <a:t>Врач,</a:t>
            </a:r>
            <a:r>
              <a:rPr lang="ru-RU"/>
              <a:t> знакомый с целебными свойствами кореньев и трав - </a:t>
            </a:r>
            <a:r>
              <a:rPr lang="ru-RU" u="sng"/>
              <a:t>человек;</a:t>
            </a:r>
            <a:r>
              <a:rPr lang="ru-RU"/>
              <a:t> знакомый со свойствами ножа и огня - </a:t>
            </a:r>
            <a:r>
              <a:rPr lang="ru-RU" u="sng"/>
              <a:t>демон;</a:t>
            </a:r>
            <a:r>
              <a:rPr lang="ru-RU"/>
              <a:t> знающий силу молитв - </a:t>
            </a:r>
            <a:r>
              <a:rPr lang="ru-RU" u="sng"/>
              <a:t>пророк</a:t>
            </a:r>
            <a:r>
              <a:rPr lang="ru-RU"/>
              <a:t>; знакомый со свойствами ртути - </a:t>
            </a:r>
            <a:r>
              <a:rPr lang="ru-RU" u="sng"/>
              <a:t>бог</a:t>
            </a:r>
            <a:r>
              <a:rPr lang="ru-RU"/>
              <a:t>!"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800" b="1" u="sng"/>
              <a:t>Асклепиад</a:t>
            </a:r>
            <a:r>
              <a:rPr lang="ru-RU" sz="3800" b="1"/>
              <a:t> (128-56 гг. до н.э.) - римский врач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7761288" cy="17573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/>
              <a:t>    Выдвинул правило: </a:t>
            </a:r>
            <a:r>
              <a:rPr lang="en-US" sz="2400"/>
              <a:t>tuto</a:t>
            </a:r>
            <a:r>
              <a:rPr lang="ru-RU" sz="2400"/>
              <a:t>, </a:t>
            </a:r>
            <a:r>
              <a:rPr lang="en-US" sz="2400"/>
              <a:t>celeriter et incunde</a:t>
            </a:r>
            <a:r>
              <a:rPr lang="ru-RU" sz="2400"/>
              <a:t> </a:t>
            </a:r>
            <a:r>
              <a:rPr lang="en-US" sz="2400"/>
              <a:t>curare</a:t>
            </a:r>
            <a:r>
              <a:rPr lang="ru-RU" sz="2400"/>
              <a:t> (лечить безопасно, быстро и приятно)</a:t>
            </a:r>
          </a:p>
        </p:txBody>
      </p:sp>
      <p:pic>
        <p:nvPicPr>
          <p:cNvPr id="124932" name="Picture 4" descr="30474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7088" y="2409825"/>
            <a:ext cx="7848600" cy="4114800"/>
          </a:xfrm>
          <a:noFill/>
          <a:ln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800" b="1" u="sng"/>
              <a:t>Гиппократ</a:t>
            </a:r>
            <a:r>
              <a:rPr lang="ru-RU" sz="3800" b="1"/>
              <a:t> </a:t>
            </a:r>
            <a:br>
              <a:rPr lang="ru-RU" sz="3800" b="1"/>
            </a:br>
            <a:r>
              <a:rPr lang="ru-RU" sz="3800" b="1"/>
              <a:t>(ок. 460 -ок. 377 гг. до н.э.)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600200"/>
            <a:ext cx="5184775" cy="4530725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      В лечении руководствовался такими  </a:t>
            </a:r>
            <a:r>
              <a:rPr lang="ru-RU" sz="2400" b="1"/>
              <a:t>основными принципами</a:t>
            </a:r>
            <a:r>
              <a:rPr lang="ru-RU" sz="2400"/>
              <a:t> как:</a:t>
            </a:r>
          </a:p>
          <a:p>
            <a:pPr marL="533400" indent="-533400">
              <a:lnSpc>
                <a:spcPct val="90000"/>
              </a:lnSpc>
            </a:pPr>
            <a:r>
              <a:rPr lang="ru-RU" sz="2400"/>
              <a:t>прежде всего не вредить (!);</a:t>
            </a:r>
          </a:p>
          <a:p>
            <a:pPr marL="533400" indent="-533400">
              <a:lnSpc>
                <a:spcPct val="90000"/>
              </a:lnSpc>
            </a:pPr>
            <a:r>
              <a:rPr lang="ru-RU" sz="2400"/>
              <a:t>противоположное излечивается противоположным;</a:t>
            </a:r>
          </a:p>
          <a:p>
            <a:pPr marL="533400" indent="-533400">
              <a:lnSpc>
                <a:spcPct val="90000"/>
              </a:lnSpc>
            </a:pPr>
            <a:r>
              <a:rPr lang="ru-RU" sz="2400"/>
              <a:t>соблюдать закон соразмерности;</a:t>
            </a:r>
          </a:p>
          <a:p>
            <a:pPr marL="533400" indent="-533400">
              <a:lnSpc>
                <a:spcPct val="90000"/>
              </a:lnSpc>
            </a:pPr>
            <a:r>
              <a:rPr lang="ru-RU" sz="2400"/>
              <a:t>лечить сообразно с законами природы, т.е. учитывая "природу" (</a:t>
            </a:r>
            <a:r>
              <a:rPr lang="en-US" sz="2400"/>
              <a:t>physis</a:t>
            </a:r>
            <a:r>
              <a:rPr lang="ru-RU" sz="2400"/>
              <a:t>) самого больного, условия его жизни и влияние окружающей среды.</a:t>
            </a:r>
          </a:p>
        </p:txBody>
      </p:sp>
      <p:pic>
        <p:nvPicPr>
          <p:cNvPr id="125956" name="Picture 4" descr="гиппократ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67400" y="1989138"/>
            <a:ext cx="2995613" cy="4248150"/>
          </a:xfrm>
          <a:noFill/>
          <a:ln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/>
              <a:t>Хирургическое лечение</a:t>
            </a:r>
            <a:r>
              <a:rPr lang="ru-RU"/>
              <a:t> 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852988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u="sng"/>
              <a:t>   </a:t>
            </a:r>
            <a:r>
              <a:rPr lang="ru-RU" sz="2400" b="1" u="sng"/>
              <a:t>Хирургический папирус Эдвина Смита</a:t>
            </a:r>
          </a:p>
          <a:p>
            <a:pPr>
              <a:lnSpc>
                <a:spcPct val="90000"/>
              </a:lnSpc>
            </a:pPr>
            <a:r>
              <a:rPr lang="ru-RU" sz="2400"/>
              <a:t>Сообщает о 48 случаях травматических повреждений костей черепа, мозга, шейных позвонков, ключиц, предплечья, грудной клетки и позвоночного столба, а также способы их лечения. Папирус длиной 4,68 м, а шириной около 33 см. </a:t>
            </a:r>
          </a:p>
          <a:p>
            <a:pPr>
              <a:lnSpc>
                <a:spcPct val="90000"/>
              </a:lnSpc>
            </a:pPr>
            <a:r>
              <a:rPr lang="ru-RU" sz="2400"/>
              <a:t>При лечении переломов древние египтяне применяли деревянные лубки или бинтование повреждённой конечности льняной тканью, пропитанной смолой. </a:t>
            </a:r>
          </a:p>
          <a:p>
            <a:pPr>
              <a:lnSpc>
                <a:spcPct val="90000"/>
              </a:lnSpc>
            </a:pPr>
            <a:r>
              <a:rPr lang="ru-RU" sz="2400"/>
              <a:t>Проводилась ритуальная операция обрезания, кастрация евнухов.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/>
              <a:t>Хирургическое лечение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924425"/>
          </a:xfrm>
        </p:spPr>
        <p:txBody>
          <a:bodyPr/>
          <a:lstStyle/>
          <a:p>
            <a:r>
              <a:rPr lang="ru-RU" u="sng"/>
              <a:t>Искусство оперативного лечения в Древней Индии было самым высоким в Древнем мире.</a:t>
            </a:r>
            <a:endParaRPr lang="ru-RU"/>
          </a:p>
          <a:p>
            <a:r>
              <a:rPr lang="ru-RU"/>
              <a:t>Врачи Древней Индии производили операции ампутации, лапаротомии, камнесечения, грыжесечения, пластические операции. Они "умели восстанавливать носы, уши и губы, потерянные или искалеченные в бою или по приговору суда ...".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400" b="1" u="sng"/>
              <a:t>ДРЕВНЯЯ ИНДИЯ</a:t>
            </a:r>
            <a:br>
              <a:rPr lang="ru-RU" sz="3400" b="1" u="sng"/>
            </a:br>
            <a:r>
              <a:rPr lang="ru-RU" sz="2800" b="1" u="sng"/>
              <a:t>ОПЕРАЦИЯ УДАЛЕНИЯ КАТАРАКТЫ</a:t>
            </a:r>
          </a:p>
        </p:txBody>
      </p:sp>
      <p:pic>
        <p:nvPicPr>
          <p:cNvPr id="158723" name="Picture 3" descr="P101055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727200"/>
            <a:ext cx="7056437" cy="4149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/>
              <a:t>Хирургическое лечение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/>
              <a:t>Гиппократ </a:t>
            </a:r>
            <a:r>
              <a:rPr lang="ru-RU" sz="2400"/>
              <a:t>был известен и как выдающийся хирург; разработал способы применения повязок, лечение переломов и вывихов, ран, фистул, геморроя, эмпием.</a:t>
            </a:r>
          </a:p>
          <a:p>
            <a:pPr>
              <a:lnSpc>
                <a:spcPct val="90000"/>
              </a:lnSpc>
            </a:pPr>
            <a:r>
              <a:rPr lang="ru-RU" sz="2400" b="1"/>
              <a:t>Хирурги Древней Греции</a:t>
            </a:r>
            <a:r>
              <a:rPr lang="ru-RU" sz="2400"/>
              <a:t> владели перевязкой сосудов, использовали корень мандрагоры в качестве обезболивающего средства, изобрели катетер, ампутировали конечности.</a:t>
            </a:r>
          </a:p>
          <a:p>
            <a:pPr>
              <a:lnSpc>
                <a:spcPct val="90000"/>
              </a:lnSpc>
            </a:pPr>
            <a:r>
              <a:rPr lang="ru-RU" sz="2400"/>
              <a:t>Практиковалось кесарево сечение. Описаны отклонения от нормального течения родов, уродства плода, поворот плода на ножку, эмбриотомия.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500" b="1"/>
              <a:t>ОБЩИЕ ЧЕРТЫ РАЗВИТИЯ ВРАЧЕВАНИЯ В РАБОВЛАДЕЛЬЧЕСКИХ ГОСУДАРСТВАХ </a:t>
            </a:r>
            <a:r>
              <a:rPr lang="ru-RU" sz="2500"/>
              <a:t/>
            </a:r>
            <a:br>
              <a:rPr lang="ru-RU" sz="2500"/>
            </a:br>
            <a:endParaRPr lang="ru-RU" sz="2500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53276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/>
              <a:t>Изобретение письменности (с </a:t>
            </a:r>
            <a:r>
              <a:rPr lang="en-US"/>
              <a:t>IV</a:t>
            </a:r>
            <a:r>
              <a:rPr lang="ru-RU"/>
              <a:t> тысячелетия до  н.э.) и создание первых медицинских текстов (с конца </a:t>
            </a:r>
            <a:r>
              <a:rPr lang="en-US"/>
              <a:t>III</a:t>
            </a:r>
            <a:r>
              <a:rPr lang="ru-RU"/>
              <a:t> тысячелетия до н.э.).</a:t>
            </a:r>
          </a:p>
          <a:p>
            <a:pPr>
              <a:lnSpc>
                <a:spcPct val="80000"/>
              </a:lnSpc>
            </a:pPr>
            <a:r>
              <a:rPr lang="ru-RU"/>
              <a:t>Формирование двух направлений врачевания: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/>
              <a:t>     а)народного (эмпирического) врачевания,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/>
              <a:t>     б)культового (теургического), </a:t>
            </a:r>
          </a:p>
          <a:p>
            <a:pPr>
              <a:lnSpc>
                <a:spcPct val="80000"/>
              </a:lnSpc>
            </a:pPr>
            <a:r>
              <a:rPr lang="ru-RU"/>
              <a:t>Представления о происхождении болезней (морально-этические, связанные с природой, религиозные)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333375"/>
            <a:ext cx="7473950" cy="4530725"/>
          </a:xfrm>
        </p:spPr>
        <p:txBody>
          <a:bodyPr/>
          <a:lstStyle/>
          <a:p>
            <a:r>
              <a:rPr lang="ru-RU" sz="2400" b="1" u="sng"/>
              <a:t>Древнем Китае</a:t>
            </a:r>
            <a:r>
              <a:rPr lang="ru-RU" sz="2400"/>
              <a:t> оперативное лечение было на низком уровне из-за религиозных запретов. Зато наивысшего искусства во врачевании достигла </a:t>
            </a:r>
            <a:r>
              <a:rPr lang="ru-RU" sz="2400" u="sng"/>
              <a:t>ЧЖЕНЬ-ЦЗЮ   терапия.</a:t>
            </a:r>
            <a:r>
              <a:rPr lang="ru-RU" sz="2400"/>
              <a:t> ("чжень" - "иглоукалывание",    или    акупунктура;    "цзю"  -  "прижигание").</a:t>
            </a:r>
          </a:p>
          <a:p>
            <a:r>
              <a:rPr lang="ru-RU" sz="2400"/>
              <a:t> Китайские врачи знали более 300 "жизненных точек", раздражение которых способствует регуляции жизненных процессов. </a:t>
            </a:r>
          </a:p>
        </p:txBody>
      </p:sp>
      <p:pic>
        <p:nvPicPr>
          <p:cNvPr id="143364" name="Picture 4" descr="318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4221163"/>
            <a:ext cx="7481887" cy="2381250"/>
          </a:xfrm>
          <a:noFill/>
          <a:ln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800" b="1" u="sng"/>
              <a:t>Древняя Греция </a:t>
            </a:r>
            <a:br>
              <a:rPr lang="ru-RU" sz="3800" b="1" u="sng"/>
            </a:br>
            <a:r>
              <a:rPr lang="ru-RU" sz="3800" b="1" u="sng"/>
              <a:t>Храмовая медицина</a:t>
            </a:r>
            <a:r>
              <a:rPr lang="ru-RU" sz="3800"/>
              <a:t>  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1628775"/>
            <a:ext cx="7200900" cy="45307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u="sng"/>
              <a:t>Асклепейоны</a:t>
            </a:r>
            <a:r>
              <a:rPr lang="ru-RU"/>
              <a:t> (прототипы современных лечебных санаториев)</a:t>
            </a:r>
            <a:r>
              <a:rPr lang="ru-RU" sz="2400"/>
              <a:t> </a:t>
            </a:r>
          </a:p>
        </p:txBody>
      </p:sp>
      <p:graphicFrame>
        <p:nvGraphicFramePr>
          <p:cNvPr id="144391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755650" y="2565400"/>
          <a:ext cx="7704138" cy="407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6" name="Точечный рисунок" r:id="rId3" imgW="4258269" imgH="2790476" progId="PBrush">
                  <p:embed/>
                </p:oleObj>
              </mc:Choice>
              <mc:Fallback>
                <p:oleObj name="Точечный рисунок" r:id="rId3" imgW="4258269" imgH="2790476" progId="PBrush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565400"/>
                        <a:ext cx="7704138" cy="407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800" b="1" u="sng"/>
              <a:t>Древняя Греция </a:t>
            </a:r>
            <a:br>
              <a:rPr lang="ru-RU" sz="3800" b="1" u="sng"/>
            </a:br>
            <a:r>
              <a:rPr lang="ru-RU" sz="3800" b="1" u="sng"/>
              <a:t>Храмовая медицина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00200"/>
            <a:ext cx="84963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Обычно после вечерней службы в асклепейоне все больные, пришедшие в храм, ложились спать в крытых галереях вдоль стен храма. Под действием одурманивающих окуриваний, внушения и гипноза больные погружались в так называемые </a:t>
            </a:r>
            <a:r>
              <a:rPr lang="ru-RU" sz="2400" u="sng"/>
              <a:t>инкубационные</a:t>
            </a:r>
            <a:r>
              <a:rPr lang="ru-RU" sz="2400"/>
              <a:t> (или "священные") </a:t>
            </a:r>
            <a:r>
              <a:rPr lang="ru-RU" sz="2400" u="sng"/>
              <a:t>сны</a:t>
            </a:r>
            <a:r>
              <a:rPr lang="ru-RU" sz="2400"/>
              <a:t>. Толкование (объяснение) этих снов составляло существенный фрагмент храмовой медицины.</a:t>
            </a:r>
          </a:p>
          <a:p>
            <a:pPr>
              <a:lnSpc>
                <a:spcPct val="90000"/>
              </a:lnSpc>
            </a:pPr>
            <a:r>
              <a:rPr lang="ru-RU" sz="2400"/>
              <a:t> Главными средствами врачевания в храмах Древней Греции являлись различные формы водолечения, массаж и гимнастика (гимнасии и стадион). </a:t>
            </a:r>
          </a:p>
          <a:p>
            <a:pPr>
              <a:lnSpc>
                <a:spcPct val="90000"/>
              </a:lnSpc>
            </a:pPr>
            <a:r>
              <a:rPr lang="ru-RU" sz="2400"/>
              <a:t>В уплату за услуги больные приносили в храм изображения исцелённых частей своего тела, сделанное из мрамора, золота, серебра.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800" b="1"/>
              <a:t>УРОВЕНЬ ЗНАНИЙ О ПРОФИЛАКТИКЕ</a:t>
            </a:r>
            <a:r>
              <a:rPr lang="ru-RU" sz="3800"/>
              <a:t> 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u="sng"/>
              <a:t>В древней Месопотамии</a:t>
            </a:r>
            <a:r>
              <a:rPr lang="ru-RU"/>
              <a:t>: не пить воды из нечистой посуды, не простирать к богам немытые руки, не пить воды из каналов и рек, а пить вареное пиво и другие напитки.</a:t>
            </a:r>
          </a:p>
          <a:p>
            <a:pPr>
              <a:lnSpc>
                <a:spcPct val="90000"/>
              </a:lnSpc>
            </a:pPr>
            <a:r>
              <a:rPr lang="ru-RU"/>
              <a:t>В </a:t>
            </a:r>
            <a:r>
              <a:rPr lang="ru-RU" u="sng"/>
              <a:t>Древней Индии</a:t>
            </a:r>
            <a:r>
              <a:rPr lang="ru-RU"/>
              <a:t> гигиенические навыки были закреплены в </a:t>
            </a:r>
            <a:r>
              <a:rPr lang="ru-RU" b="1"/>
              <a:t>"Предписаниях Ману</a:t>
            </a:r>
            <a:r>
              <a:rPr lang="ru-RU"/>
              <a:t>", "Никогда не следует есть пищу ... больных, ни такую, на которой оказались волосы или насекомые, ни тронутую намеренно ногой ... ни поклёванную птицей, ни тронутую собакой" 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800" b="1"/>
              <a:t>УРОВЕНЬ ЗНАНИЙ О ПРОФИЛАКТИКЕ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Для китайцев </a:t>
            </a:r>
            <a:r>
              <a:rPr lang="ru-RU" u="sng"/>
              <a:t>настоящий врач не тот, кто лечит заболевшего, а тот, кто предотвращает болезнь.</a:t>
            </a:r>
            <a:r>
              <a:rPr lang="ru-RU"/>
              <a:t> Имеются данные о широком внедрении вариоляции с целью предупреждения заболевание оспой. </a:t>
            </a:r>
          </a:p>
          <a:p>
            <a:r>
              <a:rPr lang="ru-RU"/>
              <a:t>В Д</a:t>
            </a:r>
            <a:r>
              <a:rPr lang="ru-RU" u="sng"/>
              <a:t>ревней Греции</a:t>
            </a:r>
            <a:r>
              <a:rPr lang="ru-RU"/>
              <a:t> в одном ряду с обязательным обучением грамоте и музыке, стояли личная гигиена, закаливание и физическое воспитание.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800" b="1"/>
              <a:t>УРОВЕНЬ ЗНАНИЙ О ПРОФИЛАКТИКЕ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412875"/>
            <a:ext cx="4473575" cy="4718050"/>
          </a:xfrm>
        </p:spPr>
        <p:txBody>
          <a:bodyPr/>
          <a:lstStyle/>
          <a:p>
            <a:r>
              <a:rPr lang="ru-RU" sz="2400"/>
              <a:t>В </a:t>
            </a:r>
            <a:r>
              <a:rPr lang="ru-RU" sz="2400" u="sng"/>
              <a:t>Древнем Риме</a:t>
            </a:r>
            <a:r>
              <a:rPr lang="ru-RU" sz="2400"/>
              <a:t> санитарные требования были обязательным и закреплены в </a:t>
            </a:r>
            <a:r>
              <a:rPr lang="ru-RU" sz="2400" u="sng"/>
              <a:t>Законах Двенадцати таблиц.</a:t>
            </a:r>
            <a:r>
              <a:rPr lang="ru-RU" sz="2400"/>
              <a:t> </a:t>
            </a:r>
          </a:p>
          <a:p>
            <a:r>
              <a:rPr lang="ru-RU" sz="2400"/>
              <a:t>Для стока нечистот сооружали многочисленные подземные каналы- </a:t>
            </a:r>
            <a:r>
              <a:rPr lang="ru-RU" sz="2400" u="sng"/>
              <a:t>клоаки. </a:t>
            </a:r>
            <a:r>
              <a:rPr lang="ru-RU" sz="2400"/>
              <a:t>Подача чистой воды осуществлялась </a:t>
            </a:r>
            <a:r>
              <a:rPr lang="ru-RU" sz="2400" u="sng"/>
              <a:t>акведуками.</a:t>
            </a:r>
            <a:r>
              <a:rPr lang="ru-RU" sz="2400"/>
              <a:t> Широко распространенны были </a:t>
            </a:r>
            <a:r>
              <a:rPr lang="ru-RU" sz="2400" u="sng"/>
              <a:t>термы.</a:t>
            </a:r>
            <a:r>
              <a:rPr lang="ru-RU" sz="2400"/>
              <a:t> </a:t>
            </a:r>
          </a:p>
        </p:txBody>
      </p:sp>
      <p:graphicFrame>
        <p:nvGraphicFramePr>
          <p:cNvPr id="14950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716463" y="1628775"/>
          <a:ext cx="4176712" cy="482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13" name="Точечный рисунок" r:id="rId3" imgW="3734321" imgH="3514286" progId="PBrush">
                  <p:embed/>
                </p:oleObj>
              </mc:Choice>
              <mc:Fallback>
                <p:oleObj name="Точечный рисунок" r:id="rId3" imgW="3734321" imgH="3514286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1628775"/>
                        <a:ext cx="4176712" cy="482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/>
              <a:t>ПОДГОТОВКА ВРАЧЕЙ</a:t>
            </a:r>
            <a:r>
              <a:rPr lang="ru-RU"/>
              <a:t> 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50688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/>
              <a:t>Система подготовки врачей осуществлялись по принципу - </a:t>
            </a:r>
            <a:r>
              <a:rPr lang="ru-RU" sz="2400" u="sng"/>
              <a:t>от отца к сыну, от учителя к ученику.</a:t>
            </a:r>
            <a:endParaRPr lang="ru-RU" sz="2400"/>
          </a:p>
          <a:p>
            <a:pPr>
              <a:lnSpc>
                <a:spcPct val="80000"/>
              </a:lnSpc>
            </a:pPr>
            <a:r>
              <a:rPr lang="ru-RU" sz="2400"/>
              <a:t>В </a:t>
            </a:r>
            <a:r>
              <a:rPr lang="ru-RU" sz="2400" b="1"/>
              <a:t>Древнем Египте</a:t>
            </a:r>
            <a:r>
              <a:rPr lang="ru-RU" sz="2400"/>
              <a:t> подготовка осуществлялась при крупных храмах (в г. Саис, Гелиополь и т.д.) в так называемых - "</a:t>
            </a:r>
            <a:r>
              <a:rPr lang="ru-RU" sz="2400" u="sng"/>
              <a:t>Домах жизни".</a:t>
            </a:r>
            <a:r>
              <a:rPr lang="ru-RU" sz="2400"/>
              <a:t> В школах царила строгая дисциплина; применялись телесные наказания. </a:t>
            </a:r>
          </a:p>
          <a:p>
            <a:pPr>
              <a:lnSpc>
                <a:spcPct val="80000"/>
              </a:lnSpc>
            </a:pPr>
            <a:r>
              <a:rPr lang="ru-RU" sz="2400"/>
              <a:t>Вся деятельность врачей в Древнем Египте подчинялась правилам морали. Соблюдая их, врач ничем не рисковал, даже при неудачном исходе врачевания. Нарушение правил каралось (вплоть до смертной казни). Гонорар выплачивался храму. </a:t>
            </a:r>
          </a:p>
          <a:p>
            <a:pPr>
              <a:lnSpc>
                <a:spcPct val="80000"/>
              </a:lnSpc>
            </a:pPr>
            <a:r>
              <a:rPr lang="ru-RU" sz="2400"/>
              <a:t>Была развита </a:t>
            </a:r>
            <a:r>
              <a:rPr lang="ru-RU" sz="2400" b="1"/>
              <a:t>специализация</a:t>
            </a:r>
            <a:r>
              <a:rPr lang="ru-RU" sz="2400"/>
              <a:t> врачей: одни лечили глаза, другие - голову, третьи - зубы, четвертые - желудок и т.д.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3860800"/>
            <a:ext cx="7689850" cy="27352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3200"/>
              <a:t>В </a:t>
            </a:r>
            <a:r>
              <a:rPr lang="ru-RU" sz="3200" b="1" u="sng"/>
              <a:t>Древней Греции</a:t>
            </a:r>
            <a:r>
              <a:rPr lang="ru-RU" sz="3200"/>
              <a:t> врачевание было семейной профессией и передавалось от отца к сыну </a:t>
            </a:r>
            <a:r>
              <a:rPr lang="ru-RU" sz="3200" i="1"/>
              <a:t>(</a:t>
            </a:r>
            <a:r>
              <a:rPr lang="ru-RU" sz="3200" u="sng"/>
              <a:t>семейные медицинские школы</a:t>
            </a:r>
            <a:r>
              <a:rPr lang="ru-RU" sz="3200"/>
              <a:t>)</a:t>
            </a:r>
          </a:p>
        </p:txBody>
      </p:sp>
      <p:graphicFrame>
        <p:nvGraphicFramePr>
          <p:cNvPr id="130056" name="Object 8"/>
          <p:cNvGraphicFramePr>
            <a:graphicFrameLocks noGrp="1" noChangeAspect="1"/>
          </p:cNvGraphicFramePr>
          <p:nvPr>
            <p:ph sz="half" idx="2"/>
          </p:nvPr>
        </p:nvGraphicFramePr>
        <p:xfrm>
          <a:off x="1116013" y="188913"/>
          <a:ext cx="7416800" cy="331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61" name="Точечный рисунок" r:id="rId3" imgW="4277322" imgH="2715004" progId="PBrush">
                  <p:embed/>
                </p:oleObj>
              </mc:Choice>
              <mc:Fallback>
                <p:oleObj name="Точечный рисунок" r:id="rId3" imgW="4277322" imgH="2715004" progId="PBrush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88913"/>
                        <a:ext cx="7416800" cy="331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Учащиеся всё своё свободное время должны были отдавать учению. </a:t>
            </a:r>
          </a:p>
          <a:p>
            <a:r>
              <a:rPr lang="ru-RU"/>
              <a:t>Им запрещалось участвовать в пиршествах и заводить подозрительные знакомства.</a:t>
            </a:r>
          </a:p>
          <a:p>
            <a:r>
              <a:rPr lang="ru-RU"/>
              <a:t>Могли быть подвергнуты телесному наказанию.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800" b="1"/>
              <a:t>КРОТОНСКАЯ МЕДИЦИНСКАЯ ШКОЛА</a:t>
            </a:r>
            <a:r>
              <a:rPr lang="ru-RU" sz="3800"/>
              <a:t> 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4665663" cy="49244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200"/>
              <a:t>Её основные направления:</a:t>
            </a:r>
          </a:p>
          <a:p>
            <a:r>
              <a:rPr lang="ru-RU" sz="2200"/>
              <a:t>организм есть единство противоположностей;</a:t>
            </a:r>
          </a:p>
          <a:p>
            <a:r>
              <a:rPr lang="ru-RU" sz="2200"/>
              <a:t>здоровый  организм  есть результат равновесия  противоположных сил: сухого, влажного, тёплого и холодного </a:t>
            </a:r>
          </a:p>
          <a:p>
            <a:r>
              <a:rPr lang="ru-RU" sz="2200"/>
              <a:t>противоположное   излечивается   противоположным   (</a:t>
            </a:r>
            <a:r>
              <a:rPr lang="en-US" sz="2200"/>
              <a:t>contraria</a:t>
            </a:r>
            <a:r>
              <a:rPr lang="ru-RU" sz="2200"/>
              <a:t>   </a:t>
            </a:r>
            <a:r>
              <a:rPr lang="en-US" sz="2200"/>
              <a:t>contrariis curantur</a:t>
            </a:r>
            <a:r>
              <a:rPr lang="ru-RU" sz="2200"/>
              <a:t>).</a:t>
            </a:r>
          </a:p>
          <a:p>
            <a:pPr>
              <a:buFont typeface="Wingdings" pitchFamily="2" charset="2"/>
              <a:buNone/>
            </a:pPr>
            <a:r>
              <a:rPr lang="ru-RU" sz="2200"/>
              <a:t>Представитель - философ и врач АЛКМЕОН из Кротона</a:t>
            </a:r>
            <a:r>
              <a:rPr lang="ru-RU" sz="2000"/>
              <a:t> </a:t>
            </a:r>
          </a:p>
        </p:txBody>
      </p:sp>
      <p:pic>
        <p:nvPicPr>
          <p:cNvPr id="131076" name="Picture 4" descr="1!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64163" y="1979613"/>
            <a:ext cx="3322637" cy="3536950"/>
          </a:xfrm>
          <a:noFill/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500" b="1"/>
              <a:t>ОБЩИЕ ЧЕРТЫ РАЗВИТИЯ ВРАЧЕВАНИЯ В РАБОВЛАДЕЛЬЧЕСКИХ ГОСУДАРСТВАХ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/>
              <a:t>Подготовка врачевателей (семейная традиция и обучение в общих школах при храмах).</a:t>
            </a:r>
          </a:p>
          <a:p>
            <a:pPr>
              <a:lnSpc>
                <a:spcPct val="80000"/>
              </a:lnSpc>
            </a:pPr>
            <a:r>
              <a:rPr lang="ru-RU"/>
              <a:t>Создание древнейших  санитарно-технических  сооружений (акведуки и термы, первая канализация).   Развитие гигиенических навыков.</a:t>
            </a:r>
          </a:p>
          <a:p>
            <a:pPr>
              <a:lnSpc>
                <a:spcPct val="80000"/>
              </a:lnSpc>
            </a:pPr>
            <a:r>
              <a:rPr lang="ru-RU"/>
              <a:t>Классовый подход к врачеванию. </a:t>
            </a:r>
          </a:p>
          <a:p>
            <a:pPr>
              <a:lnSpc>
                <a:spcPct val="80000"/>
              </a:lnSpc>
            </a:pPr>
            <a:r>
              <a:rPr lang="ru-RU"/>
              <a:t> Формирование основ врачебной этики.</a:t>
            </a:r>
          </a:p>
          <a:p>
            <a:pPr>
              <a:lnSpc>
                <a:spcPct val="80000"/>
              </a:lnSpc>
            </a:pPr>
            <a:r>
              <a:rPr lang="ru-RU"/>
              <a:t>Взаимные   влияния   и   преемственность   в   развитии   врачевания   в   древних цивилизациях.</a:t>
            </a:r>
          </a:p>
          <a:p>
            <a:pPr>
              <a:lnSpc>
                <a:spcPct val="80000"/>
              </a:lnSpc>
            </a:pPr>
            <a:endParaRPr lang="ru-RU" sz="24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800" b="1"/>
              <a:t>КНИДСКАЯ МЕДИЦИНСКАЯ ШКОЛА</a:t>
            </a:r>
            <a:r>
              <a:rPr lang="ru-RU" sz="3800"/>
              <a:t> 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600200"/>
            <a:ext cx="5688013" cy="4530725"/>
          </a:xfrm>
        </p:spPr>
        <p:txBody>
          <a:bodyPr/>
          <a:lstStyle/>
          <a:p>
            <a:pPr marL="533400" indent="-533400">
              <a:lnSpc>
                <a:spcPct val="80000"/>
              </a:lnSpc>
            </a:pPr>
            <a:r>
              <a:rPr lang="ru-RU" sz="2200">
                <a:effectLst>
                  <a:outerShdw blurRad="38100" dist="38100" dir="2700000" algn="tl">
                    <a:srgbClr val="FFFFFF"/>
                  </a:outerShdw>
                </a:effectLst>
              </a:rPr>
              <a:t>Заложила  </a:t>
            </a:r>
            <a:r>
              <a:rPr lang="ru-RU" sz="2200"/>
              <a:t>основы  гуморального  учения.   Здоровье  есть   благоприятное смешение </a:t>
            </a:r>
            <a:br>
              <a:rPr lang="ru-RU" sz="2200"/>
            </a:br>
            <a:r>
              <a:rPr lang="ru-RU" sz="2200"/>
              <a:t> (</a:t>
            </a:r>
            <a:r>
              <a:rPr lang="en-US" sz="2200"/>
              <a:t>eucrasia</a:t>
            </a:r>
            <a:r>
              <a:rPr lang="ru-RU" sz="2200"/>
              <a:t>) четырех </a:t>
            </a:r>
            <a:r>
              <a:rPr lang="ru-RU" sz="2200">
                <a:effectLst>
                  <a:outerShdw blurRad="38100" dist="38100" dir="2700000" algn="tl">
                    <a:srgbClr val="FFFFFF"/>
                  </a:outerShdw>
                </a:effectLst>
              </a:rPr>
              <a:t>жидкостей</a:t>
            </a:r>
            <a:r>
              <a:rPr lang="ru-RU" sz="2200"/>
              <a:t> организма (кровь, слизь, светлая желчь и черная желчь), а </a:t>
            </a:r>
            <a:br>
              <a:rPr lang="ru-RU" sz="2200"/>
            </a:br>
            <a:r>
              <a:rPr lang="ru-RU" sz="2200"/>
              <a:t> неблагоприятное их смешение (</a:t>
            </a:r>
            <a:r>
              <a:rPr lang="en-US" sz="2200"/>
              <a:t>dyscrasia</a:t>
            </a:r>
            <a:r>
              <a:rPr lang="ru-RU" sz="2200"/>
              <a:t>) есть причина </a:t>
            </a:r>
            <a:br>
              <a:rPr lang="ru-RU" sz="2200"/>
            </a:br>
            <a:r>
              <a:rPr lang="ru-RU" sz="2200"/>
              <a:t> большинства болезней;</a:t>
            </a:r>
          </a:p>
          <a:p>
            <a:pPr marL="533400" indent="-533400">
              <a:lnSpc>
                <a:spcPct val="80000"/>
              </a:lnSpc>
            </a:pPr>
            <a:r>
              <a:rPr lang="ru-RU" sz="2200">
                <a:effectLst>
                  <a:outerShdw blurRad="38100" dist="38100" dir="2700000" algn="tl">
                    <a:srgbClr val="FFFFFF"/>
                  </a:outerShdw>
                </a:effectLst>
              </a:rPr>
              <a:t>развивала учение о признаках болезней (симптомы) и диагностике (метод выслушивания).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ru-RU" sz="220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20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200">
                <a:effectLst>
                  <a:outerShdw blurRad="38100" dist="38100" dir="2700000" algn="tl">
                    <a:srgbClr val="FFFFFF"/>
                  </a:outerShdw>
                </a:effectLst>
              </a:rPr>
              <a:t>       </a:t>
            </a:r>
            <a:r>
              <a:rPr lang="ru-RU" sz="2200" u="sng">
                <a:effectLst>
                  <a:outerShdw blurRad="38100" dist="38100" dir="2700000" algn="tl">
                    <a:srgbClr val="FFFFFF"/>
                  </a:outerShdw>
                </a:effectLst>
              </a:rPr>
              <a:t>Представитель</a:t>
            </a:r>
            <a:r>
              <a:rPr lang="ru-RU" sz="2200">
                <a:effectLst>
                  <a:outerShdw blurRad="38100" dist="38100" dir="2700000" algn="tl">
                    <a:srgbClr val="FFFFFF"/>
                  </a:outerShdw>
                </a:effectLst>
              </a:rPr>
              <a:t> - современник Гиппократа врач ЭВРИФОН из Книда </a:t>
            </a:r>
          </a:p>
        </p:txBody>
      </p:sp>
      <p:pic>
        <p:nvPicPr>
          <p:cNvPr id="133124" name="Picture 4" descr="5!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56325" y="1700213"/>
            <a:ext cx="2759075" cy="3871912"/>
          </a:xfrm>
          <a:noFill/>
          <a:ln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800" b="1"/>
              <a:t>КОССКАЯ МЕДИЦИНСКАЯ ШКОЛА</a:t>
            </a:r>
            <a:r>
              <a:rPr lang="ru-RU" sz="3800"/>
              <a:t> 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600200"/>
            <a:ext cx="4752975" cy="4530725"/>
          </a:xfrm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ru-RU" sz="2200"/>
              <a:t>Рассматривала организм в тесной связи с окружающей природой;</a:t>
            </a:r>
          </a:p>
          <a:p>
            <a:pPr marL="533400" indent="-533400">
              <a:lnSpc>
                <a:spcPct val="90000"/>
              </a:lnSpc>
            </a:pPr>
            <a:r>
              <a:rPr lang="ru-RU" sz="2200"/>
              <a:t>Разрабатывала   принцип   наблюдения   и   лечения   у   постели   больного (впоследствии эти идеи легли в основу клинического  направления в медицине.);</a:t>
            </a:r>
          </a:p>
          <a:p>
            <a:pPr marL="533400" indent="-533400">
              <a:lnSpc>
                <a:spcPct val="90000"/>
              </a:lnSpc>
            </a:pPr>
            <a:r>
              <a:rPr lang="ru-RU" sz="2200"/>
              <a:t>Разрабатывала основы врачебной  этики.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ru-RU" sz="2200"/>
              <a:t>      Представитель - </a:t>
            </a:r>
            <a:r>
              <a:rPr lang="ru-RU" sz="2200" u="sng"/>
              <a:t>Гиппократ</a:t>
            </a:r>
            <a:r>
              <a:rPr lang="ru-RU" sz="2200"/>
              <a:t>.</a:t>
            </a:r>
          </a:p>
        </p:txBody>
      </p:sp>
      <p:pic>
        <p:nvPicPr>
          <p:cNvPr id="135172" name="Picture 4" descr="PICT3204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48263" y="1700213"/>
            <a:ext cx="3744912" cy="3889375"/>
          </a:xfrm>
          <a:noFill/>
          <a:ln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404813"/>
            <a:ext cx="7561262" cy="42941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/>
              <a:t>    В </a:t>
            </a:r>
            <a:r>
              <a:rPr lang="ru-RU" sz="2400" u="sng"/>
              <a:t>Древнем Риме</a:t>
            </a:r>
            <a:r>
              <a:rPr lang="ru-RU" sz="2400"/>
              <a:t> первыми врачами были </a:t>
            </a:r>
            <a:r>
              <a:rPr lang="ru-RU" sz="2400" i="1"/>
              <a:t>рабы</a:t>
            </a:r>
            <a:r>
              <a:rPr lang="ru-RU" sz="2400"/>
              <a:t> из числа военнопленных, впоследствии они стали врачами - отпущенниками. В конце </a:t>
            </a:r>
            <a:r>
              <a:rPr lang="en-US" sz="2400"/>
              <a:t>III</a:t>
            </a:r>
            <a:r>
              <a:rPr lang="ru-RU" sz="2400"/>
              <a:t> - начале </a:t>
            </a:r>
            <a:r>
              <a:rPr lang="en-US" sz="2400"/>
              <a:t>II</a:t>
            </a:r>
            <a:r>
              <a:rPr lang="ru-RU" sz="2400"/>
              <a:t> в до н.э. стали появляться </a:t>
            </a:r>
            <a:r>
              <a:rPr lang="ru-RU" sz="2400" u="sng"/>
              <a:t>свободные врачи.</a:t>
            </a:r>
            <a:r>
              <a:rPr lang="ru-RU" sz="2400"/>
              <a:t> Впоследствии государственные власти учредили оплачиваемые должности </a:t>
            </a:r>
            <a:r>
              <a:rPr lang="ru-RU" sz="2400" u="sng"/>
              <a:t>врачей-архиатров.</a:t>
            </a:r>
            <a:r>
              <a:rPr lang="ru-RU" sz="2400"/>
              <a:t> </a:t>
            </a:r>
          </a:p>
        </p:txBody>
      </p:sp>
      <p:pic>
        <p:nvPicPr>
          <p:cNvPr id="137220" name="Picture 4" descr="2!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3500438"/>
            <a:ext cx="6840538" cy="2851150"/>
          </a:xfrm>
          <a:noFill/>
          <a:ln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/>
              <a:t>Основы военной медицины</a:t>
            </a:r>
            <a:r>
              <a:rPr lang="ru-RU"/>
              <a:t> 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600200"/>
            <a:ext cx="5256212" cy="4997450"/>
          </a:xfrm>
        </p:spPr>
        <p:txBody>
          <a:bodyPr/>
          <a:lstStyle/>
          <a:p>
            <a:r>
              <a:rPr lang="ru-RU" sz="2000"/>
              <a:t>В Древнем Риме каждая когорта (1000 чел.) имела 4-х врачей-хирургов. На каждом военном корабле было по одному врачу. Каждый воин имел при себе необходимый перевязочный материал. Были специальные санитарные команды из 8-10 крепких воинов (депутатов), которые были предназначены для сбора раненых. </a:t>
            </a:r>
          </a:p>
          <a:p>
            <a:r>
              <a:rPr lang="ru-RU" sz="2000"/>
              <a:t>Для лечения раненых устраивались военно-медицинские учреждения </a:t>
            </a:r>
            <a:r>
              <a:rPr lang="ru-RU" sz="2000" u="sng"/>
              <a:t>валетудинарии</a:t>
            </a:r>
            <a:r>
              <a:rPr lang="ru-RU" sz="2000"/>
              <a:t> (</a:t>
            </a:r>
            <a:r>
              <a:rPr lang="en-US" sz="2000"/>
              <a:t>valetudinarii</a:t>
            </a:r>
            <a:r>
              <a:rPr lang="ru-RU" sz="2000"/>
              <a:t>) по одному на каждые 3-4 легиона </a:t>
            </a:r>
          </a:p>
        </p:txBody>
      </p:sp>
      <p:pic>
        <p:nvPicPr>
          <p:cNvPr id="138244" name="Picture 4" descr="военные хирург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11863" y="1700213"/>
            <a:ext cx="3132137" cy="3889375"/>
          </a:xfrm>
          <a:noFill/>
          <a:ln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Имелись валетудинарии для рабов. </a:t>
            </a:r>
          </a:p>
          <a:p>
            <a:r>
              <a:rPr lang="ru-RU"/>
              <a:t>Если хозяин отказывался лечить больного раба, то раб отправлялся на специальный остров, и в случае самостоятельного выздоровления, становился свободным человеком.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 b="1"/>
              <a:t>Положение врачей в Древнем Риме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291512" cy="4968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Врачи освобождались от налогов</a:t>
            </a:r>
          </a:p>
          <a:p>
            <a:pPr>
              <a:lnSpc>
                <a:spcPct val="90000"/>
              </a:lnSpc>
            </a:pPr>
            <a:r>
              <a:rPr lang="ru-RU"/>
              <a:t>Во время войны врачи и их сыновья освобождались от общей воинской повинности.</a:t>
            </a:r>
          </a:p>
          <a:p>
            <a:pPr>
              <a:lnSpc>
                <a:spcPct val="90000"/>
              </a:lnSpc>
            </a:pPr>
            <a:r>
              <a:rPr lang="ru-RU"/>
              <a:t>Подобные привилегии привели в Рим много иноземных врачей, что вызвало конкуренцию </a:t>
            </a:r>
          </a:p>
          <a:p>
            <a:pPr>
              <a:lnSpc>
                <a:spcPct val="90000"/>
              </a:lnSpc>
            </a:pPr>
            <a:r>
              <a:rPr lang="ru-RU"/>
              <a:t>Появились узкоспециализированные врачи (глазные, зубные, урологи).</a:t>
            </a:r>
          </a:p>
          <a:p>
            <a:pPr>
              <a:lnSpc>
                <a:spcPct val="90000"/>
              </a:lnSpc>
            </a:pPr>
            <a:r>
              <a:rPr lang="ru-RU"/>
              <a:t>Римские врачи обучались в специальных высших врачебных школах.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дзаголовок 12"/>
          <p:cNvSpPr>
            <a:spLocks noGrp="1"/>
          </p:cNvSpPr>
          <p:nvPr>
            <p:ph type="subTitle" sz="quarter" idx="1"/>
          </p:nvPr>
        </p:nvSpPr>
        <p:spPr>
          <a:xfrm>
            <a:off x="1714480" y="785794"/>
            <a:ext cx="4176713" cy="47783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ru-RU" sz="2400" b="1" dirty="0" smtClean="0"/>
              <a:t>Обязательная:</a:t>
            </a:r>
            <a:endParaRPr lang="ru-RU" sz="24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 sz="quarter"/>
          </p:nvPr>
        </p:nvSpPr>
        <p:spPr>
          <a:xfrm>
            <a:off x="1258888" y="-387350"/>
            <a:ext cx="7021512" cy="13001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ru-RU" sz="3600" dirty="0" smtClean="0"/>
              <a:t>Список литературы</a:t>
            </a:r>
            <a:endParaRPr lang="ru-RU" sz="36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33525" y="3635375"/>
          <a:ext cx="6076949" cy="63976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28580"/>
                <a:gridCol w="2609577"/>
                <a:gridCol w="1519396"/>
                <a:gridCol w="1519396"/>
              </a:tblGrid>
              <a:tr h="6397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п</a:t>
                      </a:r>
                      <a:r>
                        <a:rPr lang="ru-RU" sz="1400" dirty="0">
                          <a:effectLst/>
                        </a:rPr>
                        <a:t>/</a:t>
                      </a:r>
                      <a:r>
                        <a:rPr lang="ru-RU" sz="1400" dirty="0" err="1">
                          <a:effectLst/>
                        </a:rPr>
                        <a:t>п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Наименование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Издательство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Год выпуска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950" y="2285993"/>
          <a:ext cx="8856664" cy="29624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0027"/>
                <a:gridCol w="6247163"/>
                <a:gridCol w="1500198"/>
                <a:gridCol w="749276"/>
              </a:tblGrid>
              <a:tr h="4352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Мирский М.Б. История медицины и хирургии : учебное пособие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М. : ГЭОТАР-Медиа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2010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>
                    <a:solidFill>
                      <a:schemeClr val="bg1"/>
                    </a:solidFill>
                  </a:tcPr>
                </a:tc>
              </a:tr>
              <a:tr h="4352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Лисицын, Ю. П.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История медицины : учеб. для мед. вузов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М. : ГЭОТАР-Медиа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>
                    <a:solidFill>
                      <a:schemeClr val="bg1"/>
                    </a:solidFill>
                  </a:tcPr>
                </a:tc>
              </a:tr>
              <a:tr h="9935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Козлов В.В., Шульмин А.В., Сабанова А.О. История медицины : учеб. пособие для аудитор. работы студентов ФФМО по специальностям 060101 – Лечебное дело, 060103 – Педиатрия, 060105 – Стоматология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Красноярск : КрасГМУ,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2009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>
                    <a:solidFill>
                      <a:schemeClr val="bg1"/>
                    </a:solidFill>
                  </a:tcPr>
                </a:tc>
              </a:tr>
              <a:tr h="9935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Шойфет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М.С. Сто великих врачей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М. : Вече,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2008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07950" y="1357299"/>
          <a:ext cx="8785225" cy="64294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63522"/>
                <a:gridCol w="6305422"/>
                <a:gridCol w="1224171"/>
                <a:gridCol w="792110"/>
              </a:tblGrid>
              <a:tr h="6429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Сорокина Т.С. История медицины: Учебник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М. : Академия,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2008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28596" y="5286388"/>
          <a:ext cx="5414963" cy="9096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46497"/>
                <a:gridCol w="4968466"/>
              </a:tblGrid>
              <a:tr h="3032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ИБС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КрасГМУ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БД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МедАрт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Подзаголовок 12"/>
          <p:cNvSpPr txBox="1">
            <a:spLocks/>
          </p:cNvSpPr>
          <p:nvPr/>
        </p:nvSpPr>
        <p:spPr bwMode="auto">
          <a:xfrm>
            <a:off x="-1143040" y="4714884"/>
            <a:ext cx="8497888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defRPr/>
            </a:pPr>
            <a:r>
              <a:rPr lang="ru-RU" sz="2400" b="1" dirty="0" smtClean="0">
                <a:effectLst/>
              </a:rPr>
              <a:t>Электронные ресурсы:</a:t>
            </a:r>
            <a:endParaRPr lang="ru-RU" sz="2400" b="1" dirty="0">
              <a:effectLst/>
            </a:endParaRPr>
          </a:p>
        </p:txBody>
      </p:sp>
      <p:sp>
        <p:nvSpPr>
          <p:cNvPr id="15" name="Подзаголовок 12"/>
          <p:cNvSpPr txBox="1">
            <a:spLocks/>
          </p:cNvSpPr>
          <p:nvPr/>
        </p:nvSpPr>
        <p:spPr bwMode="auto">
          <a:xfrm>
            <a:off x="1928794" y="1714488"/>
            <a:ext cx="4175125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defRPr/>
            </a:pPr>
            <a:r>
              <a:rPr lang="ru-RU" sz="2400" b="1" dirty="0" smtClean="0">
                <a:effectLst/>
              </a:rPr>
              <a:t>Дополнительная:</a:t>
            </a:r>
            <a:endParaRPr lang="ru-RU" sz="2400" b="1" dirty="0">
              <a:effectLst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2340" name="Picture 4" descr="is"/>
          <p:cNvPicPr>
            <a:picLocks noChangeAspect="1" noChangeArrowheads="1"/>
          </p:cNvPicPr>
          <p:nvPr/>
        </p:nvPicPr>
        <p:blipFill>
          <a:blip r:embed="rId2" cstate="print">
            <a:lum bright="-8000" contrast="2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2124075" y="1628775"/>
            <a:ext cx="554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Arial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800" b="1" u="sng"/>
              <a:t>ИСТОЧНИКИ ИЗУЧЕНИЯ МЕДИЦИНЫ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4665663" cy="4530725"/>
          </a:xfrm>
        </p:spPr>
        <p:txBody>
          <a:bodyPr/>
          <a:lstStyle/>
          <a:p>
            <a:r>
              <a:rPr lang="ru-RU" sz="2200"/>
              <a:t>Клинописные тексты на глиняных табличках, предметах из глины, металле;</a:t>
            </a:r>
          </a:p>
          <a:p>
            <a:r>
              <a:rPr lang="ru-RU" sz="2200"/>
              <a:t>Древнеегипетские тексты на стенах пирамид, гробниц, саркофагах;</a:t>
            </a:r>
          </a:p>
          <a:p>
            <a:r>
              <a:rPr lang="ru-RU" sz="2200"/>
              <a:t>Папирусы (большой медицинский папирус Г. Эберса и трактат по хирургии- папирус Э. Смита.</a:t>
            </a:r>
          </a:p>
          <a:p>
            <a:r>
              <a:rPr lang="ru-RU" sz="2200"/>
              <a:t>Священные тексты – веды, предписания Ману. </a:t>
            </a:r>
          </a:p>
          <a:p>
            <a:endParaRPr lang="ru-RU" sz="2200"/>
          </a:p>
        </p:txBody>
      </p:sp>
      <p:graphicFrame>
        <p:nvGraphicFramePr>
          <p:cNvPr id="17715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867400" y="1700213"/>
          <a:ext cx="3028950" cy="214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61" name="CorelDRAW" r:id="rId3" imgW="2862000" imgH="2023200" progId="">
                  <p:embed/>
                </p:oleObj>
              </mc:Choice>
              <mc:Fallback>
                <p:oleObj name="CorelDRAW" r:id="rId3" imgW="2862000" imgH="20232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700213"/>
                        <a:ext cx="3028950" cy="214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7157" name="Picture 5" descr="МЕДИЦИНА В РАБОВЛАДЕЛЬЧЕСКИХ ГОСУДАРСТВАХ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011863" y="3860800"/>
            <a:ext cx="2305050" cy="28813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800" b="1" u="sng"/>
              <a:t>ИСТОЧНИКИ ИЗУЧЕНИЯ МЕДИЦИНЫ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4953000" cy="4530725"/>
          </a:xfrm>
        </p:spPr>
        <p:txBody>
          <a:bodyPr/>
          <a:lstStyle/>
          <a:p>
            <a:pPr marL="533400" indent="-533400">
              <a:lnSpc>
                <a:spcPct val="80000"/>
              </a:lnSpc>
            </a:pPr>
            <a:r>
              <a:rPr lang="ru-RU" sz="2200"/>
              <a:t>Китайские тексты (трактаты). 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ru-RU" sz="2200"/>
              <a:t>       "Канон медицины жёлтого предка",  Он состоит из 18 книг. Девять первых посвящены строению и функциям организма, диагностике и лечению болезней. В девяти последних томах описывается древний метод чжень-цзю терапии (т.е. иглоукалывание и прижигание).</a:t>
            </a:r>
          </a:p>
          <a:p>
            <a:pPr marL="533400" indent="-533400">
              <a:lnSpc>
                <a:spcPct val="80000"/>
              </a:lnSpc>
            </a:pPr>
            <a:r>
              <a:rPr lang="ru-RU" sz="2200"/>
              <a:t>Древние памятники, предметы с изображением сцен из жизни</a:t>
            </a:r>
          </a:p>
          <a:p>
            <a:pPr marL="533400" indent="-533400">
              <a:lnSpc>
                <a:spcPct val="80000"/>
              </a:lnSpc>
            </a:pPr>
            <a:r>
              <a:rPr lang="ru-RU" sz="2200"/>
              <a:t>Литературные памятники - эпические поэмы Гомера "Илиада" и "Одиссея", Диодор, Плутарх, «Махабхарата» и др </a:t>
            </a:r>
          </a:p>
        </p:txBody>
      </p:sp>
      <p:graphicFrame>
        <p:nvGraphicFramePr>
          <p:cNvPr id="17818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308850" y="1557338"/>
          <a:ext cx="1416050" cy="218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85" name="CorelDRAW" r:id="rId3" imgW="4661280" imgH="7207200" progId="">
                  <p:embed/>
                </p:oleObj>
              </mc:Choice>
              <mc:Fallback>
                <p:oleObj name="CorelDRAW" r:id="rId3" imgW="4661280" imgH="72072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1557338"/>
                        <a:ext cx="1416050" cy="2189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8181" name="Picture 5" descr="МЕДИЦИНА В РАБОВЛАДЕЛЬЧЕСКИХ ГОСУДАРСТВАХ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372225" y="3860800"/>
            <a:ext cx="2411413" cy="27368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800" b="1" u="sng"/>
              <a:t>ИСТОЧНИКИ ИЗУЧЕНИЯ МЕДИЦИНЫ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5026025" cy="4530725"/>
          </a:xfrm>
        </p:spPr>
        <p:txBody>
          <a:bodyPr/>
          <a:lstStyle/>
          <a:p>
            <a:r>
              <a:rPr lang="ru-RU" sz="2200"/>
              <a:t>Археология. </a:t>
            </a:r>
          </a:p>
          <a:p>
            <a:pPr>
              <a:buFont typeface="Wingdings" pitchFamily="2" charset="2"/>
              <a:buNone/>
            </a:pPr>
            <a:r>
              <a:rPr lang="ru-RU" sz="2200"/>
              <a:t>     Изучение египетских мумий даёт конкретные сведения о болезнях: </a:t>
            </a:r>
            <a:br>
              <a:rPr lang="ru-RU" sz="2200"/>
            </a:br>
            <a:r>
              <a:rPr lang="ru-RU" sz="2200"/>
              <a:t>заболеваниях суставов и костей (остеосаркома, полиомиелит,</a:t>
            </a:r>
            <a:br>
              <a:rPr lang="ru-RU" sz="2200"/>
            </a:br>
            <a:r>
              <a:rPr lang="ru-RU" sz="2200"/>
              <a:t>подагра и т.д.), зубов и челюстей, атеросклероза, оспы, малярии, чумы, туберкулеза и других</a:t>
            </a:r>
            <a:br>
              <a:rPr lang="ru-RU" sz="2200"/>
            </a:br>
            <a:r>
              <a:rPr lang="ru-RU" sz="2200"/>
              <a:t>болезней. </a:t>
            </a:r>
          </a:p>
          <a:p>
            <a:r>
              <a:rPr lang="ru-RU" sz="2200"/>
              <a:t>При раскопках находят хирургические инструменты, храмы. </a:t>
            </a:r>
          </a:p>
        </p:txBody>
      </p:sp>
      <p:graphicFrame>
        <p:nvGraphicFramePr>
          <p:cNvPr id="8704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6516688" y="2205038"/>
          <a:ext cx="1952625" cy="273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9" name="CorelDRAW" r:id="rId3" imgW="1989360" imgH="4617720" progId="">
                  <p:embed/>
                </p:oleObj>
              </mc:Choice>
              <mc:Fallback>
                <p:oleObj name="CorelDRAW" r:id="rId3" imgW="1989360" imgH="461772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2205038"/>
                        <a:ext cx="1952625" cy="273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5902325" y="5516563"/>
            <a:ext cx="3241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cs typeface="Arial" charset="0"/>
              </a:rPr>
              <a:t>Имхотеп. </a:t>
            </a:r>
            <a:r>
              <a:rPr lang="en-US">
                <a:cs typeface="Arial" charset="0"/>
              </a:rPr>
              <a:t>VII</a:t>
            </a:r>
            <a:r>
              <a:rPr lang="ru-RU">
                <a:cs typeface="Arial" charset="0"/>
              </a:rPr>
              <a:t> в до н. э. Бронза. Эрмитаж.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/>
              <a:t>Археологические находки</a:t>
            </a:r>
          </a:p>
        </p:txBody>
      </p:sp>
      <p:pic>
        <p:nvPicPr>
          <p:cNvPr id="154628" name="Picture 4" descr="P10105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484313"/>
            <a:ext cx="308610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29" name="Picture 5" descr="P10105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557338"/>
            <a:ext cx="3600450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630" name="Rectangle 6"/>
          <p:cNvSpPr>
            <a:spLocks noChangeArrowheads="1"/>
          </p:cNvSpPr>
          <p:nvPr/>
        </p:nvSpPr>
        <p:spPr bwMode="auto">
          <a:xfrm>
            <a:off x="3924300" y="5734050"/>
            <a:ext cx="4656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tx2"/>
                </a:solidFill>
                <a:latin typeface="Tahoma" pitchFamily="34" charset="0"/>
              </a:rPr>
              <a:t>РЕЛЬЕФ С ИЗОБРАЖЕНИЕМ ВРАЧЕВАТЕЛЯ</a:t>
            </a:r>
          </a:p>
        </p:txBody>
      </p:sp>
      <p:sp>
        <p:nvSpPr>
          <p:cNvPr id="154631" name="Rectangle 7"/>
          <p:cNvSpPr>
            <a:spLocks noChangeArrowheads="1"/>
          </p:cNvSpPr>
          <p:nvPr/>
        </p:nvSpPr>
        <p:spPr bwMode="auto">
          <a:xfrm>
            <a:off x="323850" y="5589588"/>
            <a:ext cx="3979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chemeClr val="tx2"/>
                </a:solidFill>
                <a:latin typeface="Tahoma" pitchFamily="34" charset="0"/>
              </a:rPr>
              <a:t>БОГ ТОТ-ИЗОБРЕТАТЕЛЬ ПИСЬМЕННОСТИ И МЕДИЦИНЫ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1032</TotalTime>
  <Words>3184</Words>
  <Application>Microsoft Office PowerPoint</Application>
  <PresentationFormat>Экран (4:3)</PresentationFormat>
  <Paragraphs>258</Paragraphs>
  <Slides>57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57</vt:i4>
      </vt:variant>
    </vt:vector>
  </HeadingPairs>
  <TitlesOfParts>
    <vt:vector size="60" baseType="lpstr">
      <vt:lpstr>Слои</vt:lpstr>
      <vt:lpstr>CorelDRAW</vt:lpstr>
      <vt:lpstr>Точечный рисунок</vt:lpstr>
      <vt:lpstr>Тема лекции:</vt:lpstr>
      <vt:lpstr>План лекции</vt:lpstr>
      <vt:lpstr>Актуальность</vt:lpstr>
      <vt:lpstr>ОБЩИЕ ЧЕРТЫ РАЗВИТИЯ ВРАЧЕВАНИЯ В РАБОВЛАДЕЛЬЧЕСКИХ ГОСУДАРСТВАХ  </vt:lpstr>
      <vt:lpstr>ОБЩИЕ ЧЕРТЫ РАЗВИТИЯ ВРАЧЕВАНИЯ В РАБОВЛАДЕЛЬЧЕСКИХ ГОСУДАРСТВАХ</vt:lpstr>
      <vt:lpstr>ИСТОЧНИКИ ИЗУЧЕНИЯ МЕДИЦИНЫ</vt:lpstr>
      <vt:lpstr>ИСТОЧНИКИ ИЗУЧЕНИЯ МЕДИЦИНЫ</vt:lpstr>
      <vt:lpstr>ИСТОЧНИКИ ИЗУЧЕНИЯ МЕДИЦИНЫ</vt:lpstr>
      <vt:lpstr>Археологические находки</vt:lpstr>
      <vt:lpstr>УРОВЕНЬ ЗНАНИЙ О СТРОЕНИИ ЧЕЛОВЕЧЕСКОГО ТЕЛА </vt:lpstr>
      <vt:lpstr>УРОВЕНЬ ЗНАНИЙ О СТРОЕНИИ ЧЕЛОВЕЧЕСКОГО ТЕЛА</vt:lpstr>
      <vt:lpstr>УРОВЕНЬ ЗНАНИЙ О СТРОЕНИИ ЧЕЛОВЕЧЕСКОГО ТЕЛА</vt:lpstr>
      <vt:lpstr>УРОВЕНЬ ЗНАНИЙ О СТРОЕНИИ ЧЕЛОВЕЧЕСКОГО ТЕЛА</vt:lpstr>
      <vt:lpstr>УРОВЕНЬ ЗНАНИЙ О СТРОЕНИИ ЧЕЛОВЕЧЕСКОГО ТЕЛА</vt:lpstr>
      <vt:lpstr>Презентация PowerPoint</vt:lpstr>
      <vt:lpstr>УЧЕНИЕ О ПРИЧИНАХ БОЛЕЗНЕЙ Естественные причины болезней  </vt:lpstr>
      <vt:lpstr>УЧЕНИЕ О ПРИЧИНАХ БОЛЕЗНЕЙ  Сверхъестественные причины болезней</vt:lpstr>
      <vt:lpstr>УЧЕНИЕ О БОЛЕЗНИ</vt:lpstr>
      <vt:lpstr>Представление древних китайских философов - материалистов о взаимодействии пяти космических "первоэлементов".  Жирная линия порождение; тонкая – взаимоотрицание </vt:lpstr>
      <vt:lpstr>Презентация PowerPoint</vt:lpstr>
      <vt:lpstr>УЧЕНИЕ О БОЛЕЗНИ</vt:lpstr>
      <vt:lpstr>Схема соотношения четырех элементов и четырёх жидкостей организма по Аристотелю </vt:lpstr>
      <vt:lpstr>УЧЕНИЕ О БОЛЕЗНИ</vt:lpstr>
      <vt:lpstr>Презентация PowerPoint</vt:lpstr>
      <vt:lpstr>Биография Гиппократа</vt:lpstr>
      <vt:lpstr>Гиппократ</vt:lpstr>
      <vt:lpstr>УЧЕНИЕ О БОЛЕЗНИ</vt:lpstr>
      <vt:lpstr>УРОВЕНЬ ЗНАНИЙ О МЕТОДАХ ОБСЛЕДОВАНИЯ БОЛЬНОГО </vt:lpstr>
      <vt:lpstr>МЕТОДЫ ЛЕЧЕНИЯ </vt:lpstr>
      <vt:lpstr>Папирус Эберса</vt:lpstr>
      <vt:lpstr>Устрашающие методы лечения</vt:lpstr>
      <vt:lpstr>Диоскорид Педаний</vt:lpstr>
      <vt:lpstr>Использование ртути</vt:lpstr>
      <vt:lpstr>Асклепиад (128-56 гг. до н.э.) - римский врач</vt:lpstr>
      <vt:lpstr>Гиппократ  (ок. 460 -ок. 377 гг. до н.э.)</vt:lpstr>
      <vt:lpstr>Хирургическое лечение </vt:lpstr>
      <vt:lpstr>Хирургическое лечение</vt:lpstr>
      <vt:lpstr>ДРЕВНЯЯ ИНДИЯ ОПЕРАЦИЯ УДАЛЕНИЯ КАТАРАКТЫ</vt:lpstr>
      <vt:lpstr>Хирургическое лечение</vt:lpstr>
      <vt:lpstr>Презентация PowerPoint</vt:lpstr>
      <vt:lpstr>Древняя Греция  Храмовая медицина  </vt:lpstr>
      <vt:lpstr>Древняя Греция  Храмовая медицина</vt:lpstr>
      <vt:lpstr>УРОВЕНЬ ЗНАНИЙ О ПРОФИЛАКТИКЕ </vt:lpstr>
      <vt:lpstr>УРОВЕНЬ ЗНАНИЙ О ПРОФИЛАКТИКЕ</vt:lpstr>
      <vt:lpstr>УРОВЕНЬ ЗНАНИЙ О ПРОФИЛАКТИКЕ</vt:lpstr>
      <vt:lpstr>ПОДГОТОВКА ВРАЧЕЙ </vt:lpstr>
      <vt:lpstr>Презентация PowerPoint</vt:lpstr>
      <vt:lpstr>Презентация PowerPoint</vt:lpstr>
      <vt:lpstr>КРОТОНСКАЯ МЕДИЦИНСКАЯ ШКОЛА </vt:lpstr>
      <vt:lpstr>КНИДСКАЯ МЕДИЦИНСКАЯ ШКОЛА </vt:lpstr>
      <vt:lpstr>КОССКАЯ МЕДИЦИНСКАЯ ШКОЛА </vt:lpstr>
      <vt:lpstr>Презентация PowerPoint</vt:lpstr>
      <vt:lpstr>Основы военной медицины </vt:lpstr>
      <vt:lpstr>Презентация PowerPoint</vt:lpstr>
      <vt:lpstr>Положение врачей в Древнем Риме</vt:lpstr>
      <vt:lpstr>Список литературы</vt:lpstr>
      <vt:lpstr>Презентация PowerPoint</vt:lpstr>
    </vt:vector>
  </TitlesOfParts>
  <Company>Камарилья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лекции:</dc:title>
  <dc:creator>Гэндальф</dc:creator>
  <cp:lastModifiedBy>Вера О. Тимошенко</cp:lastModifiedBy>
  <cp:revision>72</cp:revision>
  <dcterms:created xsi:type="dcterms:W3CDTF">2007-09-30T02:57:49Z</dcterms:created>
  <dcterms:modified xsi:type="dcterms:W3CDTF">2013-02-23T09:25:51Z</dcterms:modified>
</cp:coreProperties>
</file>