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Пищевые факторы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СД</c:v>
                </c:pt>
                <c:pt idx="1">
                  <c:v>Онкология</c:v>
                </c:pt>
                <c:pt idx="2">
                  <c:v>Болезни ЖП</c:v>
                </c:pt>
                <c:pt idx="3">
                  <c:v>ИБС и инсульт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</c:v>
                </c:pt>
                <c:pt idx="1">
                  <c:v>0.35</c:v>
                </c:pt>
                <c:pt idx="2">
                  <c:v>0.3</c:v>
                </c:pt>
                <c:pt idx="3">
                  <c:v>0.2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Bahnschrift SemiLight SemiConde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Bahnschrift SemiLight SemiConde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Bahnschrift SemiLight SemiConde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Bahnschrift SemiLight SemiConde" pitchFamily="34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Недостаточное потребление овощей и фруктов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Данные исследования ЭССЕ-РФ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Недостаточное потребление рыбы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Данные исследования ЭССЕ-РФ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Избыточное потребление соли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Данные исследования ЭССЕ-РФ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Досаливание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Данные исследования ЭССЕ-РФ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Употребление изделий с сахаром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Данные исследования ЭССЕ-РФ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47.6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Соблюдение рекомендуемого уровня потребления красного мяса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Данные исследования ЭССЕ-РФ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40.200000000000003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ЗДОРОВОЕ ПИТАНИЕ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Данные исследования ЭССЕ-РФ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axId val="79996800"/>
        <c:axId val="111553536"/>
      </c:barChart>
      <c:catAx>
        <c:axId val="79996800"/>
        <c:scaling>
          <c:orientation val="minMax"/>
        </c:scaling>
        <c:axPos val="b"/>
        <c:tickLblPos val="nextTo"/>
        <c:crossAx val="111553536"/>
        <c:crosses val="autoZero"/>
        <c:auto val="1"/>
        <c:lblAlgn val="ctr"/>
        <c:lblOffset val="100"/>
      </c:catAx>
      <c:valAx>
        <c:axId val="111553536"/>
        <c:scaling>
          <c:orientation val="minMax"/>
        </c:scaling>
        <c:axPos val="l"/>
        <c:majorGridlines/>
        <c:numFmt formatCode="General" sourceLinked="1"/>
        <c:tickLblPos val="nextTo"/>
        <c:crossAx val="7999680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27</c:v>
                </c:pt>
                <c:pt idx="2">
                  <c:v>30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558A5-C67D-443C-98FB-D95EE8C8DF3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904184-4F0B-4EA5-8693-27891F760B9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У курящих: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- </a:t>
          </a:r>
          <a:r>
            <a:rPr lang="ru-RU" sz="12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 2 раза выше </a:t>
          </a: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 развития ИМ;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- </a:t>
          </a:r>
          <a:r>
            <a:rPr lang="ru-RU" sz="12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от 2 до 4 раз выше </a:t>
          </a: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 внезапной смерти 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- </a:t>
          </a:r>
          <a:r>
            <a:rPr lang="ru-RU" sz="12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 5 раз выше </a:t>
          </a: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 развития АССЗ в возрасте моложе 50 лет;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- </a:t>
          </a:r>
          <a:r>
            <a:rPr lang="ru-RU" sz="12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 3 раза выше </a:t>
          </a: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 преждевременной смерти от ИБС среди </a:t>
          </a:r>
          <a:r>
            <a:rPr lang="ru-RU" sz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курящих мужчин в возрасте 40-59 лет и женщин </a:t>
          </a:r>
          <a:r>
            <a:rPr lang="ru-RU" sz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в возрасте 30-69 лет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- </a:t>
          </a:r>
          <a:r>
            <a:rPr lang="ru-RU" sz="12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 13 раз выше </a:t>
          </a: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 умереть от ХОБЛ у курящих женщин, </a:t>
          </a:r>
          <a:r>
            <a:rPr lang="ru-RU" sz="12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 12 раз выше </a:t>
          </a: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у курящих </a:t>
          </a:r>
          <a:r>
            <a:rPr lang="ru-RU" sz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2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мужчин.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A725F127-346F-42D4-9AA4-1806A225A428}" type="parTrans" cxnId="{D613A773-AE9B-406E-8A8C-2A0D17FA6FFC}">
      <dgm:prSet/>
      <dgm:spPr/>
      <dgm:t>
        <a:bodyPr/>
        <a:lstStyle/>
        <a:p>
          <a:endParaRPr lang="ru-RU"/>
        </a:p>
      </dgm:t>
    </dgm:pt>
    <dgm:pt modelId="{DA8262C7-E319-4E8B-94A3-B86C9B4D2396}" type="sibTrans" cxnId="{D613A773-AE9B-406E-8A8C-2A0D17FA6FFC}">
      <dgm:prSet/>
      <dgm:spPr/>
      <dgm:t>
        <a:bodyPr/>
        <a:lstStyle/>
        <a:p>
          <a:endParaRPr lang="ru-RU"/>
        </a:p>
      </dgm:t>
    </dgm:pt>
    <dgm:pt modelId="{6F12CD45-E6F1-4DE6-8919-761F54C8D0CC}">
      <dgm:prSet phldrT="[Текст]" custT="1"/>
      <dgm:spPr/>
      <dgm:t>
        <a:bodyPr/>
        <a:lstStyle/>
        <a:p>
          <a:pPr algn="l"/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Курение опасно в любой </a:t>
          </a:r>
          <a:r>
            <a:rPr lang="ru-RU" sz="16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6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форме и количестве, </a:t>
          </a:r>
          <a:r>
            <a:rPr lang="ru-RU" sz="16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включая потребление бездымного табака и новых форм</a:t>
          </a:r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, которыми являются ЭС, </a:t>
          </a:r>
          <a:r>
            <a:rPr lang="ru-RU" sz="1600" b="0" i="0" dirty="0" err="1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вейпы</a:t>
          </a:r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 и продукты нагревания табака.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A31603D0-1A26-4E14-8F24-FB203459C401}" type="parTrans" cxnId="{B9E54611-DAE2-401D-9F39-D227AA0E2E1E}">
      <dgm:prSet/>
      <dgm:spPr/>
      <dgm:t>
        <a:bodyPr/>
        <a:lstStyle/>
        <a:p>
          <a:endParaRPr lang="ru-RU"/>
        </a:p>
      </dgm:t>
    </dgm:pt>
    <dgm:pt modelId="{DEADC9A7-5411-4F82-AA33-5DEF53E218EA}" type="sibTrans" cxnId="{B9E54611-DAE2-401D-9F39-D227AA0E2E1E}">
      <dgm:prSet/>
      <dgm:spPr/>
      <dgm:t>
        <a:bodyPr/>
        <a:lstStyle/>
        <a:p>
          <a:endParaRPr lang="ru-RU"/>
        </a:p>
      </dgm:t>
    </dgm:pt>
    <dgm:pt modelId="{FFE8A79B-82CC-4AF3-A250-55487340DA05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Курение табака — основной ФР развития ХРЗ, в частности, </a:t>
          </a:r>
          <a:r>
            <a:rPr lang="ru-RU" sz="14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ХОБЛ</a:t>
          </a:r>
          <a:r>
            <a:rPr lang="ru-RU" sz="14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.</a:t>
          </a:r>
        </a:p>
        <a:p>
          <a:pPr algn="l"/>
          <a:r>
            <a:rPr lang="ru-RU" sz="14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При продолжительном ку</a:t>
          </a:r>
          <a:r>
            <a:rPr lang="ru-RU" sz="14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рении шансы курильщика заболеть ХОБЛ составят </a:t>
          </a:r>
          <a:r>
            <a:rPr lang="ru-RU" sz="14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2:1</a:t>
          </a:r>
          <a:r>
            <a:rPr lang="ru-RU" sz="14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.</a:t>
          </a:r>
        </a:p>
        <a:p>
          <a:pPr algn="l"/>
          <a:r>
            <a:rPr lang="ru-RU" sz="14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Курение повышает риск </a:t>
          </a:r>
          <a:r>
            <a:rPr lang="ru-RU" sz="14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4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4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развития </a:t>
          </a:r>
          <a:r>
            <a:rPr lang="ru-RU" sz="14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СД 2 типа </a:t>
          </a:r>
          <a:r>
            <a:rPr lang="ru-RU" sz="1400" b="0" i="0" dirty="0" err="1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дозозависимым</a:t>
          </a:r>
          <a:r>
            <a:rPr lang="ru-RU" sz="14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 образом, частично путем формирования метаболического синдрома (МС) и </a:t>
          </a:r>
          <a:r>
            <a:rPr lang="ru-RU" sz="1400" b="0" i="0" dirty="0" err="1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резистентности</a:t>
          </a:r>
          <a:r>
            <a:rPr lang="ru-RU" sz="14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 к инсулину.</a:t>
          </a:r>
        </a:p>
        <a:p>
          <a:pPr algn="l"/>
          <a:endParaRPr lang="ru-RU" sz="14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44B41D07-1D29-4474-AA31-3E70099AE836}" type="parTrans" cxnId="{97CEEF6B-15F4-44FA-BA13-F86CD97BE83B}">
      <dgm:prSet/>
      <dgm:spPr/>
      <dgm:t>
        <a:bodyPr/>
        <a:lstStyle/>
        <a:p>
          <a:endParaRPr lang="ru-RU"/>
        </a:p>
      </dgm:t>
    </dgm:pt>
    <dgm:pt modelId="{8DC856D9-B3D9-449C-A673-2B0335D0D9C0}" type="sibTrans" cxnId="{97CEEF6B-15F4-44FA-BA13-F86CD97BE83B}">
      <dgm:prSet/>
      <dgm:spPr/>
      <dgm:t>
        <a:bodyPr/>
        <a:lstStyle/>
        <a:p>
          <a:endParaRPr lang="ru-RU"/>
        </a:p>
      </dgm:t>
    </dgm:pt>
    <dgm:pt modelId="{8148D9FF-4AA5-4A96-A3E9-46D5C5A13239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Пассивное воздействие окружающего табачного дыма также связано с </a:t>
          </a:r>
          <a:r>
            <a:rPr lang="ru-RU" sz="14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повышенным риском </a:t>
          </a:r>
          <a:r>
            <a:rPr lang="ru-RU" sz="1400" dirty="0" smtClean="0">
              <a:solidFill>
                <a:srgbClr val="FF0000"/>
              </a:solidFill>
              <a:latin typeface="Bahnschrift SemiLight SemiConde" pitchFamily="34" charset="0"/>
            </a:rPr>
            <a:t/>
          </a:r>
          <a:br>
            <a:rPr lang="ru-RU" sz="1400" dirty="0" smtClean="0">
              <a:solidFill>
                <a:srgbClr val="FF0000"/>
              </a:solidFill>
              <a:latin typeface="Bahnschrift SemiLight SemiConde" pitchFamily="34" charset="0"/>
            </a:rPr>
          </a:br>
          <a:r>
            <a:rPr lang="ru-RU" sz="14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развития ССЗ и ХРЗ, рака легкого и других </a:t>
          </a:r>
          <a:r>
            <a:rPr lang="ru-RU" sz="1400" dirty="0" smtClean="0">
              <a:solidFill>
                <a:srgbClr val="FF0000"/>
              </a:solidFill>
              <a:latin typeface="Bahnschrift SemiLight SemiConde" pitchFamily="34" charset="0"/>
            </a:rPr>
            <a:t/>
          </a:r>
          <a:br>
            <a:rPr lang="ru-RU" sz="1400" dirty="0" smtClean="0">
              <a:solidFill>
                <a:srgbClr val="FF0000"/>
              </a:solidFill>
              <a:latin typeface="Bahnschrift SemiLight SemiConde" pitchFamily="34" charset="0"/>
            </a:rPr>
          </a:br>
          <a:r>
            <a:rPr lang="ru-RU" sz="1400" b="0" i="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локализаций</a:t>
          </a:r>
          <a:r>
            <a:rPr lang="ru-RU" sz="14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. Воздействие аэрозолей ЭС может </a:t>
          </a:r>
          <a:r>
            <a:rPr lang="ru-RU" sz="14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4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4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способствовать развитию </a:t>
          </a:r>
          <a:r>
            <a:rPr lang="ru-RU" sz="1400" b="0" i="0" dirty="0" err="1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сердечно-сосудистых</a:t>
          </a:r>
          <a:r>
            <a:rPr lang="ru-RU" sz="14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 </a:t>
          </a:r>
          <a:r>
            <a:rPr lang="ru-RU" sz="14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4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4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и респираторных симптомов, ХОБЛ, повысить риск ЗНО.</a:t>
          </a:r>
          <a:endParaRPr lang="ru-RU" sz="14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B1FC515F-0313-47DF-8295-4F51D77EA247}" type="parTrans" cxnId="{F88415BC-5C9F-4F8C-B8F3-D8F0621D8C88}">
      <dgm:prSet/>
      <dgm:spPr/>
      <dgm:t>
        <a:bodyPr/>
        <a:lstStyle/>
        <a:p>
          <a:endParaRPr lang="ru-RU"/>
        </a:p>
      </dgm:t>
    </dgm:pt>
    <dgm:pt modelId="{3FE41EB2-0893-4380-9523-92696D21330F}" type="sibTrans" cxnId="{F88415BC-5C9F-4F8C-B8F3-D8F0621D8C88}">
      <dgm:prSet/>
      <dgm:spPr/>
      <dgm:t>
        <a:bodyPr/>
        <a:lstStyle/>
        <a:p>
          <a:endParaRPr lang="ru-RU"/>
        </a:p>
      </dgm:t>
    </dgm:pt>
    <dgm:pt modelId="{30250EAB-E869-4BA7-BB8A-163EDC674DC3}" type="pres">
      <dgm:prSet presAssocID="{C87558A5-C67D-443C-98FB-D95EE8C8DF3C}" presName="Name0" presStyleCnt="0">
        <dgm:presLayoutVars>
          <dgm:dir/>
          <dgm:resizeHandles val="exact"/>
        </dgm:presLayoutVars>
      </dgm:prSet>
      <dgm:spPr/>
    </dgm:pt>
    <dgm:pt modelId="{5CAFE200-9194-48EA-82F5-07911A16F9D7}" type="pres">
      <dgm:prSet presAssocID="{87904184-4F0B-4EA5-8693-27891F760B93}" presName="compNode" presStyleCnt="0"/>
      <dgm:spPr/>
    </dgm:pt>
    <dgm:pt modelId="{213A7DA8-D960-4522-B5E7-0975DBE11AF3}" type="pres">
      <dgm:prSet presAssocID="{87904184-4F0B-4EA5-8693-27891F760B93}" presName="pictRect" presStyleLbl="node1" presStyleIdx="0" presStyleCnt="4" custScaleX="102591" custLinFactNeighborX="-48188" custLinFactNeighborY="1501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A6557C-4A1C-406A-A70F-B94AECF99A12}" type="pres">
      <dgm:prSet presAssocID="{87904184-4F0B-4EA5-8693-27891F760B93}" presName="textRect" presStyleLbl="revTx" presStyleIdx="0" presStyleCnt="4" custScaleY="369943" custLinFactY="84181" custLinFactNeighborX="-459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C0A61-3D92-4439-92FF-92A2FC8F07F8}" type="pres">
      <dgm:prSet presAssocID="{DA8262C7-E319-4E8B-94A3-B86C9B4D2396}" presName="sibTrans" presStyleLbl="sibTrans2D1" presStyleIdx="0" presStyleCnt="0"/>
      <dgm:spPr/>
    </dgm:pt>
    <dgm:pt modelId="{30AA9193-30B2-4F1B-A911-3569CD7D9BE7}" type="pres">
      <dgm:prSet presAssocID="{6F12CD45-E6F1-4DE6-8919-761F54C8D0CC}" presName="compNode" presStyleCnt="0"/>
      <dgm:spPr/>
    </dgm:pt>
    <dgm:pt modelId="{54CC6B6A-43B1-4D4C-BA76-3292C4E6092B}" type="pres">
      <dgm:prSet presAssocID="{6F12CD45-E6F1-4DE6-8919-761F54C8D0CC}" presName="pictRect" presStyleLbl="node1" presStyleIdx="1" presStyleCnt="4" custScaleX="97422" custLinFactNeighborX="-50345" custLinFactNeighborY="-2132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CB3AE6-4643-4034-B572-7D23FF0DB32A}" type="pres">
      <dgm:prSet presAssocID="{6F12CD45-E6F1-4DE6-8919-761F54C8D0CC}" presName="textRect" presStyleLbl="revTx" presStyleIdx="1" presStyleCnt="4" custLinFactNeighborX="-47761" custLinFactNeighborY="-18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0B0C2-963D-4620-BF13-7F22CE9ABB86}" type="pres">
      <dgm:prSet presAssocID="{DEADC9A7-5411-4F82-AA33-5DEF53E218EA}" presName="sibTrans" presStyleLbl="sibTrans2D1" presStyleIdx="0" presStyleCnt="0"/>
      <dgm:spPr/>
    </dgm:pt>
    <dgm:pt modelId="{A867E03B-B937-4913-ADED-646387DC4D8A}" type="pres">
      <dgm:prSet presAssocID="{FFE8A79B-82CC-4AF3-A250-55487340DA05}" presName="compNode" presStyleCnt="0"/>
      <dgm:spPr/>
    </dgm:pt>
    <dgm:pt modelId="{634D2630-4709-433F-B148-6F945E0705B5}" type="pres">
      <dgm:prSet presAssocID="{FFE8A79B-82CC-4AF3-A250-55487340DA05}" presName="pictRect" presStyleLbl="node1" presStyleIdx="2" presStyleCnt="4" custScaleX="97422" custLinFactNeighborX="-52114" custLinFactNeighborY="-2132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FAB8BD7-861C-4BC7-BCAB-1BC30BBDBD93}" type="pres">
      <dgm:prSet presAssocID="{FFE8A79B-82CC-4AF3-A250-55487340DA05}" presName="textRect" presStyleLbl="revTx" presStyleIdx="2" presStyleCnt="4" custLinFactNeighborX="-46038" custLinFactNeighborY="-2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429BA-1EE7-4FCE-AAD5-CDA7D208F8E1}" type="pres">
      <dgm:prSet presAssocID="{8DC856D9-B3D9-449C-A673-2B0335D0D9C0}" presName="sibTrans" presStyleLbl="sibTrans2D1" presStyleIdx="0" presStyleCnt="0"/>
      <dgm:spPr/>
    </dgm:pt>
    <dgm:pt modelId="{8014F0C2-4F1A-4CF9-B4D0-3E51ADFB9209}" type="pres">
      <dgm:prSet presAssocID="{8148D9FF-4AA5-4A96-A3E9-46D5C5A13239}" presName="compNode" presStyleCnt="0"/>
      <dgm:spPr/>
    </dgm:pt>
    <dgm:pt modelId="{62E13C84-1913-4AC3-96EF-AC8B9B362103}" type="pres">
      <dgm:prSet presAssocID="{8148D9FF-4AA5-4A96-A3E9-46D5C5A13239}" presName="pictRect" presStyleLbl="node1" presStyleIdx="3" presStyleCnt="4" custScaleX="97908" custLinFactX="64131" custLinFactY="-100000" custLinFactNeighborX="100000" custLinFactNeighborY="-12602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B0DE7FA-E0C9-4B6F-A050-51F6FE05C36B}" type="pres">
      <dgm:prSet presAssocID="{8148D9FF-4AA5-4A96-A3E9-46D5C5A13239}" presName="textRect" presStyleLbl="revTx" presStyleIdx="3" presStyleCnt="4" custLinFactX="61727" custLinFactY="-200000" custLinFactNeighborX="100000" custLinFactNeighborY="-207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52EB5-0D3F-428C-8478-0494ECAD6F34}" type="presOf" srcId="{8DC856D9-B3D9-449C-A673-2B0335D0D9C0}" destId="{47F429BA-1EE7-4FCE-AAD5-CDA7D208F8E1}" srcOrd="0" destOrd="0" presId="urn:microsoft.com/office/officeart/2005/8/layout/pList1"/>
    <dgm:cxn modelId="{B9E54611-DAE2-401D-9F39-D227AA0E2E1E}" srcId="{C87558A5-C67D-443C-98FB-D95EE8C8DF3C}" destId="{6F12CD45-E6F1-4DE6-8919-761F54C8D0CC}" srcOrd="1" destOrd="0" parTransId="{A31603D0-1A26-4E14-8F24-FB203459C401}" sibTransId="{DEADC9A7-5411-4F82-AA33-5DEF53E218EA}"/>
    <dgm:cxn modelId="{97CEEF6B-15F4-44FA-BA13-F86CD97BE83B}" srcId="{C87558A5-C67D-443C-98FB-D95EE8C8DF3C}" destId="{FFE8A79B-82CC-4AF3-A250-55487340DA05}" srcOrd="2" destOrd="0" parTransId="{44B41D07-1D29-4474-AA31-3E70099AE836}" sibTransId="{8DC856D9-B3D9-449C-A673-2B0335D0D9C0}"/>
    <dgm:cxn modelId="{BD4D6158-596B-4750-8F29-1BD2FAAEF65F}" type="presOf" srcId="{87904184-4F0B-4EA5-8693-27891F760B93}" destId="{8DA6557C-4A1C-406A-A70F-B94AECF99A12}" srcOrd="0" destOrd="0" presId="urn:microsoft.com/office/officeart/2005/8/layout/pList1"/>
    <dgm:cxn modelId="{D613A773-AE9B-406E-8A8C-2A0D17FA6FFC}" srcId="{C87558A5-C67D-443C-98FB-D95EE8C8DF3C}" destId="{87904184-4F0B-4EA5-8693-27891F760B93}" srcOrd="0" destOrd="0" parTransId="{A725F127-346F-42D4-9AA4-1806A225A428}" sibTransId="{DA8262C7-E319-4E8B-94A3-B86C9B4D2396}"/>
    <dgm:cxn modelId="{1F0C408D-0457-4898-9329-573762EBB733}" type="presOf" srcId="{6F12CD45-E6F1-4DE6-8919-761F54C8D0CC}" destId="{AACB3AE6-4643-4034-B572-7D23FF0DB32A}" srcOrd="0" destOrd="0" presId="urn:microsoft.com/office/officeart/2005/8/layout/pList1"/>
    <dgm:cxn modelId="{A1BD05B5-C300-4690-9DAC-74812B50C552}" type="presOf" srcId="{FFE8A79B-82CC-4AF3-A250-55487340DA05}" destId="{3FAB8BD7-861C-4BC7-BCAB-1BC30BBDBD93}" srcOrd="0" destOrd="0" presId="urn:microsoft.com/office/officeart/2005/8/layout/pList1"/>
    <dgm:cxn modelId="{F88415BC-5C9F-4F8C-B8F3-D8F0621D8C88}" srcId="{C87558A5-C67D-443C-98FB-D95EE8C8DF3C}" destId="{8148D9FF-4AA5-4A96-A3E9-46D5C5A13239}" srcOrd="3" destOrd="0" parTransId="{B1FC515F-0313-47DF-8295-4F51D77EA247}" sibTransId="{3FE41EB2-0893-4380-9523-92696D21330F}"/>
    <dgm:cxn modelId="{7127FA61-1068-4D41-8944-C518F52133AC}" type="presOf" srcId="{DA8262C7-E319-4E8B-94A3-B86C9B4D2396}" destId="{C45C0A61-3D92-4439-92FF-92A2FC8F07F8}" srcOrd="0" destOrd="0" presId="urn:microsoft.com/office/officeart/2005/8/layout/pList1"/>
    <dgm:cxn modelId="{128D7088-1DD1-470F-9B7C-52E8B04D071C}" type="presOf" srcId="{DEADC9A7-5411-4F82-AA33-5DEF53E218EA}" destId="{0B70B0C2-963D-4620-BF13-7F22CE9ABB86}" srcOrd="0" destOrd="0" presId="urn:microsoft.com/office/officeart/2005/8/layout/pList1"/>
    <dgm:cxn modelId="{638AEF05-9C70-426D-AA70-6DFE6A075975}" type="presOf" srcId="{C87558A5-C67D-443C-98FB-D95EE8C8DF3C}" destId="{30250EAB-E869-4BA7-BB8A-163EDC674DC3}" srcOrd="0" destOrd="0" presId="urn:microsoft.com/office/officeart/2005/8/layout/pList1"/>
    <dgm:cxn modelId="{255B878D-7DDC-4A68-8A98-A17226721AF4}" type="presOf" srcId="{8148D9FF-4AA5-4A96-A3E9-46D5C5A13239}" destId="{5B0DE7FA-E0C9-4B6F-A050-51F6FE05C36B}" srcOrd="0" destOrd="0" presId="urn:microsoft.com/office/officeart/2005/8/layout/pList1"/>
    <dgm:cxn modelId="{1B0165C9-F19D-4F90-A04F-D385C410FDB5}" type="presParOf" srcId="{30250EAB-E869-4BA7-BB8A-163EDC674DC3}" destId="{5CAFE200-9194-48EA-82F5-07911A16F9D7}" srcOrd="0" destOrd="0" presId="urn:microsoft.com/office/officeart/2005/8/layout/pList1"/>
    <dgm:cxn modelId="{81B123DB-86C8-4C61-94B9-68269593AA11}" type="presParOf" srcId="{5CAFE200-9194-48EA-82F5-07911A16F9D7}" destId="{213A7DA8-D960-4522-B5E7-0975DBE11AF3}" srcOrd="0" destOrd="0" presId="urn:microsoft.com/office/officeart/2005/8/layout/pList1"/>
    <dgm:cxn modelId="{6FD1B898-4533-4B17-B8AF-B866876C309A}" type="presParOf" srcId="{5CAFE200-9194-48EA-82F5-07911A16F9D7}" destId="{8DA6557C-4A1C-406A-A70F-B94AECF99A12}" srcOrd="1" destOrd="0" presId="urn:microsoft.com/office/officeart/2005/8/layout/pList1"/>
    <dgm:cxn modelId="{155C5C4B-1F6D-403D-B48F-DF116B9C0B0F}" type="presParOf" srcId="{30250EAB-E869-4BA7-BB8A-163EDC674DC3}" destId="{C45C0A61-3D92-4439-92FF-92A2FC8F07F8}" srcOrd="1" destOrd="0" presId="urn:microsoft.com/office/officeart/2005/8/layout/pList1"/>
    <dgm:cxn modelId="{8E090E8F-F107-4F02-893B-E631F9E5DEB7}" type="presParOf" srcId="{30250EAB-E869-4BA7-BB8A-163EDC674DC3}" destId="{30AA9193-30B2-4F1B-A911-3569CD7D9BE7}" srcOrd="2" destOrd="0" presId="urn:microsoft.com/office/officeart/2005/8/layout/pList1"/>
    <dgm:cxn modelId="{5A142D04-8A22-4A1B-813F-903CB65EE081}" type="presParOf" srcId="{30AA9193-30B2-4F1B-A911-3569CD7D9BE7}" destId="{54CC6B6A-43B1-4D4C-BA76-3292C4E6092B}" srcOrd="0" destOrd="0" presId="urn:microsoft.com/office/officeart/2005/8/layout/pList1"/>
    <dgm:cxn modelId="{6C349436-B10F-4584-A090-7F5CE6A42B97}" type="presParOf" srcId="{30AA9193-30B2-4F1B-A911-3569CD7D9BE7}" destId="{AACB3AE6-4643-4034-B572-7D23FF0DB32A}" srcOrd="1" destOrd="0" presId="urn:microsoft.com/office/officeart/2005/8/layout/pList1"/>
    <dgm:cxn modelId="{64E918C8-3725-43EE-B6CA-42F2BBA839F5}" type="presParOf" srcId="{30250EAB-E869-4BA7-BB8A-163EDC674DC3}" destId="{0B70B0C2-963D-4620-BF13-7F22CE9ABB86}" srcOrd="3" destOrd="0" presId="urn:microsoft.com/office/officeart/2005/8/layout/pList1"/>
    <dgm:cxn modelId="{988B11BC-85F6-4F7C-87D1-E5223503A8F8}" type="presParOf" srcId="{30250EAB-E869-4BA7-BB8A-163EDC674DC3}" destId="{A867E03B-B937-4913-ADED-646387DC4D8A}" srcOrd="4" destOrd="0" presId="urn:microsoft.com/office/officeart/2005/8/layout/pList1"/>
    <dgm:cxn modelId="{84F591E6-618F-419E-9F9D-AC1AD8AAF6EC}" type="presParOf" srcId="{A867E03B-B937-4913-ADED-646387DC4D8A}" destId="{634D2630-4709-433F-B148-6F945E0705B5}" srcOrd="0" destOrd="0" presId="urn:microsoft.com/office/officeart/2005/8/layout/pList1"/>
    <dgm:cxn modelId="{C9F3EB13-1FFE-427B-BFF5-ECCEFBF60B6D}" type="presParOf" srcId="{A867E03B-B937-4913-ADED-646387DC4D8A}" destId="{3FAB8BD7-861C-4BC7-BCAB-1BC30BBDBD93}" srcOrd="1" destOrd="0" presId="urn:microsoft.com/office/officeart/2005/8/layout/pList1"/>
    <dgm:cxn modelId="{3F9AA732-7F8F-4F88-A684-832D3D244C8D}" type="presParOf" srcId="{30250EAB-E869-4BA7-BB8A-163EDC674DC3}" destId="{47F429BA-1EE7-4FCE-AAD5-CDA7D208F8E1}" srcOrd="5" destOrd="0" presId="urn:microsoft.com/office/officeart/2005/8/layout/pList1"/>
    <dgm:cxn modelId="{9437CFC9-A048-4F84-8D90-539D642DB6BE}" type="presParOf" srcId="{30250EAB-E869-4BA7-BB8A-163EDC674DC3}" destId="{8014F0C2-4F1A-4CF9-B4D0-3E51ADFB9209}" srcOrd="6" destOrd="0" presId="urn:microsoft.com/office/officeart/2005/8/layout/pList1"/>
    <dgm:cxn modelId="{A5756EB8-BC1E-4F3E-ADAD-2D9F8679E3EB}" type="presParOf" srcId="{8014F0C2-4F1A-4CF9-B4D0-3E51ADFB9209}" destId="{62E13C84-1913-4AC3-96EF-AC8B9B362103}" srcOrd="0" destOrd="0" presId="urn:microsoft.com/office/officeart/2005/8/layout/pList1"/>
    <dgm:cxn modelId="{55D774DD-340E-4995-84D2-AD317856DFCA}" type="presParOf" srcId="{8014F0C2-4F1A-4CF9-B4D0-3E51ADFB9209}" destId="{5B0DE7FA-E0C9-4B6F-A050-51F6FE05C36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AF273-45CD-4F2E-8DD5-8AB686937DB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DD52F-B5B5-4533-8159-1A7CB3F9397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0" i="0" dirty="0" smtClean="0">
              <a:effectLst/>
              <a:latin typeface="Bahnschrift SemiLight SemiConde" pitchFamily="34" charset="0"/>
            </a:rPr>
            <a:t>АГ, ССЗ, инсульт, онкологии</a:t>
          </a:r>
          <a:endParaRPr lang="ru-RU" sz="1400" dirty="0">
            <a:latin typeface="Bahnschrift SemiLight SemiConde" pitchFamily="34" charset="0"/>
          </a:endParaRPr>
        </a:p>
      </dgm:t>
    </dgm:pt>
    <dgm:pt modelId="{9F502A4C-5628-49DB-A6D7-AFC393A555EC}" type="parTrans" cxnId="{882226A5-A1A0-40F2-84F6-9870E7BD2FA9}">
      <dgm:prSet/>
      <dgm:spPr/>
      <dgm:t>
        <a:bodyPr/>
        <a:lstStyle/>
        <a:p>
          <a:endParaRPr lang="ru-RU"/>
        </a:p>
      </dgm:t>
    </dgm:pt>
    <dgm:pt modelId="{803CDB87-F2D0-42CF-941B-83347C6E53B7}" type="sibTrans" cxnId="{882226A5-A1A0-40F2-84F6-9870E7BD2FA9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6FB60F4-AAD4-4F71-BC9A-7B7B44731BB6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>Проблемы с психическим здоровьем, социализацией</a:t>
          </a:r>
          <a:endParaRPr lang="ru-RU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931D9040-24AF-48A6-AA65-3BD5091EAE51}" type="parTrans" cxnId="{D1D76B9E-13F1-442D-B2F4-5C4B57A7D741}">
      <dgm:prSet/>
      <dgm:spPr/>
      <dgm:t>
        <a:bodyPr/>
        <a:lstStyle/>
        <a:p>
          <a:endParaRPr lang="ru-RU"/>
        </a:p>
      </dgm:t>
    </dgm:pt>
    <dgm:pt modelId="{0FD85919-CB33-4937-8992-2C6D1CC5E92E}" type="sibTrans" cxnId="{D1D76B9E-13F1-442D-B2F4-5C4B57A7D741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228A9BF-3D11-48BA-B574-AE7B3222814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>Развитие хронических заболеваний, снижение иммунитета</a:t>
          </a:r>
          <a:endParaRPr lang="ru-RU" sz="14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1F8D109E-337C-4439-8B3C-7E668674BFD3}" type="parTrans" cxnId="{075E86CD-0841-4565-BEB8-FEB542F56498}">
      <dgm:prSet/>
      <dgm:spPr/>
      <dgm:t>
        <a:bodyPr/>
        <a:lstStyle/>
        <a:p>
          <a:endParaRPr lang="ru-RU"/>
        </a:p>
      </dgm:t>
    </dgm:pt>
    <dgm:pt modelId="{9D76DEB5-076B-43BF-8F72-6A835644869F}" type="sibTrans" cxnId="{075E86CD-0841-4565-BEB8-FEB542F56498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0E662FB-AA8F-4CF4-9A00-B54D39CC49E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Bahnschrift SemiLight SemiConde" pitchFamily="34" charset="0"/>
            </a:rPr>
            <a:t>Токсическое поражение органов</a:t>
          </a:r>
        </a:p>
      </dgm:t>
    </dgm:pt>
    <dgm:pt modelId="{C2C1F64E-3389-4D34-9F14-8699DC68CBDF}" type="parTrans" cxnId="{39EB7585-BF50-44C8-9512-C67B7041D467}">
      <dgm:prSet/>
      <dgm:spPr/>
      <dgm:t>
        <a:bodyPr/>
        <a:lstStyle/>
        <a:p>
          <a:endParaRPr lang="ru-RU"/>
        </a:p>
      </dgm:t>
    </dgm:pt>
    <dgm:pt modelId="{1903D87E-8474-4A34-832A-FA7737459472}" type="sibTrans" cxnId="{39EB7585-BF50-44C8-9512-C67B7041D467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B2F8063-B05C-4F86-B440-E78BEDF2F468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b="0" dirty="0" smtClean="0">
              <a:latin typeface="Bahnschrift SemiLight SemiConde" pitchFamily="34" charset="0"/>
            </a:rPr>
            <a:t>Алкогольная</a:t>
          </a:r>
        </a:p>
        <a:p>
          <a:r>
            <a:rPr lang="ru-RU" b="0" dirty="0" smtClean="0">
              <a:latin typeface="Bahnschrift SemiLight SemiConde" pitchFamily="34" charset="0"/>
            </a:rPr>
            <a:t>зависимость</a:t>
          </a:r>
          <a:endParaRPr lang="ru-RU" b="0" dirty="0">
            <a:latin typeface="Bahnschrift SemiLight SemiConde" pitchFamily="34" charset="0"/>
          </a:endParaRPr>
        </a:p>
      </dgm:t>
    </dgm:pt>
    <dgm:pt modelId="{27910064-3F72-4B83-AEC8-0EDA8799F471}" type="parTrans" cxnId="{87B1F0B0-8DA2-42B0-886F-7FB013D8C86B}">
      <dgm:prSet/>
      <dgm:spPr/>
      <dgm:t>
        <a:bodyPr/>
        <a:lstStyle/>
        <a:p>
          <a:endParaRPr lang="ru-RU"/>
        </a:p>
      </dgm:t>
    </dgm:pt>
    <dgm:pt modelId="{64AFDD36-041A-45DE-BA44-EC3939143DBD}" type="sibTrans" cxnId="{87B1F0B0-8DA2-42B0-886F-7FB013D8C86B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8198EF7-CCE8-4200-ACF7-7E761C9BCDE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>Общая интоксикация организма</a:t>
          </a:r>
          <a:endParaRPr lang="ru-RU" sz="14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38BAF955-CC91-442A-881D-F23E1455F10B}" type="parTrans" cxnId="{2DB1D025-9CE9-4C5E-89BC-6B2EF13FCC42}">
      <dgm:prSet/>
      <dgm:spPr/>
      <dgm:t>
        <a:bodyPr/>
        <a:lstStyle/>
        <a:p>
          <a:endParaRPr lang="ru-RU"/>
        </a:p>
      </dgm:t>
    </dgm:pt>
    <dgm:pt modelId="{382C4766-7CB0-427C-A620-EACFE9D8B6E0}" type="sibTrans" cxnId="{2DB1D025-9CE9-4C5E-89BC-6B2EF13FCC42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1D7A554-3C5D-41CA-8000-AD1E417A3A25}" type="pres">
      <dgm:prSet presAssocID="{6DAAF273-45CD-4F2E-8DD5-8AB686937DB5}" presName="cycle" presStyleCnt="0">
        <dgm:presLayoutVars>
          <dgm:dir/>
          <dgm:resizeHandles val="exact"/>
        </dgm:presLayoutVars>
      </dgm:prSet>
      <dgm:spPr/>
    </dgm:pt>
    <dgm:pt modelId="{A097ADA2-BB82-4A9D-ABBA-18141E01C0FC}" type="pres">
      <dgm:prSet presAssocID="{2FDDD52F-B5B5-4533-8159-1A7CB3F93978}" presName="node" presStyleLbl="node1" presStyleIdx="0" presStyleCnt="6">
        <dgm:presLayoutVars>
          <dgm:bulletEnabled val="1"/>
        </dgm:presLayoutVars>
      </dgm:prSet>
      <dgm:spPr/>
    </dgm:pt>
    <dgm:pt modelId="{B409D8FB-312B-4E6E-877A-3E563C5C341E}" type="pres">
      <dgm:prSet presAssocID="{2FDDD52F-B5B5-4533-8159-1A7CB3F93978}" presName="spNode" presStyleCnt="0"/>
      <dgm:spPr/>
    </dgm:pt>
    <dgm:pt modelId="{F0A92489-D6CF-4412-8A7E-F3B6BE5CE31A}" type="pres">
      <dgm:prSet presAssocID="{803CDB87-F2D0-42CF-941B-83347C6E53B7}" presName="sibTrans" presStyleLbl="sibTrans1D1" presStyleIdx="0" presStyleCnt="6"/>
      <dgm:spPr/>
    </dgm:pt>
    <dgm:pt modelId="{8E99F2DF-25BD-49C3-88C6-A9D4FC8BAB57}" type="pres">
      <dgm:prSet presAssocID="{86FB60F4-AAD4-4F71-BC9A-7B7B44731BB6}" presName="node" presStyleLbl="node1" presStyleIdx="1" presStyleCnt="6">
        <dgm:presLayoutVars>
          <dgm:bulletEnabled val="1"/>
        </dgm:presLayoutVars>
      </dgm:prSet>
      <dgm:spPr/>
    </dgm:pt>
    <dgm:pt modelId="{58B5899E-4056-4440-ACF1-E0093FA623F1}" type="pres">
      <dgm:prSet presAssocID="{86FB60F4-AAD4-4F71-BC9A-7B7B44731BB6}" presName="spNode" presStyleCnt="0"/>
      <dgm:spPr/>
    </dgm:pt>
    <dgm:pt modelId="{AE1C2D06-2F9F-4109-8D7B-B513BACE79D8}" type="pres">
      <dgm:prSet presAssocID="{0FD85919-CB33-4937-8992-2C6D1CC5E92E}" presName="sibTrans" presStyleLbl="sibTrans1D1" presStyleIdx="1" presStyleCnt="6"/>
      <dgm:spPr/>
    </dgm:pt>
    <dgm:pt modelId="{3975A6A4-C0E2-42F4-BAF5-FFC0D4FDF6FF}" type="pres">
      <dgm:prSet presAssocID="{6228A9BF-3D11-48BA-B574-AE7B3222814F}" presName="node" presStyleLbl="node1" presStyleIdx="2" presStyleCnt="6">
        <dgm:presLayoutVars>
          <dgm:bulletEnabled val="1"/>
        </dgm:presLayoutVars>
      </dgm:prSet>
      <dgm:spPr/>
    </dgm:pt>
    <dgm:pt modelId="{B29877A2-7556-4024-9EF7-D3E95CB85F4B}" type="pres">
      <dgm:prSet presAssocID="{6228A9BF-3D11-48BA-B574-AE7B3222814F}" presName="spNode" presStyleCnt="0"/>
      <dgm:spPr/>
    </dgm:pt>
    <dgm:pt modelId="{D51C7491-D565-4EB3-8070-DBDD44D609DB}" type="pres">
      <dgm:prSet presAssocID="{9D76DEB5-076B-43BF-8F72-6A835644869F}" presName="sibTrans" presStyleLbl="sibTrans1D1" presStyleIdx="2" presStyleCnt="6"/>
      <dgm:spPr/>
    </dgm:pt>
    <dgm:pt modelId="{A1CCE156-3834-4072-AB29-52AAEAF426BC}" type="pres">
      <dgm:prSet presAssocID="{D8198EF7-CCE8-4200-ACF7-7E761C9BCDED}" presName="node" presStyleLbl="node1" presStyleIdx="3" presStyleCnt="6">
        <dgm:presLayoutVars>
          <dgm:bulletEnabled val="1"/>
        </dgm:presLayoutVars>
      </dgm:prSet>
      <dgm:spPr/>
    </dgm:pt>
    <dgm:pt modelId="{F98BD22C-48A9-42A8-8A3E-00F74726F8D2}" type="pres">
      <dgm:prSet presAssocID="{D8198EF7-CCE8-4200-ACF7-7E761C9BCDED}" presName="spNode" presStyleCnt="0"/>
      <dgm:spPr/>
    </dgm:pt>
    <dgm:pt modelId="{C7466F8E-9BDF-422C-A761-5653825B084B}" type="pres">
      <dgm:prSet presAssocID="{382C4766-7CB0-427C-A620-EACFE9D8B6E0}" presName="sibTrans" presStyleLbl="sibTrans1D1" presStyleIdx="3" presStyleCnt="6"/>
      <dgm:spPr/>
    </dgm:pt>
    <dgm:pt modelId="{910CA3DC-FB01-47EF-8747-740CBA8AED23}" type="pres">
      <dgm:prSet presAssocID="{40E662FB-AA8F-4CF4-9A00-B54D39CC49E2}" presName="node" presStyleLbl="node1" presStyleIdx="4" presStyleCnt="6">
        <dgm:presLayoutVars>
          <dgm:bulletEnabled val="1"/>
        </dgm:presLayoutVars>
      </dgm:prSet>
      <dgm:spPr/>
    </dgm:pt>
    <dgm:pt modelId="{1620BEA3-5D47-4A5C-9BAB-F95ED4AABF79}" type="pres">
      <dgm:prSet presAssocID="{40E662FB-AA8F-4CF4-9A00-B54D39CC49E2}" presName="spNode" presStyleCnt="0"/>
      <dgm:spPr/>
    </dgm:pt>
    <dgm:pt modelId="{0C28E9C7-C707-4D65-8FA7-64C8BDA8FAE9}" type="pres">
      <dgm:prSet presAssocID="{1903D87E-8474-4A34-832A-FA7737459472}" presName="sibTrans" presStyleLbl="sibTrans1D1" presStyleIdx="4" presStyleCnt="6"/>
      <dgm:spPr/>
    </dgm:pt>
    <dgm:pt modelId="{54779696-D557-4D62-9EEA-94B2B671AB8E}" type="pres">
      <dgm:prSet presAssocID="{AB2F8063-B05C-4F86-B440-E78BEDF2F468}" presName="node" presStyleLbl="node1" presStyleIdx="5" presStyleCnt="6">
        <dgm:presLayoutVars>
          <dgm:bulletEnabled val="1"/>
        </dgm:presLayoutVars>
      </dgm:prSet>
      <dgm:spPr/>
    </dgm:pt>
    <dgm:pt modelId="{94D15DD8-E176-49EE-B7E3-197916FD3FD9}" type="pres">
      <dgm:prSet presAssocID="{AB2F8063-B05C-4F86-B440-E78BEDF2F468}" presName="spNode" presStyleCnt="0"/>
      <dgm:spPr/>
    </dgm:pt>
    <dgm:pt modelId="{0B35F9A1-E1ED-4528-B0EB-B77789914BCD}" type="pres">
      <dgm:prSet presAssocID="{64AFDD36-041A-45DE-BA44-EC3939143DBD}" presName="sibTrans" presStyleLbl="sibTrans1D1" presStyleIdx="5" presStyleCnt="6"/>
      <dgm:spPr/>
    </dgm:pt>
  </dgm:ptLst>
  <dgm:cxnLst>
    <dgm:cxn modelId="{BBE0BAC3-F172-41E4-9E4E-3FE7863D0398}" type="presOf" srcId="{382C4766-7CB0-427C-A620-EACFE9D8B6E0}" destId="{C7466F8E-9BDF-422C-A761-5653825B084B}" srcOrd="0" destOrd="0" presId="urn:microsoft.com/office/officeart/2005/8/layout/cycle6"/>
    <dgm:cxn modelId="{43EA0A09-F5AD-47D3-96F8-68B2A406CBFC}" type="presOf" srcId="{9D76DEB5-076B-43BF-8F72-6A835644869F}" destId="{D51C7491-D565-4EB3-8070-DBDD44D609DB}" srcOrd="0" destOrd="0" presId="urn:microsoft.com/office/officeart/2005/8/layout/cycle6"/>
    <dgm:cxn modelId="{692D4FF2-7F9C-49D2-B008-240372BC4917}" type="presOf" srcId="{AB2F8063-B05C-4F86-B440-E78BEDF2F468}" destId="{54779696-D557-4D62-9EEA-94B2B671AB8E}" srcOrd="0" destOrd="0" presId="urn:microsoft.com/office/officeart/2005/8/layout/cycle6"/>
    <dgm:cxn modelId="{46C24B42-7194-4174-8196-936D74F4BB8F}" type="presOf" srcId="{803CDB87-F2D0-42CF-941B-83347C6E53B7}" destId="{F0A92489-D6CF-4412-8A7E-F3B6BE5CE31A}" srcOrd="0" destOrd="0" presId="urn:microsoft.com/office/officeart/2005/8/layout/cycle6"/>
    <dgm:cxn modelId="{9B7277B3-767E-46E8-96CE-2B5BC4A141A8}" type="presOf" srcId="{86FB60F4-AAD4-4F71-BC9A-7B7B44731BB6}" destId="{8E99F2DF-25BD-49C3-88C6-A9D4FC8BAB57}" srcOrd="0" destOrd="0" presId="urn:microsoft.com/office/officeart/2005/8/layout/cycle6"/>
    <dgm:cxn modelId="{882226A5-A1A0-40F2-84F6-9870E7BD2FA9}" srcId="{6DAAF273-45CD-4F2E-8DD5-8AB686937DB5}" destId="{2FDDD52F-B5B5-4533-8159-1A7CB3F93978}" srcOrd="0" destOrd="0" parTransId="{9F502A4C-5628-49DB-A6D7-AFC393A555EC}" sibTransId="{803CDB87-F2D0-42CF-941B-83347C6E53B7}"/>
    <dgm:cxn modelId="{D1D76B9E-13F1-442D-B2F4-5C4B57A7D741}" srcId="{6DAAF273-45CD-4F2E-8DD5-8AB686937DB5}" destId="{86FB60F4-AAD4-4F71-BC9A-7B7B44731BB6}" srcOrd="1" destOrd="0" parTransId="{931D9040-24AF-48A6-AA65-3BD5091EAE51}" sibTransId="{0FD85919-CB33-4937-8992-2C6D1CC5E92E}"/>
    <dgm:cxn modelId="{D134A4CB-8CDF-42A2-86EF-2340DDFF72FD}" type="presOf" srcId="{D8198EF7-CCE8-4200-ACF7-7E761C9BCDED}" destId="{A1CCE156-3834-4072-AB29-52AAEAF426BC}" srcOrd="0" destOrd="0" presId="urn:microsoft.com/office/officeart/2005/8/layout/cycle6"/>
    <dgm:cxn modelId="{2DB1D025-9CE9-4C5E-89BC-6B2EF13FCC42}" srcId="{6DAAF273-45CD-4F2E-8DD5-8AB686937DB5}" destId="{D8198EF7-CCE8-4200-ACF7-7E761C9BCDED}" srcOrd="3" destOrd="0" parTransId="{38BAF955-CC91-442A-881D-F23E1455F10B}" sibTransId="{382C4766-7CB0-427C-A620-EACFE9D8B6E0}"/>
    <dgm:cxn modelId="{28C83023-CF87-400B-914B-96B50EEB5A17}" type="presOf" srcId="{0FD85919-CB33-4937-8992-2C6D1CC5E92E}" destId="{AE1C2D06-2F9F-4109-8D7B-B513BACE79D8}" srcOrd="0" destOrd="0" presId="urn:microsoft.com/office/officeart/2005/8/layout/cycle6"/>
    <dgm:cxn modelId="{87B1F0B0-8DA2-42B0-886F-7FB013D8C86B}" srcId="{6DAAF273-45CD-4F2E-8DD5-8AB686937DB5}" destId="{AB2F8063-B05C-4F86-B440-E78BEDF2F468}" srcOrd="5" destOrd="0" parTransId="{27910064-3F72-4B83-AEC8-0EDA8799F471}" sibTransId="{64AFDD36-041A-45DE-BA44-EC3939143DBD}"/>
    <dgm:cxn modelId="{39EB7585-BF50-44C8-9512-C67B7041D467}" srcId="{6DAAF273-45CD-4F2E-8DD5-8AB686937DB5}" destId="{40E662FB-AA8F-4CF4-9A00-B54D39CC49E2}" srcOrd="4" destOrd="0" parTransId="{C2C1F64E-3389-4D34-9F14-8699DC68CBDF}" sibTransId="{1903D87E-8474-4A34-832A-FA7737459472}"/>
    <dgm:cxn modelId="{075E86CD-0841-4565-BEB8-FEB542F56498}" srcId="{6DAAF273-45CD-4F2E-8DD5-8AB686937DB5}" destId="{6228A9BF-3D11-48BA-B574-AE7B3222814F}" srcOrd="2" destOrd="0" parTransId="{1F8D109E-337C-4439-8B3C-7E668674BFD3}" sibTransId="{9D76DEB5-076B-43BF-8F72-6A835644869F}"/>
    <dgm:cxn modelId="{68D06D55-F3A5-4F78-8647-B1C732FC75E3}" type="presOf" srcId="{6DAAF273-45CD-4F2E-8DD5-8AB686937DB5}" destId="{11D7A554-3C5D-41CA-8000-AD1E417A3A25}" srcOrd="0" destOrd="0" presId="urn:microsoft.com/office/officeart/2005/8/layout/cycle6"/>
    <dgm:cxn modelId="{A5FA2E3D-FB63-4C49-B84E-08BE85432C1B}" type="presOf" srcId="{40E662FB-AA8F-4CF4-9A00-B54D39CC49E2}" destId="{910CA3DC-FB01-47EF-8747-740CBA8AED23}" srcOrd="0" destOrd="0" presId="urn:microsoft.com/office/officeart/2005/8/layout/cycle6"/>
    <dgm:cxn modelId="{F72A0F9D-EBEE-4080-B536-46EC8D79562B}" type="presOf" srcId="{1903D87E-8474-4A34-832A-FA7737459472}" destId="{0C28E9C7-C707-4D65-8FA7-64C8BDA8FAE9}" srcOrd="0" destOrd="0" presId="urn:microsoft.com/office/officeart/2005/8/layout/cycle6"/>
    <dgm:cxn modelId="{2660184B-0140-4158-82C2-AF175ABEA387}" type="presOf" srcId="{2FDDD52F-B5B5-4533-8159-1A7CB3F93978}" destId="{A097ADA2-BB82-4A9D-ABBA-18141E01C0FC}" srcOrd="0" destOrd="0" presId="urn:microsoft.com/office/officeart/2005/8/layout/cycle6"/>
    <dgm:cxn modelId="{98E2068F-023B-471C-8B8C-012A73B2B32D}" type="presOf" srcId="{6228A9BF-3D11-48BA-B574-AE7B3222814F}" destId="{3975A6A4-C0E2-42F4-BAF5-FFC0D4FDF6FF}" srcOrd="0" destOrd="0" presId="urn:microsoft.com/office/officeart/2005/8/layout/cycle6"/>
    <dgm:cxn modelId="{E7B5DCD2-4A75-42B4-95A4-73511F2D4234}" type="presOf" srcId="{64AFDD36-041A-45DE-BA44-EC3939143DBD}" destId="{0B35F9A1-E1ED-4528-B0EB-B77789914BCD}" srcOrd="0" destOrd="0" presId="urn:microsoft.com/office/officeart/2005/8/layout/cycle6"/>
    <dgm:cxn modelId="{6BAA2F85-EA6E-43F2-9321-C678339AC608}" type="presParOf" srcId="{11D7A554-3C5D-41CA-8000-AD1E417A3A25}" destId="{A097ADA2-BB82-4A9D-ABBA-18141E01C0FC}" srcOrd="0" destOrd="0" presId="urn:microsoft.com/office/officeart/2005/8/layout/cycle6"/>
    <dgm:cxn modelId="{163C89F7-B72A-4D6F-ABF2-C81A1CB60164}" type="presParOf" srcId="{11D7A554-3C5D-41CA-8000-AD1E417A3A25}" destId="{B409D8FB-312B-4E6E-877A-3E563C5C341E}" srcOrd="1" destOrd="0" presId="urn:microsoft.com/office/officeart/2005/8/layout/cycle6"/>
    <dgm:cxn modelId="{589C1C60-F393-4D4B-840F-9DA0D3552637}" type="presParOf" srcId="{11D7A554-3C5D-41CA-8000-AD1E417A3A25}" destId="{F0A92489-D6CF-4412-8A7E-F3B6BE5CE31A}" srcOrd="2" destOrd="0" presId="urn:microsoft.com/office/officeart/2005/8/layout/cycle6"/>
    <dgm:cxn modelId="{6D4C164C-8C6A-462E-8625-DD13348E2774}" type="presParOf" srcId="{11D7A554-3C5D-41CA-8000-AD1E417A3A25}" destId="{8E99F2DF-25BD-49C3-88C6-A9D4FC8BAB57}" srcOrd="3" destOrd="0" presId="urn:microsoft.com/office/officeart/2005/8/layout/cycle6"/>
    <dgm:cxn modelId="{066C4233-7CD8-4750-BBB5-3EA05C1141D7}" type="presParOf" srcId="{11D7A554-3C5D-41CA-8000-AD1E417A3A25}" destId="{58B5899E-4056-4440-ACF1-E0093FA623F1}" srcOrd="4" destOrd="0" presId="urn:microsoft.com/office/officeart/2005/8/layout/cycle6"/>
    <dgm:cxn modelId="{3BD7ED45-BAB9-4B56-AA91-947EA8F8B324}" type="presParOf" srcId="{11D7A554-3C5D-41CA-8000-AD1E417A3A25}" destId="{AE1C2D06-2F9F-4109-8D7B-B513BACE79D8}" srcOrd="5" destOrd="0" presId="urn:microsoft.com/office/officeart/2005/8/layout/cycle6"/>
    <dgm:cxn modelId="{616C774E-12C3-4337-A098-1EBB0483529C}" type="presParOf" srcId="{11D7A554-3C5D-41CA-8000-AD1E417A3A25}" destId="{3975A6A4-C0E2-42F4-BAF5-FFC0D4FDF6FF}" srcOrd="6" destOrd="0" presId="urn:microsoft.com/office/officeart/2005/8/layout/cycle6"/>
    <dgm:cxn modelId="{F95D4925-6FFA-4530-8E19-DCEC0DABC80B}" type="presParOf" srcId="{11D7A554-3C5D-41CA-8000-AD1E417A3A25}" destId="{B29877A2-7556-4024-9EF7-D3E95CB85F4B}" srcOrd="7" destOrd="0" presId="urn:microsoft.com/office/officeart/2005/8/layout/cycle6"/>
    <dgm:cxn modelId="{4EEFA3D2-E31F-415D-8017-4DBB68D8DE93}" type="presParOf" srcId="{11D7A554-3C5D-41CA-8000-AD1E417A3A25}" destId="{D51C7491-D565-4EB3-8070-DBDD44D609DB}" srcOrd="8" destOrd="0" presId="urn:microsoft.com/office/officeart/2005/8/layout/cycle6"/>
    <dgm:cxn modelId="{0881DB6C-B9AF-48DE-9DDE-84A48290F5A4}" type="presParOf" srcId="{11D7A554-3C5D-41CA-8000-AD1E417A3A25}" destId="{A1CCE156-3834-4072-AB29-52AAEAF426BC}" srcOrd="9" destOrd="0" presId="urn:microsoft.com/office/officeart/2005/8/layout/cycle6"/>
    <dgm:cxn modelId="{8AB86AF7-F5B4-430F-A950-BEA93CD82601}" type="presParOf" srcId="{11D7A554-3C5D-41CA-8000-AD1E417A3A25}" destId="{F98BD22C-48A9-42A8-8A3E-00F74726F8D2}" srcOrd="10" destOrd="0" presId="urn:microsoft.com/office/officeart/2005/8/layout/cycle6"/>
    <dgm:cxn modelId="{2428FC20-EBCF-495F-A5F1-2A59BABB6D49}" type="presParOf" srcId="{11D7A554-3C5D-41CA-8000-AD1E417A3A25}" destId="{C7466F8E-9BDF-422C-A761-5653825B084B}" srcOrd="11" destOrd="0" presId="urn:microsoft.com/office/officeart/2005/8/layout/cycle6"/>
    <dgm:cxn modelId="{CFA52F33-8F91-4505-A034-45FAE70E7529}" type="presParOf" srcId="{11D7A554-3C5D-41CA-8000-AD1E417A3A25}" destId="{910CA3DC-FB01-47EF-8747-740CBA8AED23}" srcOrd="12" destOrd="0" presId="urn:microsoft.com/office/officeart/2005/8/layout/cycle6"/>
    <dgm:cxn modelId="{5D68E192-D2C4-4B4E-8A83-E0BF2ED3F6BF}" type="presParOf" srcId="{11D7A554-3C5D-41CA-8000-AD1E417A3A25}" destId="{1620BEA3-5D47-4A5C-9BAB-F95ED4AABF79}" srcOrd="13" destOrd="0" presId="urn:microsoft.com/office/officeart/2005/8/layout/cycle6"/>
    <dgm:cxn modelId="{EE5D50F7-0D15-4941-A89A-E554BF8AB468}" type="presParOf" srcId="{11D7A554-3C5D-41CA-8000-AD1E417A3A25}" destId="{0C28E9C7-C707-4D65-8FA7-64C8BDA8FAE9}" srcOrd="14" destOrd="0" presId="urn:microsoft.com/office/officeart/2005/8/layout/cycle6"/>
    <dgm:cxn modelId="{0B9BF760-AB0C-4EE8-8A8B-8D67867E198B}" type="presParOf" srcId="{11D7A554-3C5D-41CA-8000-AD1E417A3A25}" destId="{54779696-D557-4D62-9EEA-94B2B671AB8E}" srcOrd="15" destOrd="0" presId="urn:microsoft.com/office/officeart/2005/8/layout/cycle6"/>
    <dgm:cxn modelId="{4D919BA3-1345-42C7-B108-978A59DC3BBA}" type="presParOf" srcId="{11D7A554-3C5D-41CA-8000-AD1E417A3A25}" destId="{94D15DD8-E176-49EE-B7E3-197916FD3FD9}" srcOrd="16" destOrd="0" presId="urn:microsoft.com/office/officeart/2005/8/layout/cycle6"/>
    <dgm:cxn modelId="{1D5E7244-6460-4AF4-8373-4522ECE6162F}" type="presParOf" srcId="{11D7A554-3C5D-41CA-8000-AD1E417A3A25}" destId="{0B35F9A1-E1ED-4528-B0EB-B77789914BC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906FA-C110-4BEF-97C4-D939CDAFC140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1E3A50E-0F43-4391-9F82-DD34CF4EAD12}">
      <dgm:prSet phldrT="[Текст]" custT="1"/>
      <dgm:spPr/>
      <dgm:t>
        <a:bodyPr/>
        <a:lstStyle/>
        <a:p>
          <a:r>
            <a:rPr lang="ru-RU" sz="2000" b="1" i="0" dirty="0" smtClean="0">
              <a:effectLst/>
              <a:latin typeface="Bahnschrift SemiLight SemiConde" pitchFamily="34" charset="0"/>
            </a:rPr>
            <a:t>Краткосрочные риски</a:t>
          </a:r>
          <a:endParaRPr lang="ru-RU" sz="2000" b="1" dirty="0">
            <a:latin typeface="Bahnschrift SemiLight SemiConde" pitchFamily="34" charset="0"/>
          </a:endParaRPr>
        </a:p>
      </dgm:t>
    </dgm:pt>
    <dgm:pt modelId="{2E8B9897-DFCB-4615-A89F-F7BE9B02430D}" type="parTrans" cxnId="{8F37E518-BA23-492E-87C8-7FF1EF69A911}">
      <dgm:prSet/>
      <dgm:spPr/>
      <dgm:t>
        <a:bodyPr/>
        <a:lstStyle/>
        <a:p>
          <a:endParaRPr lang="ru-RU"/>
        </a:p>
      </dgm:t>
    </dgm:pt>
    <dgm:pt modelId="{3EFAAE6B-1C66-4862-808B-F47EF4BF9357}" type="sibTrans" cxnId="{8F37E518-BA23-492E-87C8-7FF1EF69A911}">
      <dgm:prSet/>
      <dgm:spPr/>
      <dgm:t>
        <a:bodyPr/>
        <a:lstStyle/>
        <a:p>
          <a:endParaRPr lang="ru-RU"/>
        </a:p>
      </dgm:t>
    </dgm:pt>
    <dgm:pt modelId="{F6C7A6CB-D0ED-4294-AC05-44E76C162BF2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травмы, автомобильные аварии, падения, утопления и ожоги;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77E102EE-52A1-430C-94B5-7B742B8B6521}" type="parTrans" cxnId="{520F07EB-EE73-4FC7-B5D9-9537DC5D417E}">
      <dgm:prSet/>
      <dgm:spPr/>
      <dgm:t>
        <a:bodyPr/>
        <a:lstStyle/>
        <a:p>
          <a:endParaRPr lang="ru-RU"/>
        </a:p>
      </dgm:t>
    </dgm:pt>
    <dgm:pt modelId="{323F2410-F5F7-4811-8558-3E0A8826EF27}" type="sibTrans" cxnId="{520F07EB-EE73-4FC7-B5D9-9537DC5D417E}">
      <dgm:prSet/>
      <dgm:spPr/>
      <dgm:t>
        <a:bodyPr/>
        <a:lstStyle/>
        <a:p>
          <a:endParaRPr lang="ru-RU"/>
        </a:p>
      </dgm:t>
    </dgm:pt>
    <dgm:pt modelId="{9F04E538-BF74-4E22-9F71-2982B5D1768A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Долгосрочные риски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6358A8FF-D92A-4E1B-83AB-9CB6823529B6}" type="parTrans" cxnId="{70CAF3D9-FFB3-4770-9CC9-C2EF498CC93B}">
      <dgm:prSet/>
      <dgm:spPr/>
      <dgm:t>
        <a:bodyPr/>
        <a:lstStyle/>
        <a:p>
          <a:endParaRPr lang="ru-RU"/>
        </a:p>
      </dgm:t>
    </dgm:pt>
    <dgm:pt modelId="{7BD507B0-8CFC-491D-83A2-E20BE817B99D}" type="sibTrans" cxnId="{70CAF3D9-FFB3-4770-9CC9-C2EF498CC93B}">
      <dgm:prSet/>
      <dgm:spPr/>
      <dgm:t>
        <a:bodyPr/>
        <a:lstStyle/>
        <a:p>
          <a:endParaRPr lang="ru-RU"/>
        </a:p>
      </dgm:t>
    </dgm:pt>
    <dgm:pt modelId="{0BE4D5F6-0F8C-4017-B936-F71F0091E090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АГ, ССЗ, инсульт, заболевания печени и проблемы с пищеварением;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44166CFC-612F-43BA-A11E-E3265EFEB456}" type="parTrans" cxnId="{9F15FBE8-339C-4930-BB90-18DF1ADF12FC}">
      <dgm:prSet/>
      <dgm:spPr/>
      <dgm:t>
        <a:bodyPr/>
        <a:lstStyle/>
        <a:p>
          <a:endParaRPr lang="ru-RU"/>
        </a:p>
      </dgm:t>
    </dgm:pt>
    <dgm:pt modelId="{0D1A05C5-22AF-4305-A2EF-D3702C8061C5}" type="sibTrans" cxnId="{9F15FBE8-339C-4930-BB90-18DF1ADF12FC}">
      <dgm:prSet/>
      <dgm:spPr/>
      <dgm:t>
        <a:bodyPr/>
        <a:lstStyle/>
        <a:p>
          <a:endParaRPr lang="ru-RU"/>
        </a:p>
      </dgm:t>
    </dgm:pt>
    <dgm:pt modelId="{515829FD-B79C-4F22-8D25-6BE479D64AC9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насилие, включая убийства, самоубийства, сексуальное насилие и насилие со стороны партнера;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288EFA02-43CB-47A4-95DA-4B5ED9E09BB7}" type="parTrans" cxnId="{2E14465A-6216-45BD-9F91-8C7A38F4E5E5}">
      <dgm:prSet/>
      <dgm:spPr/>
      <dgm:t>
        <a:bodyPr/>
        <a:lstStyle/>
        <a:p>
          <a:endParaRPr lang="ru-RU"/>
        </a:p>
      </dgm:t>
    </dgm:pt>
    <dgm:pt modelId="{3E0294F0-9A85-47F2-B19D-5BCBA82208DE}" type="sibTrans" cxnId="{2E14465A-6216-45BD-9F91-8C7A38F4E5E5}">
      <dgm:prSet/>
      <dgm:spPr/>
      <dgm:t>
        <a:bodyPr/>
        <a:lstStyle/>
        <a:p>
          <a:endParaRPr lang="ru-RU"/>
        </a:p>
      </dgm:t>
    </dgm:pt>
    <dgm:pt modelId="{3B028C63-7D25-4DEE-890E-8509CC389521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алкогольные отравления, вызванные высоким уровнем алкоголя в крови;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EF2D3E76-F467-4328-8C24-AE2FEDAB7965}" type="parTrans" cxnId="{C66080FF-C5C4-40E7-BB75-CCDEAA75DA47}">
      <dgm:prSet/>
      <dgm:spPr/>
      <dgm:t>
        <a:bodyPr/>
        <a:lstStyle/>
        <a:p>
          <a:endParaRPr lang="ru-RU"/>
        </a:p>
      </dgm:t>
    </dgm:pt>
    <dgm:pt modelId="{E96B19B3-46A3-480B-8173-40EEB7D4C250}" type="sibTrans" cxnId="{C66080FF-C5C4-40E7-BB75-CCDEAA75DA47}">
      <dgm:prSet/>
      <dgm:spPr/>
      <dgm:t>
        <a:bodyPr/>
        <a:lstStyle/>
        <a:p>
          <a:endParaRPr lang="ru-RU"/>
        </a:p>
      </dgm:t>
    </dgm:pt>
    <dgm:pt modelId="{C6DB3E22-0E3F-42A0-A1B2-23DB7029C114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рискованное сексуальное поведение, включая незащищенный секс или секс с несколькими партнерами (такое поведение может привести к нежелательной беременности или заболеваниям, передающимся половым путем, включая вирус иммунодефицита человека (ВИЧ);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A371EB67-B5BD-4321-9FE8-74F5449B30CE}" type="parTrans" cxnId="{1BF1A2D3-1250-4570-AD93-9A007B951321}">
      <dgm:prSet/>
      <dgm:spPr/>
      <dgm:t>
        <a:bodyPr/>
        <a:lstStyle/>
        <a:p>
          <a:endParaRPr lang="ru-RU"/>
        </a:p>
      </dgm:t>
    </dgm:pt>
    <dgm:pt modelId="{88E96BF5-E816-4BD8-9A6A-434E80AAAE50}" type="sibTrans" cxnId="{1BF1A2D3-1250-4570-AD93-9A007B951321}">
      <dgm:prSet/>
      <dgm:spPr/>
      <dgm:t>
        <a:bodyPr/>
        <a:lstStyle/>
        <a:p>
          <a:endParaRPr lang="ru-RU"/>
        </a:p>
      </dgm:t>
    </dgm:pt>
    <dgm:pt modelId="{02158F1E-642A-466C-B5DB-F0592CAD0118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выкидыши, мертворождение или расстройства алкогольного спектра плода (</a:t>
          </a:r>
          <a:r>
            <a:rPr lang="ru-RU" sz="1600" b="0" i="0" dirty="0" err="1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FASDs</a:t>
          </a:r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) среди беременных женщин.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1AAF0B7B-6283-4672-9342-62F9701BE341}" type="parTrans" cxnId="{BC0518FF-5F2C-4745-9BFB-9A7E886D29E8}">
      <dgm:prSet/>
      <dgm:spPr/>
      <dgm:t>
        <a:bodyPr/>
        <a:lstStyle/>
        <a:p>
          <a:endParaRPr lang="ru-RU"/>
        </a:p>
      </dgm:t>
    </dgm:pt>
    <dgm:pt modelId="{BE03B847-0B02-4B67-AECE-99ED23D2516A}" type="sibTrans" cxnId="{BC0518FF-5F2C-4745-9BFB-9A7E886D29E8}">
      <dgm:prSet/>
      <dgm:spPr/>
      <dgm:t>
        <a:bodyPr/>
        <a:lstStyle/>
        <a:p>
          <a:endParaRPr lang="ru-RU"/>
        </a:p>
      </dgm:t>
    </dgm:pt>
    <dgm:pt modelId="{E8F87FEC-D42A-44A5-AA4F-BD03D3E1916D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РМЖ, полости рта, пищевода, гортани, печени, толстой и прямой кишки;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0A9F167C-E499-4598-BC8D-90E54B234748}" type="parTrans" cxnId="{289A20E1-8BB3-4FBA-A2C6-884FD006C5EC}">
      <dgm:prSet/>
      <dgm:spPr/>
    </dgm:pt>
    <dgm:pt modelId="{29C1E135-BB3C-4045-9912-645B96212992}" type="sibTrans" cxnId="{289A20E1-8BB3-4FBA-A2C6-884FD006C5EC}">
      <dgm:prSet/>
      <dgm:spPr/>
    </dgm:pt>
    <dgm:pt modelId="{FA93ABCE-A9F5-4342-937A-0A6B1CBB5F5D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ослабление иммунной системы;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2D452851-C48A-44BE-9171-214EFCDCC58F}" type="parTrans" cxnId="{FD6DAE14-3AC2-42A3-A60A-B429B2E2338D}">
      <dgm:prSet/>
      <dgm:spPr/>
    </dgm:pt>
    <dgm:pt modelId="{A1709955-E504-4B1C-9629-B19C965ED3B7}" type="sibTrans" cxnId="{FD6DAE14-3AC2-42A3-A60A-B429B2E2338D}">
      <dgm:prSet/>
      <dgm:spPr/>
    </dgm:pt>
    <dgm:pt modelId="{A5892B10-3D2E-44A8-B015-D17BDC990241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проблемы с обучением, плохая успеваемость в школе, ментальные расстройства;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48D66E22-05B8-4888-BDB6-66CEF8753736}" type="parTrans" cxnId="{36AC560C-F547-4A22-A713-A1BCE66B0670}">
      <dgm:prSet/>
      <dgm:spPr/>
    </dgm:pt>
    <dgm:pt modelId="{57DEE52C-DC4A-4BC9-A2BD-90ADB04D037B}" type="sibTrans" cxnId="{36AC560C-F547-4A22-A713-A1BCE66B0670}">
      <dgm:prSet/>
      <dgm:spPr/>
    </dgm:pt>
    <dgm:pt modelId="{CFC35D8D-BD9A-4F6D-AB61-31111D6A074D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проблемы с психическим здоровьем, включая депрессию и тревогу;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0454D562-4A31-4963-B17D-11A99BC9C6C6}" type="parTrans" cxnId="{54F87F36-0F6A-4002-AF20-00548BA638DE}">
      <dgm:prSet/>
      <dgm:spPr/>
    </dgm:pt>
    <dgm:pt modelId="{BA253091-945F-4263-AA0F-1E72A4E36F01}" type="sibTrans" cxnId="{54F87F36-0F6A-4002-AF20-00548BA638DE}">
      <dgm:prSet/>
      <dgm:spPr/>
    </dgm:pt>
    <dgm:pt modelId="{B921D359-F19B-486E-A9F4-BD75BD323EE1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социальные и экономические проблемы, семейные проблемы, проблемы, связанные с работой, безработица;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C9BFBAF1-5746-4341-96EE-C5EEEA017AC5}" type="parTrans" cxnId="{A62F53BA-1C51-4BF6-B74B-FCCF634F3EA6}">
      <dgm:prSet/>
      <dgm:spPr/>
    </dgm:pt>
    <dgm:pt modelId="{174AE94E-80F5-435D-99B2-28BBB86AF670}" type="sibTrans" cxnId="{A62F53BA-1C51-4BF6-B74B-FCCF634F3EA6}">
      <dgm:prSet/>
      <dgm:spPr/>
    </dgm:pt>
    <dgm:pt modelId="{DA54E6EC-7202-4433-9B0F-74B1BF8D78D0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расстройства, связанные с употреблением алкоголя, или алкогольная зависимость.</a:t>
          </a:r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0E595D08-3E2F-486C-A63D-975792D5D394}" type="parTrans" cxnId="{9B470CE2-E110-44F0-9CE8-1C7561F434B1}">
      <dgm:prSet/>
      <dgm:spPr/>
    </dgm:pt>
    <dgm:pt modelId="{79479D66-1E7F-4B57-A5EA-816D4811A36C}" type="sibTrans" cxnId="{9B470CE2-E110-44F0-9CE8-1C7561F434B1}">
      <dgm:prSet/>
      <dgm:spPr/>
    </dgm:pt>
    <dgm:pt modelId="{50212BD8-7C78-4048-A1CB-BF1BB922E0F6}">
      <dgm:prSet phldrT="[Текст]" custT="1"/>
      <dgm:spPr/>
      <dgm:t>
        <a:bodyPr/>
        <a:lstStyle/>
        <a:p>
          <a:endParaRPr lang="ru-RU" sz="16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gm:t>
    </dgm:pt>
    <dgm:pt modelId="{6FCFB3FE-71B2-4E82-8D26-71E49AEF5DCA}" type="parTrans" cxnId="{DAEA3567-200F-4790-8752-FF3ABCEB39D2}">
      <dgm:prSet/>
      <dgm:spPr/>
    </dgm:pt>
    <dgm:pt modelId="{490F1FF3-27D1-4206-A0E5-E701C0DCE221}" type="sibTrans" cxnId="{DAEA3567-200F-4790-8752-FF3ABCEB39D2}">
      <dgm:prSet/>
      <dgm:spPr/>
    </dgm:pt>
    <dgm:pt modelId="{B8502CFE-CAC9-41A2-ABB2-E4059FE8D23A}" type="pres">
      <dgm:prSet presAssocID="{867906FA-C110-4BEF-97C4-D939CDAFC140}" presName="linear" presStyleCnt="0">
        <dgm:presLayoutVars>
          <dgm:animLvl val="lvl"/>
          <dgm:resizeHandles val="exact"/>
        </dgm:presLayoutVars>
      </dgm:prSet>
      <dgm:spPr/>
    </dgm:pt>
    <dgm:pt modelId="{71CC0150-D2C8-43A6-9AE4-81CAAD4D3BA6}" type="pres">
      <dgm:prSet presAssocID="{D1E3A50E-0F43-4391-9F82-DD34CF4EAD12}" presName="parentText" presStyleLbl="node1" presStyleIdx="0" presStyleCnt="2" custScaleY="45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37F0C-2486-4AD6-8B96-B2526B90323B}" type="pres">
      <dgm:prSet presAssocID="{D1E3A50E-0F43-4391-9F82-DD34CF4EAD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2B5AC-46B1-4469-957F-AB64D559D9A1}" type="pres">
      <dgm:prSet presAssocID="{9F04E538-BF74-4E22-9F71-2982B5D1768A}" presName="parentText" presStyleLbl="node1" presStyleIdx="1" presStyleCnt="2" custScaleY="48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8574E-3CC4-4414-87E9-693B8060DA07}" type="pres">
      <dgm:prSet presAssocID="{9F04E538-BF74-4E22-9F71-2982B5D1768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BC4B85-DAFA-47ED-8C79-E366B90F6958}" type="presOf" srcId="{9F04E538-BF74-4E22-9F71-2982B5D1768A}" destId="{11D2B5AC-46B1-4469-957F-AB64D559D9A1}" srcOrd="0" destOrd="0" presId="urn:microsoft.com/office/officeart/2005/8/layout/vList2"/>
    <dgm:cxn modelId="{2E14465A-6216-45BD-9F91-8C7A38F4E5E5}" srcId="{D1E3A50E-0F43-4391-9F82-DD34CF4EAD12}" destId="{515829FD-B79C-4F22-8D25-6BE479D64AC9}" srcOrd="1" destOrd="0" parTransId="{288EFA02-43CB-47A4-95DA-4B5ED9E09BB7}" sibTransId="{3E0294F0-9A85-47F2-B19D-5BCBA82208DE}"/>
    <dgm:cxn modelId="{E7C269D0-D3D0-41C0-B172-465F4BA446ED}" type="presOf" srcId="{0BE4D5F6-0F8C-4017-B936-F71F0091E090}" destId="{1708574E-3CC4-4414-87E9-693B8060DA07}" srcOrd="0" destOrd="0" presId="urn:microsoft.com/office/officeart/2005/8/layout/vList2"/>
    <dgm:cxn modelId="{1BF1A2D3-1250-4570-AD93-9A007B951321}" srcId="{D1E3A50E-0F43-4391-9F82-DD34CF4EAD12}" destId="{C6DB3E22-0E3F-42A0-A1B2-23DB7029C114}" srcOrd="3" destOrd="0" parTransId="{A371EB67-B5BD-4321-9FE8-74F5449B30CE}" sibTransId="{88E96BF5-E816-4BD8-9A6A-434E80AAAE50}"/>
    <dgm:cxn modelId="{520F07EB-EE73-4FC7-B5D9-9537DC5D417E}" srcId="{D1E3A50E-0F43-4391-9F82-DD34CF4EAD12}" destId="{F6C7A6CB-D0ED-4294-AC05-44E76C162BF2}" srcOrd="0" destOrd="0" parTransId="{77E102EE-52A1-430C-94B5-7B742B8B6521}" sibTransId="{323F2410-F5F7-4811-8558-3E0A8826EF27}"/>
    <dgm:cxn modelId="{04E9593F-F3DB-43CC-9D88-1BC92BF606AC}" type="presOf" srcId="{515829FD-B79C-4F22-8D25-6BE479D64AC9}" destId="{B1437F0C-2486-4AD6-8B96-B2526B90323B}" srcOrd="0" destOrd="1" presId="urn:microsoft.com/office/officeart/2005/8/layout/vList2"/>
    <dgm:cxn modelId="{9B470CE2-E110-44F0-9CE8-1C7561F434B1}" srcId="{9F04E538-BF74-4E22-9F71-2982B5D1768A}" destId="{DA54E6EC-7202-4433-9B0F-74B1BF8D78D0}" srcOrd="6" destOrd="0" parTransId="{0E595D08-3E2F-486C-A63D-975792D5D394}" sibTransId="{79479D66-1E7F-4B57-A5EA-816D4811A36C}"/>
    <dgm:cxn modelId="{FDE11C9A-AB11-400E-8359-59416AACF96E}" type="presOf" srcId="{F6C7A6CB-D0ED-4294-AC05-44E76C162BF2}" destId="{B1437F0C-2486-4AD6-8B96-B2526B90323B}" srcOrd="0" destOrd="0" presId="urn:microsoft.com/office/officeart/2005/8/layout/vList2"/>
    <dgm:cxn modelId="{9C89D2F1-5F10-4A82-AD48-B772616703C9}" type="presOf" srcId="{3B028C63-7D25-4DEE-890E-8509CC389521}" destId="{B1437F0C-2486-4AD6-8B96-B2526B90323B}" srcOrd="0" destOrd="2" presId="urn:microsoft.com/office/officeart/2005/8/layout/vList2"/>
    <dgm:cxn modelId="{979E2DC8-B171-4E34-90EC-43274795E005}" type="presOf" srcId="{A5892B10-3D2E-44A8-B015-D17BDC990241}" destId="{1708574E-3CC4-4414-87E9-693B8060DA07}" srcOrd="0" destOrd="3" presId="urn:microsoft.com/office/officeart/2005/8/layout/vList2"/>
    <dgm:cxn modelId="{9F15FBE8-339C-4930-BB90-18DF1ADF12FC}" srcId="{9F04E538-BF74-4E22-9F71-2982B5D1768A}" destId="{0BE4D5F6-0F8C-4017-B936-F71F0091E090}" srcOrd="0" destOrd="0" parTransId="{44166CFC-612F-43BA-A11E-E3265EFEB456}" sibTransId="{0D1A05C5-22AF-4305-A2EF-D3702C8061C5}"/>
    <dgm:cxn modelId="{A62F53BA-1C51-4BF6-B74B-FCCF634F3EA6}" srcId="{9F04E538-BF74-4E22-9F71-2982B5D1768A}" destId="{B921D359-F19B-486E-A9F4-BD75BD323EE1}" srcOrd="5" destOrd="0" parTransId="{C9BFBAF1-5746-4341-96EE-C5EEEA017AC5}" sibTransId="{174AE94E-80F5-435D-99B2-28BBB86AF670}"/>
    <dgm:cxn modelId="{DAEA3567-200F-4790-8752-FF3ABCEB39D2}" srcId="{D1E3A50E-0F43-4391-9F82-DD34CF4EAD12}" destId="{50212BD8-7C78-4048-A1CB-BF1BB922E0F6}" srcOrd="5" destOrd="0" parTransId="{6FCFB3FE-71B2-4E82-8D26-71E49AEF5DCA}" sibTransId="{490F1FF3-27D1-4206-A0E5-E701C0DCE221}"/>
    <dgm:cxn modelId="{4D23FD84-5414-4973-B381-2148BAC35768}" type="presOf" srcId="{02158F1E-642A-466C-B5DB-F0592CAD0118}" destId="{B1437F0C-2486-4AD6-8B96-B2526B90323B}" srcOrd="0" destOrd="4" presId="urn:microsoft.com/office/officeart/2005/8/layout/vList2"/>
    <dgm:cxn modelId="{588B04F7-B85E-49E4-99CB-E908D4BFB1E4}" type="presOf" srcId="{DA54E6EC-7202-4433-9B0F-74B1BF8D78D0}" destId="{1708574E-3CC4-4414-87E9-693B8060DA07}" srcOrd="0" destOrd="6" presId="urn:microsoft.com/office/officeart/2005/8/layout/vList2"/>
    <dgm:cxn modelId="{63634CC2-929D-49AF-BEB0-54A097CE067B}" type="presOf" srcId="{50212BD8-7C78-4048-A1CB-BF1BB922E0F6}" destId="{B1437F0C-2486-4AD6-8B96-B2526B90323B}" srcOrd="0" destOrd="5" presId="urn:microsoft.com/office/officeart/2005/8/layout/vList2"/>
    <dgm:cxn modelId="{8F37E518-BA23-492E-87C8-7FF1EF69A911}" srcId="{867906FA-C110-4BEF-97C4-D939CDAFC140}" destId="{D1E3A50E-0F43-4391-9F82-DD34CF4EAD12}" srcOrd="0" destOrd="0" parTransId="{2E8B9897-DFCB-4615-A89F-F7BE9B02430D}" sibTransId="{3EFAAE6B-1C66-4862-808B-F47EF4BF9357}"/>
    <dgm:cxn modelId="{345AFC59-8A5E-4267-98F1-D38C12E998C4}" type="presOf" srcId="{867906FA-C110-4BEF-97C4-D939CDAFC140}" destId="{B8502CFE-CAC9-41A2-ABB2-E4059FE8D23A}" srcOrd="0" destOrd="0" presId="urn:microsoft.com/office/officeart/2005/8/layout/vList2"/>
    <dgm:cxn modelId="{289A20E1-8BB3-4FBA-A2C6-884FD006C5EC}" srcId="{9F04E538-BF74-4E22-9F71-2982B5D1768A}" destId="{E8F87FEC-D42A-44A5-AA4F-BD03D3E1916D}" srcOrd="1" destOrd="0" parTransId="{0A9F167C-E499-4598-BC8D-90E54B234748}" sibTransId="{29C1E135-BB3C-4045-9912-645B96212992}"/>
    <dgm:cxn modelId="{FD6DAE14-3AC2-42A3-A60A-B429B2E2338D}" srcId="{9F04E538-BF74-4E22-9F71-2982B5D1768A}" destId="{FA93ABCE-A9F5-4342-937A-0A6B1CBB5F5D}" srcOrd="2" destOrd="0" parTransId="{2D452851-C48A-44BE-9171-214EFCDCC58F}" sibTransId="{A1709955-E504-4B1C-9629-B19C965ED3B7}"/>
    <dgm:cxn modelId="{BC0518FF-5F2C-4745-9BFB-9A7E886D29E8}" srcId="{D1E3A50E-0F43-4391-9F82-DD34CF4EAD12}" destId="{02158F1E-642A-466C-B5DB-F0592CAD0118}" srcOrd="4" destOrd="0" parTransId="{1AAF0B7B-6283-4672-9342-62F9701BE341}" sibTransId="{BE03B847-0B02-4B67-AECE-99ED23D2516A}"/>
    <dgm:cxn modelId="{B47B9154-29B3-47E1-BD84-CB99D4892375}" type="presOf" srcId="{E8F87FEC-D42A-44A5-AA4F-BD03D3E1916D}" destId="{1708574E-3CC4-4414-87E9-693B8060DA07}" srcOrd="0" destOrd="1" presId="urn:microsoft.com/office/officeart/2005/8/layout/vList2"/>
    <dgm:cxn modelId="{F7FC5F91-7F95-42F3-9A6A-25362E79E364}" type="presOf" srcId="{FA93ABCE-A9F5-4342-937A-0A6B1CBB5F5D}" destId="{1708574E-3CC4-4414-87E9-693B8060DA07}" srcOrd="0" destOrd="2" presId="urn:microsoft.com/office/officeart/2005/8/layout/vList2"/>
    <dgm:cxn modelId="{E253C97F-C0AF-4F6C-866B-C8E359B05D0F}" type="presOf" srcId="{CFC35D8D-BD9A-4F6D-AB61-31111D6A074D}" destId="{1708574E-3CC4-4414-87E9-693B8060DA07}" srcOrd="0" destOrd="4" presId="urn:microsoft.com/office/officeart/2005/8/layout/vList2"/>
    <dgm:cxn modelId="{30297D68-52FB-4C6D-AE57-4525FFEF4B0E}" type="presOf" srcId="{B921D359-F19B-486E-A9F4-BD75BD323EE1}" destId="{1708574E-3CC4-4414-87E9-693B8060DA07}" srcOrd="0" destOrd="5" presId="urn:microsoft.com/office/officeart/2005/8/layout/vList2"/>
    <dgm:cxn modelId="{DB00DCE8-56B6-44EE-9A28-212C38C3A0E9}" type="presOf" srcId="{D1E3A50E-0F43-4391-9F82-DD34CF4EAD12}" destId="{71CC0150-D2C8-43A6-9AE4-81CAAD4D3BA6}" srcOrd="0" destOrd="0" presId="urn:microsoft.com/office/officeart/2005/8/layout/vList2"/>
    <dgm:cxn modelId="{36AC560C-F547-4A22-A713-A1BCE66B0670}" srcId="{9F04E538-BF74-4E22-9F71-2982B5D1768A}" destId="{A5892B10-3D2E-44A8-B015-D17BDC990241}" srcOrd="3" destOrd="0" parTransId="{48D66E22-05B8-4888-BDB6-66CEF8753736}" sibTransId="{57DEE52C-DC4A-4BC9-A2BD-90ADB04D037B}"/>
    <dgm:cxn modelId="{C66080FF-C5C4-40E7-BB75-CCDEAA75DA47}" srcId="{D1E3A50E-0F43-4391-9F82-DD34CF4EAD12}" destId="{3B028C63-7D25-4DEE-890E-8509CC389521}" srcOrd="2" destOrd="0" parTransId="{EF2D3E76-F467-4328-8C24-AE2FEDAB7965}" sibTransId="{E96B19B3-46A3-480B-8173-40EEB7D4C250}"/>
    <dgm:cxn modelId="{54F87F36-0F6A-4002-AF20-00548BA638DE}" srcId="{9F04E538-BF74-4E22-9F71-2982B5D1768A}" destId="{CFC35D8D-BD9A-4F6D-AB61-31111D6A074D}" srcOrd="4" destOrd="0" parTransId="{0454D562-4A31-4963-B17D-11A99BC9C6C6}" sibTransId="{BA253091-945F-4263-AA0F-1E72A4E36F01}"/>
    <dgm:cxn modelId="{70CAF3D9-FFB3-4770-9CC9-C2EF498CC93B}" srcId="{867906FA-C110-4BEF-97C4-D939CDAFC140}" destId="{9F04E538-BF74-4E22-9F71-2982B5D1768A}" srcOrd="1" destOrd="0" parTransId="{6358A8FF-D92A-4E1B-83AB-9CB6823529B6}" sibTransId="{7BD507B0-8CFC-491D-83A2-E20BE817B99D}"/>
    <dgm:cxn modelId="{BABABF06-8923-4030-955B-5C39FC297109}" type="presOf" srcId="{C6DB3E22-0E3F-42A0-A1B2-23DB7029C114}" destId="{B1437F0C-2486-4AD6-8B96-B2526B90323B}" srcOrd="0" destOrd="3" presId="urn:microsoft.com/office/officeart/2005/8/layout/vList2"/>
    <dgm:cxn modelId="{15585B59-FE03-46F2-8CCF-FFCE4CDE27DE}" type="presParOf" srcId="{B8502CFE-CAC9-41A2-ABB2-E4059FE8D23A}" destId="{71CC0150-D2C8-43A6-9AE4-81CAAD4D3BA6}" srcOrd="0" destOrd="0" presId="urn:microsoft.com/office/officeart/2005/8/layout/vList2"/>
    <dgm:cxn modelId="{DF2A5C0E-46E1-4D90-BB31-08CB78AE31D0}" type="presParOf" srcId="{B8502CFE-CAC9-41A2-ABB2-E4059FE8D23A}" destId="{B1437F0C-2486-4AD6-8B96-B2526B90323B}" srcOrd="1" destOrd="0" presId="urn:microsoft.com/office/officeart/2005/8/layout/vList2"/>
    <dgm:cxn modelId="{06264043-ED7A-472C-9B67-E453A7709EC5}" type="presParOf" srcId="{B8502CFE-CAC9-41A2-ABB2-E4059FE8D23A}" destId="{11D2B5AC-46B1-4469-957F-AB64D559D9A1}" srcOrd="2" destOrd="0" presId="urn:microsoft.com/office/officeart/2005/8/layout/vList2"/>
    <dgm:cxn modelId="{2116B6E8-46DB-4415-BB94-5E9A3963E133}" type="presParOf" srcId="{B8502CFE-CAC9-41A2-ABB2-E4059FE8D23A}" destId="{1708574E-3CC4-4414-87E9-693B8060DA0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3A7DA8-D960-4522-B5E7-0975DBE11AF3}">
      <dsp:nvSpPr>
        <dsp:cNvPr id="0" name=""/>
        <dsp:cNvSpPr/>
      </dsp:nvSpPr>
      <dsp:spPr>
        <a:xfrm>
          <a:off x="72010" y="216026"/>
          <a:ext cx="2115838" cy="14209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DA6557C-4A1C-406A-A70F-B94AECF99A12}">
      <dsp:nvSpPr>
        <dsp:cNvPr id="0" name=""/>
        <dsp:cNvSpPr/>
      </dsp:nvSpPr>
      <dsp:spPr>
        <a:xfrm>
          <a:off x="144018" y="1800199"/>
          <a:ext cx="2062401" cy="2830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У курящих: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- </a:t>
          </a:r>
          <a:r>
            <a:rPr lang="ru-RU" sz="12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 2 раза выше </a:t>
          </a: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 развития ИМ;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- </a:t>
          </a:r>
          <a:r>
            <a:rPr lang="ru-RU" sz="12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от 2 до 4 раз выше </a:t>
          </a: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 внезапной смерти 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- </a:t>
          </a:r>
          <a:r>
            <a:rPr lang="ru-RU" sz="12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 5 раз выше </a:t>
          </a: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 развития АССЗ в возрасте моложе 50 лет;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- </a:t>
          </a:r>
          <a:r>
            <a:rPr lang="ru-RU" sz="12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 3 раза выше </a:t>
          </a: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 преждевременной смерти от ИБС среди </a:t>
          </a: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курящих мужчин в возрасте 40-59 лет и женщин </a:t>
          </a: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в возрасте 30-69 лет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- </a:t>
          </a:r>
          <a:r>
            <a:rPr lang="ru-RU" sz="12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 13 раз выше </a:t>
          </a: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 умереть от ХОБЛ у курящих женщин, </a:t>
          </a:r>
          <a:r>
            <a:rPr lang="ru-RU" sz="12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 12 раз выше </a:t>
          </a: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у курящих </a:t>
          </a: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2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мужчин.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sp:txBody>
      <dsp:txXfrm>
        <a:off x="144018" y="1800199"/>
        <a:ext cx="2062401" cy="2830622"/>
      </dsp:txXfrm>
    </dsp:sp>
    <dsp:sp modelId="{54CC6B6A-43B1-4D4C-BA76-3292C4E6092B}">
      <dsp:nvSpPr>
        <dsp:cNvPr id="0" name=""/>
        <dsp:cNvSpPr/>
      </dsp:nvSpPr>
      <dsp:spPr>
        <a:xfrm>
          <a:off x="2376273" y="216018"/>
          <a:ext cx="2009233" cy="142099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ACB3AE6-4643-4034-B572-7D23FF0DB32A}">
      <dsp:nvSpPr>
        <dsp:cNvPr id="0" name=""/>
        <dsp:cNvSpPr/>
      </dsp:nvSpPr>
      <dsp:spPr>
        <a:xfrm>
          <a:off x="2402981" y="1800201"/>
          <a:ext cx="2062401" cy="76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Курение опасно в любой 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6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форме и количестве, </a:t>
          </a:r>
          <a:r>
            <a:rPr lang="ru-RU" sz="16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включая потребление бездымного табака и новых форм</a:t>
          </a: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, которыми являются ЭС, </a:t>
          </a:r>
          <a:r>
            <a:rPr lang="ru-RU" sz="1600" b="0" i="0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вейпы</a:t>
          </a: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 и продукты нагревания табака.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sp:txBody>
      <dsp:txXfrm>
        <a:off x="2402981" y="1800201"/>
        <a:ext cx="2062401" cy="765151"/>
      </dsp:txXfrm>
    </dsp:sp>
    <dsp:sp modelId="{634D2630-4709-433F-B148-6F945E0705B5}">
      <dsp:nvSpPr>
        <dsp:cNvPr id="0" name=""/>
        <dsp:cNvSpPr/>
      </dsp:nvSpPr>
      <dsp:spPr>
        <a:xfrm>
          <a:off x="4608518" y="216018"/>
          <a:ext cx="2009233" cy="142099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FAB8BD7-861C-4BC7-BCAB-1BC30BBDBD93}">
      <dsp:nvSpPr>
        <dsp:cNvPr id="0" name=""/>
        <dsp:cNvSpPr/>
      </dsp:nvSpPr>
      <dsp:spPr>
        <a:xfrm>
          <a:off x="4707245" y="1728193"/>
          <a:ext cx="2062401" cy="76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Курение табака — основной ФР развития ХРЗ, в частности, </a:t>
          </a:r>
          <a:r>
            <a:rPr lang="ru-RU" sz="140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ХОБЛ</a:t>
          </a: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При продолжительном ку</a:t>
          </a:r>
          <a:r>
            <a:rPr lang="ru-RU" sz="14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рении шансы курильщика заболеть ХОБЛ составят </a:t>
          </a:r>
          <a:r>
            <a:rPr lang="ru-RU" sz="14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2:1</a:t>
          </a:r>
          <a:r>
            <a:rPr lang="ru-RU" sz="14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Курение повышает риск </a:t>
          </a: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4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4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развития </a:t>
          </a:r>
          <a:r>
            <a:rPr lang="ru-RU" sz="14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СД 2 типа </a:t>
          </a:r>
          <a:r>
            <a:rPr lang="ru-RU" sz="1400" b="0" i="0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дозозависимым</a:t>
          </a:r>
          <a:r>
            <a:rPr lang="ru-RU" sz="14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 образом, частично путем формирования метаболического синдрома (МС) и </a:t>
          </a:r>
          <a:r>
            <a:rPr lang="ru-RU" sz="1400" b="0" i="0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резистентности</a:t>
          </a:r>
          <a:r>
            <a:rPr lang="ru-RU" sz="14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 к инсулину.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sp:txBody>
      <dsp:txXfrm>
        <a:off x="4707245" y="1728193"/>
        <a:ext cx="2062401" cy="765151"/>
      </dsp:txXfrm>
    </dsp:sp>
    <dsp:sp modelId="{62E13C84-1913-4AC3-96EF-AC8B9B362103}">
      <dsp:nvSpPr>
        <dsp:cNvPr id="0" name=""/>
        <dsp:cNvSpPr/>
      </dsp:nvSpPr>
      <dsp:spPr>
        <a:xfrm>
          <a:off x="6765719" y="216024"/>
          <a:ext cx="2019256" cy="142099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B0DE7FA-E0C9-4B6F-A050-51F6FE05C36B}">
      <dsp:nvSpPr>
        <dsp:cNvPr id="0" name=""/>
        <dsp:cNvSpPr/>
      </dsp:nvSpPr>
      <dsp:spPr>
        <a:xfrm>
          <a:off x="6696747" y="1728195"/>
          <a:ext cx="2062401" cy="76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Пассивное воздействие окружающего табачного дыма также связано с </a:t>
          </a:r>
          <a:r>
            <a:rPr lang="ru-RU" sz="14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повышенным риском </a:t>
          </a:r>
          <a:r>
            <a:rPr lang="ru-RU" sz="1400" kern="1200" dirty="0" smtClean="0">
              <a:solidFill>
                <a:srgbClr val="FF0000"/>
              </a:solidFill>
              <a:latin typeface="Bahnschrift SemiLight SemiConde" pitchFamily="34" charset="0"/>
            </a:rPr>
            <a:t/>
          </a:r>
          <a:br>
            <a:rPr lang="ru-RU" sz="1400" kern="1200" dirty="0" smtClean="0">
              <a:solidFill>
                <a:srgbClr val="FF0000"/>
              </a:solidFill>
              <a:latin typeface="Bahnschrift SemiLight SemiConde" pitchFamily="34" charset="0"/>
            </a:rPr>
          </a:br>
          <a:r>
            <a:rPr lang="ru-RU" sz="14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развития ССЗ и ХРЗ, рака легкого и других </a:t>
          </a:r>
          <a:r>
            <a:rPr lang="ru-RU" sz="1400" kern="1200" dirty="0" smtClean="0">
              <a:solidFill>
                <a:srgbClr val="FF0000"/>
              </a:solidFill>
              <a:latin typeface="Bahnschrift SemiLight SemiConde" pitchFamily="34" charset="0"/>
            </a:rPr>
            <a:t/>
          </a:r>
          <a:br>
            <a:rPr lang="ru-RU" sz="1400" kern="1200" dirty="0" smtClean="0">
              <a:solidFill>
                <a:srgbClr val="FF0000"/>
              </a:solidFill>
              <a:latin typeface="Bahnschrift SemiLight SemiConde" pitchFamily="34" charset="0"/>
            </a:rPr>
          </a:br>
          <a:r>
            <a:rPr lang="ru-RU" sz="1400" b="0" i="0" kern="1200" dirty="0" smtClean="0">
              <a:solidFill>
                <a:srgbClr val="FF0000"/>
              </a:solidFill>
              <a:effectLst/>
              <a:latin typeface="Bahnschrift SemiLight SemiConde" pitchFamily="34" charset="0"/>
            </a:rPr>
            <a:t>локализаций</a:t>
          </a:r>
          <a:r>
            <a:rPr lang="ru-RU" sz="14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. Воздействие аэрозолей ЭС может </a:t>
          </a: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4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4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способствовать развитию </a:t>
          </a:r>
          <a:r>
            <a:rPr lang="ru-RU" sz="1400" b="0" i="0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сердечно-сосудистых</a:t>
          </a:r>
          <a:r>
            <a:rPr lang="ru-RU" sz="14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 </a:t>
          </a: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/>
          </a:r>
          <a:br>
            <a:rPr lang="ru-RU" sz="14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</a:br>
          <a:r>
            <a:rPr lang="ru-RU" sz="14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и респираторных симптомов, ХОБЛ, повысить риск ЗНО.</a:t>
          </a:r>
          <a:endParaRPr lang="ru-RU" sz="14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sp:txBody>
      <dsp:txXfrm>
        <a:off x="6696747" y="1728195"/>
        <a:ext cx="2062401" cy="7651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97ADA2-BB82-4A9D-ABBA-18141E01C0FC}">
      <dsp:nvSpPr>
        <dsp:cNvPr id="0" name=""/>
        <dsp:cNvSpPr/>
      </dsp:nvSpPr>
      <dsp:spPr>
        <a:xfrm>
          <a:off x="3359895" y="4120"/>
          <a:ext cx="1705144" cy="110834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/>
              <a:latin typeface="Bahnschrift SemiLight SemiConde" pitchFamily="34" charset="0"/>
            </a:rPr>
            <a:t>АГ, ССЗ, инсульт, онкологии</a:t>
          </a:r>
          <a:endParaRPr lang="ru-RU" sz="1400" kern="1200" dirty="0">
            <a:latin typeface="Bahnschrift SemiLight SemiConde" pitchFamily="34" charset="0"/>
          </a:endParaRPr>
        </a:p>
      </dsp:txBody>
      <dsp:txXfrm>
        <a:off x="3359895" y="4120"/>
        <a:ext cx="1705144" cy="1108343"/>
      </dsp:txXfrm>
    </dsp:sp>
    <dsp:sp modelId="{F0A92489-D6CF-4412-8A7E-F3B6BE5CE31A}">
      <dsp:nvSpPr>
        <dsp:cNvPr id="0" name=""/>
        <dsp:cNvSpPr/>
      </dsp:nvSpPr>
      <dsp:spPr>
        <a:xfrm>
          <a:off x="1602408" y="558292"/>
          <a:ext cx="5220119" cy="5220119"/>
        </a:xfrm>
        <a:custGeom>
          <a:avLst/>
          <a:gdLst/>
          <a:ahLst/>
          <a:cxnLst/>
          <a:rect l="0" t="0" r="0" b="0"/>
          <a:pathLst>
            <a:path>
              <a:moveTo>
                <a:pt x="3473516" y="146961"/>
              </a:moveTo>
              <a:arcTo wR="2610059" hR="2610059" stAng="17359109" swAng="1500264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8E99F2DF-25BD-49C3-88C6-A9D4FC8BAB57}">
      <dsp:nvSpPr>
        <dsp:cNvPr id="0" name=""/>
        <dsp:cNvSpPr/>
      </dsp:nvSpPr>
      <dsp:spPr>
        <a:xfrm>
          <a:off x="5620273" y="1309150"/>
          <a:ext cx="1705144" cy="110834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>Проблемы с психическим здоровьем, социализацией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sp:txBody>
      <dsp:txXfrm>
        <a:off x="5620273" y="1309150"/>
        <a:ext cx="1705144" cy="1108343"/>
      </dsp:txXfrm>
    </dsp:sp>
    <dsp:sp modelId="{AE1C2D06-2F9F-4109-8D7B-B513BACE79D8}">
      <dsp:nvSpPr>
        <dsp:cNvPr id="0" name=""/>
        <dsp:cNvSpPr/>
      </dsp:nvSpPr>
      <dsp:spPr>
        <a:xfrm>
          <a:off x="1602408" y="558292"/>
          <a:ext cx="5220119" cy="5220119"/>
        </a:xfrm>
        <a:custGeom>
          <a:avLst/>
          <a:gdLst/>
          <a:ahLst/>
          <a:cxnLst/>
          <a:rect l="0" t="0" r="0" b="0"/>
          <a:pathLst>
            <a:path>
              <a:moveTo>
                <a:pt x="5114063" y="1873596"/>
              </a:moveTo>
              <a:arcTo wR="2610059" hR="2610059" stAng="20616638" swAng="1966724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3975A6A4-C0E2-42F4-BAF5-FFC0D4FDF6FF}">
      <dsp:nvSpPr>
        <dsp:cNvPr id="0" name=""/>
        <dsp:cNvSpPr/>
      </dsp:nvSpPr>
      <dsp:spPr>
        <a:xfrm>
          <a:off x="5620273" y="3919209"/>
          <a:ext cx="1705144" cy="110834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>Развитие хронических заболеваний, снижение иммунитета</a:t>
          </a:r>
          <a:endParaRPr lang="ru-RU" sz="14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sp:txBody>
      <dsp:txXfrm>
        <a:off x="5620273" y="3919209"/>
        <a:ext cx="1705144" cy="1108343"/>
      </dsp:txXfrm>
    </dsp:sp>
    <dsp:sp modelId="{D51C7491-D565-4EB3-8070-DBDD44D609DB}">
      <dsp:nvSpPr>
        <dsp:cNvPr id="0" name=""/>
        <dsp:cNvSpPr/>
      </dsp:nvSpPr>
      <dsp:spPr>
        <a:xfrm>
          <a:off x="1602408" y="558292"/>
          <a:ext cx="5220119" cy="5220119"/>
        </a:xfrm>
        <a:custGeom>
          <a:avLst/>
          <a:gdLst/>
          <a:ahLst/>
          <a:cxnLst/>
          <a:rect l="0" t="0" r="0" b="0"/>
          <a:pathLst>
            <a:path>
              <a:moveTo>
                <a:pt x="4433711" y="4477332"/>
              </a:moveTo>
              <a:arcTo wR="2610059" hR="2610059" stAng="2740627" swAng="1500264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A1CCE156-3834-4072-AB29-52AAEAF426BC}">
      <dsp:nvSpPr>
        <dsp:cNvPr id="0" name=""/>
        <dsp:cNvSpPr/>
      </dsp:nvSpPr>
      <dsp:spPr>
        <a:xfrm>
          <a:off x="3359895" y="5224239"/>
          <a:ext cx="1705144" cy="11083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rPr>
            <a:t>Общая интоксикация организма</a:t>
          </a:r>
          <a:endParaRPr lang="ru-RU" sz="14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sp:txBody>
      <dsp:txXfrm>
        <a:off x="3359895" y="5224239"/>
        <a:ext cx="1705144" cy="1108343"/>
      </dsp:txXfrm>
    </dsp:sp>
    <dsp:sp modelId="{C7466F8E-9BDF-422C-A761-5653825B084B}">
      <dsp:nvSpPr>
        <dsp:cNvPr id="0" name=""/>
        <dsp:cNvSpPr/>
      </dsp:nvSpPr>
      <dsp:spPr>
        <a:xfrm>
          <a:off x="1602408" y="558292"/>
          <a:ext cx="5220119" cy="5220119"/>
        </a:xfrm>
        <a:custGeom>
          <a:avLst/>
          <a:gdLst/>
          <a:ahLst/>
          <a:cxnLst/>
          <a:rect l="0" t="0" r="0" b="0"/>
          <a:pathLst>
            <a:path>
              <a:moveTo>
                <a:pt x="1746602" y="5073158"/>
              </a:moveTo>
              <a:arcTo wR="2610059" hR="2610059" stAng="6559109" swAng="1500264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910CA3DC-FB01-47EF-8747-740CBA8AED23}">
      <dsp:nvSpPr>
        <dsp:cNvPr id="0" name=""/>
        <dsp:cNvSpPr/>
      </dsp:nvSpPr>
      <dsp:spPr>
        <a:xfrm>
          <a:off x="1099517" y="3919209"/>
          <a:ext cx="1705144" cy="1108343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SemiLight SemiConde" pitchFamily="34" charset="0"/>
            </a:rPr>
            <a:t>Токсическое поражение органов</a:t>
          </a:r>
        </a:p>
      </dsp:txBody>
      <dsp:txXfrm>
        <a:off x="1099517" y="3919209"/>
        <a:ext cx="1705144" cy="1108343"/>
      </dsp:txXfrm>
    </dsp:sp>
    <dsp:sp modelId="{0C28E9C7-C707-4D65-8FA7-64C8BDA8FAE9}">
      <dsp:nvSpPr>
        <dsp:cNvPr id="0" name=""/>
        <dsp:cNvSpPr/>
      </dsp:nvSpPr>
      <dsp:spPr>
        <a:xfrm>
          <a:off x="1602408" y="558292"/>
          <a:ext cx="5220119" cy="5220119"/>
        </a:xfrm>
        <a:custGeom>
          <a:avLst/>
          <a:gdLst/>
          <a:ahLst/>
          <a:cxnLst/>
          <a:rect l="0" t="0" r="0" b="0"/>
          <a:pathLst>
            <a:path>
              <a:moveTo>
                <a:pt x="106056" y="3346523"/>
              </a:moveTo>
              <a:arcTo wR="2610059" hR="2610059" stAng="9816638" swAng="1966724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54779696-D557-4D62-9EEA-94B2B671AB8E}">
      <dsp:nvSpPr>
        <dsp:cNvPr id="0" name=""/>
        <dsp:cNvSpPr/>
      </dsp:nvSpPr>
      <dsp:spPr>
        <a:xfrm>
          <a:off x="1099517" y="1309150"/>
          <a:ext cx="1705144" cy="1108343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Bahnschrift SemiLight SemiConde" pitchFamily="34" charset="0"/>
            </a:rPr>
            <a:t>Алкогольная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Bahnschrift SemiLight SemiConde" pitchFamily="34" charset="0"/>
            </a:rPr>
            <a:t>зависимость</a:t>
          </a:r>
          <a:endParaRPr lang="ru-RU" sz="1600" b="0" kern="1200" dirty="0">
            <a:latin typeface="Bahnschrift SemiLight SemiConde" pitchFamily="34" charset="0"/>
          </a:endParaRPr>
        </a:p>
      </dsp:txBody>
      <dsp:txXfrm>
        <a:off x="1099517" y="1309150"/>
        <a:ext cx="1705144" cy="1108343"/>
      </dsp:txXfrm>
    </dsp:sp>
    <dsp:sp modelId="{0B35F9A1-E1ED-4528-B0EB-B77789914BCD}">
      <dsp:nvSpPr>
        <dsp:cNvPr id="0" name=""/>
        <dsp:cNvSpPr/>
      </dsp:nvSpPr>
      <dsp:spPr>
        <a:xfrm>
          <a:off x="1602408" y="558292"/>
          <a:ext cx="5220119" cy="5220119"/>
        </a:xfrm>
        <a:custGeom>
          <a:avLst/>
          <a:gdLst/>
          <a:ahLst/>
          <a:cxnLst/>
          <a:rect l="0" t="0" r="0" b="0"/>
          <a:pathLst>
            <a:path>
              <a:moveTo>
                <a:pt x="786408" y="742787"/>
              </a:moveTo>
              <a:arcTo wR="2610059" hR="2610059" stAng="13540627" swAng="1500264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CC0150-D2C8-43A6-9AE4-81CAAD4D3BA6}">
      <dsp:nvSpPr>
        <dsp:cNvPr id="0" name=""/>
        <dsp:cNvSpPr/>
      </dsp:nvSpPr>
      <dsp:spPr>
        <a:xfrm>
          <a:off x="0" y="293668"/>
          <a:ext cx="8435280" cy="5527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/>
              <a:latin typeface="Bahnschrift SemiLight SemiConde" pitchFamily="34" charset="0"/>
            </a:rPr>
            <a:t>Краткосрочные риски</a:t>
          </a:r>
          <a:endParaRPr lang="ru-RU" sz="2000" b="1" kern="1200" dirty="0">
            <a:latin typeface="Bahnschrift SemiLight SemiConde" pitchFamily="34" charset="0"/>
          </a:endParaRPr>
        </a:p>
      </dsp:txBody>
      <dsp:txXfrm>
        <a:off x="0" y="293668"/>
        <a:ext cx="8435280" cy="552780"/>
      </dsp:txXfrm>
    </dsp:sp>
    <dsp:sp modelId="{B1437F0C-2486-4AD6-8B96-B2526B90323B}">
      <dsp:nvSpPr>
        <dsp:cNvPr id="0" name=""/>
        <dsp:cNvSpPr/>
      </dsp:nvSpPr>
      <dsp:spPr>
        <a:xfrm>
          <a:off x="0" y="846448"/>
          <a:ext cx="8435280" cy="248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82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травмы, автомобильные аварии, падения, утопления и ожоги;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насилие, включая убийства, самоубийства, сексуальное насилие и насилие со стороны партнера;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алкогольные отравления, вызванные высоким уровнем алкоголя в крови;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рискованное сексуальное поведение, включая незащищенный секс или секс с несколькими партнерами (такое поведение может привести к нежелательной беременности или заболеваниям, передающимся половым путем, включая вирус иммунодефицита человека (ВИЧ);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выкидыши, мертворождение или расстройства алкогольного спектра плода (</a:t>
          </a:r>
          <a:r>
            <a:rPr lang="ru-RU" sz="1600" b="0" i="0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FASDs</a:t>
          </a: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) среди беременных женщин.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sp:txBody>
      <dsp:txXfrm>
        <a:off x="0" y="846448"/>
        <a:ext cx="8435280" cy="2489175"/>
      </dsp:txXfrm>
    </dsp:sp>
    <dsp:sp modelId="{11D2B5AC-46B1-4469-957F-AB64D559D9A1}">
      <dsp:nvSpPr>
        <dsp:cNvPr id="0" name=""/>
        <dsp:cNvSpPr/>
      </dsp:nvSpPr>
      <dsp:spPr>
        <a:xfrm>
          <a:off x="0" y="3335623"/>
          <a:ext cx="8435280" cy="588249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Долгосрочные риски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3335623"/>
        <a:ext cx="8435280" cy="588249"/>
      </dsp:txXfrm>
    </dsp:sp>
    <dsp:sp modelId="{1708574E-3CC4-4414-87E9-693B8060DA07}">
      <dsp:nvSpPr>
        <dsp:cNvPr id="0" name=""/>
        <dsp:cNvSpPr/>
      </dsp:nvSpPr>
      <dsp:spPr>
        <a:xfrm>
          <a:off x="0" y="3923873"/>
          <a:ext cx="8435280" cy="21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82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АГ, ССЗ, инсульт, заболевания печени и проблемы с пищеварением;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РМЖ, полости рта, пищевода, гортани, печени, толстой и прямой кишки;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ослабление иммунной системы;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проблемы с обучением, плохая успеваемость в школе, ментальные расстройства;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проблемы с психическим здоровьем, включая депрессию и тревогу;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социальные и экономические проблемы, семейные проблемы, проблемы, связанные с работой, безработица;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Bahnschrift SemiLight SemiConde" pitchFamily="34" charset="0"/>
            </a:rPr>
            <a:t>расстройства, связанные с употреблением алкоголя, или алкогольная зависимость.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Bahnschrift SemiLight SemiConde" pitchFamily="34" charset="0"/>
          </a:endParaRPr>
        </a:p>
      </dsp:txBody>
      <dsp:txXfrm>
        <a:off x="0" y="3923873"/>
        <a:ext cx="8435280" cy="2119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7344816" cy="112968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Ординатор кафедры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Цюпко Максим Дмитриевич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«Красноярский государственный медицинский университет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им. профессора В.Ф. Войно-Ясенецкого» Минздрава России</a:t>
            </a:r>
          </a:p>
          <a:p>
            <a:pPr algn="ctr">
              <a:defRPr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Кафедра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поликлинической терапии и семейной медицины с курсом ПО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</p:txBody>
      </p:sp>
      <p:pic>
        <p:nvPicPr>
          <p:cNvPr id="5" name="Рисунок 4" descr="Без-названия-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52536" y="116632"/>
            <a:ext cx="200458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Красноярск, 2022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99695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SemiLight SemiConde" pitchFamily="34" charset="0"/>
              </a:rPr>
              <a:t>ПОВЕДЕНЧЕСКИЕ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SemiLight SemiConde" pitchFamily="34" charset="0"/>
              </a:rPr>
              <a:t>ФАКТОРЫ РИСКА ХНИЗ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hnschrift SemiLight SemiCond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751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Недостаточная физическая активность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3682752" cy="5904656"/>
          </a:xfrm>
        </p:spPr>
        <p:txBody>
          <a:bodyPr>
            <a:no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Люди с НФА имеют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на 20-30%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выше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риск смертности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от всех причин по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сравнению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 теми, кто уделяет, по крайней мере, 30 мин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день ФА умеренной интенсивности большинство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дней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неделю.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НФА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является одним из основных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независимых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ФР ХНИЗ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, в т.ч. ССЗ 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онкологических заболеваний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, а также СД 2 типа.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marL="0" indent="360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Глобальные оценки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ВОЗ свидетельствуют 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том, что 27,5% взрослых и 81% подростков не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выполняют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рекомендации в отношении ФА, при этом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в последнее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десятилетие практически не отмечено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позитивных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тенденций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Среди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женщин распространенность НФА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выше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по сравнению с мужчинами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(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40,8 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36,1%, соответственно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).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Наибольшая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частота НФА выявлена в молодом и среднем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возрасте;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НФА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ниже достоверно среди жителей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села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по сравнению с горожанами (34,2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и 39,7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%,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соответственно).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797152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1600" dirty="0" smtClean="0">
                <a:solidFill>
                  <a:srgbClr val="C00000"/>
                </a:solidFill>
                <a:latin typeface="Bahnschrift SemiLight SemiConde" pitchFamily="34" charset="0"/>
              </a:rPr>
              <a:t>Физическая </a:t>
            </a:r>
            <a:r>
              <a:rPr lang="ru-RU" sz="1600" dirty="0" smtClean="0">
                <a:solidFill>
                  <a:srgbClr val="C00000"/>
                </a:solidFill>
                <a:latin typeface="Bahnschrift SemiLight SemiConde" pitchFamily="34" charset="0"/>
              </a:rPr>
              <a:t>инертность </a:t>
            </a:r>
            <a:r>
              <a:rPr lang="ru-RU" sz="1600" dirty="0" smtClean="0">
                <a:solidFill>
                  <a:srgbClr val="C00000"/>
                </a:solidFill>
                <a:latin typeface="Bahnschrift SemiLight SemiConde" pitchFamily="34" charset="0"/>
              </a:rPr>
              <a:t>является основной причиной </a:t>
            </a:r>
            <a:r>
              <a:rPr lang="ru-RU" sz="1600" dirty="0" smtClean="0">
                <a:solidFill>
                  <a:srgbClr val="C00000"/>
                </a:solidFill>
                <a:latin typeface="Bahnschrift SemiLight SemiConde" pitchFamily="34" charset="0"/>
              </a:rPr>
              <a:t>порядка 21-25% случаев </a:t>
            </a:r>
            <a:r>
              <a:rPr lang="ru-RU" sz="1600" dirty="0" smtClean="0">
                <a:solidFill>
                  <a:srgbClr val="C00000"/>
                </a:solidFill>
                <a:latin typeface="Bahnschrift SemiLight SemiConde" pitchFamily="34" charset="0"/>
              </a:rPr>
              <a:t>заболеваний </a:t>
            </a:r>
            <a:r>
              <a:rPr lang="ru-RU" sz="1600" dirty="0" smtClean="0">
                <a:solidFill>
                  <a:srgbClr val="C00000"/>
                </a:solidFill>
                <a:latin typeface="Bahnschrift SemiLight SemiConde" pitchFamily="34" charset="0"/>
              </a:rPr>
              <a:t>РМЖ и толстой кишки, </a:t>
            </a:r>
            <a:r>
              <a:rPr lang="ru-RU" sz="1600" dirty="0" smtClean="0">
                <a:solidFill>
                  <a:srgbClr val="C00000"/>
                </a:solidFill>
                <a:latin typeface="Bahnschrift SemiLight SemiConde" pitchFamily="34" charset="0"/>
              </a:rPr>
              <a:t>27% случаев заболевания </a:t>
            </a:r>
            <a:r>
              <a:rPr lang="ru-RU" sz="1600" dirty="0" smtClean="0">
                <a:solidFill>
                  <a:srgbClr val="C00000"/>
                </a:solidFill>
                <a:latin typeface="Bahnschrift SemiLight SemiConde" pitchFamily="34" charset="0"/>
              </a:rPr>
              <a:t>СД и ~30% случаев </a:t>
            </a:r>
            <a:r>
              <a:rPr lang="ru-RU" sz="1600" dirty="0" smtClean="0">
                <a:solidFill>
                  <a:srgbClr val="C00000"/>
                </a:solidFill>
                <a:latin typeface="Bahnschrift SemiLight SemiConde" pitchFamily="34" charset="0"/>
              </a:rPr>
              <a:t>заболевания ИБС.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707904" y="1052736"/>
          <a:ext cx="52920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0032" y="2276872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SemiLight SemiConde" pitchFamily="34" charset="0"/>
              </a:rPr>
              <a:t>30 %</a:t>
            </a:r>
            <a:endParaRPr lang="ru-RU" sz="4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3573016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SemiLight SemiConde" pitchFamily="34" charset="0"/>
              </a:rPr>
              <a:t>27 %</a:t>
            </a:r>
            <a:endParaRPr lang="ru-RU" sz="4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1916832"/>
            <a:ext cx="1021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SemiLight SemiConde" pitchFamily="34" charset="0"/>
              </a:rPr>
              <a:t>21 %</a:t>
            </a:r>
            <a:endParaRPr lang="ru-RU" sz="4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08720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itchFamily="34" charset="0"/>
              </a:rPr>
              <a:t>БЛАГОДАРЮ</a:t>
            </a:r>
          </a:p>
          <a:p>
            <a:pPr algn="ctr"/>
            <a:endParaRPr 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SemiConde" pitchFamily="34" charset="0"/>
            </a:endParaRPr>
          </a:p>
          <a:p>
            <a:pPr algn="ctr"/>
            <a:endParaRPr 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SemiConde" pitchFamily="34" charset="0"/>
            </a:endParaRPr>
          </a:p>
          <a:p>
            <a:pPr algn="ctr"/>
            <a:endParaRPr lang="ru-RU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SemiConde" pitchFamily="34" charset="0"/>
            </a:endParaRP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itchFamily="34" charset="0"/>
              </a:rPr>
              <a:t>ЗА ВНИМАНИЕ!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SemiConde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19256" cy="70608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Курение и потребление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никотин-содержащей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продукции 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Kozaev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700808"/>
            <a:ext cx="2484439" cy="3501008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60648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glass_PNG291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95120" y="4509120"/>
            <a:ext cx="2348880" cy="2348880"/>
          </a:xfrm>
          <a:prstGeom prst="rect">
            <a:avLst/>
          </a:prstGeom>
        </p:spPr>
      </p:pic>
      <p:pic>
        <p:nvPicPr>
          <p:cNvPr id="9" name="Рисунок 8" descr="whisky_PNG13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4725144"/>
            <a:ext cx="2301652" cy="1988840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116632"/>
            <a:ext cx="2464274" cy="1386154"/>
          </a:xfrm>
          <a:prstGeom prst="rect">
            <a:avLst/>
          </a:prstGeom>
        </p:spPr>
      </p:pic>
      <p:pic>
        <p:nvPicPr>
          <p:cNvPr id="11" name="Рисунок 10" descr="prinuditelnoe_lechenie_ot_alkogolizma_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504" y="116632"/>
            <a:ext cx="2051740" cy="13681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7809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  АЛКО            ГОЛЬ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4352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Неполноценное питание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</p:txBody>
      </p:sp>
      <p:pic>
        <p:nvPicPr>
          <p:cNvPr id="6" name="Содержимое 5" descr="1619381279_6-phonoteka_org-p-vrednaya-yeda-fon-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486703"/>
            <a:ext cx="5220072" cy="3371297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126876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Дисбаланс в характере питания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оказывает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влияние на развитие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алиментарно-зависимых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(АЗ) ФР (</a:t>
            </a:r>
            <a:r>
              <a:rPr lang="ru-RU" sz="2000" dirty="0" smtClean="0">
                <a:solidFill>
                  <a:srgbClr val="FF0000"/>
                </a:solidFill>
                <a:latin typeface="Bahnschrift SemiLight SemiConde" pitchFamily="34" charset="0"/>
              </a:rPr>
              <a:t>нарушения липидного, </a:t>
            </a:r>
            <a:r>
              <a:rPr lang="ru-RU" sz="2000" dirty="0" smtClean="0">
                <a:solidFill>
                  <a:srgbClr val="FF0000"/>
                </a:solidFill>
                <a:latin typeface="Bahnschrift SemiLight SemiConde" pitchFamily="34" charset="0"/>
              </a:rPr>
              <a:t>углеводного </a:t>
            </a:r>
            <a:r>
              <a:rPr lang="ru-RU" sz="2000" dirty="0" smtClean="0">
                <a:solidFill>
                  <a:srgbClr val="FF0000"/>
                </a:solidFill>
                <a:latin typeface="Bahnschrift SemiLight SemiConde" pitchFamily="34" charset="0"/>
              </a:rPr>
              <a:t>и пуринового обменов, </a:t>
            </a:r>
            <a:r>
              <a:rPr lang="ru-RU" sz="2000" dirty="0" smtClean="0">
                <a:solidFill>
                  <a:srgbClr val="FF0000"/>
                </a:solidFill>
                <a:latin typeface="Bahnschrift SemiLight SemiConde" pitchFamily="34" charset="0"/>
              </a:rPr>
              <a:t>избыточная МТ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), состояний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Bahnschrift SemiLight SemiConde" pitchFamily="34" charset="0"/>
              </a:rPr>
              <a:t>(“</a:t>
            </a:r>
            <a:r>
              <a:rPr lang="ru-RU" sz="2000" dirty="0" err="1" smtClean="0">
                <a:solidFill>
                  <a:srgbClr val="FF0000"/>
                </a:solidFill>
                <a:latin typeface="Bahnschrift SemiLight SemiConde" pitchFamily="34" charset="0"/>
              </a:rPr>
              <a:t>йододефицитные</a:t>
            </a:r>
            <a:r>
              <a:rPr lang="ru-RU" sz="2000" dirty="0" smtClean="0">
                <a:solidFill>
                  <a:srgbClr val="FF0000"/>
                </a:solidFill>
                <a:latin typeface="Bahnschrift SemiLight SemiConde" pitchFamily="34" charset="0"/>
              </a:rPr>
              <a:t> расстройства”, анемии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)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заболеваний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(</a:t>
            </a:r>
            <a:r>
              <a:rPr lang="ru-RU" sz="2000" dirty="0" smtClean="0">
                <a:solidFill>
                  <a:srgbClr val="FF0000"/>
                </a:solidFill>
                <a:latin typeface="Bahnschrift SemiLight SemiConde" pitchFamily="34" charset="0"/>
              </a:rPr>
              <a:t>ОЖ, абдоминальное ОЖ (АО), АГ, кариес, </a:t>
            </a:r>
            <a:r>
              <a:rPr lang="ru-RU" sz="2000" dirty="0" err="1" smtClean="0">
                <a:solidFill>
                  <a:srgbClr val="FF0000"/>
                </a:solidFill>
                <a:latin typeface="Bahnschrift SemiLight SemiConde" pitchFamily="34" charset="0"/>
              </a:rPr>
              <a:t>остеопороз</a:t>
            </a:r>
            <a:r>
              <a:rPr lang="ru-RU" sz="2000" dirty="0" smtClean="0">
                <a:solidFill>
                  <a:srgbClr val="FF0000"/>
                </a:solidFill>
                <a:latin typeface="Bahnschrift SemiLight SemiConde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Bahnschrift SemiLight SemiConde" pitchFamily="34" charset="0"/>
              </a:rPr>
              <a:t>(ОП), подагра и др</a:t>
            </a:r>
            <a:r>
              <a:rPr lang="ru-RU" sz="2000" dirty="0" smtClean="0">
                <a:solidFill>
                  <a:srgbClr val="FF0000"/>
                </a:solidFill>
                <a:latin typeface="Bahnschrift SemiLight SemiConde" pitchFamily="34" charset="0"/>
              </a:rPr>
              <a:t>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).</a:t>
            </a:r>
          </a:p>
          <a:p>
            <a:pPr indent="36000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Нездоровые пищевые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привычки влияют на риск развития ССЗ, СД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ЗНО в основном через сформированные АЗ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ФР.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360000" algn="l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Пищевые факторы и малоподвижный образ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жизни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вносят вклад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в: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39952" y="3429000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SemiLight SemiConde" pitchFamily="34" charset="0"/>
              </a:rPr>
              <a:t>60 %</a:t>
            </a:r>
            <a:endParaRPr lang="ru-RU" sz="4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4797152"/>
            <a:ext cx="1112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SemiLight SemiConde" pitchFamily="34" charset="0"/>
              </a:rPr>
              <a:t>35 %</a:t>
            </a:r>
            <a:endParaRPr lang="ru-RU" sz="4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3429000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SemiLight SemiConde" pitchFamily="34" charset="0"/>
              </a:rPr>
              <a:t>30 %</a:t>
            </a:r>
            <a:endParaRPr lang="ru-RU" sz="4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2132856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SemiLight SemiConde" pitchFamily="34" charset="0"/>
              </a:rPr>
              <a:t>20 %</a:t>
            </a:r>
            <a:endParaRPr lang="ru-RU" sz="4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4474840" cy="6264696"/>
          </a:xfrm>
        </p:spPr>
        <p:txBody>
          <a:bodyPr>
            <a:normAutofit/>
          </a:bodyPr>
          <a:lstStyle/>
          <a:p>
            <a:pPr marL="0" indent="360000">
              <a:buNone/>
            </a:pP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Протективный эффект рациона ЗП во многом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обусловлен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присутствием пищевых волокон (ПВ)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источниками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которых являются растительные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продукты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: овощи, фрукты, семена, орехи, зерновые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и бобовые.</a:t>
            </a:r>
          </a:p>
          <a:p>
            <a:pPr marL="0" indent="360000">
              <a:buNone/>
            </a:pP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Высокое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потребление фруктов и овощей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оказывает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снижающее действие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на уровни АД 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общего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ХС (ОХС) крови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.</a:t>
            </a:r>
          </a:p>
          <a:p>
            <a:pPr marL="0" indent="360000">
              <a:buNone/>
            </a:pP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Увеличение потребления овощей и фруктов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среднем на 150 г/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сут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может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снизить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риск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смерти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от ИБС на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20-40%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, инсульта на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25%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и ССЗ на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6-22%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.</a:t>
            </a:r>
          </a:p>
          <a:p>
            <a:pPr marL="0" indent="36000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Потребление ежедневно 3-х порций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блюд из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цельного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зерна снижает общую смертность на 19%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от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ССЗ — на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26%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и от рака — на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9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%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.</a:t>
            </a:r>
          </a:p>
          <a:p>
            <a:pPr marL="0" indent="360000">
              <a:buNone/>
            </a:pP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Высокое потребление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бобовых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ассоциировано со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снижением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риска ССЗ, главным образом за счет ИБС на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10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%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, снижением частоты ССЗ, АГ, ОЖ на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8, 9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и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13%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соответственно.</a:t>
            </a:r>
          </a:p>
          <a:p>
            <a:pPr marL="0" indent="360000">
              <a:buNone/>
            </a:pP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Коррекция жирно-кислотного состава рациона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 заменой насыщенных жирных кислот (НЖК) на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полиненасыщенные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(ПНЖК) и ограничением по-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</a:b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требления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трансизомеров жирных кислот (ТЖК)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оказывает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протективное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действие в отношении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риска ССЗ и отдельных видов рака.</a:t>
            </a:r>
          </a:p>
        </p:txBody>
      </p:sp>
      <p:pic>
        <p:nvPicPr>
          <p:cNvPr id="5" name="Рисунок 4" descr="174869-and-vegetables-pic-organic-frui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-243408"/>
            <a:ext cx="4789680" cy="4797152"/>
          </a:xfrm>
          <a:prstGeom prst="rect">
            <a:avLst/>
          </a:prstGeom>
        </p:spPr>
      </p:pic>
      <p:pic>
        <p:nvPicPr>
          <p:cNvPr id="7" name="Рисунок 6" descr="Wheat-PNG-Transparent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858762"/>
            <a:ext cx="3048006" cy="29992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32656"/>
            <a:ext cx="4824536" cy="3888432"/>
          </a:xfrm>
        </p:spPr>
        <p:txBody>
          <a:bodyPr>
            <a:normAutofit/>
          </a:bodyPr>
          <a:lstStyle/>
          <a:p>
            <a:pPr marL="0" indent="360000">
              <a:buNone/>
            </a:pP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Высокое потребление красного мяса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, особенно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переработанного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,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повышает риск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развития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колоректального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рака (КРР), рака поджелудочной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железы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, носоглотки, молочных желез, предстательной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железы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и почек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.</a:t>
            </a:r>
          </a:p>
          <a:p>
            <a:pPr marL="0" indent="360000">
              <a:buNone/>
            </a:pP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Потребление поваренной соли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 пищей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играет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решающую роль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в регулировании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АД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. Избыточное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потребление поваренной соли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повышает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уровень АД, риск ССЗ, частоту заболеваний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почек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и рака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желудка.</a:t>
            </a:r>
          </a:p>
          <a:p>
            <a:pPr marL="0" indent="360000">
              <a:buNone/>
            </a:pP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Увеличение в рационе доли продуктов глубокой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степени </a:t>
            </a:r>
            <a:r>
              <a:rPr lang="ru-RU" sz="1600" dirty="0" smtClean="0">
                <a:solidFill>
                  <a:srgbClr val="FF0000"/>
                </a:solidFill>
                <a:latin typeface="Bahnschrift SemiLight SemiConde" pitchFamily="34" charset="0"/>
              </a:rPr>
              <a:t>переработки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сопровождается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повышением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потребления НЖК, ТЖК и добавленного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сахара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, формирует нарушение энергетического баланса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критически сказывается на обеспечении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организма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питательными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веществами.</a:t>
            </a:r>
          </a:p>
        </p:txBody>
      </p:sp>
      <p:pic>
        <p:nvPicPr>
          <p:cNvPr id="6" name="Рисунок 5" descr="steak_PNG44_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3784768" cy="3429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4581128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dirty="0" smtClean="0">
                <a:solidFill>
                  <a:srgbClr val="FF0000"/>
                </a:solidFill>
                <a:latin typeface="Bahnschrift SemiLight SemiConde" pitchFamily="34" charset="0"/>
              </a:rPr>
              <a:t>Обеспеченность отдельными </a:t>
            </a:r>
            <a:r>
              <a:rPr lang="ru-RU" dirty="0" err="1" smtClean="0">
                <a:solidFill>
                  <a:srgbClr val="FF0000"/>
                </a:solidFill>
                <a:latin typeface="Bahnschrift SemiLight SemiConde" pitchFamily="34" charset="0"/>
              </a:rPr>
              <a:t>нутриентами</a:t>
            </a:r>
            <a:r>
              <a:rPr lang="ru-RU" dirty="0" smtClean="0">
                <a:solidFill>
                  <a:srgbClr val="FF0000"/>
                </a:solidFill>
                <a:latin typeface="Bahnschrift SemiLight SemiConde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является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протективным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фактором в отношении развития ХНИЗ. Рацион </a:t>
            </a:r>
            <a:r>
              <a:rPr lang="ru-RU" dirty="0" smtClean="0">
                <a:solidFill>
                  <a:srgbClr val="FF0000"/>
                </a:solidFill>
                <a:latin typeface="Bahnschrift SemiLight SemiConde" pitchFamily="34" charset="0"/>
              </a:rPr>
              <a:t>с </a:t>
            </a:r>
            <a:r>
              <a:rPr lang="ru-RU" dirty="0" smtClean="0">
                <a:solidFill>
                  <a:srgbClr val="FF0000"/>
                </a:solidFill>
                <a:latin typeface="Bahnschrift SemiLight SemiConde" pitchFamily="34" charset="0"/>
              </a:rPr>
              <a:t>высоким содержанием кальция </a:t>
            </a:r>
            <a:r>
              <a:rPr lang="ru-RU" dirty="0" smtClean="0">
                <a:solidFill>
                  <a:srgbClr val="FF0000"/>
                </a:solidFill>
                <a:latin typeface="Bahnschrift SemiLight SemiConde" pitchFamily="34" charset="0"/>
              </a:rPr>
              <a:t>и молочных продуктов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оказывает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протективный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эффект в отношении развития КРР, рака молочных желез и развития ОП.</a:t>
            </a:r>
          </a:p>
        </p:txBody>
      </p:sp>
      <p:pic>
        <p:nvPicPr>
          <p:cNvPr id="10" name="Рисунок 9" descr="Milk-Cheese-Wallpaper-For-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93096"/>
            <a:ext cx="3585335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79512" y="188640"/>
          <a:ext cx="878497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57332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SemiLight SemiConde" pitchFamily="34" charset="0"/>
              </a:rPr>
              <a:t>40,3 %</a:t>
            </a:r>
            <a:endParaRPr lang="ru-RU" sz="2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7332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SemiLight SemiConde" pitchFamily="34" charset="0"/>
              </a:rPr>
              <a:t>34,9 %</a:t>
            </a:r>
            <a:endParaRPr lang="ru-RU" sz="2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57332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SemiLight SemiConde" pitchFamily="34" charset="0"/>
              </a:rPr>
              <a:t>49,9 %</a:t>
            </a:r>
            <a:endParaRPr lang="ru-RU" sz="2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57332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SemiLight SemiConde" pitchFamily="34" charset="0"/>
              </a:rPr>
              <a:t>40,5 %</a:t>
            </a:r>
            <a:endParaRPr lang="ru-RU" sz="2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57332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SemiLight SemiConde" pitchFamily="34" charset="0"/>
              </a:rPr>
              <a:t>47,6 %</a:t>
            </a:r>
            <a:endParaRPr lang="ru-RU" sz="2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57332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SemiLight SemiConde" pitchFamily="34" charset="0"/>
              </a:rPr>
              <a:t>40,2 %</a:t>
            </a:r>
            <a:endParaRPr lang="ru-RU" sz="2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57332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SemiLight SemiConde" pitchFamily="34" charset="0"/>
              </a:rPr>
              <a:t>7 %</a:t>
            </a:r>
            <a:endParaRPr lang="ru-RU" sz="2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842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Курение и потребление никотин-содержащей продукции </vt:lpstr>
      <vt:lpstr>Слайд 3</vt:lpstr>
      <vt:lpstr>Слайд 4</vt:lpstr>
      <vt:lpstr>Неполноценное питание</vt:lpstr>
      <vt:lpstr>Пищевые факторы и малоподвижный образ  жизни вносят вклад в:</vt:lpstr>
      <vt:lpstr>Слайд 7</vt:lpstr>
      <vt:lpstr>Слайд 8</vt:lpstr>
      <vt:lpstr>Слайд 9</vt:lpstr>
      <vt:lpstr>Недостаточная физическая активность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Rei Fervor</dc:creator>
  <cp:lastModifiedBy>Пользователь</cp:lastModifiedBy>
  <cp:revision>34</cp:revision>
  <dcterms:created xsi:type="dcterms:W3CDTF">2022-09-29T13:54:27Z</dcterms:created>
  <dcterms:modified xsi:type="dcterms:W3CDTF">2022-09-29T17:00:04Z</dcterms:modified>
</cp:coreProperties>
</file>