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360" r:id="rId2"/>
    <p:sldId id="257" r:id="rId3"/>
    <p:sldId id="323" r:id="rId4"/>
    <p:sldId id="324" r:id="rId5"/>
    <p:sldId id="335" r:id="rId6"/>
    <p:sldId id="325" r:id="rId7"/>
    <p:sldId id="352" r:id="rId8"/>
    <p:sldId id="326" r:id="rId9"/>
    <p:sldId id="327" r:id="rId10"/>
    <p:sldId id="353" r:id="rId11"/>
    <p:sldId id="328" r:id="rId12"/>
    <p:sldId id="329" r:id="rId13"/>
    <p:sldId id="330" r:id="rId14"/>
    <p:sldId id="356" r:id="rId15"/>
    <p:sldId id="331" r:id="rId16"/>
    <p:sldId id="332" r:id="rId17"/>
    <p:sldId id="357" r:id="rId18"/>
    <p:sldId id="333" r:id="rId19"/>
    <p:sldId id="334" r:id="rId20"/>
    <p:sldId id="354" r:id="rId21"/>
    <p:sldId id="336" r:id="rId22"/>
    <p:sldId id="337" r:id="rId23"/>
    <p:sldId id="339" r:id="rId24"/>
    <p:sldId id="338" r:id="rId25"/>
    <p:sldId id="297" r:id="rId26"/>
    <p:sldId id="340" r:id="rId27"/>
    <p:sldId id="341" r:id="rId28"/>
    <p:sldId id="342" r:id="rId29"/>
    <p:sldId id="343" r:id="rId30"/>
    <p:sldId id="344" r:id="rId31"/>
    <p:sldId id="359" r:id="rId32"/>
    <p:sldId id="345" r:id="rId33"/>
    <p:sldId id="346" r:id="rId34"/>
    <p:sldId id="355" r:id="rId35"/>
    <p:sldId id="347" r:id="rId36"/>
    <p:sldId id="348" r:id="rId37"/>
    <p:sldId id="349" r:id="rId38"/>
    <p:sldId id="316" r:id="rId39"/>
    <p:sldId id="289" r:id="rId40"/>
    <p:sldId id="350" r:id="rId41"/>
    <p:sldId id="293" r:id="rId42"/>
    <p:sldId id="351" r:id="rId43"/>
    <p:sldId id="317" r:id="rId44"/>
    <p:sldId id="358" r:id="rId45"/>
    <p:sldId id="322" r:id="rId46"/>
  </p:sldIdLst>
  <p:sldSz cx="12192000" cy="6858000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2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7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4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480" y="620688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«КРАСНОЯРСКИЙ ГОСУДАРСТВЕННЫЙ МЕДИЦИНСКИЙ УНИВЕРСИТЕТ ИМЕНИ ПРОФЕССОРА  В.Ф.ВОЙНО-ЯСЕНЕЦКОГО» МИНИСТЕРСТВА ЗДРАВООХРАНЕНИЯ РОССИЙСКОЙ ФЕДЕРАЦИИ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2636912"/>
            <a:ext cx="8064896" cy="39604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 сельскому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по специальности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34.02.01-Сестринское дело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2018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sekb.ru/uploads/gallery_image/66/img_2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357" cy="68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9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8032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амбулаторно-поликлинической помощи населению представляет собой важнейший раздел работы участковой больницы. Она может оказываться амбулаторией, входящей в структуру больницы, или самостоятельной. Основная задача этого учреждения - проведение профилактических мероприятий по предупреждению и снижению заболеваемости, раннему выявлению больных, диспансеризация, оказание квалифицированной медицинской помощи населению. Врачи ведут прием взрослых и детей, осуществляют вызовы на дом и неотложную помощь. В приеме больных могут принимать участие и фельдшера, однако амбулаторная помощь в сельской врачебной амбулатории преимущественно должна оказываться врачами. В участковой больнице проводится экспертиза временной нетрудоспособности, а в случае необходимости больные направляются на МСЭ.</a:t>
            </a:r>
          </a:p>
        </p:txBody>
      </p:sp>
    </p:spTree>
    <p:extLst>
      <p:ext uri="{BB962C8B-B14F-4D97-AF65-F5344CB8AC3E}">
        <p14:creationId xmlns:p14="http://schemas.microsoft.com/office/powerpoint/2010/main" val="238786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пункт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пункт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доврачебное медицинское учреждение, оказывающее медико-санитарную помощь сельскому населению. Медицинский персонал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 на закрепленной им территории комплекс лечебно-профилактических и санитарно-противоэпидемических мероприятий, оказывает больным первую доврачебную помощь на амбулаторном приеме и на дому. Медицинская помощь больным оказывается в пределах компетенции и прав фельдшера и акушерки, под руководством участкового врача.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87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26" y="350108"/>
            <a:ext cx="8596668" cy="860854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ФАП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10962"/>
            <a:ext cx="10703239" cy="5288691"/>
          </a:xfrm>
        </p:spPr>
        <p:txBody>
          <a:bodyPr>
            <a:normAutofit fontScale="25000" lnSpcReduction="20000"/>
          </a:bodyPr>
          <a:lstStyle/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 доврачебной медицинской помощи; </a:t>
            </a:r>
          </a:p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 в полном объеме выполнение назначений врача, организация патронажа детей и беременных, систематическое наблюдение за состоянием здоровья инвалидов Великой Отечественной войны и ведущих специалистов сельского хозяйства  (механизаторов, животноводов и др.); </a:t>
            </a:r>
          </a:p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 руководством врача комплекса профилактических, противоэпидемических и санитарно-гигиенических мероприятий, направленных на снижение заболеваемости, прежде всего инфекционной и паразитарной, сельскохозяйственного и бытового травматизма;</a:t>
            </a:r>
          </a:p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мероприятий по снижению смертности, в том числе детской и материнской;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9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1276"/>
            <a:ext cx="10515600" cy="5855687"/>
          </a:xfrm>
        </p:spPr>
        <p:txBody>
          <a:bodyPr>
            <a:normAutofit/>
          </a:bodyPr>
          <a:lstStyle/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текущем санитарном надзоре за учреждениями для детей и подростков, коммунальными, пищевыми, промышленными и другими объектами, водоснабжением и очисткой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населѐнных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пунктов; </a:t>
            </a:r>
          </a:p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подворных обходов по эпидемическим показаниям с целью выявления инфекционных больных, контактировавших с ними, и лиц с подозрением на инфекционные заболевания;</a:t>
            </a:r>
          </a:p>
          <a:p>
            <a:pPr marL="914400" indent="-457200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извещение санитарно-эпидемиологической станции в установленном порядке об инфекционных, паразитарных и профессиональных заболеваниях, отравлениях населения и выявленных нарушениях санитарно-гигиенических требований.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0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4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деятельности фельдшерско-акушерского пункта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5612"/>
            <a:ext cx="10515600" cy="51513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Правила определяют порядок организации деятельности фельдшерско-акушерского пункта:</a:t>
            </a:r>
          </a:p>
          <a:p>
            <a:pPr marL="1200150" indent="-4572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 организуется для оказания первичной доврачебной медико-санитарной помощи (далее - доврачебная медицинская помощь) и паллиативной медицинской помощи населению в сельских населенных пунктах.</a:t>
            </a:r>
          </a:p>
          <a:p>
            <a:pPr marL="1200150" indent="-457200"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численность обслуживаемого </a:t>
            </a:r>
            <a:r>
              <a:rPr lang="ru-RU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ФАПом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от 300 до 700 человек, включая детское население.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водных и других преград, удаленности от ближайшей медицинской организации, низкой плотности населения в регионе (в 3 раза ниже среднероссийского показателя) численность обслуживаемого населения может корректироваться относительно рекомендуемой численности обслуживаемого </a:t>
            </a:r>
            <a:r>
              <a:rPr lang="ru-RU" sz="9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ФАПом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2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7135"/>
            <a:ext cx="10863878" cy="61907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первичной учетной медицинской документации для </a:t>
            </a:r>
            <a:r>
              <a:rPr lang="ru-RU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Медицинская карта амбулаторного больного, ф. 025/у-87;</a:t>
            </a:r>
          </a:p>
          <a:p>
            <a:pPr marL="514350" indent="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записей вызова врача на дом*, ф. 031/у;</a:t>
            </a:r>
          </a:p>
          <a:p>
            <a:pPr marL="514350" indent="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родовспоможения на дому, ф. 032/у;</a:t>
            </a:r>
          </a:p>
          <a:p>
            <a:pPr marL="514350" indent="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регистрации листков нетрудоспособности, ф. 036/у;</a:t>
            </a:r>
          </a:p>
          <a:p>
            <a:pPr marL="514350" indent="45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Ведомость учета посещений к среднему медицинскому персоналу здравпункта, фельдшерско-акушерского пункта, колхозного роддома, ф. 039-1/у-88;</a:t>
            </a:r>
          </a:p>
          <a:p>
            <a:pPr marL="457200" indent="4500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на школьника, отъезжающего в пионерский лагерь,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079/у;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учета приема больных и рожениц в стационар фельдшерско-акушерского пункта и колхозный родильный дом,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2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0833"/>
            <a:ext cx="10515600" cy="3719384"/>
          </a:xfrm>
        </p:spPr>
        <p:txBody>
          <a:bodyPr>
            <a:normAutofit/>
          </a:bodyPr>
          <a:lstStyle/>
          <a:p>
            <a:pPr marL="971550" indent="-514350" algn="just">
              <a:lnSpc>
                <a:spcPct val="120000"/>
              </a:lnSpc>
              <a:buFont typeface="+mj-lt"/>
              <a:buAutoNum type="arabicPeriod" startAt="8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098/у;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родов для колхозного родильного дома (фельдшерско-акушерского пункта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ф. 099/у;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20000"/>
              </a:lnSpc>
              <a:buFont typeface="+mj-lt"/>
              <a:buAutoNum type="arabicPeriod" startAt="8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свидетельство о рождении,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103/у-98;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20000"/>
              </a:lnSpc>
              <a:buFont typeface="+mj-lt"/>
              <a:buAutoNum type="arabicPeriod" startAt="8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свидетельство о смерти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106/у-98;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20000"/>
              </a:lnSpc>
              <a:buFont typeface="+mj-lt"/>
              <a:buAutoNum type="arabicPeriod" startAt="8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107/у;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20000"/>
              </a:lnSpc>
              <a:buFont typeface="+mj-lt"/>
              <a:buAutoNum type="arabicPeriod" startAt="8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Тетрадь учета работы на дому участковой (патронажной) медицинской сестры (акушерки),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116/у.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32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1915"/>
            <a:ext cx="9628201" cy="555944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ДОКУМЕНТАЦИЯ</a:t>
            </a:r>
          </a:p>
          <a:p>
            <a:pPr algn="just"/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Экстренное извещение об инфекционном заболевании, пищевом, остром профессиональном отравлении, необычной реакции на прививку,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058/у;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учета инфекционных заболеваний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060/у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профилактических прививок,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063/у;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учета профилактических прививок,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064/у;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регистрации амбулаторных больных,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074/у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Тетрадь записи беременных, состоящих под наблюдением фельдшерско-акушерского пункта, колхозного роддома,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075/у;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3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377" y="48603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Центральная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больница: её задачи, структура и функции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14" y="1715746"/>
            <a:ext cx="10604385" cy="3880773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10000"/>
              </a:lnSpc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ЦРБ осуществляет основные виды специализированной квалифицированной медицинской помощи и одновременно выполняет функции органа управления здравоохранением на территории муниципального района. </a:t>
            </a:r>
          </a:p>
          <a:p>
            <a:pPr marL="0" indent="450000" algn="just">
              <a:lnSpc>
                <a:spcPct val="110000"/>
              </a:lnSpc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ЦРБ зависит от численности населения, его обеспеченности другими больничными учреждениями, иных медико-организационных факторов, и устанавливается администрацией муниципальных образований. Как правило, мощность ЦРБ составляют от 100 до 500 коек.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45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984" y="165593"/>
            <a:ext cx="9601200" cy="9689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1108198"/>
            <a:ext cx="10631606" cy="5221132"/>
          </a:xfrm>
        </p:spPr>
        <p:txBody>
          <a:bodyPr>
            <a:noAutofit/>
          </a:bodyPr>
          <a:lstStyle/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медицинской помощи сельскому населению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 организации медицинской помощи сельскому населению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врачебный участок: его структура и функции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больница: организация амбулаторной и стационарной помощи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пункт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больница: её задачи, структура и функции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организации специализированной помощи сельскому населению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помощи: врачебные амбулатории,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клинико-диагностические организация скорой медицинской помощи.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Передвижные диагностические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Областные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учреждения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больница.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диспансеры. Областные санитарно-профилактические учреждения. Их роль в обеспечении высококвалифицированной медико-санитарной помощи сельскому населению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авиация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menzelinsk.tatarstan.ru/file/Image/5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menzelinsk.tatarstan.ru/file/Image/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8465" cy="68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3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1849"/>
            <a:ext cx="10629098" cy="5769513"/>
          </a:xfrm>
        </p:spPr>
        <p:txBody>
          <a:bodyPr>
            <a:noAutofit/>
          </a:bodyPr>
          <a:lstStyle/>
          <a:p>
            <a:pPr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ЦРБ имеется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оказывает первичную медико-санитарную помощь сельскому населению по направлениям фельдшеров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врачей амбулаторий, центров общей врачебной (семейной) практики.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внебольничной и стационарной лечебно-профилактической помощи детям в муниципальном районе возлагается на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консультации (поликлиники) и детские отделения центральных районных больниц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Профилактическая и лечебная работа детских поликлиник и детских отделений районных больниц осуществляется на тех же принципах, что и в городских детских поликлиниках.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женщинам в муниципальном районе возлагается на женские консультации, родильные и гинекологические отделения центральных районных больниц. </a:t>
            </a:r>
          </a:p>
        </p:txBody>
      </p:sp>
    </p:spTree>
    <p:extLst>
      <p:ext uri="{BB962C8B-B14F-4D97-AF65-F5344CB8AC3E}">
        <p14:creationId xmlns:p14="http://schemas.microsoft.com/office/powerpoint/2010/main" val="112638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5989"/>
            <a:ext cx="10073044" cy="5695373"/>
          </a:xfrm>
        </p:spPr>
        <p:txBody>
          <a:bodyPr>
            <a:normAutofit fontScale="92500"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структурным подразделением ЦРБ является организационно-методический кабинет. 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работы организационно-методического кабинета ЦРБ: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медицинской статистике и оценке здоровья населения.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деятельности медицинских учреждений.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мероприятий по повышению качества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лечебнопрофилактической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специалистов.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 распространение новых современных форм работы по медицинскому обслуживанию.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развития здравоохранения района.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медицинскому страхованию и внебюджетной коммерческой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7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745" y="115330"/>
            <a:ext cx="8596668" cy="7372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работы центральной районной больницы: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16692"/>
            <a:ext cx="11222224" cy="54987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специализированной помощи населению;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неотложной и скорой помощи населению района;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консультативный прием в сельских участковых больницах;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лечебной работой участковых больниц, амбулаторий;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населению районного центра и приписного участка;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санитарно-профилактической и  противоэпидемической деятельности в районе обслуживания. Организация общественного актива;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анализ заболеваемости населения района и планирование необходимых оздоровительных мероприятий;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 судебно-медицинские функции;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врачей и средних медицинских работников; 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временной и стойкой утраты трудоспособности ;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за некоторыми контингентами здоровых и больных людей в районном центре и приписном участке. Оказание помощи участковым больницам в диспансеризации населения</a:t>
            </a:r>
          </a:p>
          <a:p>
            <a:pPr algn="just"/>
            <a:r>
              <a:rPr lang="ru-RU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медицинских и гигиенических знаний в районе.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4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16" y="33500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8.Роль 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специализированной помощи сельскому населению.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5805"/>
            <a:ext cx="10900947" cy="480677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роль в оказании медицинской помощи сельскому населению принадлежит районному звену, имеющему в своем составе ЦРБ, номерные (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горпоселковые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районные больницы; центр гигиены, эпидемиологии и общественного здоровья; районные диспансеры и другие медицинские учреждения. Деятельность этих учреждений охватывает территорию с радиусом обслуживания примерно 40 км с таким расчетом, чтобы в течение одного часа была обеспечена транспортная доступность к любому населенному пункту. В ЦРБ оказывают помощь по 10-15 специализированным видам амбулаторно-поликлинической, скорой и стационарной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70267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323" y="308491"/>
            <a:ext cx="10439400" cy="4317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 система организации медицинской помощи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864973"/>
            <a:ext cx="11556694" cy="5993027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предложена определенная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организации здравоохранения, в которой каждое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лечебно-профилактическое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или группа лечебно-профилактических учреждений представляет собой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медицинской помощи (фельдшерско-акушерские пункты – один уровень, врачебные амбулатории – другой, участковые больницы – третий и т.д.).  Наличие тех или иных уровней медицинской помощи, а также их количество для каждого муниципального образования определены 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условий: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―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лечебных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―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состав;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―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удаленность населенных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пунктов от основных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лечебно-диагностических баз;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―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обеспеченность населения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амбулаторно-поликлиническими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стационарными видами медицинской помощи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Конкретные объемы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лечебной и диагностической помощи, которая должна оказываться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ФАПе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участковой больнице, ЦРБ, городской, областной больнице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обозначены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утвержденных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Минздравом РФ соответствующих Положениях об этих лечебных учреждениях. 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448" y="50482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Виды 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помощи: врачебные амбулатории, клинико-диагностические организация скорой медицинской помощи.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для оказания первичной врачебной медико-санитарной помощи, а доврачебной в рамках оказания неотложной медицинской помощи населению.</a:t>
            </a:r>
          </a:p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 является самостоятельной медицинской организацией либо структурным подразделением медицинской организации (ее структурного подразделения).</a:t>
            </a:r>
          </a:p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первичной врачебной медицинской помощи во врачебной амбулатории осуществляется врачами-терапевтами участковыми, врачами-терапевтами цехового врачебного участка, врачами общей практики (семейными врачами) и врачами-специалистами по территориально-участковому принципу.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99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9557"/>
            <a:ext cx="10987444" cy="55718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«экстренностью в медицинской помощи» подразумевается срочное устранение всех неотложных патологических состояний, возникших непредвиденно, которые независимо от степени тяжести состояния больного требуют немедленной диагностической и лечебной деятельности.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следующие основные формы патологических состояний, при которых показана экстренная помощь: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угроза жизни, которая без своевременной медицинской помощи может привести к смертельному исходу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непосредственной угрозы жизни, но, исходя из патологического состояния, угрожающий момент может наступить в любое время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для жизни, но нужно облегчить страдания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состоянии неопасном для жизни, однако требуется срочная помощь в интересах коллектива.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2551"/>
            <a:ext cx="8596668" cy="5398811"/>
          </a:xfrm>
        </p:spPr>
        <p:txBody>
          <a:bodyPr/>
          <a:lstStyle/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СМП: </a:t>
            </a:r>
            <a:endParaRPr lang="ru-RU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высокое качество оказываемой помощи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беспрепятственной госпитализации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работе.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53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588" y="64667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Передвижные 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лаборатории. Областные медицинские учреждения.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357250" cy="3880773"/>
          </a:xfrm>
        </p:spPr>
        <p:txBody>
          <a:bodyPr>
            <a:normAutofit fontScale="92500"/>
          </a:bodyPr>
          <a:lstStyle/>
          <a:p>
            <a:pPr indent="450000" algn="just"/>
            <a:r>
              <a:rPr lang="ru-RU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Передвижные диагностические лаборатории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 выездную работу для оказания медицинской помощи жителям отдаленных и труднодоступных территорий. </a:t>
            </a:r>
          </a:p>
          <a:p>
            <a:pPr indent="450000" algn="just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очередной медицинский рейд на кораблях в виде «Плавучей поликлиники» по труднодоступным местам отправляются специалисты.</a:t>
            </a:r>
            <a:b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медицинский рейд «Плавучей поликлиники». Терапевты, невролог,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оториноларинголог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офтальмолог, эндокринолог, врачи ультразвуковой и лабораторной диагностики, сердечно-сосудистый хирург, всего более 11-ти специалистов отправятся в труднодоступные населенные пункты, чтобы провести медицинский осмотр жителей.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6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Особенности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сельскому населению.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организации медицинской помощи жителям села лежат те же принципы, что и городскому населению. Однако особенности проживания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 влияют на формирование системы ее оказания. Главное отличие в обеспечении медицинской помощью сельского населения - ее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045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96563"/>
            <a:ext cx="11086299" cy="5744800"/>
          </a:xfrm>
        </p:spPr>
        <p:txBody>
          <a:bodyPr>
            <a:normAutofit fontScale="85000" lnSpcReduction="10000"/>
          </a:bodyPr>
          <a:lstStyle/>
          <a:p>
            <a:pPr indent="45000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Красноярском крае с 2007 года работает передвижной консультативно-диагностический центр "Доктор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(Святой Лука)".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10 лет работы "Поезд здоровья" осуществил 101 рейс по Красноярскому краю, Республике Хакасии, Кемеровской и Иркутской областям. В Красноярском крае медицинскую помощь получили жители 22 районов края. Ежегодно специалисты осматривают более 15 тысяч пациентов. "Поезд здоровья" остается очень востребованным среди населения.</a:t>
            </a:r>
          </a:p>
          <a:p>
            <a:pPr indent="45000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"Поезд здоровья" оснащён современным оборудованием: цифровыми рентгенологическими аппаратами, в том числе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маммографом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эндоскопическим оборудованием, имеет клинико-диагностическую лабораторию. В передвижном консультативно-диагностическом центре оказывается медицинская помощь по профилям: "акушерство и гинекология", "неврология", "отоларингология", "офтальмология", "педиатрия", "стоматология", "терапия", "урология", "хирургия", "эндокринология". Квалифицированные специалисты также проводят консультативные осмотры населения, телемедицинское консультирование сложных случаев заболеваний со специалистами краевых учреждений здравоохранения и специалистами клиник федерального подчинения. Специалисты поезда принимают до 150 пациентов в день.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7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97" y="5678531"/>
            <a:ext cx="2547551" cy="80876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Передвижная диагностическая лаборатория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p134.moscow/wp-content/uploads/2017/09/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6" y="565021"/>
            <a:ext cx="10237314" cy="46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06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5" y="186999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Областная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больница. Областные диспансеры. Областные санитарно-профилактические учреждения. Их роль в обеспечении высококвалифицированной медико-санитарной помощи сельскому населению.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674" y="790833"/>
            <a:ext cx="10184256" cy="5448238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Областная (краевая, окружная, республиканская) больница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крупное многопрофильное лечебно-профилактическое учреждение, призванное оказывать в полном объеме высококвалифицированную специализированную помощь не только сельским, но и всем жителям субъекта РФ. Она представляет собой центр организационно-методического руководства медицинскими учреждениями, размещенными на территории области (края, округа, республики), базой специализации и повышения квалификации врачей и среднего медицинского персонала.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4080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xn--33-6kcpeta2an2g.xn--p1ai/images/image_lpu/o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5" y="39687"/>
            <a:ext cx="8860424" cy="66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87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403" y="801346"/>
            <a:ext cx="10962731" cy="498161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среднего и младшего медицинского персонала принципиально не отличаются от таковых в городской или центральной районной больнице. В то же время организация работы областной больницы имеет свои особенности. Одной из них служит наличие в составе больницы областной консультативной поликлиники (ОКП), куда за помощью приезжают жители всех муниципальных районов области. Для их размещения при больнице организуется пансионат или гостиница для пациентов. В областную консультативную поликлинику больные направляются, как правило, после предварительной консультации и обследования у районных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врачей-специалистов.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82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mede.org/sait/content/Obshesyvennoe_3d_shepin_2011/14_files/mb4_0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85" y="445432"/>
            <a:ext cx="10110107" cy="60165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327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37969"/>
            <a:ext cx="11160439" cy="5003394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экстренной и планово-консультативной помощи,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которое, используя средства санитарной авиации или наземного автотранспорта, оказывает экстренную и консультативную помощь с выездом в отдаленные населенные пункты. Кроме того, отделение обеспечивает доставку больных в специализированные региональные и федеральные медицинские учреждения.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и планово-консультативной помощи работает в тесной связи с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центром медицины катастроф.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практическую работу по выполнению санитарных заданий осуществляют бригады специализированной медицинской помощи постоянной готовности.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65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43" y="43660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основах охраны здоровья граждан в Российской Федерации" от 21.11.2011 N 323-ФЗ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188" y="1757406"/>
            <a:ext cx="10394320" cy="427728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реализацию следующих мероприятий в области развития сети учреждений первичной медико-санитарной помощи</a:t>
            </a: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9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indent="-1143000" algn="just">
              <a:lnSpc>
                <a:spcPct val="10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лечебно-профилактических учреждений здравоохранения сельских районов с учетом создания выездных формирований, центров, отделений общей врачебной (семейной) практики;</a:t>
            </a:r>
          </a:p>
          <a:p>
            <a:pPr marL="1600200" indent="-1143000" algn="just">
              <a:lnSpc>
                <a:spcPct val="10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оказания первичной медико-санитарной помощи сельскому населению на основе внедрения принципов общей врачебной (семейной) практики; </a:t>
            </a:r>
          </a:p>
          <a:p>
            <a:pPr marL="1600200" indent="-1143000" algn="just">
              <a:lnSpc>
                <a:spcPct val="10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сельского населения скорой медицинской помощью путем совершенствования нормативно-правового, материально-технического и кадрового обеспечения; </a:t>
            </a:r>
          </a:p>
          <a:p>
            <a:pPr marL="1600200" indent="-1143000" algn="just">
              <a:lnSpc>
                <a:spcPct val="100000"/>
              </a:lnSpc>
              <a:spcBef>
                <a:spcPts val="0"/>
              </a:spcBef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консультативной, диагностической и лечебной помощи на основе внедрения выездных форм оказания медицинской помощи.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62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103" y="275968"/>
            <a:ext cx="8596668" cy="1320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Санитарная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36125"/>
            <a:ext cx="10950374" cy="3880773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авиация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авиация, предназначенная для оказания экстренной медицинской помощи в условиях плохой транспортной доступности или большой удалённости от медицинских учреждений, в поиске и спасении воздушных судов и пассажиров терпящих бедствие, а также для быстрой транспортировки больных и пострадавших, когда этого требует тяжесть их состояния.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высокая скорость прибытия на место происшествия и транспортировки больных и пострадавших в стационар.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медицинской помощи сельскому населению.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703" y="139313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учреждения здравоохранения сельского поселения, которые входят в состав комплексного терапевтического участка. На этом этапе сельские жители получают доврачебную медицинскую помощь, а также основные виды квалифицированной медицинской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медицинской помощью сельского населения осуществляют учреждения здравоохранения муниципального района, среди которых ведущее место занимает центральная районная больница (ЦРБ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Третьим этапом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медицинской помощью сельского населения являются учреждения здравоохранения субъекта Федерации, среди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главную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играют областные (краевые, окружные, республиканские) больницы. </a:t>
            </a:r>
          </a:p>
        </p:txBody>
      </p:sp>
    </p:spTree>
    <p:extLst>
      <p:ext uri="{BB962C8B-B14F-4D97-AF65-F5344CB8AC3E}">
        <p14:creationId xmlns:p14="http://schemas.microsoft.com/office/powerpoint/2010/main" val="1538362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yarnovosti.com/gallery/news/2018/03/74952/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135"/>
            <a:ext cx="12192000" cy="68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87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66119"/>
            <a:ext cx="10715596" cy="5275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       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очень высокая стоимость летательных аппаратов, их эксплуатации и обслуживания. Высокая стоимость авиационного топлива. Необходимость высококвалифицированных сотрудников для работы и проведения для них специальной подготовки. Необходимость строительства соответствующей инфраструктуры, организации диспетчерского сопровождения полетов, решения бюрократических и организационных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684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ewsnn.ru/attachments/b0b91d5448674e49f760c3ce238368ed9300d440/store/fill/1200/630/61a3b20f11e6be224905614c894ccfbe1421f9b4f408052e8b0754db736e/139564861608_vds_7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1392" cy="63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687"/>
            <a:ext cx="10515600" cy="7664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509" y="845124"/>
            <a:ext cx="1180549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выделяют в системе организации медицинской помощи сельскому населению? Перечислите учреждения, действующие на каждом из этапов.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задачи выполняет фельдшерско-акушерский пункт?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функциональные обязанности заведующего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Каковы функциональные обязанности акушерки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фельдшерско-акушерского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пункта?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функциональные обязанности патронажной медицинской сестры фельдшерско-акушерского пункта.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задачи выполняет участковая больница?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Каковы функции амбулатории?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основные структурные подразделения центральной районной больницы.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98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1341"/>
            <a:ext cx="10515600" cy="564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Какие задачи выполняет центральная районная больница?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Какие функции выполняет поликлиника центральной районной больницы?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Каковы задачи областной больницы?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Перечислите основные структурные подразделения областной больницы.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Раскройте основные различия организации работы областной и городской больниц.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14.Какая  организационная структура областной (краевой, окружной, республиканской) больницы?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15.Какие функции выполняет патронажная медицинская сестра фельдшерско-акушерского пункта?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71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62" y="2352421"/>
            <a:ext cx="9710022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Спасибо за внимание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69" y="237793"/>
            <a:ext cx="6018284" cy="636071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9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Сельский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участок: его структура и функции.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сельского поселения,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комплексного терапевтического участка. На этом этапе сельские жители получают доврачебную медицинскую помощь, а также основные виды квалифицированной медицинской помощи (терапевтическую, педиатрическую, хирургическую, акушерскую, гинекологическую, стоматологическую). Одним из важнейших структурных подразделений учреждений здравоохранения (участковой, районной, центральной районной больницы), в которое в первую очередь обращается сельский житель, является фельдшерско-акушерский пункт (ФАП). </a:t>
            </a:r>
          </a:p>
        </p:txBody>
      </p:sp>
    </p:spTree>
    <p:extLst>
      <p:ext uri="{BB962C8B-B14F-4D97-AF65-F5344CB8AC3E}">
        <p14:creationId xmlns:p14="http://schemas.microsoft.com/office/powerpoint/2010/main" val="421266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efeqs3j.xn--p1ai/ruws-content/uploads/2016/01/programma-podemnyh-dlya-medikov-pskovskoy-oblasti-budet-sohranena-202-500x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890944"/>
            <a:ext cx="8217329" cy="5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6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33633"/>
            <a:ext cx="9727055" cy="570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фельдшерско-акушерский пункт возлагается большой комплекс медико-санитарных задач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профилактику и снижение заболеваемости, травматизма и отравлений среди сельского населения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смертности, прежде всего, детской, материнской, в трудоспособном возрасте;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санитарно-гигиенической культуры населения;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 доврачебной медицинской помощи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санитарном надзоре за учреждениями для детей и подростков, коммунальными, пищевыми, промышленными и другими объектами, водоснабжением и очисткой населенных мест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подворных обходов по эпидемическим показаниям с целью выявления инфекционных больных, контактных с ними лиц и подозрительных на инфекционные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8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Участковая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больница: организация амбулаторной и стационарной помощи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учреждение на первом этапе сельского здравоохранения -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больница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своем составе может иметь стационар и врачебную амбулаторию. Характер и объем медицинской помощи в участковой больнице определяется мощностью, оснащением, наличием врачей-специалистов. Однако, независимо от мощности, в ее задачи, прежде всего, входят оказание амбулаторной помощи терапевтическим и инфекционным больным, помощь в родах,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детям, экстренная хирургическая и травматологическая помощь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337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2935fda74ac9cbbbe71377bc28d2ddea3192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2676</Words>
  <Application>Microsoft Office PowerPoint</Application>
  <PresentationFormat>Широкоэкранный</PresentationFormat>
  <Paragraphs>178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ПРОФЕССОРА  В.Ф.ВОЙНО-ЯСЕНЕЦКОГО» МИНИСТЕРСТВА ЗДРАВООХРАНЕНИЯ РОССИЙСКОЙ ФЕДЕРАЦИИ  ФАРМАЦЕВТИЧЕСКИЙ КОЛЛЕДЖ</vt:lpstr>
      <vt:lpstr>План:</vt:lpstr>
      <vt:lpstr>1. Особенности медицинской помощи сельскому населению. </vt:lpstr>
      <vt:lpstr>2. Этапность организации медицинской помощи сельскому населению. </vt:lpstr>
      <vt:lpstr>Презентация PowerPoint</vt:lpstr>
      <vt:lpstr>3. Сельский врачебный участок: его структура и функции. </vt:lpstr>
      <vt:lpstr>Презентация PowerPoint</vt:lpstr>
      <vt:lpstr>Презентация PowerPoint</vt:lpstr>
      <vt:lpstr>4. Участковая больница: организация амбулаторной и стационарной помощи.</vt:lpstr>
      <vt:lpstr>Презентация PowerPoint</vt:lpstr>
      <vt:lpstr>5. Врачебная амбулатория.</vt:lpstr>
      <vt:lpstr>6. Фельдшерско-акушерский пункт.</vt:lpstr>
      <vt:lpstr>Основные задачи ФАП:</vt:lpstr>
      <vt:lpstr>Презентация PowerPoint</vt:lpstr>
      <vt:lpstr>Правила организации деятельности фельдшерско-акушерского пункта</vt:lpstr>
      <vt:lpstr>Презентация PowerPoint</vt:lpstr>
      <vt:lpstr>Презентация PowerPoint</vt:lpstr>
      <vt:lpstr>Презентация PowerPoint</vt:lpstr>
      <vt:lpstr>7. Центральная районная больница: её задачи, структура и функции.</vt:lpstr>
      <vt:lpstr>Презентация PowerPoint</vt:lpstr>
      <vt:lpstr>Презентация PowerPoint</vt:lpstr>
      <vt:lpstr>Презентация PowerPoint</vt:lpstr>
      <vt:lpstr>Разделы работы центральной районной больницы:</vt:lpstr>
      <vt:lpstr>8.Роль в организации специализированной помощи сельскому населению. </vt:lpstr>
      <vt:lpstr>Уровневая система организации медицинской помощи</vt:lpstr>
      <vt:lpstr>9. Виды медицинской помощи: врачебные амбулатории, клинико-диагностические организация скорой медицинской помощи. </vt:lpstr>
      <vt:lpstr>Презентация PowerPoint</vt:lpstr>
      <vt:lpstr>Презентация PowerPoint</vt:lpstr>
      <vt:lpstr>10. Передвижные диагностические лаборатории. Областные медицинские учреждения. </vt:lpstr>
      <vt:lpstr>Презентация PowerPoint</vt:lpstr>
      <vt:lpstr>Передвижная диагностическая лаборатория</vt:lpstr>
      <vt:lpstr>11. Областная больница. Областные диспансеры. Областные санитарно-профилактические учреждения. Их роль в обеспечении высококвалифицированной медико-санитарной помощи сельскому населению.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"Об основах охраны здоровья граждан в Российской Федерации" от 21.11.2011 N 323-ФЗ  </vt:lpstr>
      <vt:lpstr>12. Санитарная авиация.  </vt:lpstr>
      <vt:lpstr>Презентация PowerPoint</vt:lpstr>
      <vt:lpstr>Презентация PowerPoint</vt:lpstr>
      <vt:lpstr>Презентация PowerPoint</vt:lpstr>
      <vt:lpstr>Контрольные вопросы для закрепления: </vt:lpstr>
      <vt:lpstr>Презентация PowerPoint</vt:lpstr>
      <vt:lpstr>                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 301</dc:creator>
  <cp:lastModifiedBy>777</cp:lastModifiedBy>
  <cp:revision>61</cp:revision>
  <dcterms:created xsi:type="dcterms:W3CDTF">2018-02-17T07:01:30Z</dcterms:created>
  <dcterms:modified xsi:type="dcterms:W3CDTF">2018-07-03T16:24:08Z</dcterms:modified>
</cp:coreProperties>
</file>