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184C4-24BB-4043-A454-59D6B19E978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DF47D-18A9-4F4D-A59C-F6EEF7CF4F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888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DF47D-18A9-4F4D-A59C-F6EEF7CF4FE7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DF47D-18A9-4F4D-A59C-F6EEF7CF4FE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016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204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324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90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358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647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1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582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43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895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171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433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78DC7-8B78-4B5F-ABA0-8E9C2737CCDF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9836E-406F-4423-9B8A-559E005A04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771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2000" dirty="0">
                <a:solidFill>
                  <a:prstClr val="black"/>
                </a:solidFill>
              </a:rPr>
              <a:t>Войно-Ясенецкого</a:t>
            </a:r>
            <a:r>
              <a:rPr lang="ru-RU" sz="2000" dirty="0">
                <a:solidFill>
                  <a:prstClr val="black"/>
                </a:solidFill>
              </a:rPr>
              <a:t>" Министерства здравоохранения Российской Федерации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> Кафедра лучевой диагностики ИПО 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Эмфизематозный панкреатит, ассоциированный с пенетрирующей язвой двенадцатиперстной кишки: клинический случай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22209" y="51054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ординатор 2 года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специальности Рентгенология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Аксенов В.В.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0956"/>
            <a:ext cx="6195789" cy="158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67714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Клинический случай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Мужчина 49 лет обратился с острой жалобой на боли в </a:t>
            </a:r>
            <a:r>
              <a:rPr lang="ru-RU" dirty="0"/>
              <a:t>эпигастрии</a:t>
            </a:r>
            <a:r>
              <a:rPr lang="ru-RU" dirty="0"/>
              <a:t> с иррадиацией в спину через 30 мин после </a:t>
            </a:r>
            <a:r>
              <a:rPr lang="ru-RU" dirty="0" smtClean="0"/>
              <a:t>приема </a:t>
            </a:r>
            <a:r>
              <a:rPr lang="ru-RU" dirty="0"/>
              <a:t>жареной, жирной пищи. </a:t>
            </a:r>
            <a:endParaRPr lang="ru-RU" dirty="0" smtClean="0"/>
          </a:p>
          <a:p>
            <a:r>
              <a:rPr lang="ru-RU" dirty="0" smtClean="0"/>
              <a:t>Из анамнеза известно что пациент в течение года ежедневно принимает нестероидные противовоспалительные препаратов , для купирования болей в пояснице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614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Физикальное</a:t>
            </a:r>
            <a:r>
              <a:rPr lang="ru-RU" dirty="0" smtClean="0"/>
              <a:t> обследование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Лихорадка </a:t>
            </a:r>
            <a:r>
              <a:rPr lang="ru-RU" dirty="0"/>
              <a:t>(</a:t>
            </a:r>
            <a:r>
              <a:rPr lang="ru-RU" dirty="0" smtClean="0"/>
              <a:t>38°С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/>
              <a:t>Р</a:t>
            </a:r>
            <a:r>
              <a:rPr lang="ru-RU" dirty="0" smtClean="0"/>
              <a:t>игидность живота </a:t>
            </a:r>
          </a:p>
          <a:p>
            <a:r>
              <a:rPr lang="ru-RU" dirty="0" smtClean="0"/>
              <a:t>Болезненность </a:t>
            </a:r>
            <a:r>
              <a:rPr lang="ru-RU" dirty="0" smtClean="0"/>
              <a:t>эпигастральной</a:t>
            </a:r>
            <a:r>
              <a:rPr lang="ru-RU" dirty="0" smtClean="0"/>
              <a:t> области при пальпации</a:t>
            </a:r>
          </a:p>
          <a:p>
            <a:r>
              <a:rPr lang="ru-RU" dirty="0" smtClean="0"/>
              <a:t>Ослабленная перистальтика кишечника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061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Лабораторные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Увеличение </a:t>
            </a:r>
            <a:r>
              <a:rPr lang="ru-RU" dirty="0"/>
              <a:t>скорости оседания эритроцитов (46 </a:t>
            </a:r>
            <a:r>
              <a:rPr lang="ru-RU" dirty="0" smtClean="0"/>
              <a:t>мм/ч)</a:t>
            </a:r>
          </a:p>
          <a:p>
            <a:r>
              <a:rPr lang="ru-RU" dirty="0" smtClean="0"/>
              <a:t>Повышение С-реактивного </a:t>
            </a:r>
            <a:r>
              <a:rPr lang="ru-RU" dirty="0"/>
              <a:t>белка (27,01 мг/дл), </a:t>
            </a:r>
            <a:endParaRPr lang="ru-RU" dirty="0" smtClean="0"/>
          </a:p>
          <a:p>
            <a:r>
              <a:rPr lang="ru-RU" dirty="0" smtClean="0"/>
              <a:t>Повышение липазы </a:t>
            </a:r>
            <a:r>
              <a:rPr lang="ru-RU" dirty="0"/>
              <a:t>(226 ЕД/л), </a:t>
            </a:r>
            <a:endParaRPr lang="ru-RU" dirty="0" smtClean="0"/>
          </a:p>
          <a:p>
            <a:r>
              <a:rPr lang="ru-RU" dirty="0" err="1" smtClean="0"/>
              <a:t>Нейтрофильный</a:t>
            </a:r>
            <a:r>
              <a:rPr lang="ru-RU" dirty="0" smtClean="0"/>
              <a:t> лейкоцитоз(20,1 </a:t>
            </a:r>
            <a:r>
              <a:rPr lang="ru-RU" dirty="0"/>
              <a:t>и 18,4 × 103) </a:t>
            </a:r>
            <a:r>
              <a:rPr lang="ru-RU" baseline="30000" dirty="0"/>
              <a:t>.</a:t>
            </a:r>
            <a:r>
              <a:rPr lang="ru-RU" dirty="0"/>
              <a:t>/мкл соответственно). </a:t>
            </a:r>
            <a:endParaRPr lang="ru-RU" dirty="0" smtClean="0"/>
          </a:p>
          <a:p>
            <a:r>
              <a:rPr lang="ru-RU" dirty="0" smtClean="0"/>
              <a:t>Гемоглобин</a:t>
            </a:r>
            <a:r>
              <a:rPr lang="ru-RU" dirty="0"/>
              <a:t>, амилаза и печеночные пробы в норме.</a:t>
            </a:r>
          </a:p>
        </p:txBody>
      </p:sp>
    </p:spTree>
    <p:extLst>
      <p:ext uri="{BB962C8B-B14F-4D97-AF65-F5344CB8AC3E}">
        <p14:creationId xmlns="" xmlns:p14="http://schemas.microsoft.com/office/powerpoint/2010/main" val="510070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Лучевые 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Рентгенография органов брюшной </a:t>
            </a:r>
            <a:r>
              <a:rPr lang="ru-RU" dirty="0"/>
              <a:t>полости </a:t>
            </a:r>
            <a:r>
              <a:rPr lang="ru-RU" dirty="0" smtClean="0"/>
              <a:t>не выявила патологических изменений.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УЗИ не </a:t>
            </a:r>
            <a:r>
              <a:rPr lang="ru-RU" dirty="0"/>
              <a:t>выявило </a:t>
            </a:r>
            <a:r>
              <a:rPr lang="ru-RU" dirty="0" smtClean="0"/>
              <a:t>конкрементов </a:t>
            </a:r>
            <a:r>
              <a:rPr lang="ru-RU" dirty="0"/>
              <a:t>в желчном пузыре или свободной </a:t>
            </a:r>
            <a:r>
              <a:rPr lang="ru-RU" dirty="0" smtClean="0"/>
              <a:t>жидкости в брюшной полости;</a:t>
            </a:r>
            <a:r>
              <a:rPr lang="ru-RU" dirty="0"/>
              <a:t> желчные протоки не расширены. Поджелудочная железа не </a:t>
            </a:r>
            <a:r>
              <a:rPr lang="ru-RU" dirty="0" smtClean="0"/>
              <a:t>визуализировалась </a:t>
            </a:r>
            <a:r>
              <a:rPr lang="ru-RU" dirty="0"/>
              <a:t>из-за </a:t>
            </a:r>
            <a:r>
              <a:rPr lang="ru-RU" dirty="0" smtClean="0"/>
              <a:t>большого скопления газа в петлях кишечника.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429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4000" dirty="0"/>
              <a:t>Компьютерная </a:t>
            </a:r>
            <a:r>
              <a:rPr lang="ru-RU" sz="4000" dirty="0" smtClean="0"/>
              <a:t>томография брюшной </a:t>
            </a:r>
            <a:r>
              <a:rPr lang="ru-RU" sz="4000" dirty="0"/>
              <a:t>полости с </a:t>
            </a:r>
            <a:r>
              <a:rPr lang="ru-RU" sz="4000" dirty="0" smtClean="0"/>
              <a:t>контрастированием, аксиальная проекция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68655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44522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A) </a:t>
            </a:r>
            <a:r>
              <a:rPr lang="ru-RU" dirty="0"/>
              <a:t>наличие газа </a:t>
            </a:r>
            <a:r>
              <a:rPr lang="ru-RU" dirty="0" smtClean="0"/>
              <a:t>в паренхиме головки </a:t>
            </a:r>
            <a:r>
              <a:rPr lang="ru-RU" dirty="0"/>
              <a:t>поджелудочной железы</a:t>
            </a:r>
            <a:r>
              <a:rPr lang="ru-RU" dirty="0" smtClean="0"/>
              <a:t>;</a:t>
            </a:r>
            <a:r>
              <a:rPr lang="ru-RU" dirty="0"/>
              <a:t> </a:t>
            </a:r>
            <a:r>
              <a:rPr lang="ru-RU" dirty="0" smtClean="0"/>
              <a:t>Б) отек стенки двенадцатиперстной </a:t>
            </a:r>
            <a:r>
              <a:rPr lang="ru-RU" dirty="0"/>
              <a:t>кишки. </a:t>
            </a:r>
          </a:p>
        </p:txBody>
      </p:sp>
    </p:spTree>
    <p:extLst>
      <p:ext uri="{BB962C8B-B14F-4D97-AF65-F5344CB8AC3E}">
        <p14:creationId xmlns="" xmlns:p14="http://schemas.microsoft.com/office/powerpoint/2010/main" val="446879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Заключение по результатам компьютерной томографии с контрастированием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аличие газа в головке поджелудочной железы, что свидетельствует о фокальном ЭП </a:t>
            </a:r>
          </a:p>
          <a:p>
            <a:r>
              <a:rPr lang="ru-RU" dirty="0" smtClean="0"/>
              <a:t>Умеренный отек стенки двенадцатиперстной </a:t>
            </a:r>
            <a:r>
              <a:rPr lang="ru-RU" dirty="0" smtClean="0"/>
              <a:t>кишки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5691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Исход лечения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отличие от классической формы </a:t>
            </a:r>
            <a:r>
              <a:rPr lang="ru-RU" dirty="0" smtClean="0"/>
              <a:t>ЭП</a:t>
            </a:r>
            <a:r>
              <a:rPr lang="ru-RU" dirty="0"/>
              <a:t>, поражающей всю паренхиму и имеющей неблагоприятный прогноз, </a:t>
            </a:r>
            <a:r>
              <a:rPr lang="ru-RU" dirty="0" smtClean="0"/>
              <a:t>было обнаружено, </a:t>
            </a:r>
            <a:r>
              <a:rPr lang="ru-RU" dirty="0"/>
              <a:t>что очаговое поражение поджелудочной железы </a:t>
            </a:r>
            <a:r>
              <a:rPr lang="ru-RU" dirty="0" smtClean="0"/>
              <a:t>при ППЯ </a:t>
            </a:r>
            <a:r>
              <a:rPr lang="ru-RU" dirty="0"/>
              <a:t>имеет доброкачественное клиническое течение при своевременном назначении консервативной терапии. </a:t>
            </a:r>
            <a:endParaRPr lang="ru-RU" dirty="0" smtClean="0"/>
          </a:p>
          <a:p>
            <a:r>
              <a:rPr lang="ru-RU" dirty="0" smtClean="0"/>
              <a:t>Принимая </a:t>
            </a:r>
            <a:r>
              <a:rPr lang="ru-RU" dirty="0"/>
              <a:t>во внимание клиническую и лабораторную стабильность этого пациента и отсутствие признаков перфорации, </a:t>
            </a:r>
            <a:r>
              <a:rPr lang="ru-RU" dirty="0" smtClean="0"/>
              <a:t>было принято решение о консервативном лечении, в ходе которого было достигнуто клиническое улучшение состояния, </a:t>
            </a:r>
            <a:r>
              <a:rPr lang="ru-RU" dirty="0"/>
              <a:t>что подтверждено контрольной КТ.</a:t>
            </a:r>
          </a:p>
        </p:txBody>
      </p:sp>
    </p:spTree>
    <p:extLst>
      <p:ext uri="{BB962C8B-B14F-4D97-AF65-F5344CB8AC3E}">
        <p14:creationId xmlns="" xmlns:p14="http://schemas.microsoft.com/office/powerpoint/2010/main" val="40028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Эмфизематозный панкреатит является </a:t>
            </a:r>
            <a:r>
              <a:rPr lang="ru-RU" dirty="0"/>
              <a:t>редким </a:t>
            </a:r>
            <a:r>
              <a:rPr lang="ru-RU" dirty="0" smtClean="0"/>
              <a:t>состоянием, требующим всестороннего обследования пациента, </a:t>
            </a:r>
          </a:p>
          <a:p>
            <a:r>
              <a:rPr lang="ru-RU" dirty="0" smtClean="0"/>
              <a:t>ППЯ </a:t>
            </a:r>
            <a:r>
              <a:rPr lang="ru-RU" dirty="0"/>
              <a:t>можно заподозрить как причину </a:t>
            </a:r>
            <a:r>
              <a:rPr lang="ru-RU" dirty="0" smtClean="0"/>
              <a:t>ЭП</a:t>
            </a:r>
            <a:r>
              <a:rPr lang="ru-RU" dirty="0"/>
              <a:t>, </a:t>
            </a:r>
            <a:r>
              <a:rPr lang="ru-RU" dirty="0" smtClean="0"/>
              <a:t>при очаговом поражении </a:t>
            </a:r>
            <a:r>
              <a:rPr lang="ru-RU" smtClean="0"/>
              <a:t>поджелудочной </a:t>
            </a:r>
            <a:r>
              <a:rPr lang="ru-RU" smtClean="0"/>
              <a:t>железы.</a:t>
            </a:r>
            <a:endParaRPr lang="ru-RU" dirty="0" smtClean="0"/>
          </a:p>
          <a:p>
            <a:r>
              <a:rPr lang="ru-RU" dirty="0" smtClean="0"/>
              <a:t>Своевременное консервативное </a:t>
            </a:r>
            <a:r>
              <a:rPr lang="ru-RU" dirty="0"/>
              <a:t>лечение </a:t>
            </a:r>
            <a:r>
              <a:rPr lang="ru-RU" dirty="0" smtClean="0"/>
              <a:t>способствует благоприятному исходу.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938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настоящее время пенетрирующая пептическая язва (ППЯ) желудка и двенадцатиперстной кишки в сочетании с панкреатитом встречается редко.</a:t>
            </a:r>
          </a:p>
          <a:p>
            <a:r>
              <a:rPr lang="ru-RU" dirty="0" smtClean="0"/>
              <a:t>В литературе опубликовано лишь несколько случаев ассоциации между ППЯ и ​​эмфизематозным панкреатитом (ЭП). </a:t>
            </a:r>
          </a:p>
          <a:p>
            <a:r>
              <a:rPr lang="ru-RU" dirty="0" smtClean="0"/>
              <a:t>ЭП представляет собой редкую, но потенциально летальную форму острого </a:t>
            </a:r>
            <a:r>
              <a:rPr lang="ru-RU" dirty="0" smtClean="0"/>
              <a:t>некротизирующего</a:t>
            </a:r>
            <a:r>
              <a:rPr lang="ru-RU" dirty="0" smtClean="0"/>
              <a:t> панкреатита, при которой газ скапливается в поджелудочной железе и за ее пределами.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4248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Эмфизематозный панкреатит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Эмфизематозный панкреатит (ЭП) - это редкое осложнение острого панкреатита возникающее в результате присоединения инфекции вызывающей некроз поджелудочной железы.</a:t>
            </a:r>
          </a:p>
          <a:p>
            <a:r>
              <a:rPr lang="ru-RU" dirty="0" smtClean="0"/>
              <a:t>Присоединение газообразующей флоры приводит к образованию и скоплению газа в паренхиме и вокруг поджелудочной железы. </a:t>
            </a:r>
          </a:p>
          <a:p>
            <a:r>
              <a:rPr lang="ru-RU" dirty="0" smtClean="0"/>
              <a:t>Инфекционный процесс </a:t>
            </a:r>
            <a:r>
              <a:rPr lang="ru-RU" dirty="0" smtClean="0"/>
              <a:t>вызывается </a:t>
            </a:r>
            <a:r>
              <a:rPr lang="ru-RU" dirty="0" smtClean="0"/>
              <a:t>газообразующими бактериями, такими как </a:t>
            </a:r>
            <a:r>
              <a:rPr lang="en-US" dirty="0" smtClean="0"/>
              <a:t>Escherichia coli, Clostridium </a:t>
            </a:r>
            <a:r>
              <a:rPr lang="en-US" dirty="0" smtClean="0"/>
              <a:t>perfrigens</a:t>
            </a:r>
            <a:r>
              <a:rPr lang="en-US" dirty="0" smtClean="0"/>
              <a:t>, Staphylococcus sp, Streptococcus sp, </a:t>
            </a:r>
            <a:r>
              <a:rPr lang="en-US" dirty="0" smtClean="0"/>
              <a:t>Klebsiella</a:t>
            </a:r>
            <a:r>
              <a:rPr lang="en-US" dirty="0" smtClean="0"/>
              <a:t> sp </a:t>
            </a:r>
            <a:r>
              <a:rPr lang="ru-RU" dirty="0" smtClean="0"/>
              <a:t>и </a:t>
            </a:r>
            <a:r>
              <a:rPr lang="en-US" dirty="0" smtClean="0"/>
              <a:t>Pseudomonas sp</a:t>
            </a:r>
            <a:r>
              <a:rPr lang="ru-RU" dirty="0" smtClean="0"/>
              <a:t>, выделяющих в результате жизнедеятельности  углекислый газ и азот</a:t>
            </a:r>
          </a:p>
          <a:p>
            <a:r>
              <a:rPr lang="ru-RU" dirty="0"/>
              <a:t>М</a:t>
            </a:r>
            <a:r>
              <a:rPr lang="ru-RU" dirty="0" smtClean="0"/>
              <a:t>икроорганизмы </a:t>
            </a:r>
            <a:r>
              <a:rPr lang="ru-RU" dirty="0"/>
              <a:t>могут попасть из кишечника гематогенным и </a:t>
            </a:r>
            <a:r>
              <a:rPr lang="ru-RU" dirty="0" smtClean="0"/>
              <a:t>лимфогенным</a:t>
            </a:r>
            <a:r>
              <a:rPr lang="ru-RU" dirty="0" smtClean="0"/>
              <a:t>  </a:t>
            </a:r>
            <a:r>
              <a:rPr lang="ru-RU" dirty="0"/>
              <a:t>путями, через </a:t>
            </a:r>
            <a:r>
              <a:rPr lang="ru-RU" dirty="0" smtClean="0"/>
              <a:t>Фатерову </a:t>
            </a:r>
            <a:r>
              <a:rPr lang="ru-RU" dirty="0"/>
              <a:t>ампулу или трансмуральным путем из прилежащей толстой кишки.</a:t>
            </a:r>
          </a:p>
        </p:txBody>
      </p:sp>
    </p:spTree>
    <p:extLst>
      <p:ext uri="{BB962C8B-B14F-4D97-AF65-F5344CB8AC3E}">
        <p14:creationId xmlns="" xmlns:p14="http://schemas.microsoft.com/office/powerpoint/2010/main" val="353715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 </a:t>
            </a:r>
            <a:r>
              <a:rPr lang="ru-RU" dirty="0"/>
              <a:t>в </a:t>
            </a:r>
            <a:r>
              <a:rPr lang="ru-RU" dirty="0" smtClean="0"/>
              <a:t>эпигастрии</a:t>
            </a:r>
            <a:r>
              <a:rPr lang="ru-RU" dirty="0" smtClean="0"/>
              <a:t>, отдающая в спину или опоясывающая</a:t>
            </a:r>
          </a:p>
          <a:p>
            <a:r>
              <a:rPr lang="ru-RU" dirty="0" smtClean="0"/>
              <a:t>тошнота </a:t>
            </a:r>
          </a:p>
          <a:p>
            <a:r>
              <a:rPr lang="ru-RU" dirty="0" smtClean="0"/>
              <a:t>рвота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037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Лабораторная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Лабораторные тесты неспецифичны; 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обнаруживается повышение </a:t>
            </a:r>
            <a:r>
              <a:rPr lang="ru-RU" dirty="0"/>
              <a:t>уровня амилазы и </a:t>
            </a:r>
            <a:r>
              <a:rPr lang="ru-RU" dirty="0" smtClean="0"/>
              <a:t>липазы 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ферментов поджелудочной железы не коррелирует с тяжестью заболевания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2281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Лучевые методы 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УЗИ </a:t>
            </a:r>
            <a:r>
              <a:rPr lang="ru-RU" dirty="0" smtClean="0"/>
              <a:t>является методом визуализации первой линии , позволяющим выявить очаговое поражение поджелудочной железы</a:t>
            </a:r>
          </a:p>
          <a:p>
            <a:r>
              <a:rPr lang="ru-RU" dirty="0" smtClean="0"/>
              <a:t>Компьютерная томография с </a:t>
            </a:r>
            <a:r>
              <a:rPr lang="ru-RU" dirty="0" smtClean="0"/>
              <a:t>контрастированием</a:t>
            </a:r>
            <a:r>
              <a:rPr lang="ru-RU" dirty="0" smtClean="0"/>
              <a:t> используется  для выявления наличия и количества газа в паренхиме железы и за ее пределами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159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степени тяжести ЭП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Эмфизематозный панкреатит попадает под характеристику </a:t>
            </a:r>
            <a:r>
              <a:rPr lang="ru-RU" dirty="0" smtClean="0"/>
              <a:t>некротизирующего</a:t>
            </a:r>
            <a:r>
              <a:rPr lang="ru-RU" dirty="0" smtClean="0"/>
              <a:t> панкреатита по шкале </a:t>
            </a:r>
            <a:r>
              <a:rPr lang="ru-RU" dirty="0" smtClean="0"/>
              <a:t>Бальтазара</a:t>
            </a:r>
            <a:r>
              <a:rPr lang="ru-RU" dirty="0" smtClean="0"/>
              <a:t> и, </a:t>
            </a:r>
            <a:r>
              <a:rPr lang="ru-RU" dirty="0" smtClean="0"/>
              <a:t>соответственно, </a:t>
            </a:r>
            <a:r>
              <a:rPr lang="ru-RU" dirty="0" smtClean="0"/>
              <a:t>имеет наивысший бал по КТ шкале тяжести.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275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</a:t>
            </a:r>
            <a:r>
              <a:rPr lang="ru-RU" dirty="0" smtClean="0"/>
              <a:t>Бальтазара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41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 smtClean="0"/>
              <a:t>КТ-индекс </a:t>
            </a:r>
            <a:r>
              <a:rPr lang="ru-RU" sz="8000" b="1" dirty="0"/>
              <a:t>тяжести </a:t>
            </a:r>
            <a:r>
              <a:rPr lang="ru-RU" sz="8000" b="1" dirty="0" smtClean="0"/>
              <a:t>панкреатита</a:t>
            </a:r>
            <a:endParaRPr lang="ru-RU" sz="8000" b="1" dirty="0"/>
          </a:p>
          <a:p>
            <a:r>
              <a:rPr lang="ru-RU" sz="8000" b="1" dirty="0"/>
              <a:t>Оценка </a:t>
            </a:r>
            <a:r>
              <a:rPr lang="ru-RU" sz="8000" b="1" dirty="0" smtClean="0"/>
              <a:t>воспалительного </a:t>
            </a:r>
            <a:r>
              <a:rPr lang="ru-RU" sz="8000" b="1" dirty="0"/>
              <a:t>процесса (по </a:t>
            </a:r>
            <a:r>
              <a:rPr lang="ru-RU" sz="8000" b="1" dirty="0"/>
              <a:t>Balthazar</a:t>
            </a:r>
            <a:r>
              <a:rPr lang="ru-RU" sz="8000" b="1" dirty="0"/>
              <a:t>)</a:t>
            </a:r>
          </a:p>
          <a:p>
            <a:r>
              <a:rPr lang="ru-RU" sz="8000" b="1" dirty="0"/>
              <a:t>стадия А</a:t>
            </a:r>
            <a:r>
              <a:rPr lang="ru-RU" sz="8000" dirty="0"/>
              <a:t>: 0 баллов — неизмененная паренхима</a:t>
            </a:r>
          </a:p>
          <a:p>
            <a:r>
              <a:rPr lang="ru-RU" sz="8000" b="1" dirty="0"/>
              <a:t>стадия B:</a:t>
            </a:r>
            <a:r>
              <a:rPr lang="ru-RU" sz="8000" dirty="0"/>
              <a:t> 1 балл — фокальное или диффузное увеличение размеров железы</a:t>
            </a:r>
          </a:p>
          <a:p>
            <a:r>
              <a:rPr lang="ru-RU" sz="8000" b="1" dirty="0"/>
              <a:t>стадия С:</a:t>
            </a:r>
            <a:r>
              <a:rPr lang="ru-RU" sz="8000" dirty="0"/>
              <a:t> 2 балла — воспалительные </a:t>
            </a:r>
            <a:r>
              <a:rPr lang="ru-RU" sz="8000" dirty="0" smtClean="0"/>
              <a:t>изменения </a:t>
            </a:r>
            <a:r>
              <a:rPr lang="ru-RU" sz="8000" dirty="0"/>
              <a:t>поджелудочной железы и </a:t>
            </a:r>
            <a:r>
              <a:rPr lang="ru-RU" sz="8000" dirty="0"/>
              <a:t>перипанкреатической</a:t>
            </a:r>
            <a:r>
              <a:rPr lang="ru-RU" sz="8000" dirty="0"/>
              <a:t> жировой клетчатки</a:t>
            </a:r>
          </a:p>
          <a:p>
            <a:r>
              <a:rPr lang="ru-RU" sz="8000" b="1" dirty="0"/>
              <a:t>стадия D:</a:t>
            </a:r>
            <a:r>
              <a:rPr lang="ru-RU" sz="8000" dirty="0"/>
              <a:t> 3 балла — </a:t>
            </a:r>
            <a:r>
              <a:rPr lang="ru-RU" sz="8000" dirty="0" smtClean="0"/>
              <a:t>единичное </a:t>
            </a:r>
            <a:r>
              <a:rPr lang="ru-RU" sz="8000" dirty="0"/>
              <a:t>слабоотграниченное</a:t>
            </a:r>
            <a:r>
              <a:rPr lang="ru-RU" sz="8000" dirty="0"/>
              <a:t> </a:t>
            </a:r>
            <a:r>
              <a:rPr lang="ru-RU" sz="8000" dirty="0"/>
              <a:t>перипанкреатическое</a:t>
            </a:r>
            <a:r>
              <a:rPr lang="ru-RU" sz="8000" dirty="0"/>
              <a:t> скопление жидкости</a:t>
            </a:r>
          </a:p>
          <a:p>
            <a:r>
              <a:rPr lang="ru-RU" sz="8000" b="1" dirty="0"/>
              <a:t>стадия Е:</a:t>
            </a:r>
            <a:r>
              <a:rPr lang="ru-RU" sz="8000" dirty="0"/>
              <a:t> 4 балла — два или более </a:t>
            </a:r>
            <a:r>
              <a:rPr lang="ru-RU" sz="8000" dirty="0"/>
              <a:t>слабоотграниченных</a:t>
            </a:r>
            <a:r>
              <a:rPr lang="ru-RU" sz="8000" dirty="0"/>
              <a:t> жидкостных скопления</a:t>
            </a:r>
          </a:p>
          <a:p>
            <a:pPr marL="0" indent="0">
              <a:buNone/>
            </a:pPr>
            <a:r>
              <a:rPr lang="ru-RU" sz="8000" b="1" dirty="0"/>
              <a:t>Оценка панкреонекроза</a:t>
            </a:r>
          </a:p>
          <a:p>
            <a:r>
              <a:rPr lang="ru-RU" sz="8000" b="1" dirty="0"/>
              <a:t>панкреонекроз отсутствует</a:t>
            </a:r>
            <a:r>
              <a:rPr lang="ru-RU" sz="8000" dirty="0"/>
              <a:t> (равномерное контрастное усиление паренхимы): 0 баллов</a:t>
            </a:r>
          </a:p>
          <a:p>
            <a:r>
              <a:rPr lang="ru-RU" sz="8000" b="1" dirty="0"/>
              <a:t>≤30% паренхимы</a:t>
            </a:r>
            <a:r>
              <a:rPr lang="ru-RU" sz="8000" dirty="0"/>
              <a:t>: 2 балла</a:t>
            </a:r>
          </a:p>
          <a:p>
            <a:r>
              <a:rPr lang="ru-RU" sz="8000" b="1" dirty="0"/>
              <a:t>&gt;30-50% паренхимы: </a:t>
            </a:r>
            <a:r>
              <a:rPr lang="ru-RU" sz="8000" dirty="0"/>
              <a:t>4 балла</a:t>
            </a:r>
          </a:p>
          <a:p>
            <a:r>
              <a:rPr lang="ru-RU" sz="8000" b="1" dirty="0"/>
              <a:t>&gt;50% паренхимы:</a:t>
            </a:r>
            <a:r>
              <a:rPr lang="ru-RU" sz="8000" dirty="0"/>
              <a:t> 6 баллов</a:t>
            </a:r>
          </a:p>
          <a:p>
            <a:r>
              <a:rPr lang="ru-RU" sz="8000" dirty="0"/>
              <a:t>Максимальное </a:t>
            </a:r>
            <a:r>
              <a:rPr lang="ru-RU" sz="8000" dirty="0" smtClean="0"/>
              <a:t>количество </a:t>
            </a:r>
            <a:r>
              <a:rPr lang="ru-RU" sz="8000" dirty="0"/>
              <a:t>баллов может составлять 10.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818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Стратификация степени тяжести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Легкая степень тяжести (интерстициальный панкреатит): B или C по </a:t>
            </a:r>
            <a:r>
              <a:rPr lang="ru-RU" dirty="0" smtClean="0"/>
              <a:t>Balthazar</a:t>
            </a:r>
            <a:r>
              <a:rPr lang="ru-RU" dirty="0" smtClean="0"/>
              <a:t>, без панкреонекроза и некроза </a:t>
            </a:r>
            <a:r>
              <a:rPr lang="ru-RU" dirty="0" smtClean="0"/>
              <a:t>перипанкреатической</a:t>
            </a:r>
            <a:r>
              <a:rPr lang="ru-RU" dirty="0" smtClean="0"/>
              <a:t> клетчатки</a:t>
            </a:r>
          </a:p>
          <a:p>
            <a:r>
              <a:rPr lang="ru-RU" dirty="0" smtClean="0"/>
              <a:t>Средняя степень тяжести (экссудативный панкреатит): D или E по </a:t>
            </a:r>
            <a:r>
              <a:rPr lang="ru-RU" dirty="0" smtClean="0"/>
              <a:t>Balthazar</a:t>
            </a:r>
            <a:r>
              <a:rPr lang="ru-RU" dirty="0" smtClean="0"/>
              <a:t>  без панкреонекроза; </a:t>
            </a:r>
            <a:r>
              <a:rPr lang="ru-RU" dirty="0" smtClean="0"/>
              <a:t>перипанкреатическое</a:t>
            </a:r>
            <a:r>
              <a:rPr lang="ru-RU" dirty="0" smtClean="0"/>
              <a:t> скопление жидкости обусловленное некрозом</a:t>
            </a:r>
          </a:p>
          <a:p>
            <a:r>
              <a:rPr lang="ru-RU" dirty="0" smtClean="0"/>
              <a:t>Тяжелая степень (</a:t>
            </a:r>
            <a:r>
              <a:rPr lang="ru-RU" dirty="0" smtClean="0"/>
              <a:t>некротизирующий</a:t>
            </a:r>
            <a:r>
              <a:rPr lang="ru-RU" dirty="0" smtClean="0"/>
              <a:t> панкреатит): некроз поджелудочной железы (зона в ПЖ не накапливающая контраст при </a:t>
            </a:r>
            <a:r>
              <a:rPr lang="ru-RU" dirty="0" smtClean="0"/>
              <a:t>болюсном</a:t>
            </a:r>
            <a:r>
              <a:rPr lang="ru-RU" dirty="0" smtClean="0"/>
              <a:t> введении)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9451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536</Words>
  <Application>Microsoft Office PowerPoint</Application>
  <PresentationFormat>Экран (4:3)</PresentationFormat>
  <Paragraphs>76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  Кафедра лучевой диагностики ИПО   Эмфизематозный панкреатит, ассоциированный с пенетрирующей язвой двенадцатиперстной кишки: клинический случай</vt:lpstr>
      <vt:lpstr>Введение</vt:lpstr>
      <vt:lpstr>Эмфизематозный панкреатит</vt:lpstr>
      <vt:lpstr>Клиническая картина</vt:lpstr>
      <vt:lpstr>Лабораторная диагностика</vt:lpstr>
      <vt:lpstr>Лучевые методы диагностики</vt:lpstr>
      <vt:lpstr>Оценка степени тяжести ЭП</vt:lpstr>
      <vt:lpstr>Шкала Бальтазара</vt:lpstr>
      <vt:lpstr>Стратификация степени тяжести</vt:lpstr>
      <vt:lpstr>Клинический случай</vt:lpstr>
      <vt:lpstr>Физикальное обследование</vt:lpstr>
      <vt:lpstr>Лабораторные исследования</vt:lpstr>
      <vt:lpstr>Лучевые методы исследования</vt:lpstr>
      <vt:lpstr> Компьютерная томография брюшной полости с контрастированием, аксиальная проекция</vt:lpstr>
      <vt:lpstr>Заключение по результатам компьютерной томографии с контрастированием</vt:lpstr>
      <vt:lpstr>Исход лечения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  Кафедра лучевой диагностики ИПО   Эмфизематозный панкреатит, ассоциированный с пенетрирующей язвой двенадцатиперстной кишки: клинический случай</dc:title>
  <dc:creator>о</dc:creator>
  <cp:lastModifiedBy>Карнаухов Д.И.</cp:lastModifiedBy>
  <cp:revision>13</cp:revision>
  <dcterms:created xsi:type="dcterms:W3CDTF">2022-05-25T03:47:48Z</dcterms:created>
  <dcterms:modified xsi:type="dcterms:W3CDTF">2022-05-30T04:50:22Z</dcterms:modified>
</cp:coreProperties>
</file>