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74" r:id="rId6"/>
    <p:sldId id="264" r:id="rId7"/>
    <p:sldId id="275" r:id="rId8"/>
    <p:sldId id="265" r:id="rId9"/>
    <p:sldId id="276" r:id="rId10"/>
    <p:sldId id="266" r:id="rId11"/>
    <p:sldId id="270" r:id="rId12"/>
    <p:sldId id="267" r:id="rId13"/>
    <p:sldId id="277" r:id="rId14"/>
    <p:sldId id="260" r:id="rId15"/>
    <p:sldId id="278" r:id="rId16"/>
    <p:sldId id="273" r:id="rId17"/>
    <p:sldId id="272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A4127E-D182-482C-BB59-6B00D7857F0D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02634F-4B3C-4659-943B-B1B1A576C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1276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AB94-03D3-4FEA-8245-CA4ADA92AE0A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975A-69CD-4489-A225-6FAC4AB732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695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F096-E988-4C1B-AF6A-E727ABD51B28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56AE1-ED1C-4312-B5C4-92C75E33CC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300307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1A3A-1B4E-475F-BE7B-B86E92822242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8B59F-F62A-45D0-A745-485C84CFD8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801510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BA41-9447-4442-8B39-CD7DB880F847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6B32-6247-4E32-A488-8B476DDE69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834846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5289-9B92-4528-BF85-A1635F8D2441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CBA2AD6-C843-48BA-A83D-7CBAA3A736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37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BF37-90A0-4A8F-8F05-19BB2306C48B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F4D68-6563-4757-9078-7CFC4F1A5F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987113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2C5E-0A5E-4D2B-B871-4F848CB7BB81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BEB14-C9AA-4C5C-A845-85D9F7119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729589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AE8D-744B-4C48-B286-0778D1E65BE1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1E142-8904-47CF-966C-FBE019510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763360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AECA-2D30-4953-A9C7-B792996CA303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DC3A-21A7-469F-A82E-AF30E5699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803228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7CE8-F8CD-4F5A-962E-4D05E9739108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9D028-17CB-48D5-89E9-ECF3CB8F6A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39018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6D7E-18FC-4016-8CAD-38BCD3C794AB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32FB1D1-91B3-4C3E-BFA8-4B78A93D44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411608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790F45-50BA-47DE-A055-AEAFCA2FAA1B}" type="datetimeFigureOut">
              <a:rPr lang="ru-RU"/>
              <a:pPr>
                <a:defRPr/>
              </a:pPr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27E3626-942C-4EFC-AED1-E19500C5A9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ransition spd="slow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C0E5AF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FEB80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FEB80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buna-neo.ru/upload/iblock/ba0/3_big.jpg" TargetMode="External"/><Relationship Id="rId3" Type="http://schemas.openxmlformats.org/officeDocument/2006/relationships/hyperlink" Target="http://www.discovertheother.com.au/wp-content/uploads/2013/08/humans1.jpg" TargetMode="External"/><Relationship Id="rId7" Type="http://schemas.openxmlformats.org/officeDocument/2006/relationships/hyperlink" Target="http://www.sochi-news.ru/files/2006/full_Podrostki.jpg" TargetMode="External"/><Relationship Id="rId12" Type="http://schemas.openxmlformats.org/officeDocument/2006/relationships/hyperlink" Target="http://www.hospitalsoup.com/test3/wp-content/uploads/healthyexercise_thumb.jpg" TargetMode="External"/><Relationship Id="rId2" Type="http://schemas.openxmlformats.org/officeDocument/2006/relationships/hyperlink" Target="http://veselajashkola.ru/wp-content/uploads/2013/05/Perehodnyi-vozrast-u-malchikov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heboksary.ru/images/4755.jpg" TargetMode="External"/><Relationship Id="rId11" Type="http://schemas.openxmlformats.org/officeDocument/2006/relationships/hyperlink" Target="http://www.bugabu.ru/uploads/posts/2009-07/1246440930_bugabu-35.jpg" TargetMode="External"/><Relationship Id="rId5" Type="http://schemas.openxmlformats.org/officeDocument/2006/relationships/hyperlink" Target="http://www.alnaddy.com/images/2013/02/446766-1-or-1361026208.jpg" TargetMode="External"/><Relationship Id="rId10" Type="http://schemas.openxmlformats.org/officeDocument/2006/relationships/hyperlink" Target="http://selskayanov.ru/wp-content/uploads/2013/05/New_fghghlk.jpg" TargetMode="External"/><Relationship Id="rId4" Type="http://schemas.openxmlformats.org/officeDocument/2006/relationships/hyperlink" Target="http://www.vospitaj.com/wp-content/uploads/2012/09/rod_kids1.jpg" TargetMode="External"/><Relationship Id="rId9" Type="http://schemas.openxmlformats.org/officeDocument/2006/relationships/hyperlink" Target="http://bestmasterportal.ru/_fr/41/433676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4" y="3286124"/>
            <a:ext cx="6661181" cy="3038476"/>
          </a:xfrm>
        </p:spPr>
        <p:txBody>
          <a:bodyPr/>
          <a:lstStyle/>
          <a:p>
            <a:pPr lvl="0" indent="93663" algn="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14300" algn="l"/>
                <a:tab pos="685800" algn="l"/>
              </a:tabLs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Выполнила студентка группы 208-1 </a:t>
            </a:r>
          </a:p>
          <a:p>
            <a:pPr lvl="0" indent="93663" algn="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>
                <a:tab pos="114300" algn="l"/>
                <a:tab pos="685800" algn="l"/>
              </a:tabLst>
              <a:defRPr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Белан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Полина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Дисциплина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Здоровый человек и его    окружение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Преподаватель : Черемисина А.А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altLang="ru-RU" sz="24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82296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Профилактика кризисных ситуаций в подростковом возрасте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88640"/>
            <a:ext cx="9144000" cy="115212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университет имени профессора В.Ф. </a:t>
            </a:r>
            <a:r>
              <a:rPr kumimoji="0" lang="ru-RU" sz="2400" b="0" i="0" u="none" strike="noStrike" kern="1200" cap="none" spc="0" normalizeH="0" baseline="0" noProof="0" dirty="0" err="1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Войно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ru-RU" sz="2400" b="0" i="0" u="none" strike="noStrike" kern="1200" cap="none" spc="0" normalizeH="0" baseline="0" noProof="0" dirty="0" err="1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Ясенецкого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Фармацевтический колледж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6357958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Красноярск 2020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8138"/>
            <a:ext cx="5143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4.   Самоутверждение в обществе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052513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7" name="Picture 2" descr="http://izbiraem.ru/_files/Image/0_61ec3_58234ad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70213"/>
            <a:ext cx="513873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21189216">
            <a:off x="2672725" y="3511973"/>
            <a:ext cx="12875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n-lt"/>
                <a:cs typeface="+mn-cs"/>
              </a:rPr>
              <a:t>Я имею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n-lt"/>
                <a:cs typeface="+mn-cs"/>
              </a:rPr>
              <a:t>успех</a:t>
            </a:r>
          </a:p>
        </p:txBody>
      </p:sp>
      <p:sp>
        <p:nvSpPr>
          <p:cNvPr id="8" name="Прямоугольник 7"/>
          <p:cNvSpPr/>
          <p:nvPr/>
        </p:nvSpPr>
        <p:spPr>
          <a:xfrm rot="2089945">
            <a:off x="5726537" y="4001252"/>
            <a:ext cx="140228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n-lt"/>
                <a:cs typeface="+mn-cs"/>
              </a:rPr>
              <a:t>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n-lt"/>
                <a:cs typeface="+mn-cs"/>
              </a:rPr>
              <a:t>признан</a:t>
            </a:r>
          </a:p>
        </p:txBody>
      </p:sp>
      <p:sp>
        <p:nvSpPr>
          <p:cNvPr id="9" name="Прямоугольник 8"/>
          <p:cNvSpPr/>
          <p:nvPr/>
        </p:nvSpPr>
        <p:spPr>
          <a:xfrm rot="190503">
            <a:off x="4305283" y="3752049"/>
            <a:ext cx="12875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n-lt"/>
                <a:cs typeface="+mn-cs"/>
              </a:rPr>
              <a:t>Я имею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n-lt"/>
                <a:cs typeface="+mn-cs"/>
              </a:rPr>
              <a:t> власть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88" y="1412875"/>
            <a:ext cx="878522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Как найти свое место в жизни?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Чем заниматься?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Осознание своих потребностей и возможностей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Поиски своего места в обществе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ТРИ ПОЗИЦИИ САМОУТВЕРЖДЕНИЯ ЧЕЛОВЕКА: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100" y="225425"/>
            <a:ext cx="8640763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Причины трудностей подросткового самоутверждения: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Трудности в отношениях с родителями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Сложности в общении со сверстниками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Нелегко осваиваемый курс школьной программы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Сложные отношения с учителями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Трудности, связанные с жизненными планами и личностными позициями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39700" y="3284538"/>
            <a:ext cx="6638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FF0066"/>
                </a:solidFill>
              </a:rPr>
              <a:t>Подросток пытается найти себя, свое «я», самоутвердиться как личность и доказать свою самостоятельность во всем.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Он хочет сам выбрать себе будущую специальность, спутника жизни, партнера, друга, компанию.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Сам распоряжаться своим свободным временем.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Сам определять свою манеру поведения.</a:t>
            </a:r>
          </a:p>
        </p:txBody>
      </p:sp>
      <p:pic>
        <p:nvPicPr>
          <p:cNvPr id="16388" name="Picture 2" descr="http://www.bugabu.ru/uploads/posts/2009-07/1246440930_bugabu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141663"/>
            <a:ext cx="1944688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8138"/>
            <a:ext cx="82613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5.      Осознание свободы личности и ее границ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052513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79388" y="1412875"/>
            <a:ext cx="86407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Дети должны относиться к праву как к цивилизованной ценности, регулирующей меру свободы.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Системное нравственно-правовое воспитание и образование способствует формированию осознанному правомерному поведению.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7" name="Овал 6"/>
          <p:cNvSpPr/>
          <p:nvPr/>
        </p:nvSpPr>
        <p:spPr>
          <a:xfrm>
            <a:off x="51939" y="4221088"/>
            <a:ext cx="9040122" cy="17053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9" name="TextBox 7"/>
          <p:cNvSpPr txBox="1">
            <a:spLocks noChangeArrowheads="1"/>
          </p:cNvSpPr>
          <p:nvPr/>
        </p:nvSpPr>
        <p:spPr bwMode="auto">
          <a:xfrm>
            <a:off x="250825" y="4503738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Осознание таких понятий, как милосердие, право принимать и оказывать помощь должно проходить с младшего школьного возраста.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323850" y="2781300"/>
            <a:ext cx="84248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Для каждого ребенка важно занимать свое место в обществе.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Дети должны знать правило: «Не делай другому того, чего не желаешь себе».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Дети должны знать о том, что государство защищает их свободы и в случае необходимости есть службы куда можно обратиться за помощью.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4" name="Овал 3"/>
          <p:cNvSpPr/>
          <p:nvPr/>
        </p:nvSpPr>
        <p:spPr>
          <a:xfrm>
            <a:off x="2843808" y="188640"/>
            <a:ext cx="6144786" cy="20792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516313" y="442913"/>
            <a:ext cx="5232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Грубость, несдержанность и агрессия должна корректироваться.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 Дети должны знать  Законы. </a:t>
            </a:r>
          </a:p>
        </p:txBody>
      </p:sp>
      <p:pic>
        <p:nvPicPr>
          <p:cNvPr id="18439" name="Picture 2" descr="http://veselajashkola.ru/wp-content/uploads/2013/05/Perehodnyi-vozrast-u-malch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800100"/>
            <a:ext cx="24479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333375"/>
            <a:ext cx="86407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Любой из аспектов в негативной своей форме может сильно пошатнуть личность подростка.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5" y="1289050"/>
            <a:ext cx="8842375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 что обращать внимание </a:t>
            </a:r>
            <a:r>
              <a:rPr lang="ru-RU" sz="2400" i="1" dirty="0">
                <a:latin typeface="+mn-lt"/>
                <a:cs typeface="+mn-cs"/>
              </a:rPr>
              <a:t>с целью оказания своевременной помощи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  Внешний вид и поведение (тоскливое выражение лица, отсутствие ответов или их краткость, двигательная заторможенность или возбуждение, бездеятельность и пр.);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Эмоциональные нарушения (угнетенность, грусть, враждебность к окружающим, безразличие, страх, тоска и пр.);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Пессимизм в отношении собственной жизни и будущего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Избегание контактов с людьми или чрезмерное общение в поисках сочувствия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Вегетативные нарушения (повышения АД, нарушения сна, снижение аппетита и пр.)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5" y="476250"/>
            <a:ext cx="88804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Работа по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профилактике</a:t>
            </a:r>
            <a:r>
              <a:rPr lang="ru-RU" sz="2400" dirty="0">
                <a:latin typeface="+mn-lt"/>
                <a:cs typeface="+mn-cs"/>
              </a:rPr>
              <a:t> предполагает целый комплекс социально-профилактических мер, направленных как на оздоровление условий семейного, школьного воспитания, так и на индивидуальную психолого-педагогическую коррекцию личности подростка, а также меры по восстановлению его социального статуса в коллективе сверстников.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600" y="2997200"/>
            <a:ext cx="626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Профилактическая работа внутри семьи</a:t>
            </a: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179512" y="3636064"/>
            <a:ext cx="1951360" cy="1449119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1259632" y="5064222"/>
            <a:ext cx="3096344" cy="1317105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4090543" y="3660791"/>
            <a:ext cx="2464957" cy="1424392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6555500" y="4626894"/>
            <a:ext cx="2203184" cy="1411202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6" name="TextBox 12"/>
          <p:cNvSpPr txBox="1">
            <a:spLocks noChangeArrowheads="1"/>
          </p:cNvSpPr>
          <p:nvPr/>
        </p:nvSpPr>
        <p:spPr bwMode="auto">
          <a:xfrm>
            <a:off x="323850" y="4027488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ДИАЛОГ</a:t>
            </a: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1619250" y="5462588"/>
            <a:ext cx="2471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СОТРУДНИЧЕСТВО</a:t>
            </a:r>
          </a:p>
        </p:txBody>
      </p:sp>
      <p:sp>
        <p:nvSpPr>
          <p:cNvPr id="20498" name="TextBox 14"/>
          <p:cNvSpPr txBox="1">
            <a:spLocks noChangeArrowheads="1"/>
          </p:cNvSpPr>
          <p:nvPr/>
        </p:nvSpPr>
        <p:spPr bwMode="auto">
          <a:xfrm>
            <a:off x="4356100" y="3954463"/>
            <a:ext cx="1984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ОТКАЗ ОТ НАСИЛИЯ</a:t>
            </a:r>
          </a:p>
        </p:txBody>
      </p:sp>
      <p:sp>
        <p:nvSpPr>
          <p:cNvPr id="20499" name="TextBox 15"/>
          <p:cNvSpPr txBox="1">
            <a:spLocks noChangeArrowheads="1"/>
          </p:cNvSpPr>
          <p:nvPr/>
        </p:nvSpPr>
        <p:spPr bwMode="auto">
          <a:xfrm>
            <a:off x="6805613" y="4954588"/>
            <a:ext cx="1984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РАЗУМНЫЙ КОНТРОЛЬ</a:t>
            </a:r>
          </a:p>
        </p:txBody>
      </p:sp>
      <p:pic>
        <p:nvPicPr>
          <p:cNvPr id="20500" name="Picture 2" descr="http://www.hospitalsoup.com/test3/wp-content/uploads/healthyexercise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870200"/>
            <a:ext cx="22955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052513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338138"/>
            <a:ext cx="9031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Профилактическая работа в образовательном учреждении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563" y="1412875"/>
            <a:ext cx="8782050" cy="684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Систематическая работа по профилактике кризисных ситуаций подросткового возраста в образовательном учреждении: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9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Консультационные, диагностические и коррекционные мероприятия социально-психологической службы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1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Взаимодействие всех участников образовательного процесса для решения имеющихся трудностей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 Организация активной внеурочной деятельности учащихся, различных внеклассных мероприятий и досуговой деятельности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7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 Соответствующая «политика» образовательного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учреждения, в воспитательном секторе которой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решаются «подростковые вопросы»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8438" y="2851150"/>
            <a:ext cx="68262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Спасибо за внимание!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021288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6308725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179512" y="692696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179388" y="333375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r>
              <a:rPr lang="ru-RU" altLang="ru-RU" smtClean="0"/>
              <a:t>Ссылки на использование Интернет-ресурсов: 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68313" y="1844675"/>
            <a:ext cx="828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2"/>
              </a:rPr>
              <a:t>http://veselajashkola.ru/wp-content/uploads/2013/05/Perehodnyi-vozrast-u-malchikov.jpg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3"/>
              </a:rPr>
              <a:t>http://www.discovertheother.com.au/wp-content/uploads/2013/08/humans1.jpg</a:t>
            </a:r>
            <a:endParaRPr lang="ru-RU" altLang="ru-RU"/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4"/>
              </a:rPr>
              <a:t>http://www.vospitaj.com/wp-content/uploads/2012/09/rod_kids1.jpg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5"/>
              </a:rPr>
              <a:t>http://www.alnaddy.com/images/2013/02/446766-1-or-1361026208.jpg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6"/>
              </a:rPr>
              <a:t>http://www.cheboksary.ru/images/4755.jpg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7"/>
              </a:rPr>
              <a:t>http://www.sochi-news.ru/files/2006/full_Podrostki.jpg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8"/>
              </a:rPr>
              <a:t>http://www.tribuna-neo.ru/upload/iblock/ba0/3_big.jpg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9"/>
              </a:rPr>
              <a:t>http://bestmasterportal.ru/_fr/41/4336766.jpg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10"/>
              </a:rPr>
              <a:t>http://selskayanov.ru/wp-content/uploads/2013/05/New_fghghlk.jpg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11"/>
              </a:rPr>
              <a:t>http://www.bugabu.ru/uploads/posts/2009-07/1246440930_bugabu-35.jpg</a:t>
            </a:r>
            <a:r>
              <a:rPr lang="ru-RU" altLang="ru-RU"/>
              <a:t> </a:t>
            </a:r>
          </a:p>
          <a:p>
            <a:pPr eaLnBrk="1" hangingPunct="1">
              <a:buFont typeface="Franklin Gothic Book" panose="020B0503020102020204" pitchFamily="34" charset="0"/>
              <a:buAutoNum type="arabicPeriod"/>
            </a:pPr>
            <a:r>
              <a:rPr lang="en-US" altLang="ru-RU">
                <a:hlinkClick r:id="rId12"/>
              </a:rPr>
              <a:t>http://www.hospitalsoup.com/test3/wp-content/uploads/healthyexercise_thumb.jpg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260350"/>
            <a:ext cx="8640763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Подростковый возраст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(</a:t>
            </a:r>
            <a:r>
              <a:rPr lang="ru-RU" sz="2400" dirty="0" err="1">
                <a:latin typeface="+mn-lt"/>
                <a:cs typeface="+mn-cs"/>
              </a:rPr>
              <a:t>пубертат</a:t>
            </a:r>
            <a:r>
              <a:rPr lang="ru-RU" sz="2400" dirty="0">
                <a:latin typeface="+mn-lt"/>
                <a:cs typeface="+mn-cs"/>
              </a:rPr>
              <a:t>, отрочество) – период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11-17 лет, когда ярко происходят физиологические перемены в организме, а ведущей деятельностью выступает интимно-личностное общение со сверстниками.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Характерные черты подросткового возраста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Бурные внутренние эмоциональные переживания (ощущение себя несчастным, желание бросить все и вся, застенчивость, тревожность в социальной жизни)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Выделение </a:t>
            </a:r>
            <a:r>
              <a:rPr lang="ru-RU" sz="2400" dirty="0" err="1">
                <a:latin typeface="+mn-lt"/>
                <a:cs typeface="+mn-cs"/>
              </a:rPr>
              <a:t>референтной</a:t>
            </a:r>
            <a:r>
              <a:rPr lang="ru-RU" sz="2400" dirty="0">
                <a:latin typeface="+mn-lt"/>
                <a:cs typeface="+mn-cs"/>
              </a:rPr>
              <a:t> (значимой) группы сверстников и вступление подростка в нее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Отделение от родителей, независимость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Изменение в учебной ситуации,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снижение мотивации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2400" dirty="0">
                <a:latin typeface="+mn-lt"/>
                <a:cs typeface="+mn-cs"/>
              </a:rPr>
              <a:t>Начало романтических отношений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7171" name="Picture 2" descr="http://www.discovertheother.com.au/wp-content/uploads/2013/08/huma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838" y="4005263"/>
            <a:ext cx="17557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738" y="-6350"/>
            <a:ext cx="8424862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Подростковый возраст имеет ряд кризисных ситуаций, требующих психолого-педагогического содействия. </a:t>
            </a:r>
            <a:r>
              <a:rPr lang="ru-RU" sz="2400" i="1" u="sng" dirty="0">
                <a:latin typeface="+mn-lt"/>
                <a:cs typeface="+mn-cs"/>
              </a:rPr>
              <a:t>Своевременное решение</a:t>
            </a:r>
            <a:r>
              <a:rPr lang="ru-RU" sz="2400" dirty="0">
                <a:latin typeface="+mn-lt"/>
                <a:cs typeface="+mn-cs"/>
              </a:rPr>
              <a:t> таких трудностей поможет обеспечить более спокойное течение подросткового возраста без чрезвычайных ситуаций.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Виды кризисных ситуаций: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Конфликтные ситуации в семье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Проблемы общения в подростковой среде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Проблема зависимостей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Самоутверждение в обществе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Осознание свободы личности и ее границ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8138"/>
            <a:ext cx="5459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Конфликтные ситуации в семье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052513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179388" y="1271588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Подростковый возраст ставит перед родителями новые воспитательные задачи, однако внутрисемейная ситуация (отрицательное поведение и конфликты или напротив) зависит от конкретных условий жизни и воспитания.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9" name="TextBox 8"/>
          <p:cNvSpPr txBox="1"/>
          <p:nvPr/>
        </p:nvSpPr>
        <p:spPr>
          <a:xfrm>
            <a:off x="306388" y="2862263"/>
            <a:ext cx="554513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92D050"/>
                </a:solidFill>
                <a:latin typeface="+mn-lt"/>
                <a:cs typeface="+mn-cs"/>
              </a:rPr>
              <a:t>Причины конфликтов в семье: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Отсутствие согласия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Несовпадение интересов, взглядов,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Резко возросшая самостоятельность подростка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Не готовность родителей принять взрослеющего ребенка </a:t>
            </a:r>
          </a:p>
        </p:txBody>
      </p:sp>
      <p:sp>
        <p:nvSpPr>
          <p:cNvPr id="10" name="Овал 9"/>
          <p:cNvSpPr/>
          <p:nvPr/>
        </p:nvSpPr>
        <p:spPr>
          <a:xfrm>
            <a:off x="343461" y="5739670"/>
            <a:ext cx="8457078" cy="7830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8" name="TextBox 10"/>
          <p:cNvSpPr txBox="1">
            <a:spLocks noChangeArrowheads="1"/>
          </p:cNvSpPr>
          <p:nvPr/>
        </p:nvSpPr>
        <p:spPr bwMode="auto">
          <a:xfrm>
            <a:off x="611188" y="5715000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Подросткам необходимо принятие родителей, партнерские отношения в общении. </a:t>
            </a:r>
          </a:p>
        </p:txBody>
      </p:sp>
      <p:pic>
        <p:nvPicPr>
          <p:cNvPr id="9229" name="Picture 2" descr="http://www.vospitaj.com/wp-content/uploads/2012/09/rod_ki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040063"/>
            <a:ext cx="29495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"/>
          <p:cNvSpPr txBox="1">
            <a:spLocks noChangeArrowheads="1"/>
          </p:cNvSpPr>
          <p:nvPr/>
        </p:nvSpPr>
        <p:spPr bwMode="auto">
          <a:xfrm>
            <a:off x="354013" y="3068638"/>
            <a:ext cx="8456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92D050"/>
                </a:solidFill>
              </a:rPr>
              <a:t>Отсутствие понимания родителей вызывает</a:t>
            </a:r>
            <a:r>
              <a:rPr lang="ru-RU" altLang="ru-RU" sz="2400">
                <a:solidFill>
                  <a:srgbClr val="92D050"/>
                </a:solidFill>
              </a:rPr>
              <a:t> </a:t>
            </a:r>
            <a:r>
              <a:rPr lang="ru-RU" altLang="ru-RU" sz="2400"/>
              <a:t>негативизм, грубость и упрямство, может приводить к конфликтам и отрицательным формам поведения. </a:t>
            </a:r>
          </a:p>
        </p:txBody>
      </p:sp>
      <p:sp>
        <p:nvSpPr>
          <p:cNvPr id="4" name="Овал 3"/>
          <p:cNvSpPr/>
          <p:nvPr/>
        </p:nvSpPr>
        <p:spPr>
          <a:xfrm>
            <a:off x="5004048" y="260648"/>
            <a:ext cx="3528392" cy="2520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292725" y="549275"/>
            <a:ext cx="2901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Родителям важно помнить, что трудности легче предупредить, чем преодолевать.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725" y="4502150"/>
            <a:ext cx="83439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cs typeface="Arial" charset="0"/>
              </a:rPr>
              <a:t>Необходимо уметь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выслушать </a:t>
            </a:r>
            <a:r>
              <a:rPr lang="ru-RU" sz="2400" dirty="0">
                <a:cs typeface="Arial" charset="0"/>
              </a:rPr>
              <a:t>подростка,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согласиться</a:t>
            </a:r>
            <a:r>
              <a:rPr lang="ru-RU" sz="2400" dirty="0">
                <a:cs typeface="Arial" charset="0"/>
              </a:rPr>
              <a:t> с ним в случае его правоты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или переубедить</a:t>
            </a:r>
            <a:r>
              <a:rPr lang="ru-RU" sz="2400" dirty="0">
                <a:cs typeface="Arial" charset="0"/>
              </a:rPr>
              <a:t>, если он не прав. Все требования к подростку должны быть аргументированы. Средства поощрения и наказания должны не унижать человеческое достоинство подростка. </a:t>
            </a:r>
          </a:p>
        </p:txBody>
      </p:sp>
      <p:pic>
        <p:nvPicPr>
          <p:cNvPr id="10248" name="Picture 2" descr="http://www.alnaddy.com/images/2013/02/446766-1-or-1361026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376238"/>
            <a:ext cx="405923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8138"/>
            <a:ext cx="7188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2.      Проблемы общения в подростковой среде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052513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228600" y="1412875"/>
            <a:ext cx="8785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Из общения со сверстниками подросток получает опыт, практику взаимоотношений. Оно может дать как положительный социальный опыт, так и стать следствием негативного поведения.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/>
          </a:p>
        </p:txBody>
      </p:sp>
      <p:sp>
        <p:nvSpPr>
          <p:cNvPr id="7" name="Овал 6"/>
          <p:cNvSpPr/>
          <p:nvPr/>
        </p:nvSpPr>
        <p:spPr>
          <a:xfrm>
            <a:off x="6204488" y="3573016"/>
            <a:ext cx="2939512" cy="28923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5" name="TextBox 7"/>
          <p:cNvSpPr txBox="1">
            <a:spLocks noChangeArrowheads="1"/>
          </p:cNvSpPr>
          <p:nvPr/>
        </p:nvSpPr>
        <p:spPr bwMode="auto">
          <a:xfrm>
            <a:off x="6203950" y="3943350"/>
            <a:ext cx="2940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Иллюзорную свободу отделения от взрослого и самостоятельность дает подросткам улица.</a:t>
            </a:r>
          </a:p>
        </p:txBody>
      </p:sp>
      <p:sp>
        <p:nvSpPr>
          <p:cNvPr id="11276" name="TextBox 1"/>
          <p:cNvSpPr txBox="1">
            <a:spLocks noChangeArrowheads="1"/>
          </p:cNvSpPr>
          <p:nvPr/>
        </p:nvSpPr>
        <p:spPr bwMode="auto">
          <a:xfrm>
            <a:off x="249238" y="4005263"/>
            <a:ext cx="6122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Психологический комфорт, поддержание самостоятельности и независимости в группе сверстников делает ее влияние на личность подростка более существенной, нежели влияние родителей и образовательных учреждений.  </a:t>
            </a:r>
          </a:p>
        </p:txBody>
      </p:sp>
      <p:pic>
        <p:nvPicPr>
          <p:cNvPr id="11277" name="Picture 2" descr="http://www.cheboksary.ru/images/4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654300"/>
            <a:ext cx="209391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260648"/>
            <a:ext cx="8784976" cy="34563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935038" y="836613"/>
            <a:ext cx="72739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При создании психологических, педагогических и внутрисемейных благоприятных условий, можно заранее предупредить трудности и организовать включенность подростка в благоприятную среду\группу, где реализовывалась бы потребность свободы и подростковой независимости. </a:t>
            </a:r>
          </a:p>
        </p:txBody>
      </p:sp>
      <p:pic>
        <p:nvPicPr>
          <p:cNvPr id="12294" name="Picture 2" descr="http://www.sochi-news.ru/files/2006/full_Podros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13213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http://www.tribuna-neo.ru/upload/iblock/ba0/3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13213"/>
            <a:ext cx="3060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338138"/>
            <a:ext cx="83105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3.      Проблема зависимостей в подростковом возрасте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84976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052513"/>
            <a:ext cx="878522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5100" y="1377950"/>
            <a:ext cx="86407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Причины: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Удовлетворение любопытства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Подражание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«Мода»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Крушение идеалов и нравственных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ориентиров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latin typeface="+mn-lt"/>
                <a:cs typeface="+mn-cs"/>
              </a:rPr>
              <a:t>Поиск внутренней безопасности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Интернет-зависимость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738" y="4581525"/>
            <a:ext cx="864076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Интернет объединяет большие группы подростков, формирует круг интересов и общения, стимулирует развитие межличностных отношений, при этом оказывает как положительное, так и отрицательное влияние.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13321" name="Picture 2" descr="http://bestmasterportal.ru/_fr/41/4336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844675"/>
            <a:ext cx="28781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775" y="4221163"/>
            <a:ext cx="848042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Курение и наркомания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cs typeface="Arial" charset="0"/>
              </a:rPr>
              <a:t>Позволяет подросткам реализовать свое стремление взрослости, желание обрести психологический комфорт и эмоциональную безопасность.</a:t>
            </a:r>
          </a:p>
        </p:txBody>
      </p:sp>
      <p:sp>
        <p:nvSpPr>
          <p:cNvPr id="4" name="Овал 3"/>
          <p:cNvSpPr/>
          <p:nvPr/>
        </p:nvSpPr>
        <p:spPr>
          <a:xfrm>
            <a:off x="4064461" y="646636"/>
            <a:ext cx="4225280" cy="29892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356100" y="677863"/>
            <a:ext cx="36417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0E5AF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EB80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Подросткам свойственна внушаемость, склонность в группированию и подражательность в действиях.</a:t>
            </a:r>
          </a:p>
        </p:txBody>
      </p:sp>
      <p:pic>
        <p:nvPicPr>
          <p:cNvPr id="14343" name="Picture 2" descr="http://selskayanov.ru/wp-content/uploads/2013/05/New_fghgh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0988"/>
            <a:ext cx="25654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филактика кризисных ситуаций в подростковом возрасте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Профилактика кризисных ситуаций в подростковом возрасте1</Template>
  <TotalTime>39</TotalTime>
  <Words>963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Профилактика кризисных ситуаций в подростковом возрасте1</vt:lpstr>
      <vt:lpstr>Профилактика кризисных ситуаций в подростковом возрасте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Ссылки на использование Интернет-ресурсов: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кризисных ситуаций в подростковом возрасте</dc:title>
  <dc:creator>1</dc:creator>
  <cp:lastModifiedBy>user</cp:lastModifiedBy>
  <cp:revision>10</cp:revision>
  <dcterms:created xsi:type="dcterms:W3CDTF">2014-03-05T06:43:47Z</dcterms:created>
  <dcterms:modified xsi:type="dcterms:W3CDTF">2020-06-24T16:55:42Z</dcterms:modified>
</cp:coreProperties>
</file>